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7" r:id="rId2"/>
    <p:sldId id="259" r:id="rId3"/>
    <p:sldId id="260" r:id="rId4"/>
    <p:sldId id="303" r:id="rId5"/>
    <p:sldId id="288" r:id="rId6"/>
    <p:sldId id="304" r:id="rId7"/>
    <p:sldId id="296" r:id="rId8"/>
    <p:sldId id="264" r:id="rId9"/>
    <p:sldId id="305" r:id="rId10"/>
    <p:sldId id="306" r:id="rId11"/>
    <p:sldId id="291" r:id="rId12"/>
    <p:sldId id="289" r:id="rId13"/>
    <p:sldId id="307" r:id="rId14"/>
    <p:sldId id="274" r:id="rId15"/>
    <p:sldId id="298" r:id="rId16"/>
    <p:sldId id="300" r:id="rId17"/>
    <p:sldId id="308" r:id="rId18"/>
    <p:sldId id="277" r:id="rId19"/>
    <p:sldId id="301" r:id="rId20"/>
    <p:sldId id="286" r:id="rId21"/>
    <p:sldId id="279" r:id="rId22"/>
    <p:sldId id="285"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t>13-08-2021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t>‹#›</a:t>
            </a:fld>
            <a:endParaRPr lang="en-IN"/>
          </a:p>
        </p:txBody>
      </p:sp>
    </p:spTree>
    <p:extLst>
      <p:ext uri="{BB962C8B-B14F-4D97-AF65-F5344CB8AC3E}">
        <p14:creationId xmlns:p14="http://schemas.microsoft.com/office/powerpoint/2010/main" val="23104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E932-2214-4F3E-80C5-5B469E450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6FB138-F9B8-4270-A2CE-87C5BF002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69885-1BAE-4254-88D4-B6BAB6DEF7FD}"/>
              </a:ext>
            </a:extLst>
          </p:cNvPr>
          <p:cNvSpPr>
            <a:spLocks noGrp="1"/>
          </p:cNvSpPr>
          <p:nvPr>
            <p:ph type="dt" sz="half" idx="10"/>
          </p:nvPr>
        </p:nvSpPr>
        <p:spPr/>
        <p:txBody>
          <a:bodyPr/>
          <a:lstStyle/>
          <a:p>
            <a:fld id="{7A0E9758-A4C1-422D-BC12-91C8DB7B1F83}" type="datetimeFigureOut">
              <a:rPr lang="en-IN" smtClean="0"/>
              <a:t>13-08-2021</a:t>
            </a:fld>
            <a:endParaRPr lang="en-IN"/>
          </a:p>
        </p:txBody>
      </p:sp>
      <p:sp>
        <p:nvSpPr>
          <p:cNvPr id="5" name="Footer Placeholder 4">
            <a:extLst>
              <a:ext uri="{FF2B5EF4-FFF2-40B4-BE49-F238E27FC236}">
                <a16:creationId xmlns:a16="http://schemas.microsoft.com/office/drawing/2014/main" id="{2E7CB246-B7D9-4F19-B8A9-917398483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24373-786E-4123-84F0-B476BFEF559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98784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FDF0-9F74-4078-9128-43B68F7140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706E29-511F-48E4-A9DD-41DA93429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71FD7-5D9E-4435-B66D-D79719CCB05C}"/>
              </a:ext>
            </a:extLst>
          </p:cNvPr>
          <p:cNvSpPr>
            <a:spLocks noGrp="1"/>
          </p:cNvSpPr>
          <p:nvPr>
            <p:ph type="dt" sz="half" idx="10"/>
          </p:nvPr>
        </p:nvSpPr>
        <p:spPr/>
        <p:txBody>
          <a:bodyPr/>
          <a:lstStyle/>
          <a:p>
            <a:fld id="{7A0E9758-A4C1-422D-BC12-91C8DB7B1F83}" type="datetimeFigureOut">
              <a:rPr lang="en-IN" smtClean="0"/>
              <a:t>13-08-2021</a:t>
            </a:fld>
            <a:endParaRPr lang="en-IN"/>
          </a:p>
        </p:txBody>
      </p:sp>
      <p:sp>
        <p:nvSpPr>
          <p:cNvPr id="5" name="Footer Placeholder 4">
            <a:extLst>
              <a:ext uri="{FF2B5EF4-FFF2-40B4-BE49-F238E27FC236}">
                <a16:creationId xmlns:a16="http://schemas.microsoft.com/office/drawing/2014/main" id="{820C7EE9-7E13-475A-8A07-6FC97FE79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97AC1-96FB-4E98-AE7E-096B5E24246A}"/>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13772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3074B-B82F-4172-B57E-6E3596D4DF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FBC300-9352-46A9-B2D0-86DDBB7EDB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287E2-381A-456B-ADCF-AAF05B4990F7}"/>
              </a:ext>
            </a:extLst>
          </p:cNvPr>
          <p:cNvSpPr>
            <a:spLocks noGrp="1"/>
          </p:cNvSpPr>
          <p:nvPr>
            <p:ph type="dt" sz="half" idx="10"/>
          </p:nvPr>
        </p:nvSpPr>
        <p:spPr/>
        <p:txBody>
          <a:bodyPr/>
          <a:lstStyle/>
          <a:p>
            <a:fld id="{7A0E9758-A4C1-422D-BC12-91C8DB7B1F83}" type="datetimeFigureOut">
              <a:rPr lang="en-IN" smtClean="0"/>
              <a:t>13-08-2021</a:t>
            </a:fld>
            <a:endParaRPr lang="en-IN"/>
          </a:p>
        </p:txBody>
      </p:sp>
      <p:sp>
        <p:nvSpPr>
          <p:cNvPr id="5" name="Footer Placeholder 4">
            <a:extLst>
              <a:ext uri="{FF2B5EF4-FFF2-40B4-BE49-F238E27FC236}">
                <a16:creationId xmlns:a16="http://schemas.microsoft.com/office/drawing/2014/main" id="{054B9427-AB1B-45F1-AB30-74D7C9003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CA22E-E417-49AC-B1E2-D4600B3BC572}"/>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72324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4766-7258-47BC-A5A1-76E06D389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B1FCD-52F6-4221-993D-D4561F825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439D9-582E-4FA5-BA77-492844F582EC}"/>
              </a:ext>
            </a:extLst>
          </p:cNvPr>
          <p:cNvSpPr>
            <a:spLocks noGrp="1"/>
          </p:cNvSpPr>
          <p:nvPr>
            <p:ph type="dt" sz="half" idx="10"/>
          </p:nvPr>
        </p:nvSpPr>
        <p:spPr/>
        <p:txBody>
          <a:bodyPr/>
          <a:lstStyle/>
          <a:p>
            <a:fld id="{7A0E9758-A4C1-422D-BC12-91C8DB7B1F83}" type="datetimeFigureOut">
              <a:rPr lang="en-IN" smtClean="0"/>
              <a:t>13-08-2021</a:t>
            </a:fld>
            <a:endParaRPr lang="en-IN"/>
          </a:p>
        </p:txBody>
      </p:sp>
      <p:sp>
        <p:nvSpPr>
          <p:cNvPr id="5" name="Footer Placeholder 4">
            <a:extLst>
              <a:ext uri="{FF2B5EF4-FFF2-40B4-BE49-F238E27FC236}">
                <a16:creationId xmlns:a16="http://schemas.microsoft.com/office/drawing/2014/main" id="{632F5EB3-799B-47C9-942D-6F5402C69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3A4FF-261D-416C-948A-C7FBB829A688}"/>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9201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A7F0-696A-42B0-BA5F-67D3B1A8D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BAC1CB-A7DF-47F9-9BDB-6ED9B6DA6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967FB2-8FA9-4969-A5DB-FC5F06214971}"/>
              </a:ext>
            </a:extLst>
          </p:cNvPr>
          <p:cNvSpPr>
            <a:spLocks noGrp="1"/>
          </p:cNvSpPr>
          <p:nvPr>
            <p:ph type="dt" sz="half" idx="10"/>
          </p:nvPr>
        </p:nvSpPr>
        <p:spPr/>
        <p:txBody>
          <a:bodyPr/>
          <a:lstStyle/>
          <a:p>
            <a:fld id="{7A0E9758-A4C1-422D-BC12-91C8DB7B1F83}" type="datetimeFigureOut">
              <a:rPr lang="en-IN" smtClean="0"/>
              <a:t>13-08-2021</a:t>
            </a:fld>
            <a:endParaRPr lang="en-IN"/>
          </a:p>
        </p:txBody>
      </p:sp>
      <p:sp>
        <p:nvSpPr>
          <p:cNvPr id="5" name="Footer Placeholder 4">
            <a:extLst>
              <a:ext uri="{FF2B5EF4-FFF2-40B4-BE49-F238E27FC236}">
                <a16:creationId xmlns:a16="http://schemas.microsoft.com/office/drawing/2014/main" id="{7D85A479-8692-429D-9B29-31E56ACC2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DD8E1-D6F1-4E84-9297-9D02035ACBBC}"/>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60054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4D79-8491-4B75-808E-BF29A3627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BC3FA-435C-422B-9426-EF9A1AAD5D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B04913-ED0B-4652-9224-177163DA6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037CBC-97D3-487D-8CAF-F9D85F2015E1}"/>
              </a:ext>
            </a:extLst>
          </p:cNvPr>
          <p:cNvSpPr>
            <a:spLocks noGrp="1"/>
          </p:cNvSpPr>
          <p:nvPr>
            <p:ph type="dt" sz="half" idx="10"/>
          </p:nvPr>
        </p:nvSpPr>
        <p:spPr/>
        <p:txBody>
          <a:bodyPr/>
          <a:lstStyle/>
          <a:p>
            <a:fld id="{7A0E9758-A4C1-422D-BC12-91C8DB7B1F83}" type="datetimeFigureOut">
              <a:rPr lang="en-IN" smtClean="0"/>
              <a:t>13-08-2021</a:t>
            </a:fld>
            <a:endParaRPr lang="en-IN"/>
          </a:p>
        </p:txBody>
      </p:sp>
      <p:sp>
        <p:nvSpPr>
          <p:cNvPr id="6" name="Footer Placeholder 5">
            <a:extLst>
              <a:ext uri="{FF2B5EF4-FFF2-40B4-BE49-F238E27FC236}">
                <a16:creationId xmlns:a16="http://schemas.microsoft.com/office/drawing/2014/main" id="{BF1F087E-2AA2-4D7C-98FC-DED9DDB7B5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38ABB-769C-4E6A-B8DA-5D117F66A0E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3611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4AC3-F746-4B3E-A524-DA4FAC09CD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82A90B-E356-460D-A63E-FFA7D1165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5D3D1-141B-44E8-81D6-30360BF07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E35C81-1ED2-4CB8-B78A-02A4504E6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8C302-2082-4856-8F03-CACBC8077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63CECE-DD46-4099-B153-C2FB35685A68}"/>
              </a:ext>
            </a:extLst>
          </p:cNvPr>
          <p:cNvSpPr>
            <a:spLocks noGrp="1"/>
          </p:cNvSpPr>
          <p:nvPr>
            <p:ph type="dt" sz="half" idx="10"/>
          </p:nvPr>
        </p:nvSpPr>
        <p:spPr/>
        <p:txBody>
          <a:bodyPr/>
          <a:lstStyle/>
          <a:p>
            <a:fld id="{7A0E9758-A4C1-422D-BC12-91C8DB7B1F83}" type="datetimeFigureOut">
              <a:rPr lang="en-IN" smtClean="0"/>
              <a:t>13-08-2021</a:t>
            </a:fld>
            <a:endParaRPr lang="en-IN"/>
          </a:p>
        </p:txBody>
      </p:sp>
      <p:sp>
        <p:nvSpPr>
          <p:cNvPr id="8" name="Footer Placeholder 7">
            <a:extLst>
              <a:ext uri="{FF2B5EF4-FFF2-40B4-BE49-F238E27FC236}">
                <a16:creationId xmlns:a16="http://schemas.microsoft.com/office/drawing/2014/main" id="{EE9255A7-4B9E-43F3-95CD-1DE9D376E1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55E995-39AB-494A-9365-D7800688AEF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2136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899D-EC93-476A-AD19-3E654BE6A9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7C832D-62A6-47BB-9249-D517E41E44D8}"/>
              </a:ext>
            </a:extLst>
          </p:cNvPr>
          <p:cNvSpPr>
            <a:spLocks noGrp="1"/>
          </p:cNvSpPr>
          <p:nvPr>
            <p:ph type="dt" sz="half" idx="10"/>
          </p:nvPr>
        </p:nvSpPr>
        <p:spPr/>
        <p:txBody>
          <a:bodyPr/>
          <a:lstStyle/>
          <a:p>
            <a:fld id="{7A0E9758-A4C1-422D-BC12-91C8DB7B1F83}" type="datetimeFigureOut">
              <a:rPr lang="en-IN" smtClean="0"/>
              <a:t>13-08-2021</a:t>
            </a:fld>
            <a:endParaRPr lang="en-IN"/>
          </a:p>
        </p:txBody>
      </p:sp>
      <p:sp>
        <p:nvSpPr>
          <p:cNvPr id="4" name="Footer Placeholder 3">
            <a:extLst>
              <a:ext uri="{FF2B5EF4-FFF2-40B4-BE49-F238E27FC236}">
                <a16:creationId xmlns:a16="http://schemas.microsoft.com/office/drawing/2014/main" id="{E747CD93-C62E-4B7C-99B1-BFEF3CF9D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31FE29-D86F-47C1-8323-B40BC35C537F}"/>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49493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696CB-42E7-4998-BEFB-44669D1339B9}"/>
              </a:ext>
            </a:extLst>
          </p:cNvPr>
          <p:cNvSpPr>
            <a:spLocks noGrp="1"/>
          </p:cNvSpPr>
          <p:nvPr>
            <p:ph type="dt" sz="half" idx="10"/>
          </p:nvPr>
        </p:nvSpPr>
        <p:spPr/>
        <p:txBody>
          <a:bodyPr/>
          <a:lstStyle/>
          <a:p>
            <a:fld id="{7A0E9758-A4C1-422D-BC12-91C8DB7B1F83}" type="datetimeFigureOut">
              <a:rPr lang="en-IN" smtClean="0"/>
              <a:t>13-08-2021</a:t>
            </a:fld>
            <a:endParaRPr lang="en-IN"/>
          </a:p>
        </p:txBody>
      </p:sp>
      <p:sp>
        <p:nvSpPr>
          <p:cNvPr id="3" name="Footer Placeholder 2">
            <a:extLst>
              <a:ext uri="{FF2B5EF4-FFF2-40B4-BE49-F238E27FC236}">
                <a16:creationId xmlns:a16="http://schemas.microsoft.com/office/drawing/2014/main" id="{180760F5-FCCC-4E0A-B43E-288929640A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2E93B8-3998-4A7D-B9F0-FFCA00CB7BB3}"/>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63889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5C81-3EFC-472E-833D-D87753ABF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ED8D98-0B47-4B32-B59E-A7A44871E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F7ED7-8271-4B56-8005-F105F2392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DE4FB-0734-4236-86E2-A6AE2E2F6EA0}"/>
              </a:ext>
            </a:extLst>
          </p:cNvPr>
          <p:cNvSpPr>
            <a:spLocks noGrp="1"/>
          </p:cNvSpPr>
          <p:nvPr>
            <p:ph type="dt" sz="half" idx="10"/>
          </p:nvPr>
        </p:nvSpPr>
        <p:spPr/>
        <p:txBody>
          <a:bodyPr/>
          <a:lstStyle/>
          <a:p>
            <a:fld id="{7A0E9758-A4C1-422D-BC12-91C8DB7B1F83}" type="datetimeFigureOut">
              <a:rPr lang="en-IN" smtClean="0"/>
              <a:t>13-08-2021</a:t>
            </a:fld>
            <a:endParaRPr lang="en-IN"/>
          </a:p>
        </p:txBody>
      </p:sp>
      <p:sp>
        <p:nvSpPr>
          <p:cNvPr id="6" name="Footer Placeholder 5">
            <a:extLst>
              <a:ext uri="{FF2B5EF4-FFF2-40B4-BE49-F238E27FC236}">
                <a16:creationId xmlns:a16="http://schemas.microsoft.com/office/drawing/2014/main" id="{5C12A98B-6F50-48E1-BE5A-8839969234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2CE4A-F482-4A14-9CFE-349F42C1141E}"/>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7383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780B-4F45-456A-8DF8-B6D6BD4FD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1642E4-4979-4952-A293-745E8C875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B7BFCF-A36A-4F1E-BBD1-00A5A8250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AB7BA-6414-4C28-9BAC-D462858D77CF}"/>
              </a:ext>
            </a:extLst>
          </p:cNvPr>
          <p:cNvSpPr>
            <a:spLocks noGrp="1"/>
          </p:cNvSpPr>
          <p:nvPr>
            <p:ph type="dt" sz="half" idx="10"/>
          </p:nvPr>
        </p:nvSpPr>
        <p:spPr/>
        <p:txBody>
          <a:bodyPr/>
          <a:lstStyle/>
          <a:p>
            <a:fld id="{7A0E9758-A4C1-422D-BC12-91C8DB7B1F83}" type="datetimeFigureOut">
              <a:rPr lang="en-IN" smtClean="0"/>
              <a:t>13-08-2021</a:t>
            </a:fld>
            <a:endParaRPr lang="en-IN"/>
          </a:p>
        </p:txBody>
      </p:sp>
      <p:sp>
        <p:nvSpPr>
          <p:cNvPr id="6" name="Footer Placeholder 5">
            <a:extLst>
              <a:ext uri="{FF2B5EF4-FFF2-40B4-BE49-F238E27FC236}">
                <a16:creationId xmlns:a16="http://schemas.microsoft.com/office/drawing/2014/main" id="{21E7BFCD-49AC-4065-8ADF-69743F9B05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7963A-5682-4AB4-AD16-26497C76B46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0006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0A1D0-7BF5-4FB0-9B2F-43BAC8EF6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2D3843-07F6-4BB6-8901-46C3C76F7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5232D-D74E-4507-8A9B-E32B4B078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E9758-A4C1-422D-BC12-91C8DB7B1F83}" type="datetimeFigureOut">
              <a:rPr lang="en-IN" smtClean="0"/>
              <a:t>13-08-2021</a:t>
            </a:fld>
            <a:endParaRPr lang="en-IN"/>
          </a:p>
        </p:txBody>
      </p:sp>
      <p:sp>
        <p:nvSpPr>
          <p:cNvPr id="5" name="Footer Placeholder 4">
            <a:extLst>
              <a:ext uri="{FF2B5EF4-FFF2-40B4-BE49-F238E27FC236}">
                <a16:creationId xmlns:a16="http://schemas.microsoft.com/office/drawing/2014/main" id="{D8F3A4A6-0E2B-44DA-8CCE-D03A83BAF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84247D-7DA2-4745-8587-8C71CB28F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36028-AD6D-441C-9D04-E6A5DE1E5075}" type="slidenum">
              <a:rPr lang="en-IN" smtClean="0"/>
              <a:t>‹#›</a:t>
            </a:fld>
            <a:endParaRPr lang="en-IN"/>
          </a:p>
        </p:txBody>
      </p:sp>
    </p:spTree>
    <p:extLst>
      <p:ext uri="{BB962C8B-B14F-4D97-AF65-F5344CB8AC3E}">
        <p14:creationId xmlns:p14="http://schemas.microsoft.com/office/powerpoint/2010/main" val="199017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3326-AA72-4A70-B8E5-713E16ABD5AB}"/>
              </a:ext>
            </a:extLst>
          </p:cNvPr>
          <p:cNvSpPr>
            <a:spLocks noGrp="1"/>
          </p:cNvSpPr>
          <p:nvPr>
            <p:ph type="title"/>
          </p:nvPr>
        </p:nvSpPr>
        <p:spPr>
          <a:xfrm>
            <a:off x="838200" y="317500"/>
            <a:ext cx="10515600" cy="1325563"/>
          </a:xfrm>
        </p:spPr>
        <p:txBody>
          <a:bodyPr>
            <a:normAutofit/>
          </a:bodyPr>
          <a:lstStyle/>
          <a:p>
            <a:pPr algn="ctr">
              <a:spcBef>
                <a:spcPts val="645"/>
              </a:spcBef>
            </a:pPr>
            <a:r>
              <a:rPr lang="en-IN" b="1" dirty="0">
                <a:solidFill>
                  <a:srgbClr val="000000"/>
                </a:solidFill>
                <a:effectLst/>
                <a:latin typeface="Times New Roman" panose="02020603050405020304" pitchFamily="18" charset="0"/>
                <a:ea typeface="Times New Roman" panose="02020603050405020304" pitchFamily="18" charset="0"/>
              </a:rPr>
              <a:t>RATING PREDICTION</a:t>
            </a:r>
            <a:endParaRPr lang="en-IN" b="1" dirty="0">
              <a:effectLst/>
              <a:latin typeface="Times New Roman" panose="02020603050405020304" pitchFamily="18" charset="0"/>
              <a:ea typeface="Times New Roman" panose="02020603050405020304" pitchFamily="18" charset="0"/>
            </a:endParaRPr>
          </a:p>
        </p:txBody>
      </p:sp>
      <p:pic>
        <p:nvPicPr>
          <p:cNvPr id="4" name="Content Placeholder 3">
            <a:extLst>
              <a:ext uri="{FF2B5EF4-FFF2-40B4-BE49-F238E27FC236}">
                <a16:creationId xmlns:a16="http://schemas.microsoft.com/office/drawing/2014/main" id="{D3EC702A-4A49-4D41-AB67-467D5426B02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3500" y="3048794"/>
            <a:ext cx="1905000" cy="1905000"/>
          </a:xfrm>
          <a:prstGeom prst="rect">
            <a:avLst/>
          </a:prstGeom>
          <a:noFill/>
          <a:ln>
            <a:noFill/>
          </a:ln>
        </p:spPr>
      </p:pic>
      <p:sp>
        <p:nvSpPr>
          <p:cNvPr id="6" name="TextBox 5">
            <a:extLst>
              <a:ext uri="{FF2B5EF4-FFF2-40B4-BE49-F238E27FC236}">
                <a16:creationId xmlns:a16="http://schemas.microsoft.com/office/drawing/2014/main" id="{16D91EE2-2AFB-4E67-A2F1-56C2A7F12E06}"/>
              </a:ext>
            </a:extLst>
          </p:cNvPr>
          <p:cNvSpPr txBox="1"/>
          <p:nvPr/>
        </p:nvSpPr>
        <p:spPr>
          <a:xfrm>
            <a:off x="4457700" y="5295901"/>
            <a:ext cx="3581400" cy="1167243"/>
          </a:xfrm>
          <a:prstGeom prst="rect">
            <a:avLst/>
          </a:prstGeom>
          <a:noFill/>
        </p:spPr>
        <p:txBody>
          <a:bodyPr wrap="square" rtlCol="0">
            <a:spAutoFit/>
          </a:bodyPr>
          <a:lstStyle/>
          <a:p>
            <a:pPr algn="ct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JAYASURYA 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705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946D-B1DA-4320-B904-45E0751C81F8}"/>
              </a:ext>
            </a:extLst>
          </p:cNvPr>
          <p:cNvSpPr>
            <a:spLocks noGrp="1"/>
          </p:cNvSpPr>
          <p:nvPr>
            <p:ph type="title"/>
          </p:nvPr>
        </p:nvSpPr>
        <p:spPr/>
        <p:txBody>
          <a:bodyPr>
            <a:normAutofit/>
          </a:bodyPr>
          <a:lstStyle/>
          <a:p>
            <a:r>
              <a:rPr lang="en-IN" b="1" dirty="0">
                <a:effectLst/>
                <a:latin typeface="Times New Roman" panose="02020603050405020304" pitchFamily="18" charset="0"/>
                <a:ea typeface="Times New Roman" panose="02020603050405020304" pitchFamily="18" charset="0"/>
              </a:rPr>
              <a:t>Total length removal of review feature:</a:t>
            </a:r>
            <a:endParaRPr lang="en-IN" dirty="0"/>
          </a:p>
        </p:txBody>
      </p:sp>
      <p:sp>
        <p:nvSpPr>
          <p:cNvPr id="3" name="Content Placeholder 2">
            <a:extLst>
              <a:ext uri="{FF2B5EF4-FFF2-40B4-BE49-F238E27FC236}">
                <a16:creationId xmlns:a16="http://schemas.microsoft.com/office/drawing/2014/main" id="{9B4E9374-F812-4A05-AA07-C8DB59BB4EE6}"/>
              </a:ext>
            </a:extLst>
          </p:cNvPr>
          <p:cNvSpPr>
            <a:spLocks noGrp="1"/>
          </p:cNvSpPr>
          <p:nvPr>
            <p:ph idx="1"/>
          </p:nvPr>
        </p:nvSpPr>
        <p:spPr/>
        <p:txBody>
          <a:bodyPr/>
          <a:lstStyle/>
          <a:p>
            <a:pPr marL="342900" lvl="0" indent="-342900">
              <a:spcAft>
                <a:spcPts val="1200"/>
              </a:spcAft>
              <a:buFont typeface="+mj-lt"/>
              <a:buAutoNum type="arabicPeriod"/>
            </a:pPr>
            <a:r>
              <a:rPr lang="en-IN" sz="3600" dirty="0">
                <a:effectLst/>
                <a:latin typeface="Times New Roman" panose="02020603050405020304" pitchFamily="18" charset="0"/>
                <a:ea typeface="Times New Roman" panose="02020603050405020304" pitchFamily="18" charset="0"/>
              </a:rPr>
              <a:t>Original Length: 1445748</a:t>
            </a:r>
          </a:p>
          <a:p>
            <a:pPr marL="342900" lvl="0" indent="-342900">
              <a:spcAft>
                <a:spcPts val="1200"/>
              </a:spcAft>
              <a:buFont typeface="+mj-lt"/>
              <a:buAutoNum type="arabicPeriod"/>
            </a:pPr>
            <a:r>
              <a:rPr lang="en-IN" sz="3600" dirty="0">
                <a:effectLst/>
                <a:latin typeface="Times New Roman" panose="02020603050405020304" pitchFamily="18" charset="0"/>
                <a:ea typeface="Times New Roman" panose="02020603050405020304" pitchFamily="18" charset="0"/>
              </a:rPr>
              <a:t>Cleaned Length: 999563</a:t>
            </a:r>
          </a:p>
          <a:p>
            <a:endParaRPr lang="en-IN" dirty="0"/>
          </a:p>
        </p:txBody>
      </p:sp>
    </p:spTree>
    <p:extLst>
      <p:ext uri="{BB962C8B-B14F-4D97-AF65-F5344CB8AC3E}">
        <p14:creationId xmlns:p14="http://schemas.microsoft.com/office/powerpoint/2010/main" val="1856175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CF4-12E9-4447-8C36-E95154E9E854}"/>
              </a:ext>
            </a:extLst>
          </p:cNvPr>
          <p:cNvSpPr>
            <a:spLocks noGrp="1"/>
          </p:cNvSpPr>
          <p:nvPr>
            <p:ph type="ctrTitle"/>
          </p:nvPr>
        </p:nvSpPr>
        <p:spPr/>
        <p:txBody>
          <a:bodyPr>
            <a:normAutofit/>
          </a:bodyPr>
          <a:lstStyle/>
          <a:p>
            <a:r>
              <a:rPr lang="en-US" sz="6600" b="1" dirty="0">
                <a:latin typeface="Times New Roman" panose="02020603050405020304" pitchFamily="18" charset="0"/>
                <a:cs typeface="Times New Roman" panose="02020603050405020304" pitchFamily="18" charset="0"/>
              </a:rPr>
              <a:t>Visualization</a:t>
            </a:r>
            <a:endParaRPr lang="en-IN" sz="6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19B14F1-7562-4C25-860D-2F8F5743DCA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9142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29B1-5F73-40AC-A65D-D93A43ECAF78}"/>
              </a:ext>
            </a:extLst>
          </p:cNvPr>
          <p:cNvSpPr>
            <a:spLocks noGrp="1"/>
          </p:cNvSpPr>
          <p:nvPr>
            <p:ph type="title"/>
          </p:nvPr>
        </p:nvSpPr>
        <p:spPr/>
        <p:txBody>
          <a:bodyPr>
            <a:normAutofit/>
          </a:bodyPr>
          <a:lstStyle/>
          <a:p>
            <a:pPr indent="457200">
              <a:spcAft>
                <a:spcPts val="1200"/>
              </a:spcAft>
            </a:pPr>
            <a:r>
              <a:rPr lang="en-IN" sz="4000" b="1" dirty="0">
                <a:effectLst/>
                <a:latin typeface="Times New Roman" panose="02020603050405020304" pitchFamily="18" charset="0"/>
                <a:ea typeface="Times New Roman" panose="02020603050405020304" pitchFamily="18" charset="0"/>
              </a:rPr>
              <a:t>Message distribution before data cleaning</a:t>
            </a:r>
            <a:r>
              <a:rPr lang="en-IN" sz="4000" dirty="0">
                <a:effectLst/>
                <a:latin typeface="Times New Roman" panose="02020603050405020304" pitchFamily="18" charset="0"/>
                <a:ea typeface="Times New Roman" panose="02020603050405020304" pitchFamily="18" charset="0"/>
              </a:rPr>
              <a:t>:</a:t>
            </a:r>
          </a:p>
        </p:txBody>
      </p:sp>
      <p:pic>
        <p:nvPicPr>
          <p:cNvPr id="6" name="Picture 5">
            <a:extLst>
              <a:ext uri="{FF2B5EF4-FFF2-40B4-BE49-F238E27FC236}">
                <a16:creationId xmlns:a16="http://schemas.microsoft.com/office/drawing/2014/main" id="{CE6317BB-6CA5-444D-BA96-FFB536716EE4}"/>
              </a:ext>
            </a:extLst>
          </p:cNvPr>
          <p:cNvPicPr/>
          <p:nvPr/>
        </p:nvPicPr>
        <p:blipFill>
          <a:blip r:embed="rId2"/>
          <a:stretch>
            <a:fillRect/>
          </a:stretch>
        </p:blipFill>
        <p:spPr>
          <a:xfrm>
            <a:off x="1485900" y="1966912"/>
            <a:ext cx="9029700" cy="4129088"/>
          </a:xfrm>
          <a:prstGeom prst="rect">
            <a:avLst/>
          </a:prstGeom>
        </p:spPr>
      </p:pic>
    </p:spTree>
    <p:extLst>
      <p:ext uri="{BB962C8B-B14F-4D97-AF65-F5344CB8AC3E}">
        <p14:creationId xmlns:p14="http://schemas.microsoft.com/office/powerpoint/2010/main" val="3633760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3429E-42D1-4E66-A75C-9AD6E3E980DA}"/>
              </a:ext>
            </a:extLst>
          </p:cNvPr>
          <p:cNvSpPr>
            <a:spLocks noGrp="1"/>
          </p:cNvSpPr>
          <p:nvPr>
            <p:ph type="title"/>
          </p:nvPr>
        </p:nvSpPr>
        <p:spPr/>
        <p:txBody>
          <a:bodyPr>
            <a:normAutofit fontScale="90000"/>
          </a:bodyPr>
          <a:lstStyle/>
          <a:p>
            <a:br>
              <a:rPr lang="en-IN" sz="1800" b="1" dirty="0">
                <a:effectLst/>
                <a:latin typeface="Times New Roman" panose="02020603050405020304" pitchFamily="18" charset="0"/>
                <a:ea typeface="Times New Roman" panose="02020603050405020304" pitchFamily="18" charset="0"/>
              </a:rPr>
            </a:br>
            <a:br>
              <a:rPr lang="en-IN" sz="1800" b="1" dirty="0">
                <a:effectLst/>
                <a:latin typeface="Times New Roman" panose="02020603050405020304" pitchFamily="18" charset="0"/>
                <a:ea typeface="Times New Roman" panose="02020603050405020304" pitchFamily="18" charset="0"/>
              </a:rPr>
            </a:br>
            <a:br>
              <a:rPr lang="en-IN" sz="1800" b="1" dirty="0">
                <a:effectLst/>
                <a:latin typeface="Times New Roman" panose="02020603050405020304" pitchFamily="18" charset="0"/>
                <a:ea typeface="Times New Roman" panose="02020603050405020304" pitchFamily="18" charset="0"/>
              </a:rPr>
            </a:br>
            <a:r>
              <a:rPr lang="en-IN" b="1" dirty="0">
                <a:effectLst/>
                <a:latin typeface="Times New Roman" panose="02020603050405020304" pitchFamily="18" charset="0"/>
                <a:ea typeface="Times New Roman" panose="02020603050405020304" pitchFamily="18" charset="0"/>
              </a:rPr>
              <a:t>Message distribution after data cleaning:</a:t>
            </a:r>
            <a:br>
              <a:rPr lang="en-IN"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11E034BF-A046-4200-9C16-6D0E0D2E821D}"/>
              </a:ext>
            </a:extLst>
          </p:cNvPr>
          <p:cNvPicPr>
            <a:picLocks noGrp="1"/>
          </p:cNvPicPr>
          <p:nvPr>
            <p:ph idx="1"/>
          </p:nvPr>
        </p:nvPicPr>
        <p:blipFill>
          <a:blip r:embed="rId2"/>
          <a:stretch>
            <a:fillRect/>
          </a:stretch>
        </p:blipFill>
        <p:spPr>
          <a:xfrm>
            <a:off x="1839389" y="1825625"/>
            <a:ext cx="8513222" cy="4351338"/>
          </a:xfrm>
          <a:prstGeom prst="rect">
            <a:avLst/>
          </a:prstGeom>
        </p:spPr>
      </p:pic>
    </p:spTree>
    <p:extLst>
      <p:ext uri="{BB962C8B-B14F-4D97-AF65-F5344CB8AC3E}">
        <p14:creationId xmlns:p14="http://schemas.microsoft.com/office/powerpoint/2010/main" val="18265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pPr marL="0" indent="0">
              <a:buNone/>
            </a:pPr>
            <a:endParaRPr lang="en-US" dirty="0">
              <a:latin typeface="Times New Roman" panose="02020603050405020304" pitchFamily="18" charset="0"/>
              <a:cs typeface="Times New Roman" panose="02020603050405020304" pitchFamily="18" charset="0"/>
            </a:endParaRPr>
          </a:p>
          <a:p>
            <a:r>
              <a:rPr lang="en-IN" dirty="0" err="1">
                <a:effectLst/>
                <a:latin typeface="Times New Roman" panose="02020603050405020304" pitchFamily="18" charset="0"/>
                <a:ea typeface="Calibri" panose="020F0502020204030204" pitchFamily="34" charset="0"/>
                <a:cs typeface="Times New Roman" panose="02020603050405020304" pitchFamily="18" charset="0"/>
              </a:rPr>
              <a:t>MultinominalNB</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dirty="0">
                <a:effectLst/>
                <a:latin typeface="Times New Roman" panose="02020603050405020304" pitchFamily="18" charset="0"/>
                <a:ea typeface="Calibri" panose="020F0502020204030204" pitchFamily="34" charset="0"/>
                <a:cs typeface="Times New Roman" panose="02020603050405020304" pitchFamily="18" charset="0"/>
              </a:rPr>
              <a:t>SGD</a:t>
            </a:r>
          </a:p>
          <a:p>
            <a:r>
              <a:rPr lang="en-IN" dirty="0" err="1">
                <a:effectLst/>
                <a:latin typeface="Times New Roman" panose="02020603050405020304" pitchFamily="18" charset="0"/>
                <a:ea typeface="Calibri" panose="020F0502020204030204" pitchFamily="34" charset="0"/>
                <a:cs typeface="Times New Roman" panose="02020603050405020304" pitchFamily="18" charset="0"/>
              </a:rPr>
              <a:t>Kneighbors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dirty="0" err="1">
                <a:effectLst/>
                <a:latin typeface="Times New Roman" panose="02020603050405020304" pitchFamily="18" charset="0"/>
                <a:ea typeface="Calibri" panose="020F0502020204030204" pitchFamily="34" charset="0"/>
                <a:cs typeface="Times New Roman" panose="02020603050405020304" pitchFamily="18" charset="0"/>
              </a:rPr>
              <a:t>LinearSVC</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5146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E5B6-9379-4E6F-B0DE-B81607964219}"/>
              </a:ext>
            </a:extLst>
          </p:cNvPr>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Calibri" panose="020F0502020204030204" pitchFamily="34" charset="0"/>
              </a:rPr>
              <a:t>Performance Metric</a:t>
            </a:r>
            <a:endParaRPr lang="en-IN" dirty="0"/>
          </a:p>
        </p:txBody>
      </p:sp>
      <p:sp>
        <p:nvSpPr>
          <p:cNvPr id="7" name="TextBox 6">
            <a:extLst>
              <a:ext uri="{FF2B5EF4-FFF2-40B4-BE49-F238E27FC236}">
                <a16:creationId xmlns:a16="http://schemas.microsoft.com/office/drawing/2014/main" id="{16EF9F37-9157-4D24-9E9D-85190B688A49}"/>
              </a:ext>
            </a:extLst>
          </p:cNvPr>
          <p:cNvSpPr txBox="1"/>
          <p:nvPr/>
        </p:nvSpPr>
        <p:spPr>
          <a:xfrm>
            <a:off x="1257300" y="6308209"/>
            <a:ext cx="9906000" cy="369332"/>
          </a:xfrm>
          <a:prstGeom prst="rect">
            <a:avLst/>
          </a:prstGeom>
          <a:noFill/>
        </p:spPr>
        <p:txBody>
          <a:bodyPr wrap="square" rtlCol="0">
            <a:spAutoFit/>
          </a:bodyPr>
          <a:lstStyle/>
          <a:p>
            <a:r>
              <a:rPr lang="en-US" dirty="0"/>
              <a:t>According to performance metric, the SGD has higher Accuracy score, So this is our best model.</a:t>
            </a:r>
            <a:endParaRPr lang="en-IN" dirty="0"/>
          </a:p>
        </p:txBody>
      </p:sp>
      <p:graphicFrame>
        <p:nvGraphicFramePr>
          <p:cNvPr id="6" name="Content Placeholder 5">
            <a:extLst>
              <a:ext uri="{FF2B5EF4-FFF2-40B4-BE49-F238E27FC236}">
                <a16:creationId xmlns:a16="http://schemas.microsoft.com/office/drawing/2014/main" id="{CDA49509-D0FF-48B3-A585-575CAEBC796A}"/>
              </a:ext>
            </a:extLst>
          </p:cNvPr>
          <p:cNvGraphicFramePr>
            <a:graphicFrameLocks noGrp="1"/>
          </p:cNvGraphicFramePr>
          <p:nvPr>
            <p:ph idx="1"/>
            <p:extLst>
              <p:ext uri="{D42A27DB-BD31-4B8C-83A1-F6EECF244321}">
                <p14:modId xmlns:p14="http://schemas.microsoft.com/office/powerpoint/2010/main" val="4260115426"/>
              </p:ext>
            </p:extLst>
          </p:nvPr>
        </p:nvGraphicFramePr>
        <p:xfrm>
          <a:off x="838200" y="1690687"/>
          <a:ext cx="10325100" cy="4262437"/>
        </p:xfrm>
        <a:graphic>
          <a:graphicData uri="http://schemas.openxmlformats.org/drawingml/2006/table">
            <a:tbl>
              <a:tblPr firstRow="1" firstCol="1" bandRow="1">
                <a:tableStyleId>{5C22544A-7EE6-4342-B048-85BDC9FD1C3A}</a:tableStyleId>
              </a:tblPr>
              <a:tblGrid>
                <a:gridCol w="2581275">
                  <a:extLst>
                    <a:ext uri="{9D8B030D-6E8A-4147-A177-3AD203B41FA5}">
                      <a16:colId xmlns:a16="http://schemas.microsoft.com/office/drawing/2014/main" val="1037359184"/>
                    </a:ext>
                  </a:extLst>
                </a:gridCol>
                <a:gridCol w="2581275">
                  <a:extLst>
                    <a:ext uri="{9D8B030D-6E8A-4147-A177-3AD203B41FA5}">
                      <a16:colId xmlns:a16="http://schemas.microsoft.com/office/drawing/2014/main" val="511770472"/>
                    </a:ext>
                  </a:extLst>
                </a:gridCol>
                <a:gridCol w="2581275">
                  <a:extLst>
                    <a:ext uri="{9D8B030D-6E8A-4147-A177-3AD203B41FA5}">
                      <a16:colId xmlns:a16="http://schemas.microsoft.com/office/drawing/2014/main" val="3955366633"/>
                    </a:ext>
                  </a:extLst>
                </a:gridCol>
                <a:gridCol w="2581275">
                  <a:extLst>
                    <a:ext uri="{9D8B030D-6E8A-4147-A177-3AD203B41FA5}">
                      <a16:colId xmlns:a16="http://schemas.microsoft.com/office/drawing/2014/main" val="2935608743"/>
                    </a:ext>
                  </a:extLst>
                </a:gridCol>
              </a:tblGrid>
              <a:tr h="1657323">
                <a:tc>
                  <a:txBody>
                    <a:bodyPr/>
                    <a:lstStyle/>
                    <a:p>
                      <a:pPr algn="ctr">
                        <a:spcAft>
                          <a:spcPts val="1200"/>
                        </a:spcAft>
                      </a:pPr>
                      <a:r>
                        <a:rPr lang="en-IN" sz="1100">
                          <a:effectLst/>
                        </a:rPr>
                        <a:t> </a:t>
                      </a:r>
                    </a:p>
                    <a:p>
                      <a:pPr algn="ctr">
                        <a:spcAft>
                          <a:spcPts val="1200"/>
                        </a:spcAft>
                      </a:pPr>
                      <a:r>
                        <a:rPr lang="en-IN" sz="1100">
                          <a:effectLst/>
                        </a:rPr>
                        <a:t>Model Building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Accuracy 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Macro average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dirty="0">
                          <a:effectLst/>
                        </a:rPr>
                        <a:t> </a:t>
                      </a:r>
                    </a:p>
                    <a:p>
                      <a:pPr algn="ctr">
                        <a:spcAft>
                          <a:spcPts val="1200"/>
                        </a:spcAft>
                      </a:pPr>
                      <a:r>
                        <a:rPr lang="en-IN" sz="1100" dirty="0">
                          <a:effectLst/>
                        </a:rPr>
                        <a:t>Weighted average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0582010"/>
                  </a:ext>
                </a:extLst>
              </a:tr>
              <a:tr h="645388">
                <a:tc>
                  <a:txBody>
                    <a:bodyPr/>
                    <a:lstStyle/>
                    <a:p>
                      <a:pPr algn="ctr">
                        <a:spcAft>
                          <a:spcPts val="1200"/>
                        </a:spcAft>
                      </a:pPr>
                      <a:r>
                        <a:rPr lang="en-IN" sz="1100">
                          <a:effectLst/>
                        </a:rPr>
                        <a:t>MultinominalNB</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0.64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0.27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0.53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025329"/>
                  </a:ext>
                </a:extLst>
              </a:tr>
              <a:tr h="657169">
                <a:tc>
                  <a:txBody>
                    <a:bodyPr/>
                    <a:lstStyle/>
                    <a:p>
                      <a:pPr algn="ctr">
                        <a:spcAft>
                          <a:spcPts val="1200"/>
                        </a:spcAft>
                      </a:pPr>
                      <a:r>
                        <a:rPr lang="en-IN" sz="1100">
                          <a:effectLst/>
                        </a:rPr>
                        <a:t>SGD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0.68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0.36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0.59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276101"/>
                  </a:ext>
                </a:extLst>
              </a:tr>
              <a:tr h="657169">
                <a:tc>
                  <a:txBody>
                    <a:bodyPr/>
                    <a:lstStyle/>
                    <a:p>
                      <a:pPr algn="ctr">
                        <a:spcAft>
                          <a:spcPts val="1200"/>
                        </a:spcAft>
                      </a:pPr>
                      <a:r>
                        <a:rPr lang="en-IN" sz="1100">
                          <a:effectLst/>
                        </a:rPr>
                        <a:t>KNeighbors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0.60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0.33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0.56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99309464"/>
                  </a:ext>
                </a:extLst>
              </a:tr>
              <a:tr h="645388">
                <a:tc>
                  <a:txBody>
                    <a:bodyPr/>
                    <a:lstStyle/>
                    <a:p>
                      <a:pPr algn="ctr">
                        <a:spcAft>
                          <a:spcPts val="1200"/>
                        </a:spcAft>
                      </a:pPr>
                      <a:r>
                        <a:rPr lang="en-IN" sz="1100">
                          <a:effectLst/>
                        </a:rPr>
                        <a:t>LinearSVC</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0.66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0.41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dirty="0">
                          <a:effectLst/>
                        </a:rPr>
                        <a:t>0.61</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65597329"/>
                  </a:ext>
                </a:extLst>
              </a:tr>
            </a:tbl>
          </a:graphicData>
        </a:graphic>
      </p:graphicFrame>
    </p:spTree>
    <p:extLst>
      <p:ext uri="{BB962C8B-B14F-4D97-AF65-F5344CB8AC3E}">
        <p14:creationId xmlns:p14="http://schemas.microsoft.com/office/powerpoint/2010/main" val="114340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5EC4-AC42-498D-A391-CBCEA60FFCB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Comparison:</a:t>
            </a:r>
            <a:endParaRPr lang="en-IN" b="1"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EA82A2CC-FB74-48C8-B529-27616585F36D}"/>
              </a:ext>
            </a:extLst>
          </p:cNvPr>
          <p:cNvSpPr>
            <a:spLocks noChangeArrowheads="1"/>
          </p:cNvSpPr>
          <p:nvPr/>
        </p:nvSpPr>
        <p:spPr bwMode="auto">
          <a:xfrm>
            <a:off x="-2332297" y="0"/>
            <a:ext cx="1637027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AE32DB41-C19E-4560-8DD0-B63D4424AD8D}"/>
              </a:ext>
            </a:extLst>
          </p:cNvPr>
          <p:cNvSpPr txBox="1"/>
          <p:nvPr/>
        </p:nvSpPr>
        <p:spPr>
          <a:xfrm>
            <a:off x="963561" y="5211097"/>
            <a:ext cx="9783097" cy="1452642"/>
          </a:xfrm>
          <a:prstGeom prst="rect">
            <a:avLst/>
          </a:prstGeom>
          <a:noFill/>
        </p:spPr>
        <p:txBody>
          <a:bodyPr wrap="square" rtlCol="0">
            <a:spAutoFit/>
          </a:bodyPr>
          <a:lstStyle/>
          <a:p>
            <a:pPr>
              <a:lnSpc>
                <a:spcPct val="107000"/>
              </a:lnSpc>
              <a:spcAft>
                <a:spcPts val="800"/>
              </a:spcAft>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Comparing the performance model and cross-validation score which has minimum difference is Multinominal NB. so finally, this is our best model.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6368BF97-80F9-44AA-812B-BB84860C7A11}"/>
              </a:ext>
            </a:extLst>
          </p:cNvPr>
          <p:cNvGraphicFramePr>
            <a:graphicFrameLocks noGrp="1"/>
          </p:cNvGraphicFramePr>
          <p:nvPr>
            <p:ph idx="1"/>
            <p:extLst>
              <p:ext uri="{D42A27DB-BD31-4B8C-83A1-F6EECF244321}">
                <p14:modId xmlns:p14="http://schemas.microsoft.com/office/powerpoint/2010/main" val="249635124"/>
              </p:ext>
            </p:extLst>
          </p:nvPr>
        </p:nvGraphicFramePr>
        <p:xfrm>
          <a:off x="2408903" y="1514168"/>
          <a:ext cx="7167716" cy="3500285"/>
        </p:xfrm>
        <a:graphic>
          <a:graphicData uri="http://schemas.openxmlformats.org/drawingml/2006/table">
            <a:tbl>
              <a:tblPr firstRow="1" firstCol="1" bandRow="1">
                <a:tableStyleId>{5C22544A-7EE6-4342-B048-85BDC9FD1C3A}</a:tableStyleId>
              </a:tblPr>
              <a:tblGrid>
                <a:gridCol w="3752492">
                  <a:extLst>
                    <a:ext uri="{9D8B030D-6E8A-4147-A177-3AD203B41FA5}">
                      <a16:colId xmlns:a16="http://schemas.microsoft.com/office/drawing/2014/main" val="3798724674"/>
                    </a:ext>
                  </a:extLst>
                </a:gridCol>
                <a:gridCol w="3415224">
                  <a:extLst>
                    <a:ext uri="{9D8B030D-6E8A-4147-A177-3AD203B41FA5}">
                      <a16:colId xmlns:a16="http://schemas.microsoft.com/office/drawing/2014/main" val="1630582398"/>
                    </a:ext>
                  </a:extLst>
                </a:gridCol>
              </a:tblGrid>
              <a:tr h="844897">
                <a:tc>
                  <a:txBody>
                    <a:bodyPr/>
                    <a:lstStyle/>
                    <a:p>
                      <a:pPr algn="ctr">
                        <a:spcAft>
                          <a:spcPts val="1200"/>
                        </a:spcAft>
                      </a:pPr>
                      <a:r>
                        <a:rPr lang="en-IN" sz="1400">
                          <a:effectLst/>
                        </a:rPr>
                        <a:t>Performance Metric</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400">
                          <a:effectLst/>
                        </a:rPr>
                        <a:t>Cross -Validation 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929082"/>
                  </a:ext>
                </a:extLst>
              </a:tr>
              <a:tr h="663847">
                <a:tc>
                  <a:txBody>
                    <a:bodyPr/>
                    <a:lstStyle/>
                    <a:p>
                      <a:pPr algn="ctr">
                        <a:spcAft>
                          <a:spcPts val="1200"/>
                        </a:spcAft>
                      </a:pPr>
                      <a:r>
                        <a:rPr lang="en-IN" sz="1100">
                          <a:effectLst/>
                        </a:rPr>
                        <a:t>0.64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0.63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9721788"/>
                  </a:ext>
                </a:extLst>
              </a:tr>
              <a:tr h="663847">
                <a:tc>
                  <a:txBody>
                    <a:bodyPr/>
                    <a:lstStyle/>
                    <a:p>
                      <a:pPr algn="ctr">
                        <a:spcAft>
                          <a:spcPts val="1200"/>
                        </a:spcAft>
                      </a:pPr>
                      <a:r>
                        <a:rPr lang="en-IN" sz="1100">
                          <a:effectLst/>
                        </a:rPr>
                        <a:t>0.68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0.65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5547910"/>
                  </a:ext>
                </a:extLst>
              </a:tr>
              <a:tr h="663847">
                <a:tc>
                  <a:txBody>
                    <a:bodyPr/>
                    <a:lstStyle/>
                    <a:p>
                      <a:pPr algn="ctr">
                        <a:spcAft>
                          <a:spcPts val="1200"/>
                        </a:spcAft>
                      </a:pPr>
                      <a:r>
                        <a:rPr lang="en-IN" sz="1100">
                          <a:effectLst/>
                        </a:rPr>
                        <a:t>0.60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0.57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3488292"/>
                  </a:ext>
                </a:extLst>
              </a:tr>
              <a:tr h="663847">
                <a:tc>
                  <a:txBody>
                    <a:bodyPr/>
                    <a:lstStyle/>
                    <a:p>
                      <a:pPr algn="ctr">
                        <a:spcAft>
                          <a:spcPts val="1200"/>
                        </a:spcAft>
                      </a:pPr>
                      <a:r>
                        <a:rPr lang="en-IN" sz="1100">
                          <a:effectLst/>
                        </a:rPr>
                        <a:t>0.66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dirty="0">
                          <a:effectLst/>
                        </a:rPr>
                        <a:t>0.62</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03786304"/>
                  </a:ext>
                </a:extLst>
              </a:tr>
            </a:tbl>
          </a:graphicData>
        </a:graphic>
      </p:graphicFrame>
    </p:spTree>
    <p:extLst>
      <p:ext uri="{BB962C8B-B14F-4D97-AF65-F5344CB8AC3E}">
        <p14:creationId xmlns:p14="http://schemas.microsoft.com/office/powerpoint/2010/main" val="354984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5434-F420-4BD1-A759-2841BF9A7AB9}"/>
              </a:ext>
            </a:extLst>
          </p:cNvPr>
          <p:cNvSpPr>
            <a:spLocks noGrp="1"/>
          </p:cNvSpPr>
          <p:nvPr>
            <p:ph type="title"/>
          </p:nvPr>
        </p:nvSpPr>
        <p:spPr>
          <a:xfrm>
            <a:off x="838200" y="317500"/>
            <a:ext cx="10515600" cy="1325563"/>
          </a:xfrm>
        </p:spPr>
        <p:txBody>
          <a:bodyPr/>
          <a:lstStyle/>
          <a:p>
            <a:r>
              <a:rPr lang="en-US" b="1" dirty="0">
                <a:latin typeface="Times New Roman" panose="02020603050405020304" pitchFamily="18" charset="0"/>
                <a:cs typeface="Times New Roman" panose="02020603050405020304" pitchFamily="18" charset="0"/>
              </a:rPr>
              <a:t>Confusion Matrix</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61ACDE7-EE10-4304-B919-81F496D2A6D8}"/>
              </a:ext>
            </a:extLst>
          </p:cNvPr>
          <p:cNvPicPr>
            <a:picLocks noGrp="1" noChangeAspect="1"/>
          </p:cNvPicPr>
          <p:nvPr>
            <p:ph idx="1"/>
          </p:nvPr>
        </p:nvPicPr>
        <p:blipFill>
          <a:blip r:embed="rId2"/>
          <a:stretch>
            <a:fillRect/>
          </a:stretch>
        </p:blipFill>
        <p:spPr>
          <a:xfrm>
            <a:off x="1933575" y="1571625"/>
            <a:ext cx="7153275" cy="3896592"/>
          </a:xfrm>
        </p:spPr>
      </p:pic>
    </p:spTree>
    <p:extLst>
      <p:ext uri="{BB962C8B-B14F-4D97-AF65-F5344CB8AC3E}">
        <p14:creationId xmlns:p14="http://schemas.microsoft.com/office/powerpoint/2010/main" val="1002083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a:t>
            </a:r>
            <a:r>
              <a:rPr lang="en-IN" sz="1800" b="1" dirty="0">
                <a:solidFill>
                  <a:srgbClr val="202124"/>
                </a:solidFill>
                <a:latin typeface="Times New Roman" panose="02020603050405020304" pitchFamily="18" charset="0"/>
                <a:ea typeface="Calibri" panose="020F0502020204030204" pitchFamily="34" charset="0"/>
              </a:rPr>
              <a:t>Multinominal NB Classifier </a:t>
            </a:r>
            <a:r>
              <a:rPr lang="en-IN" sz="1800" b="1" dirty="0">
                <a:solidFill>
                  <a:srgbClr val="202124"/>
                </a:solidFill>
                <a:effectLst/>
                <a:latin typeface="Times New Roman" panose="02020603050405020304" pitchFamily="18" charset="0"/>
                <a:ea typeface="Calibri" panose="020F0502020204030204" pitchFamily="34" charset="0"/>
              </a:rPr>
              <a:t>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Because performance metric score is  0.64.</a:t>
            </a:r>
            <a:endParaRPr lang="en-IN" dirty="0"/>
          </a:p>
        </p:txBody>
      </p:sp>
    </p:spTree>
    <p:extLst>
      <p:ext uri="{BB962C8B-B14F-4D97-AF65-F5344CB8AC3E}">
        <p14:creationId xmlns:p14="http://schemas.microsoft.com/office/powerpoint/2010/main" val="177891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ED73-0729-40E7-AE5D-FC83E0166B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 Tuning Performance</a:t>
            </a:r>
            <a:endParaRPr lang="en-IN" b="1" dirty="0"/>
          </a:p>
        </p:txBody>
      </p:sp>
      <p:sp>
        <p:nvSpPr>
          <p:cNvPr id="3" name="Content Placeholder 2">
            <a:extLst>
              <a:ext uri="{FF2B5EF4-FFF2-40B4-BE49-F238E27FC236}">
                <a16:creationId xmlns:a16="http://schemas.microsoft.com/office/drawing/2014/main" id="{EE3F3AE2-303F-447D-ADA5-B4F2B4B62675}"/>
              </a:ext>
            </a:extLst>
          </p:cNvPr>
          <p:cNvSpPr>
            <a:spLocks noGrp="1"/>
          </p:cNvSpPr>
          <p:nvPr>
            <p:ph idx="1"/>
          </p:nvPr>
        </p:nvSpPr>
        <p:spPr/>
        <p:txBody>
          <a:bodyPr/>
          <a:lstStyle/>
          <a:p>
            <a:r>
              <a:rPr lang="en-IN" sz="3600" b="1" dirty="0">
                <a:solidFill>
                  <a:srgbClr val="202124"/>
                </a:solidFill>
                <a:effectLst/>
                <a:latin typeface="Times New Roman" panose="02020603050405020304" pitchFamily="18" charset="0"/>
                <a:ea typeface="Calibri" panose="020F0502020204030204" pitchFamily="34" charset="0"/>
              </a:rPr>
              <a:t>:</a:t>
            </a:r>
            <a:r>
              <a:rPr lang="en-IN" sz="3600" b="1" dirty="0">
                <a:solidFill>
                  <a:srgbClr val="202124"/>
                </a:solidFill>
                <a:latin typeface="Times New Roman" panose="02020603050405020304" pitchFamily="18" charset="0"/>
                <a:ea typeface="Calibri" panose="020F0502020204030204" pitchFamily="34" charset="0"/>
              </a:rPr>
              <a:t> Multinominal NB Classifier :</a:t>
            </a:r>
            <a:endParaRPr lang="en-IN" sz="3600" b="1" dirty="0">
              <a:solidFill>
                <a:srgbClr val="202124"/>
              </a:solidFill>
              <a:effectLst/>
              <a:latin typeface="Times New Roman" panose="02020603050405020304" pitchFamily="18" charset="0"/>
              <a:ea typeface="Calibri" panose="020F0502020204030204" pitchFamily="34" charset="0"/>
            </a:endParaRPr>
          </a:p>
          <a:p>
            <a:pPr marL="0" indent="0">
              <a:buNone/>
            </a:pPr>
            <a:r>
              <a:rPr lang="en-IN" b="1" dirty="0">
                <a:solidFill>
                  <a:srgbClr val="202124"/>
                </a:solidFill>
                <a:latin typeface="Times New Roman" panose="02020603050405020304" pitchFamily="18" charset="0"/>
              </a:rPr>
              <a:t>	Accuracy Score : 66.46</a:t>
            </a:r>
          </a:p>
          <a:p>
            <a:pPr marL="0" indent="0">
              <a:buNone/>
            </a:pPr>
            <a:r>
              <a:rPr lang="en-IN" b="1" dirty="0">
                <a:solidFill>
                  <a:srgbClr val="202124"/>
                </a:solidFill>
                <a:latin typeface="Times New Roman" panose="02020603050405020304" pitchFamily="18" charset="0"/>
              </a:rPr>
              <a:t>	Cross validation Score :	 62.71</a:t>
            </a:r>
            <a:endParaRPr lang="en-IN" dirty="0"/>
          </a:p>
        </p:txBody>
      </p:sp>
    </p:spTree>
    <p:extLst>
      <p:ext uri="{BB962C8B-B14F-4D97-AF65-F5344CB8AC3E}">
        <p14:creationId xmlns:p14="http://schemas.microsoft.com/office/powerpoint/2010/main" val="67304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AF91-6941-4DF2-B4B7-24B284BB32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E0FB33-E193-47BA-895F-3C54A8387481}"/>
              </a:ext>
            </a:extLst>
          </p:cNvPr>
          <p:cNvSpPr>
            <a:spLocks noGrp="1"/>
          </p:cNvSpPr>
          <p:nvPr>
            <p:ph idx="1"/>
          </p:nvPr>
        </p:nvSpPr>
        <p:spPr>
          <a:xfrm>
            <a:off x="704850" y="1690688"/>
            <a:ext cx="10515600" cy="3879850"/>
          </a:xfrm>
        </p:spPr>
        <p:txBody>
          <a:bodyPr>
            <a:normAutofit/>
          </a:bodyPr>
          <a:lstStyle/>
          <a:p>
            <a:pPr>
              <a:lnSpc>
                <a:spcPct val="107000"/>
              </a:lnSpc>
              <a:spcAft>
                <a:spcPts val="800"/>
              </a:spcAft>
            </a:pPr>
            <a:r>
              <a:rPr lang="en-US"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7903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Best Model</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a:xfrm>
            <a:off x="1524000" y="3668713"/>
            <a:ext cx="9144000" cy="2474912"/>
          </a:xfrm>
        </p:spPr>
        <p:txBody>
          <a:bodyPr>
            <a:normAutofit/>
          </a:bodyPr>
          <a:lstStyle/>
          <a:p>
            <a:r>
              <a:rPr lang="en-US" sz="2800" dirty="0">
                <a:latin typeface="Times New Roman" panose="02020603050405020304" pitchFamily="18" charset="0"/>
                <a:cs typeface="Times New Roman" panose="02020603050405020304" pitchFamily="18" charset="0"/>
              </a:rPr>
              <a:t>Hyper parameter Tuning performance is carried out for </a:t>
            </a:r>
            <a:r>
              <a:rPr lang="en-IN" sz="2800" dirty="0">
                <a:solidFill>
                  <a:srgbClr val="202124"/>
                </a:solidFill>
                <a:latin typeface="Times New Roman" panose="02020603050405020304" pitchFamily="18" charset="0"/>
                <a:ea typeface="Calibri" panose="020F0502020204030204" pitchFamily="34" charset="0"/>
              </a:rPr>
              <a:t>Multinominal NB Classifier </a:t>
            </a:r>
            <a:r>
              <a:rPr lang="en-IN" sz="2800" dirty="0">
                <a:solidFill>
                  <a:srgbClr val="202124"/>
                </a:solidFill>
                <a:effectLst/>
                <a:latin typeface="Times New Roman" panose="02020603050405020304" pitchFamily="18" charset="0"/>
                <a:ea typeface="Calibri" panose="020F0502020204030204" pitchFamily="34" charset="0"/>
              </a:rPr>
              <a:t>:</a:t>
            </a:r>
          </a:p>
          <a:p>
            <a:r>
              <a:rPr lang="en-US" sz="2800" dirty="0">
                <a:latin typeface="Times New Roman" panose="02020603050405020304" pitchFamily="18" charset="0"/>
                <a:cs typeface="Times New Roman" panose="02020603050405020304" pitchFamily="18" charset="0"/>
              </a:rPr>
              <a:t>Hyper parameter Tuning i.e., Accuracy score = 66.46 and 62.71 respectively. Finally, </a:t>
            </a:r>
            <a:r>
              <a:rPr lang="en-IN" sz="2800" dirty="0">
                <a:solidFill>
                  <a:srgbClr val="202124"/>
                </a:solidFill>
                <a:latin typeface="Times New Roman" panose="02020603050405020304" pitchFamily="18" charset="0"/>
                <a:ea typeface="Calibri" panose="020F0502020204030204" pitchFamily="34" charset="0"/>
              </a:rPr>
              <a:t>Multinominal NB </a:t>
            </a:r>
            <a:r>
              <a:rPr lang="en-US" sz="2800" dirty="0">
                <a:latin typeface="Times New Roman" panose="02020603050405020304" pitchFamily="18" charset="0"/>
                <a:cs typeface="Times New Roman" panose="02020603050405020304" pitchFamily="18" charset="0"/>
              </a:rPr>
              <a:t>best model for these dataset.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31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rPr>
              <a:t>Performance Interpretation:</a:t>
            </a:r>
            <a:endParaRPr lang="en-IN" dirty="0">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p:txBody>
          <a:bodyPr/>
          <a:lstStyle/>
          <a:p>
            <a:r>
              <a:rPr lang="en-IN" dirty="0">
                <a:solidFill>
                  <a:srgbClr val="000000"/>
                </a:solidFill>
                <a:latin typeface="Times New Roman" panose="02020603050405020304" pitchFamily="18" charset="0"/>
                <a:ea typeface="Times New Roman" panose="02020603050405020304" pitchFamily="18" charset="0"/>
              </a:rPr>
              <a:t>Accuracy Score</a:t>
            </a:r>
            <a:endParaRPr lang="en-IN"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dirty="0">
                <a:solidFill>
                  <a:srgbClr val="000000"/>
                </a:solidFill>
                <a:latin typeface="Times New Roman" panose="02020603050405020304" pitchFamily="18" charset="0"/>
                <a:ea typeface="Times New Roman" panose="02020603050405020304" pitchFamily="18" charset="0"/>
              </a:rPr>
              <a:t>Cross Validation Score</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11" name="Content Placeholder 10">
            <a:extLst>
              <a:ext uri="{FF2B5EF4-FFF2-40B4-BE49-F238E27FC236}">
                <a16:creationId xmlns:a16="http://schemas.microsoft.com/office/drawing/2014/main" id="{8AFBA3F0-2FB9-4433-A75B-8F8527CE2256}"/>
              </a:ext>
            </a:extLst>
          </p:cNvPr>
          <p:cNvPicPr>
            <a:picLocks noGrp="1"/>
          </p:cNvPicPr>
          <p:nvPr>
            <p:ph sz="half" idx="2"/>
          </p:nvPr>
        </p:nvPicPr>
        <p:blipFill>
          <a:blip r:embed="rId2"/>
          <a:stretch>
            <a:fillRect/>
          </a:stretch>
        </p:blipFill>
        <p:spPr>
          <a:xfrm>
            <a:off x="951579" y="2400300"/>
            <a:ext cx="4934204" cy="3245711"/>
          </a:xfrm>
          <a:prstGeom prst="rect">
            <a:avLst/>
          </a:prstGeom>
        </p:spPr>
      </p:pic>
      <p:pic>
        <p:nvPicPr>
          <p:cNvPr id="13" name="Content Placeholder 12">
            <a:extLst>
              <a:ext uri="{FF2B5EF4-FFF2-40B4-BE49-F238E27FC236}">
                <a16:creationId xmlns:a16="http://schemas.microsoft.com/office/drawing/2014/main" id="{F155A211-676B-40CE-BE6C-4330D6673FAA}"/>
              </a:ext>
            </a:extLst>
          </p:cNvPr>
          <p:cNvPicPr>
            <a:picLocks noGrp="1"/>
          </p:cNvPicPr>
          <p:nvPr>
            <p:ph sz="quarter" idx="4"/>
          </p:nvPr>
        </p:nvPicPr>
        <p:blipFill>
          <a:blip r:embed="rId3"/>
          <a:stretch>
            <a:fillRect/>
          </a:stretch>
        </p:blipFill>
        <p:spPr>
          <a:xfrm>
            <a:off x="6287166" y="2400301"/>
            <a:ext cx="4953255" cy="3245710"/>
          </a:xfrm>
          <a:prstGeom prst="rect">
            <a:avLst/>
          </a:prstGeom>
        </p:spPr>
      </p:pic>
    </p:spTree>
    <p:extLst>
      <p:ext uri="{BB962C8B-B14F-4D97-AF65-F5344CB8AC3E}">
        <p14:creationId xmlns:p14="http://schemas.microsoft.com/office/powerpoint/2010/main" val="410370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a:xfrm>
            <a:off x="914400" y="1724095"/>
            <a:ext cx="10515600" cy="4351338"/>
          </a:xfrm>
        </p:spPr>
        <p:txBody>
          <a:bodyPr>
            <a:normAutofit/>
          </a:bodyPr>
          <a:lstStyle/>
          <a:p>
            <a:pPr marL="457200">
              <a:spcAft>
                <a:spcPts val="1200"/>
              </a:spcAft>
            </a:pPr>
            <a:r>
              <a:rPr lang="en-IN" sz="1800" dirty="0">
                <a:effectLst/>
                <a:latin typeface="Times New Roman" panose="02020603050405020304" pitchFamily="18" charset="0"/>
                <a:ea typeface="Times New Roman" panose="02020603050405020304" pitchFamily="18" charset="0"/>
              </a:rPr>
              <a:t>In this paper, we built several classification models to predict the review-based ratings of some product features. We evaluated and compared each model to determine the one with highest performance. We also looked at how some models rank the features according to their importance. In this paper, we followed the NLP technique and Machine learning algorithm process starting with getting the data, then cleaning and pre-processing the data, followed by exploring the data and building models, then evaluating the results.</a:t>
            </a:r>
          </a:p>
          <a:p>
            <a:pPr marL="457200">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e-commerce sector who want to get an idea about product. The model can be used also with datasets that covered areas provided that they contain the same features. We also suggest that people take into consideration the features that were deemed as most important as seen in the previous section; this might help them estimate the review-based rating prediction is better.</a:t>
            </a: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398CE4D0-0E97-4A27-960A-5B9E02E4D3E6}"/>
              </a:ext>
            </a:extLst>
          </p:cNvPr>
          <p:cNvPicPr>
            <a:picLocks noChangeAspect="1"/>
          </p:cNvPicPr>
          <p:nvPr/>
        </p:nvPicPr>
        <p:blipFill>
          <a:blip r:embed="rId2"/>
          <a:stretch>
            <a:fillRect/>
          </a:stretch>
        </p:blipFill>
        <p:spPr>
          <a:xfrm>
            <a:off x="1187206" y="4616407"/>
            <a:ext cx="9493738" cy="1682836"/>
          </a:xfrm>
          <a:prstGeom prst="rect">
            <a:avLst/>
          </a:prstGeom>
        </p:spPr>
      </p:pic>
    </p:spTree>
    <p:extLst>
      <p:ext uri="{BB962C8B-B14F-4D97-AF65-F5344CB8AC3E}">
        <p14:creationId xmlns:p14="http://schemas.microsoft.com/office/powerpoint/2010/main" val="2996487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EC9A2-E70E-4A85-9A05-AD29774B448C}"/>
              </a:ext>
            </a:extLst>
          </p:cNvPr>
          <p:cNvSpPr txBox="1"/>
          <p:nvPr/>
        </p:nvSpPr>
        <p:spPr>
          <a:xfrm>
            <a:off x="4152900" y="3177659"/>
            <a:ext cx="434435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44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EDA(Exploratory Data Analysis)</a:t>
            </a:r>
            <a:endParaRPr lang="en-IN" b="1" dirty="0"/>
          </a:p>
        </p:txBody>
      </p:sp>
      <p:sp>
        <p:nvSpPr>
          <p:cNvPr id="3" name="Text Placeholder 2">
            <a:extLst>
              <a:ext uri="{FF2B5EF4-FFF2-40B4-BE49-F238E27FC236}">
                <a16:creationId xmlns:a16="http://schemas.microsoft.com/office/drawing/2014/main" id="{74143DF0-7516-4671-B374-4AE05F5710B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6382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4145-EB23-4340-B1F0-DD6F49275A65}"/>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4" name="Rectangle 1">
            <a:extLst>
              <a:ext uri="{FF2B5EF4-FFF2-40B4-BE49-F238E27FC236}">
                <a16:creationId xmlns:a16="http://schemas.microsoft.com/office/drawing/2014/main" id="{AD4A101C-45B3-4426-8C7D-EF1C0EEDEB8A}"/>
              </a:ext>
            </a:extLst>
          </p:cNvPr>
          <p:cNvSpPr>
            <a:spLocks noGrp="1" noChangeArrowheads="1"/>
          </p:cNvSpPr>
          <p:nvPr>
            <p:ph idx="1"/>
          </p:nvPr>
        </p:nvSpPr>
        <p:spPr bwMode="auto">
          <a:xfrm>
            <a:off x="838200" y="2477801"/>
            <a:ext cx="1114176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20050 records (rows) and 3 features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(columns).Here, we will provide a brief description of dataset</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features. Since the number of features is 3, we will attach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original data description file to this study for more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information about the dataset. </a:t>
            </a:r>
            <a:r>
              <a:rPr kumimoji="0" lang="en-US" altLang="en-US" sz="3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 we will mention the feature</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name of product, rating and revi</a:t>
            </a:r>
            <a:r>
              <a:rPr kumimoji="0" lang="en-US" altLang="en-US" sz="3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ew.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66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Review based rating prediction: It’s multi-class classification type of data, so the model approach is  carried out for Classification analysis.</a:t>
            </a:r>
          </a:p>
          <a:p>
            <a:pPr marL="0" indent="0">
              <a:buNone/>
            </a:pPr>
            <a:r>
              <a:rPr lang="en-US" b="1" dirty="0">
                <a:latin typeface="Times New Roman" panose="02020603050405020304" pitchFamily="18" charset="0"/>
                <a:cs typeface="Times New Roman" panose="02020603050405020304" pitchFamily="18" charset="0"/>
              </a:rPr>
              <a:t>Classification:</a:t>
            </a:r>
          </a:p>
          <a:p>
            <a:pPr marL="0" indent="0">
              <a:buNone/>
            </a:pPr>
            <a:r>
              <a:rPr lang="en-US" dirty="0">
                <a:solidFill>
                  <a:srgbClr val="202124"/>
                </a:solidFill>
                <a:latin typeface="Times New Roman" panose="02020603050405020304" pitchFamily="18" charset="0"/>
                <a:cs typeface="Times New Roman" panose="02020603050405020304" pitchFamily="18" charset="0"/>
              </a:rPr>
              <a:t>It </a:t>
            </a:r>
            <a:r>
              <a:rPr lang="en-US" i="0" dirty="0">
                <a:solidFill>
                  <a:srgbClr val="202124"/>
                </a:solidFill>
                <a:effectLst/>
                <a:latin typeface="Times New Roman" panose="02020603050405020304" pitchFamily="18" charset="0"/>
                <a:cs typeface="Times New Roman" panose="02020603050405020304" pitchFamily="18" charset="0"/>
              </a:rPr>
              <a:t>is a process of categorizing a given set of data into classes, It can be performed on both structured or unstructured data. The process starts with predicting the class of given data points. The classes are often referred to as target, label or categories.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0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5097-EB8E-4406-938A-B58EC9783B9B}"/>
              </a:ext>
            </a:extLst>
          </p:cNvPr>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dirty="0"/>
          </a:p>
        </p:txBody>
      </p:sp>
      <p:sp>
        <p:nvSpPr>
          <p:cNvPr id="3" name="Text Placeholder 2">
            <a:extLst>
              <a:ext uri="{FF2B5EF4-FFF2-40B4-BE49-F238E27FC236}">
                <a16:creationId xmlns:a16="http://schemas.microsoft.com/office/drawing/2014/main" id="{22AE2682-CEAD-42BC-8A28-44FBE1EB1A48}"/>
              </a:ext>
            </a:extLst>
          </p:cNvPr>
          <p:cNvSpPr>
            <a:spLocks noGrp="1"/>
          </p:cNvSpPr>
          <p:nvPr>
            <p:ph type="body" idx="1"/>
          </p:nvPr>
        </p:nvSpPr>
        <p:spPr/>
        <p:txBody>
          <a:bodyPr>
            <a:normAutofit/>
          </a:bodyPr>
          <a:lstStyle/>
          <a:p>
            <a:r>
              <a:rPr lang="en-US" sz="3600" dirty="0">
                <a:latin typeface="Times New Roman" panose="02020603050405020304" pitchFamily="18" charset="0"/>
                <a:cs typeface="Times New Roman" panose="02020603050405020304" pitchFamily="18" charset="0"/>
              </a:rPr>
              <a:t>Rating</a:t>
            </a:r>
            <a:endParaRPr lang="en-IN"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AC1AE02-8326-4220-A5A2-861BC9A237FC}"/>
              </a:ext>
            </a:extLst>
          </p:cNvPr>
          <p:cNvSpPr>
            <a:spLocks noGrp="1"/>
          </p:cNvSpPr>
          <p:nvPr>
            <p:ph sz="half" idx="2"/>
          </p:nvPr>
        </p:nvSpPr>
        <p:spPr/>
        <p:txBody>
          <a:bodyPr/>
          <a:lstStyle/>
          <a:p>
            <a:r>
              <a:rPr lang="en-US" sz="3200" dirty="0">
                <a:latin typeface="Times New Roman" panose="02020603050405020304" pitchFamily="18" charset="0"/>
                <a:cs typeface="Times New Roman" panose="02020603050405020304" pitchFamily="18" charset="0"/>
              </a:rPr>
              <a:t>5</a:t>
            </a:r>
          </a:p>
          <a:p>
            <a:r>
              <a:rPr lang="en-US" sz="3200" dirty="0">
                <a:latin typeface="Times New Roman" panose="02020603050405020304" pitchFamily="18" charset="0"/>
                <a:cs typeface="Times New Roman" panose="02020603050405020304" pitchFamily="18" charset="0"/>
              </a:rPr>
              <a:t>4</a:t>
            </a:r>
          </a:p>
          <a:p>
            <a:r>
              <a:rPr lang="en-US" sz="3200" dirty="0">
                <a:latin typeface="Times New Roman" panose="02020603050405020304" pitchFamily="18" charset="0"/>
                <a:cs typeface="Times New Roman" panose="02020603050405020304" pitchFamily="18" charset="0"/>
              </a:rPr>
              <a:t>1</a:t>
            </a:r>
          </a:p>
          <a:p>
            <a:r>
              <a:rPr lang="en-US" sz="3200" dirty="0">
                <a:latin typeface="Times New Roman" panose="02020603050405020304" pitchFamily="18" charset="0"/>
                <a:cs typeface="Times New Roman" panose="02020603050405020304" pitchFamily="18" charset="0"/>
              </a:rPr>
              <a:t>3</a:t>
            </a:r>
          </a:p>
          <a:p>
            <a:r>
              <a:rPr lang="en-US" sz="3200" dirty="0">
                <a:latin typeface="Times New Roman" panose="02020603050405020304" pitchFamily="18" charset="0"/>
                <a:cs typeface="Times New Roman" panose="02020603050405020304" pitchFamily="18" charset="0"/>
              </a:rPr>
              <a:t>2</a:t>
            </a:r>
          </a:p>
          <a:p>
            <a:endParaRPr lang="en-IN" dirty="0"/>
          </a:p>
        </p:txBody>
      </p:sp>
      <p:sp>
        <p:nvSpPr>
          <p:cNvPr id="5" name="Text Placeholder 4">
            <a:extLst>
              <a:ext uri="{FF2B5EF4-FFF2-40B4-BE49-F238E27FC236}">
                <a16:creationId xmlns:a16="http://schemas.microsoft.com/office/drawing/2014/main" id="{CA1D1FC3-F631-48EF-8ECE-D249088A611B}"/>
              </a:ext>
            </a:extLst>
          </p:cNvPr>
          <p:cNvSpPr>
            <a:spLocks noGrp="1"/>
          </p:cNvSpPr>
          <p:nvPr>
            <p:ph type="body" sz="quarter" idx="3"/>
          </p:nvPr>
        </p:nvSpPr>
        <p:spPr/>
        <p:txBody>
          <a:bodyPr>
            <a:normAutofit/>
          </a:bodyPr>
          <a:lstStyle/>
          <a:p>
            <a:r>
              <a:rPr lang="en-US" sz="3200" dirty="0">
                <a:latin typeface="Times New Roman" panose="02020603050405020304" pitchFamily="18" charset="0"/>
                <a:cs typeface="Times New Roman" panose="02020603050405020304" pitchFamily="18" charset="0"/>
              </a:rPr>
              <a:t>Counts</a:t>
            </a:r>
            <a:endParaRPr lang="en-IN" sz="32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CFCF626-7251-4BBC-98C7-9A2D0D125E33}"/>
              </a:ext>
            </a:extLst>
          </p:cNvPr>
          <p:cNvSpPr>
            <a:spLocks noGrp="1"/>
          </p:cNvSpPr>
          <p:nvPr>
            <p:ph sz="quarter" idx="4"/>
          </p:nvPr>
        </p:nvSpPr>
        <p:spPr/>
        <p:txBody>
          <a:bodyPr/>
          <a:lstStyle/>
          <a:p>
            <a:r>
              <a:rPr lang="en-US" sz="3200" dirty="0">
                <a:latin typeface="Times New Roman" panose="02020603050405020304" pitchFamily="18" charset="0"/>
                <a:cs typeface="Times New Roman" panose="02020603050405020304" pitchFamily="18" charset="0"/>
              </a:rPr>
              <a:t>11671</a:t>
            </a:r>
          </a:p>
          <a:p>
            <a:r>
              <a:rPr lang="en-US" sz="3200" dirty="0">
                <a:latin typeface="Times New Roman" panose="02020603050405020304" pitchFamily="18" charset="0"/>
                <a:cs typeface="Times New Roman" panose="02020603050405020304" pitchFamily="18" charset="0"/>
              </a:rPr>
              <a:t>4095</a:t>
            </a:r>
          </a:p>
          <a:p>
            <a:r>
              <a:rPr lang="en-US" sz="3200" dirty="0">
                <a:latin typeface="Times New Roman" panose="02020603050405020304" pitchFamily="18" charset="0"/>
                <a:cs typeface="Times New Roman" panose="02020603050405020304" pitchFamily="18" charset="0"/>
              </a:rPr>
              <a:t>2202</a:t>
            </a:r>
          </a:p>
          <a:p>
            <a:r>
              <a:rPr lang="en-US" sz="3200" dirty="0">
                <a:latin typeface="Times New Roman" panose="02020603050405020304" pitchFamily="18" charset="0"/>
                <a:cs typeface="Times New Roman" panose="02020603050405020304" pitchFamily="18" charset="0"/>
              </a:rPr>
              <a:t>1439</a:t>
            </a:r>
          </a:p>
          <a:p>
            <a:r>
              <a:rPr lang="en-US" sz="3200" dirty="0">
                <a:latin typeface="Times New Roman" panose="02020603050405020304" pitchFamily="18" charset="0"/>
                <a:cs typeface="Times New Roman" panose="02020603050405020304" pitchFamily="18" charset="0"/>
              </a:rPr>
              <a:t>643</a:t>
            </a:r>
          </a:p>
          <a:p>
            <a:endParaRPr lang="en-IN" dirty="0"/>
          </a:p>
        </p:txBody>
      </p:sp>
    </p:spTree>
    <p:extLst>
      <p:ext uri="{BB962C8B-B14F-4D97-AF65-F5344CB8AC3E}">
        <p14:creationId xmlns:p14="http://schemas.microsoft.com/office/powerpoint/2010/main" val="139676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2A39-9D68-4CBD-9E31-A445B12368F3}"/>
              </a:ext>
            </a:extLst>
          </p:cNvPr>
          <p:cNvSpPr>
            <a:spLocks noGrp="1"/>
          </p:cNvSpPr>
          <p:nvPr>
            <p:ph type="ctr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endParaRPr lang="en-IN" dirty="0"/>
          </a:p>
        </p:txBody>
      </p:sp>
      <p:sp>
        <p:nvSpPr>
          <p:cNvPr id="3" name="Subtitle 2">
            <a:extLst>
              <a:ext uri="{FF2B5EF4-FFF2-40B4-BE49-F238E27FC236}">
                <a16:creationId xmlns:a16="http://schemas.microsoft.com/office/drawing/2014/main" id="{C88FC984-562A-48A3-84AC-00E5F87774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265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7F65-221E-4822-8E5E-5DD78822D00B}"/>
              </a:ext>
            </a:extLst>
          </p:cNvPr>
          <p:cNvSpPr>
            <a:spLocks noGrp="1"/>
          </p:cNvSpPr>
          <p:nvPr>
            <p:ph type="title"/>
          </p:nvPr>
        </p:nvSpPr>
        <p:spPr/>
        <p:txBody>
          <a:bodyPr>
            <a:normAutofit fontScale="90000"/>
          </a:bodyPr>
          <a:lstStyle/>
          <a:p>
            <a:br>
              <a:rPr lang="en-IN" b="1" dirty="0">
                <a:effectLst/>
                <a:latin typeface="Times New Roman" panose="02020603050405020304" pitchFamily="18" charset="0"/>
                <a:ea typeface="Times New Roman" panose="02020603050405020304" pitchFamily="18" charset="0"/>
              </a:rPr>
            </a:br>
            <a:r>
              <a:rPr lang="en-IN" sz="4900" b="1" dirty="0">
                <a:effectLst/>
                <a:latin typeface="Times New Roman" panose="02020603050405020304" pitchFamily="18" charset="0"/>
                <a:ea typeface="Times New Roman" panose="02020603050405020304" pitchFamily="18" charset="0"/>
              </a:rPr>
              <a:t>Encoding of Data Frame:</a:t>
            </a:r>
            <a:endParaRPr lang="en-IN" sz="4900" dirty="0"/>
          </a:p>
        </p:txBody>
      </p:sp>
      <p:sp>
        <p:nvSpPr>
          <p:cNvPr id="3" name="Content Placeholder 2">
            <a:extLst>
              <a:ext uri="{FF2B5EF4-FFF2-40B4-BE49-F238E27FC236}">
                <a16:creationId xmlns:a16="http://schemas.microsoft.com/office/drawing/2014/main" id="{30B9FF7C-FD67-4F35-9855-FD0CA3AD1EAB}"/>
              </a:ext>
            </a:extLst>
          </p:cNvPr>
          <p:cNvSpPr>
            <a:spLocks noGrp="1"/>
          </p:cNvSpPr>
          <p:nvPr>
            <p:ph type="body" sz="half" idx="2"/>
          </p:nvPr>
        </p:nvSpPr>
        <p:spPr/>
        <p:txBody>
          <a:bodyPr>
            <a:normAutofit/>
          </a:bodyPr>
          <a:lstStyle/>
          <a:p>
            <a:r>
              <a:rPr lang="en-IN" sz="2400" dirty="0">
                <a:effectLst/>
                <a:latin typeface="Times New Roman" panose="02020603050405020304" pitchFamily="18" charset="0"/>
                <a:ea typeface="Times New Roman" panose="02020603050405020304" pitchFamily="18" charset="0"/>
              </a:rPr>
              <a:t>Since the dataset has a lot string values. We will use the NLP techniques.</a:t>
            </a:r>
          </a:p>
          <a:p>
            <a:endParaRPr lang="en-IN" sz="2400" dirty="0">
              <a:effectLst/>
              <a:latin typeface="Times New Roman" panose="02020603050405020304" pitchFamily="18" charset="0"/>
              <a:ea typeface="Times New Roman" panose="02020603050405020304" pitchFamily="18" charset="0"/>
            </a:endParaRPr>
          </a:p>
        </p:txBody>
      </p:sp>
      <p:graphicFrame>
        <p:nvGraphicFramePr>
          <p:cNvPr id="15" name="Table 14">
            <a:extLst>
              <a:ext uri="{FF2B5EF4-FFF2-40B4-BE49-F238E27FC236}">
                <a16:creationId xmlns:a16="http://schemas.microsoft.com/office/drawing/2014/main" id="{A0124098-F6A1-4FFE-A9E2-C13101090546}"/>
              </a:ext>
            </a:extLst>
          </p:cNvPr>
          <p:cNvGraphicFramePr>
            <a:graphicFrameLocks noGrp="1"/>
          </p:cNvGraphicFramePr>
          <p:nvPr>
            <p:extLst>
              <p:ext uri="{D42A27DB-BD31-4B8C-83A1-F6EECF244321}">
                <p14:modId xmlns:p14="http://schemas.microsoft.com/office/powerpoint/2010/main" val="2337705998"/>
              </p:ext>
            </p:extLst>
          </p:nvPr>
        </p:nvGraphicFramePr>
        <p:xfrm>
          <a:off x="4654867" y="3248025"/>
          <a:ext cx="2882265" cy="1704976"/>
        </p:xfrm>
        <a:graphic>
          <a:graphicData uri="http://schemas.openxmlformats.org/drawingml/2006/table">
            <a:tbl>
              <a:tblPr firstRow="1" firstCol="1" bandRow="1">
                <a:tableStyleId>{5C22544A-7EE6-4342-B048-85BDC9FD1C3A}</a:tableStyleId>
              </a:tblPr>
              <a:tblGrid>
                <a:gridCol w="2882265">
                  <a:extLst>
                    <a:ext uri="{9D8B030D-6E8A-4147-A177-3AD203B41FA5}">
                      <a16:colId xmlns:a16="http://schemas.microsoft.com/office/drawing/2014/main" val="3796505048"/>
                    </a:ext>
                  </a:extLst>
                </a:gridCol>
              </a:tblGrid>
              <a:tr h="470338">
                <a:tc>
                  <a:txBody>
                    <a:bodyPr/>
                    <a:lstStyle/>
                    <a:p>
                      <a:r>
                        <a:rPr lang="en-IN" sz="1200">
                          <a:effectLst/>
                        </a:rPr>
                        <a:t>Column         Data types</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7194037"/>
                  </a:ext>
                </a:extLst>
              </a:tr>
              <a:tr h="411546">
                <a:tc>
                  <a:txBody>
                    <a:bodyPr/>
                    <a:lstStyle/>
                    <a:p>
                      <a:r>
                        <a:rPr lang="en-IN" sz="1050">
                          <a:effectLst/>
                        </a:rPr>
                        <a:t>Product            object</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4603118"/>
                  </a:ext>
                </a:extLst>
              </a:tr>
              <a:tr h="411546">
                <a:tc>
                  <a:txBody>
                    <a:bodyPr/>
                    <a:lstStyle/>
                    <a:p>
                      <a:r>
                        <a:rPr lang="en-IN" sz="1050">
                          <a:effectLst/>
                        </a:rPr>
                        <a:t>Rating             object</a:t>
                      </a:r>
                      <a:endParaRPr lang="en-IN" sz="11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8515400"/>
                  </a:ext>
                </a:extLst>
              </a:tr>
              <a:tr h="411546">
                <a:tc>
                  <a:txBody>
                    <a:bodyPr/>
                    <a:lstStyle/>
                    <a:p>
                      <a:r>
                        <a:rPr lang="en-IN" sz="1050" dirty="0">
                          <a:effectLst/>
                        </a:rPr>
                        <a:t>Review             object</a:t>
                      </a:r>
                      <a:endParaRPr lang="en-IN" sz="1100" dirty="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5892925"/>
                  </a:ext>
                </a:extLst>
              </a:tr>
            </a:tbl>
          </a:graphicData>
        </a:graphic>
      </p:graphicFrame>
    </p:spTree>
    <p:extLst>
      <p:ext uri="{BB962C8B-B14F-4D97-AF65-F5344CB8AC3E}">
        <p14:creationId xmlns:p14="http://schemas.microsoft.com/office/powerpoint/2010/main" val="75292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3CCC-D343-4C4C-89E3-CA3F3A4183C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Now, we proceed with NLP Technique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2256B0-014E-488B-8E06-3E6690E090B6}"/>
              </a:ext>
            </a:extLst>
          </p:cNvPr>
          <p:cNvSpPr>
            <a:spLocks noGrp="1"/>
          </p:cNvSpPr>
          <p:nvPr>
            <p:ph idx="1"/>
          </p:nvPr>
        </p:nvSpPr>
        <p:spPr/>
        <p:txBody>
          <a:bodyPr/>
          <a:lstStyle/>
          <a:p>
            <a:pPr marL="342900" lvl="0" indent="-342900">
              <a:spcAft>
                <a:spcPts val="1200"/>
              </a:spcAft>
              <a:buFont typeface="+mj-lt"/>
              <a:buAutoNum type="arabicPeriod"/>
            </a:pPr>
            <a:r>
              <a:rPr lang="en-IN" sz="1800" dirty="0">
                <a:effectLst/>
                <a:latin typeface="Times New Roman" panose="02020603050405020304" pitchFamily="18" charset="0"/>
                <a:ea typeface="Times New Roman" panose="02020603050405020304" pitchFamily="18" charset="0"/>
              </a:rPr>
              <a:t>To Convert all message to lower case:</a:t>
            </a:r>
          </a:p>
          <a:p>
            <a:pPr marL="342900" lvl="0" indent="-342900">
              <a:spcAft>
                <a:spcPts val="1200"/>
              </a:spcAft>
              <a:buFont typeface="+mj-lt"/>
              <a:buAutoNum type="arabicPeriod"/>
            </a:pPr>
            <a:r>
              <a:rPr lang="en-IN" sz="1800" dirty="0">
                <a:effectLst/>
                <a:latin typeface="Times New Roman" panose="02020603050405020304" pitchFamily="18" charset="0"/>
                <a:ea typeface="Times New Roman" panose="02020603050405020304" pitchFamily="18" charset="0"/>
              </a:rPr>
              <a:t>To Remove Punctuation</a:t>
            </a:r>
          </a:p>
          <a:p>
            <a:pPr marL="342900" lvl="0" indent="-342900">
              <a:spcAft>
                <a:spcPts val="1200"/>
              </a:spcAft>
              <a:buFont typeface="+mj-lt"/>
              <a:buAutoNum type="arabicPeriod"/>
            </a:pPr>
            <a:r>
              <a:rPr lang="en-IN" sz="1800" dirty="0">
                <a:effectLst/>
                <a:latin typeface="Times New Roman" panose="02020603050405020304" pitchFamily="18" charset="0"/>
                <a:ea typeface="Times New Roman" panose="02020603050405020304" pitchFamily="18" charset="0"/>
              </a:rPr>
              <a:t>To Replace whitespace between terms with a single space.</a:t>
            </a:r>
          </a:p>
          <a:p>
            <a:pPr marL="342900" lvl="0" indent="-342900">
              <a:spcAft>
                <a:spcPts val="1200"/>
              </a:spcAft>
              <a:buFont typeface="+mj-lt"/>
              <a:buAutoNum type="arabicPeriod"/>
            </a:pPr>
            <a:r>
              <a:rPr lang="en-IN" sz="1800" dirty="0">
                <a:effectLst/>
                <a:latin typeface="Times New Roman" panose="02020603050405020304" pitchFamily="18" charset="0"/>
                <a:ea typeface="Times New Roman" panose="02020603050405020304" pitchFamily="18" charset="0"/>
              </a:rPr>
              <a:t>To Remove leading and trailing white space</a:t>
            </a:r>
          </a:p>
          <a:p>
            <a:pPr marL="342900" lvl="0" indent="-342900">
              <a:spcAft>
                <a:spcPts val="1200"/>
              </a:spcAft>
              <a:buFont typeface="+mj-lt"/>
              <a:buAutoNum type="arabicPeriod"/>
            </a:pPr>
            <a:r>
              <a:rPr lang="en-IN" sz="1800" dirty="0">
                <a:effectLst/>
                <a:latin typeface="Times New Roman" panose="02020603050405020304" pitchFamily="18" charset="0"/>
                <a:ea typeface="Times New Roman" panose="02020603050405020304" pitchFamily="18" charset="0"/>
              </a:rPr>
              <a:t>To Replace numbers with '</a:t>
            </a:r>
            <a:r>
              <a:rPr lang="en-IN" sz="1800" dirty="0" err="1">
                <a:effectLst/>
                <a:latin typeface="Times New Roman" panose="02020603050405020304" pitchFamily="18" charset="0"/>
                <a:ea typeface="Times New Roman" panose="02020603050405020304" pitchFamily="18" charset="0"/>
              </a:rPr>
              <a:t>numbr</a:t>
            </a:r>
            <a:r>
              <a:rPr lang="en-IN" sz="1800" dirty="0">
                <a:effectLst/>
                <a:latin typeface="Times New Roman" panose="02020603050405020304" pitchFamily="18" charset="0"/>
                <a:ea typeface="Times New Roman" panose="02020603050405020304" pitchFamily="18" charset="0"/>
              </a:rPr>
              <a:t>'</a:t>
            </a:r>
          </a:p>
          <a:p>
            <a:pPr marL="342900" lvl="0" indent="-342900">
              <a:spcAft>
                <a:spcPts val="1200"/>
              </a:spcAft>
              <a:buFont typeface="+mj-lt"/>
              <a:buAutoNum type="arabicPeriod"/>
            </a:pPr>
            <a:r>
              <a:rPr lang="en-IN" sz="1800" dirty="0">
                <a:effectLst/>
                <a:latin typeface="Times New Roman" panose="02020603050405020304" pitchFamily="18" charset="0"/>
                <a:ea typeface="Times New Roman" panose="02020603050405020304" pitchFamily="18" charset="0"/>
              </a:rPr>
              <a:t>To Replace </a:t>
            </a:r>
            <a:r>
              <a:rPr lang="en-IN" sz="1800" dirty="0" err="1">
                <a:effectLst/>
                <a:latin typeface="Times New Roman" panose="02020603050405020304" pitchFamily="18" charset="0"/>
                <a:ea typeface="Times New Roman" panose="02020603050405020304" pitchFamily="18" charset="0"/>
              </a:rPr>
              <a:t>Urls</a:t>
            </a:r>
            <a:r>
              <a:rPr lang="en-IN" sz="1800" dirty="0">
                <a:effectLst/>
                <a:latin typeface="Times New Roman" panose="02020603050405020304" pitchFamily="18" charset="0"/>
                <a:ea typeface="Times New Roman" panose="02020603050405020304" pitchFamily="18" charset="0"/>
              </a:rPr>
              <a:t> with '</a:t>
            </a:r>
            <a:r>
              <a:rPr lang="en-IN" sz="1800" dirty="0" err="1">
                <a:effectLst/>
                <a:latin typeface="Times New Roman" panose="02020603050405020304" pitchFamily="18" charset="0"/>
                <a:ea typeface="Times New Roman" panose="02020603050405020304" pitchFamily="18" charset="0"/>
              </a:rPr>
              <a:t>webaddress</a:t>
            </a:r>
            <a:r>
              <a:rPr lang="en-IN" sz="1800" dirty="0">
                <a:effectLst/>
                <a:latin typeface="Times New Roman" panose="02020603050405020304" pitchFamily="18" charset="0"/>
                <a:ea typeface="Times New Roman" panose="02020603050405020304" pitchFamily="18" charset="0"/>
              </a:rPr>
              <a:t>'</a:t>
            </a:r>
          </a:p>
          <a:p>
            <a:pPr marL="342900" lvl="0" indent="-342900">
              <a:spcAft>
                <a:spcPts val="1200"/>
              </a:spcAft>
              <a:buFont typeface="+mj-lt"/>
              <a:buAutoNum type="arabicPeriod"/>
            </a:pPr>
            <a:r>
              <a:rPr lang="en-IN" sz="1800" dirty="0">
                <a:effectLst/>
                <a:latin typeface="Times New Roman" panose="02020603050405020304" pitchFamily="18" charset="0"/>
                <a:ea typeface="Times New Roman" panose="02020603050405020304" pitchFamily="18" charset="0"/>
              </a:rPr>
              <a:t>To Remove </a:t>
            </a:r>
            <a:r>
              <a:rPr lang="en-IN" sz="1800" dirty="0" err="1">
                <a:effectLst/>
                <a:latin typeface="Times New Roman" panose="02020603050405020304" pitchFamily="18" charset="0"/>
                <a:ea typeface="Times New Roman" panose="02020603050405020304" pitchFamily="18" charset="0"/>
              </a:rPr>
              <a:t>Stopwords</a:t>
            </a:r>
            <a:r>
              <a:rPr lang="en-IN" sz="18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839410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792</Words>
  <Application>Microsoft Office PowerPoint</Application>
  <PresentationFormat>Widescreen</PresentationFormat>
  <Paragraphs>115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RATING PREDICTION</vt:lpstr>
      <vt:lpstr>Problem Statement</vt:lpstr>
      <vt:lpstr>EDA(Exploratory Data Analysis)</vt:lpstr>
      <vt:lpstr>Data Description </vt:lpstr>
      <vt:lpstr>Target Variable </vt:lpstr>
      <vt:lpstr>Data Pre-processing</vt:lpstr>
      <vt:lpstr>Data Cleaning</vt:lpstr>
      <vt:lpstr> Encoding of Data Frame:</vt:lpstr>
      <vt:lpstr>Now, we proceed with NLP Technique</vt:lpstr>
      <vt:lpstr>Total length removal of review feature:</vt:lpstr>
      <vt:lpstr>Visualization</vt:lpstr>
      <vt:lpstr>Message distribution before data cleaning:</vt:lpstr>
      <vt:lpstr>   Message distribution after data cleaning: </vt:lpstr>
      <vt:lpstr>Model Building and Evaluation</vt:lpstr>
      <vt:lpstr>Performance Metric</vt:lpstr>
      <vt:lpstr>Comparison:</vt:lpstr>
      <vt:lpstr>Confusion Matrix</vt:lpstr>
      <vt:lpstr>Hyper Parameter Tuning</vt:lpstr>
      <vt:lpstr>Hyper Parameter Tuning Performance</vt:lpstr>
      <vt:lpstr>Best Model</vt:lpstr>
      <vt:lpstr>Performance Interpretation:</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Jayasurya E</cp:lastModifiedBy>
  <cp:revision>17</cp:revision>
  <dcterms:created xsi:type="dcterms:W3CDTF">2021-07-08T14:55:42Z</dcterms:created>
  <dcterms:modified xsi:type="dcterms:W3CDTF">2021-08-13T17:21:05Z</dcterms:modified>
</cp:coreProperties>
</file>