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7" r:id="rId2"/>
    <p:sldId id="259" r:id="rId3"/>
    <p:sldId id="303" r:id="rId4"/>
    <p:sldId id="304" r:id="rId5"/>
    <p:sldId id="260" r:id="rId6"/>
    <p:sldId id="261" r:id="rId7"/>
    <p:sldId id="288" r:id="rId8"/>
    <p:sldId id="291" r:id="rId9"/>
    <p:sldId id="305" r:id="rId10"/>
    <p:sldId id="307" r:id="rId11"/>
    <p:sldId id="306" r:id="rId12"/>
    <p:sldId id="296" r:id="rId13"/>
    <p:sldId id="309" r:id="rId14"/>
    <p:sldId id="311" r:id="rId15"/>
    <p:sldId id="266" r:id="rId16"/>
    <p:sldId id="313" r:id="rId17"/>
    <p:sldId id="265" r:id="rId18"/>
    <p:sldId id="267" r:id="rId19"/>
    <p:sldId id="314" r:id="rId20"/>
    <p:sldId id="274" r:id="rId21"/>
    <p:sldId id="298" r:id="rId22"/>
    <p:sldId id="300" r:id="rId23"/>
    <p:sldId id="277" r:id="rId24"/>
    <p:sldId id="301" r:id="rId25"/>
    <p:sldId id="286" r:id="rId26"/>
    <p:sldId id="279" r:id="rId27"/>
    <p:sldId id="281" r:id="rId28"/>
    <p:sldId id="302" r:id="rId29"/>
    <p:sldId id="285" r:id="rId30"/>
    <p:sldId id="29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FA4C4-510F-4F67-9AF4-1B73CA814D8E}" type="datetimeFigureOut">
              <a:rPr lang="en-IN" smtClean="0"/>
              <a:t>16-10-2021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46172-D86E-40FC-8234-379010D516DD}" type="slidenum">
              <a:rPr lang="en-IN" smtClean="0"/>
              <a:t>‹#›</a:t>
            </a:fld>
            <a:endParaRPr lang="en-IN"/>
          </a:p>
        </p:txBody>
      </p:sp>
    </p:spTree>
    <p:extLst>
      <p:ext uri="{BB962C8B-B14F-4D97-AF65-F5344CB8AC3E}">
        <p14:creationId xmlns:p14="http://schemas.microsoft.com/office/powerpoint/2010/main" val="231040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8E932-2214-4F3E-80C5-5B469E4500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6FB138-F9B8-4270-A2CE-87C5BF002E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569885-1BAE-4254-88D4-B6BAB6DEF7FD}"/>
              </a:ext>
            </a:extLst>
          </p:cNvPr>
          <p:cNvSpPr>
            <a:spLocks noGrp="1"/>
          </p:cNvSpPr>
          <p:nvPr>
            <p:ph type="dt" sz="half" idx="10"/>
          </p:nvPr>
        </p:nvSpPr>
        <p:spPr/>
        <p:txBody>
          <a:bodyPr/>
          <a:lstStyle/>
          <a:p>
            <a:fld id="{7A0E9758-A4C1-422D-BC12-91C8DB7B1F83}" type="datetimeFigureOut">
              <a:rPr lang="en-IN" smtClean="0"/>
              <a:t>16-10-2021</a:t>
            </a:fld>
            <a:endParaRPr lang="en-IN"/>
          </a:p>
        </p:txBody>
      </p:sp>
      <p:sp>
        <p:nvSpPr>
          <p:cNvPr id="5" name="Footer Placeholder 4">
            <a:extLst>
              <a:ext uri="{FF2B5EF4-FFF2-40B4-BE49-F238E27FC236}">
                <a16:creationId xmlns:a16="http://schemas.microsoft.com/office/drawing/2014/main" id="{2E7CB246-B7D9-4F19-B8A9-9173984838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424373-786E-4123-84F0-B476BFEF559B}"/>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987844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FDF0-9F74-4078-9128-43B68F7140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706E29-511F-48E4-A9DD-41DA934298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571FD7-5D9E-4435-B66D-D79719CCB05C}"/>
              </a:ext>
            </a:extLst>
          </p:cNvPr>
          <p:cNvSpPr>
            <a:spLocks noGrp="1"/>
          </p:cNvSpPr>
          <p:nvPr>
            <p:ph type="dt" sz="half" idx="10"/>
          </p:nvPr>
        </p:nvSpPr>
        <p:spPr/>
        <p:txBody>
          <a:bodyPr/>
          <a:lstStyle/>
          <a:p>
            <a:fld id="{7A0E9758-A4C1-422D-BC12-91C8DB7B1F83}" type="datetimeFigureOut">
              <a:rPr lang="en-IN" smtClean="0"/>
              <a:t>16-10-2021</a:t>
            </a:fld>
            <a:endParaRPr lang="en-IN"/>
          </a:p>
        </p:txBody>
      </p:sp>
      <p:sp>
        <p:nvSpPr>
          <p:cNvPr id="5" name="Footer Placeholder 4">
            <a:extLst>
              <a:ext uri="{FF2B5EF4-FFF2-40B4-BE49-F238E27FC236}">
                <a16:creationId xmlns:a16="http://schemas.microsoft.com/office/drawing/2014/main" id="{820C7EE9-7E13-475A-8A07-6FC97FE797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097AC1-96FB-4E98-AE7E-096B5E24246A}"/>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137726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33074B-B82F-4172-B57E-6E3596D4DF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FBC300-9352-46A9-B2D0-86DDBB7EDB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3287E2-381A-456B-ADCF-AAF05B4990F7}"/>
              </a:ext>
            </a:extLst>
          </p:cNvPr>
          <p:cNvSpPr>
            <a:spLocks noGrp="1"/>
          </p:cNvSpPr>
          <p:nvPr>
            <p:ph type="dt" sz="half" idx="10"/>
          </p:nvPr>
        </p:nvSpPr>
        <p:spPr/>
        <p:txBody>
          <a:bodyPr/>
          <a:lstStyle/>
          <a:p>
            <a:fld id="{7A0E9758-A4C1-422D-BC12-91C8DB7B1F83}" type="datetimeFigureOut">
              <a:rPr lang="en-IN" smtClean="0"/>
              <a:t>16-10-2021</a:t>
            </a:fld>
            <a:endParaRPr lang="en-IN"/>
          </a:p>
        </p:txBody>
      </p:sp>
      <p:sp>
        <p:nvSpPr>
          <p:cNvPr id="5" name="Footer Placeholder 4">
            <a:extLst>
              <a:ext uri="{FF2B5EF4-FFF2-40B4-BE49-F238E27FC236}">
                <a16:creationId xmlns:a16="http://schemas.microsoft.com/office/drawing/2014/main" id="{054B9427-AB1B-45F1-AB30-74D7C90033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9CA22E-E417-49AC-B1E2-D4600B3BC572}"/>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72324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24766-7258-47BC-A5A1-76E06D3891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0B1FCD-52F6-4221-993D-D4561F8256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6439D9-582E-4FA5-BA77-492844F582EC}"/>
              </a:ext>
            </a:extLst>
          </p:cNvPr>
          <p:cNvSpPr>
            <a:spLocks noGrp="1"/>
          </p:cNvSpPr>
          <p:nvPr>
            <p:ph type="dt" sz="half" idx="10"/>
          </p:nvPr>
        </p:nvSpPr>
        <p:spPr/>
        <p:txBody>
          <a:bodyPr/>
          <a:lstStyle/>
          <a:p>
            <a:fld id="{7A0E9758-A4C1-422D-BC12-91C8DB7B1F83}" type="datetimeFigureOut">
              <a:rPr lang="en-IN" smtClean="0"/>
              <a:t>16-10-2021</a:t>
            </a:fld>
            <a:endParaRPr lang="en-IN"/>
          </a:p>
        </p:txBody>
      </p:sp>
      <p:sp>
        <p:nvSpPr>
          <p:cNvPr id="5" name="Footer Placeholder 4">
            <a:extLst>
              <a:ext uri="{FF2B5EF4-FFF2-40B4-BE49-F238E27FC236}">
                <a16:creationId xmlns:a16="http://schemas.microsoft.com/office/drawing/2014/main" id="{632F5EB3-799B-47C9-942D-6F5402C69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F3A4FF-261D-416C-948A-C7FBB829A688}"/>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9201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A7F0-696A-42B0-BA5F-67D3B1A8D2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BAC1CB-A7DF-47F9-9BDB-6ED9B6DA61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967FB2-8FA9-4969-A5DB-FC5F06214971}"/>
              </a:ext>
            </a:extLst>
          </p:cNvPr>
          <p:cNvSpPr>
            <a:spLocks noGrp="1"/>
          </p:cNvSpPr>
          <p:nvPr>
            <p:ph type="dt" sz="half" idx="10"/>
          </p:nvPr>
        </p:nvSpPr>
        <p:spPr/>
        <p:txBody>
          <a:bodyPr/>
          <a:lstStyle/>
          <a:p>
            <a:fld id="{7A0E9758-A4C1-422D-BC12-91C8DB7B1F83}" type="datetimeFigureOut">
              <a:rPr lang="en-IN" smtClean="0"/>
              <a:t>16-10-2021</a:t>
            </a:fld>
            <a:endParaRPr lang="en-IN"/>
          </a:p>
        </p:txBody>
      </p:sp>
      <p:sp>
        <p:nvSpPr>
          <p:cNvPr id="5" name="Footer Placeholder 4">
            <a:extLst>
              <a:ext uri="{FF2B5EF4-FFF2-40B4-BE49-F238E27FC236}">
                <a16:creationId xmlns:a16="http://schemas.microsoft.com/office/drawing/2014/main" id="{7D85A479-8692-429D-9B29-31E56ACC2E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DD8E1-D6F1-4E84-9297-9D02035ACBBC}"/>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60054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4D79-8491-4B75-808E-BF29A3627A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DBC3FA-435C-422B-9426-EF9A1AAD5D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B04913-ED0B-4652-9224-177163DA65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037CBC-97D3-487D-8CAF-F9D85F2015E1}"/>
              </a:ext>
            </a:extLst>
          </p:cNvPr>
          <p:cNvSpPr>
            <a:spLocks noGrp="1"/>
          </p:cNvSpPr>
          <p:nvPr>
            <p:ph type="dt" sz="half" idx="10"/>
          </p:nvPr>
        </p:nvSpPr>
        <p:spPr/>
        <p:txBody>
          <a:bodyPr/>
          <a:lstStyle/>
          <a:p>
            <a:fld id="{7A0E9758-A4C1-422D-BC12-91C8DB7B1F83}" type="datetimeFigureOut">
              <a:rPr lang="en-IN" smtClean="0"/>
              <a:t>16-10-2021</a:t>
            </a:fld>
            <a:endParaRPr lang="en-IN"/>
          </a:p>
        </p:txBody>
      </p:sp>
      <p:sp>
        <p:nvSpPr>
          <p:cNvPr id="6" name="Footer Placeholder 5">
            <a:extLst>
              <a:ext uri="{FF2B5EF4-FFF2-40B4-BE49-F238E27FC236}">
                <a16:creationId xmlns:a16="http://schemas.microsoft.com/office/drawing/2014/main" id="{BF1F087E-2AA2-4D7C-98FC-DED9DDB7B5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38ABB-769C-4E6A-B8DA-5D117F66A0E9}"/>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3611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4AC3-F746-4B3E-A524-DA4FAC09CD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82A90B-E356-460D-A63E-FFA7D1165C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B5D3D1-141B-44E8-81D6-30360BF071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E35C81-1ED2-4CB8-B78A-02A4504E65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B8C302-2082-4856-8F03-CACBC80770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63CECE-DD46-4099-B153-C2FB35685A68}"/>
              </a:ext>
            </a:extLst>
          </p:cNvPr>
          <p:cNvSpPr>
            <a:spLocks noGrp="1"/>
          </p:cNvSpPr>
          <p:nvPr>
            <p:ph type="dt" sz="half" idx="10"/>
          </p:nvPr>
        </p:nvSpPr>
        <p:spPr/>
        <p:txBody>
          <a:bodyPr/>
          <a:lstStyle/>
          <a:p>
            <a:fld id="{7A0E9758-A4C1-422D-BC12-91C8DB7B1F83}" type="datetimeFigureOut">
              <a:rPr lang="en-IN" smtClean="0"/>
              <a:t>16-10-2021</a:t>
            </a:fld>
            <a:endParaRPr lang="en-IN"/>
          </a:p>
        </p:txBody>
      </p:sp>
      <p:sp>
        <p:nvSpPr>
          <p:cNvPr id="8" name="Footer Placeholder 7">
            <a:extLst>
              <a:ext uri="{FF2B5EF4-FFF2-40B4-BE49-F238E27FC236}">
                <a16:creationId xmlns:a16="http://schemas.microsoft.com/office/drawing/2014/main" id="{EE9255A7-4B9E-43F3-95CD-1DE9D376E1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55E995-39AB-494A-9365-D7800688AEFB}"/>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21367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899D-EC93-476A-AD19-3E654BE6A9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7C832D-62A6-47BB-9249-D517E41E44D8}"/>
              </a:ext>
            </a:extLst>
          </p:cNvPr>
          <p:cNvSpPr>
            <a:spLocks noGrp="1"/>
          </p:cNvSpPr>
          <p:nvPr>
            <p:ph type="dt" sz="half" idx="10"/>
          </p:nvPr>
        </p:nvSpPr>
        <p:spPr/>
        <p:txBody>
          <a:bodyPr/>
          <a:lstStyle/>
          <a:p>
            <a:fld id="{7A0E9758-A4C1-422D-BC12-91C8DB7B1F83}" type="datetimeFigureOut">
              <a:rPr lang="en-IN" smtClean="0"/>
              <a:t>16-10-2021</a:t>
            </a:fld>
            <a:endParaRPr lang="en-IN"/>
          </a:p>
        </p:txBody>
      </p:sp>
      <p:sp>
        <p:nvSpPr>
          <p:cNvPr id="4" name="Footer Placeholder 3">
            <a:extLst>
              <a:ext uri="{FF2B5EF4-FFF2-40B4-BE49-F238E27FC236}">
                <a16:creationId xmlns:a16="http://schemas.microsoft.com/office/drawing/2014/main" id="{E747CD93-C62E-4B7C-99B1-BFEF3CF9D8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31FE29-D86F-47C1-8323-B40BC35C537F}"/>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494939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9696CB-42E7-4998-BEFB-44669D1339B9}"/>
              </a:ext>
            </a:extLst>
          </p:cNvPr>
          <p:cNvSpPr>
            <a:spLocks noGrp="1"/>
          </p:cNvSpPr>
          <p:nvPr>
            <p:ph type="dt" sz="half" idx="10"/>
          </p:nvPr>
        </p:nvSpPr>
        <p:spPr/>
        <p:txBody>
          <a:bodyPr/>
          <a:lstStyle/>
          <a:p>
            <a:fld id="{7A0E9758-A4C1-422D-BC12-91C8DB7B1F83}" type="datetimeFigureOut">
              <a:rPr lang="en-IN" smtClean="0"/>
              <a:t>16-10-2021</a:t>
            </a:fld>
            <a:endParaRPr lang="en-IN"/>
          </a:p>
        </p:txBody>
      </p:sp>
      <p:sp>
        <p:nvSpPr>
          <p:cNvPr id="3" name="Footer Placeholder 2">
            <a:extLst>
              <a:ext uri="{FF2B5EF4-FFF2-40B4-BE49-F238E27FC236}">
                <a16:creationId xmlns:a16="http://schemas.microsoft.com/office/drawing/2014/main" id="{180760F5-FCCC-4E0A-B43E-288929640A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2E93B8-3998-4A7D-B9F0-FFCA00CB7BB3}"/>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2638892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5C81-3EFC-472E-833D-D87753ABFA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ED8D98-0B47-4B32-B59E-A7A44871E0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4F7ED7-8271-4B56-8005-F105F23929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DE4FB-0734-4236-86E2-A6AE2E2F6EA0}"/>
              </a:ext>
            </a:extLst>
          </p:cNvPr>
          <p:cNvSpPr>
            <a:spLocks noGrp="1"/>
          </p:cNvSpPr>
          <p:nvPr>
            <p:ph type="dt" sz="half" idx="10"/>
          </p:nvPr>
        </p:nvSpPr>
        <p:spPr/>
        <p:txBody>
          <a:bodyPr/>
          <a:lstStyle/>
          <a:p>
            <a:fld id="{7A0E9758-A4C1-422D-BC12-91C8DB7B1F83}" type="datetimeFigureOut">
              <a:rPr lang="en-IN" smtClean="0"/>
              <a:t>16-10-2021</a:t>
            </a:fld>
            <a:endParaRPr lang="en-IN"/>
          </a:p>
        </p:txBody>
      </p:sp>
      <p:sp>
        <p:nvSpPr>
          <p:cNvPr id="6" name="Footer Placeholder 5">
            <a:extLst>
              <a:ext uri="{FF2B5EF4-FFF2-40B4-BE49-F238E27FC236}">
                <a16:creationId xmlns:a16="http://schemas.microsoft.com/office/drawing/2014/main" id="{5C12A98B-6F50-48E1-BE5A-8839969234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B2CE4A-F482-4A14-9CFE-349F42C1141E}"/>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47383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780B-4F45-456A-8DF8-B6D6BD4FD6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1642E4-4979-4952-A293-745E8C875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B7BFCF-A36A-4F1E-BBD1-00A5A8250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AB7BA-6414-4C28-9BAC-D462858D77CF}"/>
              </a:ext>
            </a:extLst>
          </p:cNvPr>
          <p:cNvSpPr>
            <a:spLocks noGrp="1"/>
          </p:cNvSpPr>
          <p:nvPr>
            <p:ph type="dt" sz="half" idx="10"/>
          </p:nvPr>
        </p:nvSpPr>
        <p:spPr/>
        <p:txBody>
          <a:bodyPr/>
          <a:lstStyle/>
          <a:p>
            <a:fld id="{7A0E9758-A4C1-422D-BC12-91C8DB7B1F83}" type="datetimeFigureOut">
              <a:rPr lang="en-IN" smtClean="0"/>
              <a:t>16-10-2021</a:t>
            </a:fld>
            <a:endParaRPr lang="en-IN"/>
          </a:p>
        </p:txBody>
      </p:sp>
      <p:sp>
        <p:nvSpPr>
          <p:cNvPr id="6" name="Footer Placeholder 5">
            <a:extLst>
              <a:ext uri="{FF2B5EF4-FFF2-40B4-BE49-F238E27FC236}">
                <a16:creationId xmlns:a16="http://schemas.microsoft.com/office/drawing/2014/main" id="{21E7BFCD-49AC-4065-8ADF-69743F9B05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47963A-5682-4AB4-AD16-26497C76B469}"/>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00069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00A1D0-7BF5-4FB0-9B2F-43BAC8EF69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2D3843-07F6-4BB6-8901-46C3C76F7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B5232D-D74E-4507-8A9B-E32B4B078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E9758-A4C1-422D-BC12-91C8DB7B1F83}" type="datetimeFigureOut">
              <a:rPr lang="en-IN" smtClean="0"/>
              <a:t>16-10-2021</a:t>
            </a:fld>
            <a:endParaRPr lang="en-IN"/>
          </a:p>
        </p:txBody>
      </p:sp>
      <p:sp>
        <p:nvSpPr>
          <p:cNvPr id="5" name="Footer Placeholder 4">
            <a:extLst>
              <a:ext uri="{FF2B5EF4-FFF2-40B4-BE49-F238E27FC236}">
                <a16:creationId xmlns:a16="http://schemas.microsoft.com/office/drawing/2014/main" id="{D8F3A4A6-0E2B-44DA-8CCE-D03A83BAFB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84247D-7DA2-4745-8587-8C71CB28FE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36028-AD6D-441C-9D04-E6A5DE1E5075}" type="slidenum">
              <a:rPr lang="en-IN" smtClean="0"/>
              <a:t>‹#›</a:t>
            </a:fld>
            <a:endParaRPr lang="en-IN"/>
          </a:p>
        </p:txBody>
      </p:sp>
    </p:spTree>
    <p:extLst>
      <p:ext uri="{BB962C8B-B14F-4D97-AF65-F5344CB8AC3E}">
        <p14:creationId xmlns:p14="http://schemas.microsoft.com/office/powerpoint/2010/main" val="1990179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3326-AA72-4A70-B8E5-713E16ABD5AB}"/>
              </a:ext>
            </a:extLst>
          </p:cNvPr>
          <p:cNvSpPr>
            <a:spLocks noGrp="1"/>
          </p:cNvSpPr>
          <p:nvPr>
            <p:ph type="title"/>
          </p:nvPr>
        </p:nvSpPr>
        <p:spPr>
          <a:xfrm>
            <a:off x="838200" y="317500"/>
            <a:ext cx="10515600" cy="1325563"/>
          </a:xfrm>
        </p:spPr>
        <p:txBody>
          <a:bodyPr>
            <a:normAutofit/>
          </a:bodyPr>
          <a:lstStyle/>
          <a:p>
            <a:pPr algn="ctr">
              <a:spcBef>
                <a:spcPts val="645"/>
              </a:spcBef>
            </a:pPr>
            <a:r>
              <a:rPr lang="en-IN" b="1" dirty="0">
                <a:solidFill>
                  <a:srgbClr val="000000"/>
                </a:solidFill>
                <a:latin typeface="Times New Roman" panose="02020603050405020304" pitchFamily="18" charset="0"/>
                <a:ea typeface="Times New Roman" panose="02020603050405020304" pitchFamily="18" charset="0"/>
              </a:rPr>
              <a:t>FLIGHT</a:t>
            </a:r>
            <a:r>
              <a:rPr lang="en-IN" b="1" dirty="0">
                <a:solidFill>
                  <a:srgbClr val="000000"/>
                </a:solidFill>
                <a:effectLst/>
                <a:latin typeface="Times New Roman" panose="02020603050405020304" pitchFamily="18" charset="0"/>
                <a:ea typeface="Times New Roman" panose="02020603050405020304" pitchFamily="18" charset="0"/>
              </a:rPr>
              <a:t> PRICE PREDICTION</a:t>
            </a:r>
            <a:endParaRPr lang="en-IN" b="1" dirty="0">
              <a:effectLst/>
              <a:latin typeface="Times New Roman" panose="02020603050405020304" pitchFamily="18" charset="0"/>
              <a:ea typeface="Times New Roman" panose="02020603050405020304" pitchFamily="18" charset="0"/>
            </a:endParaRPr>
          </a:p>
        </p:txBody>
      </p:sp>
      <p:pic>
        <p:nvPicPr>
          <p:cNvPr id="4" name="Content Placeholder 3">
            <a:extLst>
              <a:ext uri="{FF2B5EF4-FFF2-40B4-BE49-F238E27FC236}">
                <a16:creationId xmlns:a16="http://schemas.microsoft.com/office/drawing/2014/main" id="{D3EC702A-4A49-4D41-AB67-467D5426B02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43500" y="3048794"/>
            <a:ext cx="1905000" cy="1905000"/>
          </a:xfrm>
          <a:prstGeom prst="rect">
            <a:avLst/>
          </a:prstGeom>
          <a:noFill/>
          <a:ln>
            <a:noFill/>
          </a:ln>
        </p:spPr>
      </p:pic>
      <p:sp>
        <p:nvSpPr>
          <p:cNvPr id="6" name="TextBox 5">
            <a:extLst>
              <a:ext uri="{FF2B5EF4-FFF2-40B4-BE49-F238E27FC236}">
                <a16:creationId xmlns:a16="http://schemas.microsoft.com/office/drawing/2014/main" id="{16D91EE2-2AFB-4E67-A2F1-56C2A7F12E06}"/>
              </a:ext>
            </a:extLst>
          </p:cNvPr>
          <p:cNvSpPr txBox="1"/>
          <p:nvPr/>
        </p:nvSpPr>
        <p:spPr>
          <a:xfrm>
            <a:off x="4457700" y="5295901"/>
            <a:ext cx="3581400" cy="1167243"/>
          </a:xfrm>
          <a:prstGeom prst="rect">
            <a:avLst/>
          </a:prstGeom>
          <a:noFill/>
        </p:spPr>
        <p:txBody>
          <a:bodyPr wrap="square" rtlCol="0">
            <a:spAutoFit/>
          </a:bodyPr>
          <a:lstStyle/>
          <a:p>
            <a:pPr algn="ctr">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Presented</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by: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JAYASURYA 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57055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76A9A4-8D09-4A5C-8FA5-B8E446AF3640}"/>
              </a:ext>
            </a:extLst>
          </p:cNvPr>
          <p:cNvSpPr txBox="1"/>
          <p:nvPr/>
        </p:nvSpPr>
        <p:spPr>
          <a:xfrm>
            <a:off x="3476625" y="2659559"/>
            <a:ext cx="7067550" cy="769441"/>
          </a:xfrm>
          <a:prstGeom prst="rect">
            <a:avLst/>
          </a:prstGeom>
          <a:noFill/>
        </p:spPr>
        <p:txBody>
          <a:bodyPr wrap="square" rtlCol="0">
            <a:spAutoFit/>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lang="en-IN" sz="4400" dirty="0"/>
          </a:p>
        </p:txBody>
      </p:sp>
    </p:spTree>
    <p:extLst>
      <p:ext uri="{BB962C8B-B14F-4D97-AF65-F5344CB8AC3E}">
        <p14:creationId xmlns:p14="http://schemas.microsoft.com/office/powerpoint/2010/main" val="47598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CA3710-EC71-43E8-B0E3-793CE6D2F206}"/>
              </a:ext>
            </a:extLst>
          </p:cNvPr>
          <p:cNvSpPr txBox="1"/>
          <p:nvPr/>
        </p:nvSpPr>
        <p:spPr>
          <a:xfrm>
            <a:off x="1266824" y="560943"/>
            <a:ext cx="3952875" cy="101566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Null values in Dataset</a:t>
            </a:r>
          </a:p>
          <a:p>
            <a:endParaRPr lang="en-US" dirty="0"/>
          </a:p>
          <a:p>
            <a:endParaRPr lang="en-IN" dirty="0"/>
          </a:p>
        </p:txBody>
      </p:sp>
      <p:pic>
        <p:nvPicPr>
          <p:cNvPr id="5" name="Picture 4">
            <a:extLst>
              <a:ext uri="{FF2B5EF4-FFF2-40B4-BE49-F238E27FC236}">
                <a16:creationId xmlns:a16="http://schemas.microsoft.com/office/drawing/2014/main" id="{6613ECAC-7208-4D71-B19C-4C28F73B4FF5}"/>
              </a:ext>
            </a:extLst>
          </p:cNvPr>
          <p:cNvPicPr/>
          <p:nvPr/>
        </p:nvPicPr>
        <p:blipFill>
          <a:blip r:embed="rId2"/>
          <a:stretch>
            <a:fillRect/>
          </a:stretch>
        </p:blipFill>
        <p:spPr>
          <a:xfrm>
            <a:off x="1214436" y="1255613"/>
            <a:ext cx="3000375" cy="2139950"/>
          </a:xfrm>
          <a:prstGeom prst="rect">
            <a:avLst/>
          </a:prstGeom>
        </p:spPr>
      </p:pic>
      <p:sp>
        <p:nvSpPr>
          <p:cNvPr id="6" name="TextBox 5">
            <a:extLst>
              <a:ext uri="{FF2B5EF4-FFF2-40B4-BE49-F238E27FC236}">
                <a16:creationId xmlns:a16="http://schemas.microsoft.com/office/drawing/2014/main" id="{88873C28-053B-47C9-93B4-E3139864A2CC}"/>
              </a:ext>
            </a:extLst>
          </p:cNvPr>
          <p:cNvSpPr txBox="1"/>
          <p:nvPr/>
        </p:nvSpPr>
        <p:spPr>
          <a:xfrm>
            <a:off x="6096000" y="607109"/>
            <a:ext cx="457200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Fill null values in Datasets</a:t>
            </a:r>
          </a:p>
        </p:txBody>
      </p:sp>
      <p:sp>
        <p:nvSpPr>
          <p:cNvPr id="11" name="TextBox 10">
            <a:extLst>
              <a:ext uri="{FF2B5EF4-FFF2-40B4-BE49-F238E27FC236}">
                <a16:creationId xmlns:a16="http://schemas.microsoft.com/office/drawing/2014/main" id="{BAD9063B-18B4-4E01-A4BD-F5BC20AC0C84}"/>
              </a:ext>
            </a:extLst>
          </p:cNvPr>
          <p:cNvSpPr txBox="1"/>
          <p:nvPr/>
        </p:nvSpPr>
        <p:spPr>
          <a:xfrm>
            <a:off x="1214436" y="3720901"/>
            <a:ext cx="310515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Dropped Features</a:t>
            </a:r>
            <a:endParaRPr lang="en-IN" sz="24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6072AA9-F681-447A-A677-8716241E13D4}"/>
              </a:ext>
            </a:extLst>
          </p:cNvPr>
          <p:cNvSpPr txBox="1"/>
          <p:nvPr/>
        </p:nvSpPr>
        <p:spPr>
          <a:xfrm>
            <a:off x="1362075" y="4282340"/>
            <a:ext cx="2852736" cy="1754326"/>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Date of Journey</a:t>
            </a:r>
          </a:p>
          <a:p>
            <a:pPr marL="342900" indent="-342900">
              <a:buAutoNum type="arabicPeriod"/>
            </a:pPr>
            <a:r>
              <a:rPr lang="en-US" dirty="0">
                <a:latin typeface="Times New Roman" panose="02020603050405020304" pitchFamily="18" charset="0"/>
                <a:cs typeface="Times New Roman" panose="02020603050405020304" pitchFamily="18" charset="0"/>
              </a:rPr>
              <a:t>Route</a:t>
            </a:r>
          </a:p>
          <a:p>
            <a:pPr marL="342900" indent="-342900">
              <a:buAutoNum type="arabicPeriod"/>
            </a:pPr>
            <a:r>
              <a:rPr lang="en-US" dirty="0">
                <a:latin typeface="Times New Roman" panose="02020603050405020304" pitchFamily="18" charset="0"/>
                <a:cs typeface="Times New Roman" panose="02020603050405020304" pitchFamily="18" charset="0"/>
              </a:rPr>
              <a:t>Departure Time</a:t>
            </a:r>
          </a:p>
          <a:p>
            <a:pPr marL="342900" indent="-342900">
              <a:buAutoNum type="arabicPeriod"/>
            </a:pPr>
            <a:r>
              <a:rPr lang="en-US" dirty="0">
                <a:latin typeface="Times New Roman" panose="02020603050405020304" pitchFamily="18" charset="0"/>
                <a:cs typeface="Times New Roman" panose="02020603050405020304" pitchFamily="18" charset="0"/>
              </a:rPr>
              <a:t>Total Stops</a:t>
            </a:r>
          </a:p>
          <a:p>
            <a:pPr marL="342900" indent="-342900">
              <a:buAutoNum type="arabicPeriod"/>
            </a:pPr>
            <a:r>
              <a:rPr lang="en-US" dirty="0">
                <a:latin typeface="Times New Roman" panose="02020603050405020304" pitchFamily="18" charset="0"/>
                <a:cs typeface="Times New Roman" panose="02020603050405020304" pitchFamily="18" charset="0"/>
              </a:rPr>
              <a:t>Arrival Time</a:t>
            </a:r>
          </a:p>
          <a:p>
            <a:pPr marL="342900" indent="-342900">
              <a:buAutoNum type="arabicPeriod"/>
            </a:pPr>
            <a:r>
              <a:rPr lang="en-US" dirty="0">
                <a:latin typeface="Times New Roman" panose="02020603050405020304" pitchFamily="18" charset="0"/>
                <a:cs typeface="Times New Roman" panose="02020603050405020304" pitchFamily="18" charset="0"/>
              </a:rPr>
              <a:t>Duration</a:t>
            </a:r>
            <a:endParaRPr lang="en-I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46843A1-94C5-4A98-976A-3A3D56912CED}"/>
              </a:ext>
            </a:extLst>
          </p:cNvPr>
          <p:cNvPicPr>
            <a:picLocks noChangeAspect="1"/>
          </p:cNvPicPr>
          <p:nvPr/>
        </p:nvPicPr>
        <p:blipFill>
          <a:blip r:embed="rId3"/>
          <a:stretch>
            <a:fillRect/>
          </a:stretch>
        </p:blipFill>
        <p:spPr>
          <a:xfrm>
            <a:off x="5522914" y="1232444"/>
            <a:ext cx="5454650" cy="824955"/>
          </a:xfrm>
          <a:prstGeom prst="rect">
            <a:avLst/>
          </a:prstGeom>
        </p:spPr>
      </p:pic>
      <p:pic>
        <p:nvPicPr>
          <p:cNvPr id="14" name="Picture 13">
            <a:extLst>
              <a:ext uri="{FF2B5EF4-FFF2-40B4-BE49-F238E27FC236}">
                <a16:creationId xmlns:a16="http://schemas.microsoft.com/office/drawing/2014/main" id="{5DCDA63C-43A6-4B0D-B3CB-3B9FC68A4F1E}"/>
              </a:ext>
            </a:extLst>
          </p:cNvPr>
          <p:cNvPicPr>
            <a:picLocks noChangeAspect="1"/>
          </p:cNvPicPr>
          <p:nvPr/>
        </p:nvPicPr>
        <p:blipFill>
          <a:blip r:embed="rId4"/>
          <a:stretch>
            <a:fillRect/>
          </a:stretch>
        </p:blipFill>
        <p:spPr>
          <a:xfrm>
            <a:off x="6640516" y="3085556"/>
            <a:ext cx="2673350" cy="2540000"/>
          </a:xfrm>
          <a:prstGeom prst="rect">
            <a:avLst/>
          </a:prstGeom>
        </p:spPr>
      </p:pic>
      <p:sp>
        <p:nvSpPr>
          <p:cNvPr id="2" name="TextBox 1">
            <a:extLst>
              <a:ext uri="{FF2B5EF4-FFF2-40B4-BE49-F238E27FC236}">
                <a16:creationId xmlns:a16="http://schemas.microsoft.com/office/drawing/2014/main" id="{B3109B5C-1C5C-4906-AD8A-2F4669AF7EC2}"/>
              </a:ext>
            </a:extLst>
          </p:cNvPr>
          <p:cNvSpPr txBox="1"/>
          <p:nvPr/>
        </p:nvSpPr>
        <p:spPr>
          <a:xfrm>
            <a:off x="6096000" y="2354163"/>
            <a:ext cx="436245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No Null values in Dataset</a:t>
            </a:r>
          </a:p>
        </p:txBody>
      </p:sp>
    </p:spTree>
    <p:extLst>
      <p:ext uri="{BB962C8B-B14F-4D97-AF65-F5344CB8AC3E}">
        <p14:creationId xmlns:p14="http://schemas.microsoft.com/office/powerpoint/2010/main" val="884869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02A39-9D68-4CBD-9E31-A445B12368F3}"/>
              </a:ext>
            </a:extLst>
          </p:cNvPr>
          <p:cNvSpPr>
            <a:spLocks noGrp="1"/>
          </p:cNvSpPr>
          <p:nvPr>
            <p:ph type="ctr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Cleaning</a:t>
            </a:r>
            <a:endParaRPr lang="en-IN" dirty="0"/>
          </a:p>
        </p:txBody>
      </p:sp>
      <p:sp>
        <p:nvSpPr>
          <p:cNvPr id="3" name="Subtitle 2">
            <a:extLst>
              <a:ext uri="{FF2B5EF4-FFF2-40B4-BE49-F238E27FC236}">
                <a16:creationId xmlns:a16="http://schemas.microsoft.com/office/drawing/2014/main" id="{C88FC984-562A-48A3-84AC-00E5F87774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2651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32FE91-E41A-4C67-9C36-78015760BAB8}"/>
              </a:ext>
            </a:extLst>
          </p:cNvPr>
          <p:cNvSpPr txBox="1"/>
          <p:nvPr/>
        </p:nvSpPr>
        <p:spPr>
          <a:xfrm>
            <a:off x="800100" y="361950"/>
            <a:ext cx="10572750" cy="584775"/>
          </a:xfrm>
          <a:prstGeom prst="rect">
            <a:avLst/>
          </a:prstGeom>
          <a:noFill/>
        </p:spPr>
        <p:txBody>
          <a:bodyPr wrap="square" rtlCol="0">
            <a:spAutoFit/>
          </a:bodyPr>
          <a:lstStyle/>
          <a:p>
            <a:r>
              <a:rPr lang="en-IN" sz="3200" b="1" dirty="0">
                <a:effectLst/>
                <a:latin typeface="Times New Roman" panose="02020603050405020304" pitchFamily="18" charset="0"/>
                <a:ea typeface="Times New Roman" panose="02020603050405020304" pitchFamily="18" charset="0"/>
              </a:rPr>
              <a:t>Encoding of Data Frame</a:t>
            </a:r>
            <a:r>
              <a:rPr lang="en-IN" sz="1800" b="1" dirty="0">
                <a:effectLst/>
                <a:latin typeface="Times New Roman" panose="02020603050405020304" pitchFamily="18" charset="0"/>
                <a:ea typeface="Times New Roman" panose="02020603050405020304" pitchFamily="18" charset="0"/>
              </a:rPr>
              <a:t>:</a:t>
            </a:r>
            <a:endParaRPr lang="en-IN" dirty="0"/>
          </a:p>
        </p:txBody>
      </p:sp>
      <p:sp>
        <p:nvSpPr>
          <p:cNvPr id="4" name="TextBox 3">
            <a:extLst>
              <a:ext uri="{FF2B5EF4-FFF2-40B4-BE49-F238E27FC236}">
                <a16:creationId xmlns:a16="http://schemas.microsoft.com/office/drawing/2014/main" id="{14AD613D-51B1-4182-8179-902DC105421A}"/>
              </a:ext>
            </a:extLst>
          </p:cNvPr>
          <p:cNvSpPr txBox="1"/>
          <p:nvPr/>
        </p:nvSpPr>
        <p:spPr>
          <a:xfrm>
            <a:off x="923925" y="1085850"/>
            <a:ext cx="10572750" cy="830997"/>
          </a:xfrm>
          <a:prstGeom prst="rect">
            <a:avLst/>
          </a:prstGeom>
          <a:noFill/>
        </p:spPr>
        <p:txBody>
          <a:bodyPr wrap="square" rtlCol="0">
            <a:spAutoFit/>
          </a:bodyPr>
          <a:lstStyle/>
          <a:p>
            <a:r>
              <a:rPr lang="en-IN" sz="1600" b="0" dirty="0">
                <a:solidFill>
                  <a:srgbClr val="000000"/>
                </a:solidFill>
                <a:effectLst/>
                <a:latin typeface="Times New Roman" panose="02020603050405020304" pitchFamily="18" charset="0"/>
                <a:ea typeface="Times New Roman" panose="02020603050405020304" pitchFamily="18" charset="0"/>
              </a:rPr>
              <a:t>The Encoding Technique is used for this problem:</a:t>
            </a:r>
            <a:endParaRPr lang="en-IN" sz="1600" b="1" dirty="0">
              <a:effectLst/>
              <a:latin typeface="Times New Roman" panose="02020603050405020304" pitchFamily="18" charset="0"/>
              <a:ea typeface="Times New Roman" panose="02020603050405020304" pitchFamily="18" charset="0"/>
            </a:endParaRPr>
          </a:p>
          <a:p>
            <a:pPr marL="742950" lvl="1" indent="-285750">
              <a:buFont typeface="+mj-lt"/>
              <a:buAutoNum type="arabicPeriod"/>
            </a:pPr>
            <a:r>
              <a:rPr lang="en-IN" sz="1600" b="0" dirty="0">
                <a:solidFill>
                  <a:srgbClr val="000000"/>
                </a:solidFill>
                <a:effectLst/>
                <a:latin typeface="Times New Roman" panose="02020603050405020304" pitchFamily="18" charset="0"/>
                <a:ea typeface="Times New Roman" panose="02020603050405020304" pitchFamily="18" charset="0"/>
              </a:rPr>
              <a:t>One hot encoding technique.</a:t>
            </a:r>
            <a:endParaRPr lang="en-IN" sz="1600" b="1" dirty="0">
              <a:effectLst/>
              <a:latin typeface="Times New Roman" panose="02020603050405020304" pitchFamily="18" charset="0"/>
              <a:ea typeface="Times New Roman" panose="02020603050405020304" pitchFamily="18" charset="0"/>
            </a:endParaRPr>
          </a:p>
          <a:p>
            <a:r>
              <a:rPr lang="en-IN" sz="1600" dirty="0">
                <a:solidFill>
                  <a:srgbClr val="000000"/>
                </a:solidFill>
                <a:latin typeface="Times New Roman" panose="02020603050405020304" pitchFamily="18" charset="0"/>
                <a:ea typeface="Times New Roman" panose="02020603050405020304" pitchFamily="18" charset="0"/>
              </a:rPr>
              <a:t>Now </a:t>
            </a:r>
            <a:r>
              <a:rPr lang="en-IN" sz="1600" b="0" dirty="0">
                <a:solidFill>
                  <a:srgbClr val="000000"/>
                </a:solidFill>
                <a:effectLst/>
                <a:latin typeface="Times New Roman" panose="02020603050405020304" pitchFamily="18" charset="0"/>
                <a:ea typeface="Times New Roman" panose="02020603050405020304" pitchFamily="18" charset="0"/>
              </a:rPr>
              <a:t>proceed with One hot encoding technique.</a:t>
            </a:r>
            <a:endParaRPr lang="en-IN" sz="1600" b="1"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7BBEB8BA-04BA-47EA-B5FE-C849FE5A57DE}"/>
              </a:ext>
            </a:extLst>
          </p:cNvPr>
          <p:cNvSpPr txBox="1"/>
          <p:nvPr/>
        </p:nvSpPr>
        <p:spPr>
          <a:xfrm>
            <a:off x="704849" y="5114925"/>
            <a:ext cx="10306051" cy="1477328"/>
          </a:xfrm>
          <a:prstGeom prst="rect">
            <a:avLst/>
          </a:prstGeom>
          <a:noFill/>
        </p:spPr>
        <p:txBody>
          <a:bodyPr wrap="square" rtlCol="0">
            <a:spAutoFit/>
          </a:bodyPr>
          <a:lstStyle/>
          <a:p>
            <a:r>
              <a:rPr lang="en-IN" sz="1800" b="0" dirty="0">
                <a:solidFill>
                  <a:srgbClr val="000000"/>
                </a:solidFill>
                <a:effectLst/>
                <a:latin typeface="Times New Roman" panose="02020603050405020304" pitchFamily="18" charset="0"/>
                <a:ea typeface="Times New Roman" panose="02020603050405020304" pitchFamily="18" charset="0"/>
              </a:rPr>
              <a:t>Now, let’s we can see all features is converted into numerical one after proceed with encoding technique.</a:t>
            </a:r>
            <a:endParaRPr lang="en-IN" sz="1800" b="1" dirty="0">
              <a:effectLst/>
              <a:latin typeface="Times New Roman" panose="02020603050405020304" pitchFamily="18" charset="0"/>
              <a:ea typeface="Times New Roman" panose="02020603050405020304" pitchFamily="18" charset="0"/>
            </a:endParaRPr>
          </a:p>
          <a:p>
            <a:r>
              <a:rPr lang="en-IN" sz="1800" b="0" dirty="0">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r>
              <a:rPr lang="en-IN" sz="1800" b="0" dirty="0">
                <a:solidFill>
                  <a:srgbClr val="000000"/>
                </a:solidFill>
                <a:effectLst/>
                <a:latin typeface="Times New Roman" panose="02020603050405020304" pitchFamily="18" charset="0"/>
                <a:ea typeface="Times New Roman" panose="02020603050405020304" pitchFamily="18" charset="0"/>
              </a:rPr>
              <a:t>This newly created data frame is used for machine learning algorithm. so, we create a new excel sheet to proceed with further steps.</a:t>
            </a:r>
            <a:endParaRPr lang="en-IN" sz="1800" b="1" dirty="0">
              <a:effectLst/>
              <a:latin typeface="Times New Roman" panose="02020603050405020304" pitchFamily="18" charset="0"/>
              <a:ea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369D9A62-EB97-4CB7-ADCA-44B2DD0BC4D9}"/>
              </a:ext>
            </a:extLst>
          </p:cNvPr>
          <p:cNvPicPr>
            <a:picLocks noChangeAspect="1"/>
          </p:cNvPicPr>
          <p:nvPr/>
        </p:nvPicPr>
        <p:blipFill>
          <a:blip r:embed="rId2"/>
          <a:stretch>
            <a:fillRect/>
          </a:stretch>
        </p:blipFill>
        <p:spPr>
          <a:xfrm>
            <a:off x="2406650" y="2598002"/>
            <a:ext cx="6026150" cy="1659255"/>
          </a:xfrm>
          <a:prstGeom prst="rect">
            <a:avLst/>
          </a:prstGeom>
        </p:spPr>
      </p:pic>
    </p:spTree>
    <p:extLst>
      <p:ext uri="{BB962C8B-B14F-4D97-AF65-F5344CB8AC3E}">
        <p14:creationId xmlns:p14="http://schemas.microsoft.com/office/powerpoint/2010/main" val="12843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A0213-866A-48B5-9394-7F3457678D77}"/>
              </a:ext>
            </a:extLst>
          </p:cNvPr>
          <p:cNvSpPr>
            <a:spLocks noGrp="1"/>
          </p:cNvSpPr>
          <p:nvPr>
            <p:ph type="title"/>
          </p:nvPr>
        </p:nvSpPr>
        <p:spPr>
          <a:xfrm>
            <a:off x="125413" y="188912"/>
            <a:ext cx="3932237" cy="1600200"/>
          </a:xfrm>
        </p:spPr>
        <p:txBody>
          <a:bodyPr>
            <a:normAutofit/>
          </a:bodyPr>
          <a:lstStyle/>
          <a:p>
            <a:r>
              <a:rPr lang="en-US" sz="4400" b="1" dirty="0">
                <a:latin typeface="Times New Roman" panose="02020603050405020304" pitchFamily="18" charset="0"/>
                <a:cs typeface="Times New Roman" panose="02020603050405020304" pitchFamily="18" charset="0"/>
              </a:rPr>
              <a:t>Statistical Summary</a:t>
            </a:r>
            <a:endParaRPr lang="en-IN" sz="4400"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2FCE00EE-2A44-4065-BA0E-57D767E36E40}"/>
              </a:ext>
            </a:extLst>
          </p:cNvPr>
          <p:cNvSpPr>
            <a:spLocks noGrp="1"/>
          </p:cNvSpPr>
          <p:nvPr>
            <p:ph type="body" sz="half" idx="2"/>
          </p:nvPr>
        </p:nvSpPr>
        <p:spPr>
          <a:xfrm>
            <a:off x="201613" y="2057400"/>
            <a:ext cx="3932237" cy="3811588"/>
          </a:xfrm>
        </p:spPr>
        <p:txBody>
          <a:bodyPr>
            <a:normAutofit/>
          </a:bodyPr>
          <a:lstStyle/>
          <a:p>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 see statistical information about the non-numerical columns in our dataset: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B73FA0AF-7F10-4C5C-BA59-23F6EAB0B27A}"/>
              </a:ext>
            </a:extLst>
          </p:cNvPr>
          <p:cNvPicPr>
            <a:picLocks noGrp="1" noChangeAspect="1"/>
          </p:cNvPicPr>
          <p:nvPr>
            <p:ph idx="1"/>
          </p:nvPr>
        </p:nvPicPr>
        <p:blipFill>
          <a:blip r:embed="rId2"/>
          <a:stretch>
            <a:fillRect/>
          </a:stretch>
        </p:blipFill>
        <p:spPr>
          <a:xfrm>
            <a:off x="5183188" y="628650"/>
            <a:ext cx="6172200" cy="5562599"/>
          </a:xfrm>
          <a:prstGeom prst="rect">
            <a:avLst/>
          </a:prstGeom>
        </p:spPr>
      </p:pic>
    </p:spTree>
    <p:extLst>
      <p:ext uri="{BB962C8B-B14F-4D97-AF65-F5344CB8AC3E}">
        <p14:creationId xmlns:p14="http://schemas.microsoft.com/office/powerpoint/2010/main" val="3364357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D0848-1A54-4E6B-A7A7-B1BF0DAB142D}"/>
              </a:ext>
            </a:extLst>
          </p:cNvPr>
          <p:cNvSpPr>
            <a:spLocks noGrp="1"/>
          </p:cNvSpPr>
          <p:nvPr>
            <p:ph type="title"/>
          </p:nvPr>
        </p:nvSpPr>
        <p:spPr>
          <a:xfrm>
            <a:off x="839788" y="104775"/>
            <a:ext cx="3932237" cy="1952625"/>
          </a:xfrm>
        </p:spPr>
        <p:txBody>
          <a:bodyPr>
            <a:noAutofit/>
          </a:bodyPr>
          <a:lstStyle/>
          <a:p>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Correlation matrix:</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C5F7AA0-A8B7-4E11-B6E6-A45D18CDB345}"/>
              </a:ext>
            </a:extLst>
          </p:cNvPr>
          <p:cNvSpPr>
            <a:spLocks noGrp="1"/>
          </p:cNvSpPr>
          <p:nvPr>
            <p:ph type="body" sz="half" idx="2"/>
          </p:nvPr>
        </p:nvSpPr>
        <p:spPr/>
        <p:txBody>
          <a:bodyPr/>
          <a:lstStyle/>
          <a:p>
            <a:r>
              <a:rPr lang="en-IN" sz="2400" dirty="0">
                <a:solidFill>
                  <a:srgbClr val="202124"/>
                </a:solidFill>
                <a:effectLst/>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400" dirty="0">
              <a:effectLst/>
              <a:latin typeface="Times New Roman" panose="02020603050405020304" pitchFamily="18" charset="0"/>
              <a:ea typeface="Times New Roman" panose="02020603050405020304" pitchFamily="18" charset="0"/>
            </a:endParaRPr>
          </a:p>
          <a:p>
            <a:endParaRPr lang="en-IN" dirty="0"/>
          </a:p>
        </p:txBody>
      </p:sp>
      <p:pic>
        <p:nvPicPr>
          <p:cNvPr id="7" name="Content Placeholder 6">
            <a:extLst>
              <a:ext uri="{FF2B5EF4-FFF2-40B4-BE49-F238E27FC236}">
                <a16:creationId xmlns:a16="http://schemas.microsoft.com/office/drawing/2014/main" id="{16DAEA09-68BE-4254-9A50-8C174E2D94BD}"/>
              </a:ext>
            </a:extLst>
          </p:cNvPr>
          <p:cNvPicPr>
            <a:picLocks noGrp="1" noChangeAspect="1"/>
          </p:cNvPicPr>
          <p:nvPr>
            <p:ph idx="1"/>
          </p:nvPr>
        </p:nvPicPr>
        <p:blipFill>
          <a:blip r:embed="rId2"/>
          <a:stretch>
            <a:fillRect/>
          </a:stretch>
        </p:blipFill>
        <p:spPr>
          <a:xfrm>
            <a:off x="5183188" y="342900"/>
            <a:ext cx="6172200" cy="5791200"/>
          </a:xfrm>
          <a:prstGeom prst="rect">
            <a:avLst/>
          </a:prstGeom>
        </p:spPr>
      </p:pic>
    </p:spTree>
    <p:extLst>
      <p:ext uri="{BB962C8B-B14F-4D97-AF65-F5344CB8AC3E}">
        <p14:creationId xmlns:p14="http://schemas.microsoft.com/office/powerpoint/2010/main" val="2056736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F18250-6EE3-4B8F-BC34-91C74337FF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66700"/>
            <a:ext cx="10696575" cy="6362700"/>
          </a:xfrm>
          <a:prstGeom prst="rect">
            <a:avLst/>
          </a:prstGeom>
          <a:noFill/>
          <a:ln>
            <a:noFill/>
          </a:ln>
        </p:spPr>
      </p:pic>
    </p:spTree>
    <p:extLst>
      <p:ext uri="{BB962C8B-B14F-4D97-AF65-F5344CB8AC3E}">
        <p14:creationId xmlns:p14="http://schemas.microsoft.com/office/powerpoint/2010/main" val="249183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2D89-2286-48F7-8E04-B2994C5E5281}"/>
              </a:ext>
            </a:extLst>
          </p:cNvPr>
          <p:cNvSpPr>
            <a:spLocks noGrp="1"/>
          </p:cNvSpPr>
          <p:nvPr>
            <p:ph type="title"/>
          </p:nvPr>
        </p:nvSpPr>
        <p:spPr/>
        <p:txBody>
          <a:bodyPr>
            <a:noAutofit/>
          </a:bodyPr>
          <a:lstStyle/>
          <a:p>
            <a:pPr>
              <a:lnSpc>
                <a:spcPct val="107000"/>
              </a:lnSpc>
              <a:spcAft>
                <a:spcPts val="800"/>
              </a:spcAft>
            </a:pPr>
            <a:br>
              <a:rPr lang="en-IN" sz="2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36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Checking the columns which are positively and negative correlated with the target columns:</a:t>
            </a:r>
            <a:br>
              <a:rPr lang="en-IN" sz="36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2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2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3F9A5F76-A0FD-441E-A466-88CF7AD2496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1564" y="1825625"/>
            <a:ext cx="8648872" cy="4351338"/>
          </a:xfrm>
          <a:prstGeom prst="rect">
            <a:avLst/>
          </a:prstGeom>
          <a:noFill/>
          <a:ln>
            <a:noFill/>
          </a:ln>
        </p:spPr>
      </p:pic>
    </p:spTree>
    <p:extLst>
      <p:ext uri="{BB962C8B-B14F-4D97-AF65-F5344CB8AC3E}">
        <p14:creationId xmlns:p14="http://schemas.microsoft.com/office/powerpoint/2010/main" val="3349962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F1EC-EF06-43B5-AF6E-DF8D511938E3}"/>
              </a:ext>
            </a:extLst>
          </p:cNvPr>
          <p:cNvSpPr>
            <a:spLocks noGrp="1"/>
          </p:cNvSpPr>
          <p:nvPr>
            <p:ph type="title"/>
          </p:nvPr>
        </p:nvSpPr>
        <p:spPr/>
        <p:txBody>
          <a:bodyPr>
            <a:noAutofit/>
          </a:bodyPr>
          <a:lstStyle/>
          <a:p>
            <a:r>
              <a:rPr lang="en-IN" sz="4000" b="1" dirty="0">
                <a:latin typeface="Times New Roman" panose="02020603050405020304" pitchFamily="18" charset="0"/>
                <a:ea typeface="Calibri" panose="020F0502020204030204" pitchFamily="34" charset="0"/>
                <a:cs typeface="Times New Roman" panose="02020603050405020304" pitchFamily="18" charset="0"/>
              </a:rPr>
              <a:t>C</a:t>
            </a: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hecking the data distribution among all the columns.</a:t>
            </a:r>
            <a:br>
              <a:rPr lang="en-IN" sz="40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211D1F4C-6587-4523-8C49-2C6F194D99D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24051"/>
            <a:ext cx="10515600" cy="3766790"/>
          </a:xfrm>
          <a:prstGeom prst="rect">
            <a:avLst/>
          </a:prstGeom>
          <a:noFill/>
          <a:ln>
            <a:noFill/>
          </a:ln>
        </p:spPr>
      </p:pic>
    </p:spTree>
    <p:extLst>
      <p:ext uri="{BB962C8B-B14F-4D97-AF65-F5344CB8AC3E}">
        <p14:creationId xmlns:p14="http://schemas.microsoft.com/office/powerpoint/2010/main" val="2636582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3E5F5-CB69-40DB-84E8-FD2ACB4E75DE}"/>
              </a:ext>
            </a:extLst>
          </p:cNvPr>
          <p:cNvSpPr>
            <a:spLocks noGrp="1"/>
          </p:cNvSpPr>
          <p:nvPr>
            <p:ph type="title"/>
          </p:nvPr>
        </p:nvSpPr>
        <p:spPr/>
        <p:txBody>
          <a:bodyPr/>
          <a:lstStyle/>
          <a:p>
            <a:r>
              <a:rPr lang="en-IN" b="1" dirty="0">
                <a:effectLst/>
                <a:latin typeface="Times New Roman" panose="02020603050405020304" pitchFamily="18" charset="0"/>
                <a:ea typeface="Calibri" panose="020F0502020204030204" pitchFamily="34" charset="0"/>
              </a:rPr>
              <a:t>Checking Skewness:</a:t>
            </a:r>
            <a:endParaRPr lang="en-IN" dirty="0"/>
          </a:p>
        </p:txBody>
      </p:sp>
      <p:graphicFrame>
        <p:nvGraphicFramePr>
          <p:cNvPr id="4" name="Content Placeholder 3">
            <a:extLst>
              <a:ext uri="{FF2B5EF4-FFF2-40B4-BE49-F238E27FC236}">
                <a16:creationId xmlns:a16="http://schemas.microsoft.com/office/drawing/2014/main" id="{A8C38067-0F19-4D1B-B2C0-5A0B6DC36FD4}"/>
              </a:ext>
            </a:extLst>
          </p:cNvPr>
          <p:cNvGraphicFramePr>
            <a:graphicFrameLocks noGrp="1"/>
          </p:cNvGraphicFramePr>
          <p:nvPr>
            <p:ph idx="1"/>
            <p:extLst>
              <p:ext uri="{D42A27DB-BD31-4B8C-83A1-F6EECF244321}">
                <p14:modId xmlns:p14="http://schemas.microsoft.com/office/powerpoint/2010/main" val="868225630"/>
              </p:ext>
            </p:extLst>
          </p:nvPr>
        </p:nvGraphicFramePr>
        <p:xfrm>
          <a:off x="3773084" y="1390649"/>
          <a:ext cx="4493432" cy="4386235"/>
        </p:xfrm>
        <a:graphic>
          <a:graphicData uri="http://schemas.openxmlformats.org/drawingml/2006/table">
            <a:tbl>
              <a:tblPr firstRow="1" firstCol="1" bandRow="1">
                <a:tableStyleId>{5C22544A-7EE6-4342-B048-85BDC9FD1C3A}</a:tableStyleId>
              </a:tblPr>
              <a:tblGrid>
                <a:gridCol w="4493432">
                  <a:extLst>
                    <a:ext uri="{9D8B030D-6E8A-4147-A177-3AD203B41FA5}">
                      <a16:colId xmlns:a16="http://schemas.microsoft.com/office/drawing/2014/main" val="96603086"/>
                    </a:ext>
                  </a:extLst>
                </a:gridCol>
              </a:tblGrid>
              <a:tr h="127871">
                <a:tc>
                  <a:txBody>
                    <a:bodyPr/>
                    <a:lstStyle/>
                    <a:p>
                      <a:r>
                        <a:rPr lang="en-IN" sz="800">
                          <a:effectLst/>
                        </a:rPr>
                        <a:t>Columns                                        Correlation</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1244042582"/>
                  </a:ext>
                </a:extLst>
              </a:tr>
              <a:tr h="127871">
                <a:tc>
                  <a:txBody>
                    <a:bodyPr/>
                    <a:lstStyle/>
                    <a:p>
                      <a:r>
                        <a:rPr lang="en-IN" sz="800">
                          <a:effectLst/>
                        </a:rPr>
                        <a:t>Price                                             1.812552</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2783066297"/>
                  </a:ext>
                </a:extLst>
              </a:tr>
              <a:tr h="124896">
                <a:tc>
                  <a:txBody>
                    <a:bodyPr/>
                    <a:lstStyle/>
                    <a:p>
                      <a:r>
                        <a:rPr lang="en-IN" sz="800">
                          <a:effectLst/>
                        </a:rPr>
                        <a:t>Airline_Air India                                 1.815130</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1505751276"/>
                  </a:ext>
                </a:extLst>
              </a:tr>
              <a:tr h="124896">
                <a:tc>
                  <a:txBody>
                    <a:bodyPr/>
                    <a:lstStyle/>
                    <a:p>
                      <a:r>
                        <a:rPr lang="en-IN" sz="800">
                          <a:effectLst/>
                        </a:rPr>
                        <a:t>Airline_GoAir                                     7.218042</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3511150629"/>
                  </a:ext>
                </a:extLst>
              </a:tr>
              <a:tr h="124896">
                <a:tc>
                  <a:txBody>
                    <a:bodyPr/>
                    <a:lstStyle/>
                    <a:p>
                      <a:r>
                        <a:rPr lang="en-IN" sz="800">
                          <a:effectLst/>
                        </a:rPr>
                        <a:t>Airline_IndiGo                                    1.562748</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811891397"/>
                  </a:ext>
                </a:extLst>
              </a:tr>
              <a:tr h="124896">
                <a:tc>
                  <a:txBody>
                    <a:bodyPr/>
                    <a:lstStyle/>
                    <a:p>
                      <a:r>
                        <a:rPr lang="en-IN" sz="800">
                          <a:effectLst/>
                        </a:rPr>
                        <a:t>Airline_Jet Airways                               0.582095</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508932549"/>
                  </a:ext>
                </a:extLst>
              </a:tr>
              <a:tr h="124896">
                <a:tc>
                  <a:txBody>
                    <a:bodyPr/>
                    <a:lstStyle/>
                    <a:p>
                      <a:r>
                        <a:rPr lang="en-IN" sz="800">
                          <a:effectLst/>
                        </a:rPr>
                        <a:t>Airline_Jet Airways Business                     42.166335</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1451202825"/>
                  </a:ext>
                </a:extLst>
              </a:tr>
              <a:tr h="124896">
                <a:tc>
                  <a:txBody>
                    <a:bodyPr/>
                    <a:lstStyle/>
                    <a:p>
                      <a:r>
                        <a:rPr lang="en-IN" sz="800">
                          <a:effectLst/>
                        </a:rPr>
                        <a:t>Airline_Multiple carriers                         2.461716</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674030482"/>
                  </a:ext>
                </a:extLst>
              </a:tr>
              <a:tr h="124896">
                <a:tc>
                  <a:txBody>
                    <a:bodyPr/>
                    <a:lstStyle/>
                    <a:p>
                      <a:r>
                        <a:rPr lang="en-IN" sz="800">
                          <a:effectLst/>
                        </a:rPr>
                        <a:t>Airline_Multiple carriers Premium economy        28.618184</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3852670834"/>
                  </a:ext>
                </a:extLst>
              </a:tr>
              <a:tr h="124896">
                <a:tc>
                  <a:txBody>
                    <a:bodyPr/>
                    <a:lstStyle/>
                    <a:p>
                      <a:r>
                        <a:rPr lang="en-IN" sz="800">
                          <a:effectLst/>
                        </a:rPr>
                        <a:t>Airline_SpiceJet                                  3.185227</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2896753699"/>
                  </a:ext>
                </a:extLst>
              </a:tr>
              <a:tr h="124896">
                <a:tc>
                  <a:txBody>
                    <a:bodyPr/>
                    <a:lstStyle/>
                    <a:p>
                      <a:r>
                        <a:rPr lang="en-IN" sz="800">
                          <a:effectLst/>
                        </a:rPr>
                        <a:t>Airline_Trujet                                  103.358599</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3866327682"/>
                  </a:ext>
                </a:extLst>
              </a:tr>
              <a:tr h="127871">
                <a:tc>
                  <a:txBody>
                    <a:bodyPr/>
                    <a:lstStyle/>
                    <a:p>
                      <a:r>
                        <a:rPr lang="en-IN" sz="800">
                          <a:effectLst/>
                        </a:rPr>
                        <a:t>Airline_Vistara                                   4.399442</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3440472508"/>
                  </a:ext>
                </a:extLst>
              </a:tr>
              <a:tr h="124896">
                <a:tc>
                  <a:txBody>
                    <a:bodyPr/>
                    <a:lstStyle/>
                    <a:p>
                      <a:r>
                        <a:rPr lang="en-IN" sz="800">
                          <a:effectLst/>
                        </a:rPr>
                        <a:t>Airline_Vistara Premium economy                  59.657352</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4045561984"/>
                  </a:ext>
                </a:extLst>
              </a:tr>
              <a:tr h="124896">
                <a:tc>
                  <a:txBody>
                    <a:bodyPr/>
                    <a:lstStyle/>
                    <a:p>
                      <a:r>
                        <a:rPr lang="en-IN" sz="800">
                          <a:effectLst/>
                        </a:rPr>
                        <a:t>Source_Chennai                                    5.008333</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1615135176"/>
                  </a:ext>
                </a:extLst>
              </a:tr>
              <a:tr h="124896">
                <a:tc>
                  <a:txBody>
                    <a:bodyPr/>
                    <a:lstStyle/>
                    <a:p>
                      <a:r>
                        <a:rPr lang="en-IN" sz="800">
                          <a:effectLst/>
                        </a:rPr>
                        <a:t>Source_Delhi                                      0.304745</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2550134690"/>
                  </a:ext>
                </a:extLst>
              </a:tr>
              <a:tr h="124896">
                <a:tc>
                  <a:txBody>
                    <a:bodyPr/>
                    <a:lstStyle/>
                    <a:p>
                      <a:r>
                        <a:rPr lang="en-IN" sz="800" dirty="0" err="1">
                          <a:effectLst/>
                        </a:rPr>
                        <a:t>Source_Kolkata</a:t>
                      </a:r>
                      <a:r>
                        <a:rPr lang="en-IN" sz="800" dirty="0">
                          <a:effectLst/>
                        </a:rPr>
                        <a:t>                                    1.043466</a:t>
                      </a:r>
                      <a:endParaRPr lang="en-IN" sz="900" dirty="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819467008"/>
                  </a:ext>
                </a:extLst>
              </a:tr>
              <a:tr h="124896">
                <a:tc>
                  <a:txBody>
                    <a:bodyPr/>
                    <a:lstStyle/>
                    <a:p>
                      <a:r>
                        <a:rPr lang="en-IN" sz="800">
                          <a:effectLst/>
                        </a:rPr>
                        <a:t>Source_Mumbai                                     3.521420</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3320281096"/>
                  </a:ext>
                </a:extLst>
              </a:tr>
              <a:tr h="124896">
                <a:tc>
                  <a:txBody>
                    <a:bodyPr/>
                    <a:lstStyle/>
                    <a:p>
                      <a:r>
                        <a:rPr lang="en-IN" sz="800">
                          <a:effectLst/>
                        </a:rPr>
                        <a:t>Destination_Cochin                                0.304745</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1059232646"/>
                  </a:ext>
                </a:extLst>
              </a:tr>
              <a:tr h="124896">
                <a:tc>
                  <a:txBody>
                    <a:bodyPr/>
                    <a:lstStyle/>
                    <a:p>
                      <a:r>
                        <a:rPr lang="en-IN" sz="800">
                          <a:effectLst/>
                        </a:rPr>
                        <a:t>Destination_Delhi                                 2.362402</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3576600770"/>
                  </a:ext>
                </a:extLst>
              </a:tr>
              <a:tr h="124896">
                <a:tc>
                  <a:txBody>
                    <a:bodyPr/>
                    <a:lstStyle/>
                    <a:p>
                      <a:r>
                        <a:rPr lang="en-IN" sz="800">
                          <a:effectLst/>
                        </a:rPr>
                        <a:t>Destination_Hyderabad                             3.521420</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1466091270"/>
                  </a:ext>
                </a:extLst>
              </a:tr>
              <a:tr h="124896">
                <a:tc>
                  <a:txBody>
                    <a:bodyPr/>
                    <a:lstStyle/>
                    <a:p>
                      <a:r>
                        <a:rPr lang="en-IN" sz="800">
                          <a:effectLst/>
                        </a:rPr>
                        <a:t>Destination_Kolkata                               5.008333</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2023703545"/>
                  </a:ext>
                </a:extLst>
              </a:tr>
              <a:tr h="127871">
                <a:tc>
                  <a:txBody>
                    <a:bodyPr/>
                    <a:lstStyle/>
                    <a:p>
                      <a:r>
                        <a:rPr lang="en-IN" sz="800">
                          <a:effectLst/>
                        </a:rPr>
                        <a:t>Destination_New Delhi                             2.925821</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2677194002"/>
                  </a:ext>
                </a:extLst>
              </a:tr>
              <a:tr h="124896">
                <a:tc>
                  <a:txBody>
                    <a:bodyPr/>
                    <a:lstStyle/>
                    <a:p>
                      <a:r>
                        <a:rPr lang="en-IN" sz="800">
                          <a:effectLst/>
                        </a:rPr>
                        <a:t>Total_Stops_2 stops                               2.048256</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274582470"/>
                  </a:ext>
                </a:extLst>
              </a:tr>
              <a:tr h="124896">
                <a:tc>
                  <a:txBody>
                    <a:bodyPr/>
                    <a:lstStyle/>
                    <a:p>
                      <a:r>
                        <a:rPr lang="en-IN" sz="800">
                          <a:effectLst/>
                        </a:rPr>
                        <a:t>Total_Stops_3 stops                              15.312416</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2794608979"/>
                  </a:ext>
                </a:extLst>
              </a:tr>
              <a:tr h="124896">
                <a:tc>
                  <a:txBody>
                    <a:bodyPr/>
                    <a:lstStyle/>
                    <a:p>
                      <a:r>
                        <a:rPr lang="en-IN" sz="800">
                          <a:effectLst/>
                        </a:rPr>
                        <a:t>Total_Stops_4 stops                             103.358599</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1786336096"/>
                  </a:ext>
                </a:extLst>
              </a:tr>
              <a:tr h="124896">
                <a:tc>
                  <a:txBody>
                    <a:bodyPr/>
                    <a:lstStyle/>
                    <a:p>
                      <a:r>
                        <a:rPr lang="en-IN" sz="800">
                          <a:effectLst/>
                        </a:rPr>
                        <a:t>Total_Stops_non-stop                              0.738721</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1309936450"/>
                  </a:ext>
                </a:extLst>
              </a:tr>
              <a:tr h="124896">
                <a:tc>
                  <a:txBody>
                    <a:bodyPr/>
                    <a:lstStyle/>
                    <a:p>
                      <a:r>
                        <a:rPr lang="en-IN" sz="800">
                          <a:effectLst/>
                        </a:rPr>
                        <a:t>Additional_Info_1 Short layover                 103.358599</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4081326882"/>
                  </a:ext>
                </a:extLst>
              </a:tr>
              <a:tr h="124896">
                <a:tc>
                  <a:txBody>
                    <a:bodyPr/>
                    <a:lstStyle/>
                    <a:p>
                      <a:r>
                        <a:rPr lang="en-IN" sz="800">
                          <a:effectLst/>
                        </a:rPr>
                        <a:t>Additional_Info_2 Long layover                  103.358599</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3389433851"/>
                  </a:ext>
                </a:extLst>
              </a:tr>
              <a:tr h="124896">
                <a:tc>
                  <a:txBody>
                    <a:bodyPr/>
                    <a:lstStyle/>
                    <a:p>
                      <a:r>
                        <a:rPr lang="en-IN" sz="800">
                          <a:effectLst/>
                        </a:rPr>
                        <a:t>Additional_Info_Business class                   51.657523</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2423818040"/>
                  </a:ext>
                </a:extLst>
              </a:tr>
              <a:tr h="124896">
                <a:tc>
                  <a:txBody>
                    <a:bodyPr/>
                    <a:lstStyle/>
                    <a:p>
                      <a:r>
                        <a:rPr lang="en-IN" sz="800">
                          <a:effectLst/>
                        </a:rPr>
                        <a:t>Additional_Info_Change airports                  39.032952</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9235106"/>
                  </a:ext>
                </a:extLst>
              </a:tr>
              <a:tr h="124896">
                <a:tc>
                  <a:txBody>
                    <a:bodyPr/>
                    <a:lstStyle/>
                    <a:p>
                      <a:r>
                        <a:rPr lang="en-IN" sz="800">
                          <a:effectLst/>
                        </a:rPr>
                        <a:t>Additional_Info_In-flight meal not included       1.618189</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1209635994"/>
                  </a:ext>
                </a:extLst>
              </a:tr>
              <a:tr h="127871">
                <a:tc>
                  <a:txBody>
                    <a:bodyPr/>
                    <a:lstStyle/>
                    <a:p>
                      <a:r>
                        <a:rPr lang="en-IN" sz="800">
                          <a:effectLst/>
                        </a:rPr>
                        <a:t>Additional_Info_No Info                          59.657352</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2446003439"/>
                  </a:ext>
                </a:extLst>
              </a:tr>
              <a:tr h="124896">
                <a:tc>
                  <a:txBody>
                    <a:bodyPr/>
                    <a:lstStyle/>
                    <a:p>
                      <a:r>
                        <a:rPr lang="en-IN" sz="800">
                          <a:effectLst/>
                        </a:rPr>
                        <a:t>Additional_Info_No check-in baggage included      5.515777</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2941285281"/>
                  </a:ext>
                </a:extLst>
              </a:tr>
              <a:tr h="124896">
                <a:tc>
                  <a:txBody>
                    <a:bodyPr/>
                    <a:lstStyle/>
                    <a:p>
                      <a:r>
                        <a:rPr lang="en-IN" sz="800">
                          <a:effectLst/>
                        </a:rPr>
                        <a:t>Additional_Info_No info                          -1.360139</a:t>
                      </a:r>
                      <a:endParaRPr lang="en-IN" sz="90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2225439333"/>
                  </a:ext>
                </a:extLst>
              </a:tr>
              <a:tr h="124896">
                <a:tc>
                  <a:txBody>
                    <a:bodyPr/>
                    <a:lstStyle/>
                    <a:p>
                      <a:r>
                        <a:rPr lang="en-IN" sz="800" dirty="0" err="1">
                          <a:effectLst/>
                        </a:rPr>
                        <a:t>Additional_Info_Red</a:t>
                      </a:r>
                      <a:r>
                        <a:rPr lang="en-IN" sz="800" dirty="0">
                          <a:effectLst/>
                        </a:rPr>
                        <a:t>-eye flight                  103.358599</a:t>
                      </a:r>
                      <a:endParaRPr lang="en-IN" sz="900" dirty="0">
                        <a:effectLst/>
                        <a:latin typeface="Calibri" panose="020F0502020204030204" pitchFamily="34" charset="0"/>
                        <a:cs typeface="Times New Roman" panose="02020603050405020304" pitchFamily="18" charset="0"/>
                      </a:endParaRPr>
                    </a:p>
                  </a:txBody>
                  <a:tcPr marL="53101" marR="53101" marT="0" marB="0"/>
                </a:tc>
                <a:extLst>
                  <a:ext uri="{0D108BD9-81ED-4DB2-BD59-A6C34878D82A}">
                    <a16:rowId xmlns:a16="http://schemas.microsoft.com/office/drawing/2014/main" val="3786616001"/>
                  </a:ext>
                </a:extLst>
              </a:tr>
            </a:tbl>
          </a:graphicData>
        </a:graphic>
      </p:graphicFrame>
      <p:sp>
        <p:nvSpPr>
          <p:cNvPr id="5" name="TextBox 4">
            <a:extLst>
              <a:ext uri="{FF2B5EF4-FFF2-40B4-BE49-F238E27FC236}">
                <a16:creationId xmlns:a16="http://schemas.microsoft.com/office/drawing/2014/main" id="{6F6D851A-23BA-4D5E-A38D-48F0D7F3851B}"/>
              </a:ext>
            </a:extLst>
          </p:cNvPr>
          <p:cNvSpPr txBox="1"/>
          <p:nvPr/>
        </p:nvSpPr>
        <p:spPr>
          <a:xfrm>
            <a:off x="1671637" y="6005506"/>
            <a:ext cx="8848725" cy="646331"/>
          </a:xfrm>
          <a:prstGeom prst="rect">
            <a:avLst/>
          </a:prstGeom>
          <a:noFill/>
        </p:spPr>
        <p:txBody>
          <a:bodyPr wrap="square" rtlCol="0">
            <a:spAutoFit/>
          </a:bodyPr>
          <a:lstStyle/>
          <a:p>
            <a:r>
              <a:rPr lang="en-IN" sz="1800" dirty="0">
                <a:solidFill>
                  <a:srgbClr val="202124"/>
                </a:solidFill>
                <a:effectLst/>
                <a:latin typeface="Times New Roman" panose="02020603050405020304" pitchFamily="18" charset="0"/>
                <a:ea typeface="Times New Roman" panose="02020603050405020304" pitchFamily="18" charset="0"/>
              </a:rPr>
              <a:t>Now, let’s see features are categorical variable. So, it’s not necessary to handle skewness for these datasets.</a:t>
            </a:r>
            <a:endParaRPr lang="en-IN" dirty="0"/>
          </a:p>
        </p:txBody>
      </p:sp>
    </p:spTree>
    <p:extLst>
      <p:ext uri="{BB962C8B-B14F-4D97-AF65-F5344CB8AC3E}">
        <p14:creationId xmlns:p14="http://schemas.microsoft.com/office/powerpoint/2010/main" val="362798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AF91-6941-4DF2-B4B7-24B284BB324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descr="nyone who has booked a flight ticket knows&#10;">
            <a:extLst>
              <a:ext uri="{FF2B5EF4-FFF2-40B4-BE49-F238E27FC236}">
                <a16:creationId xmlns:a16="http://schemas.microsoft.com/office/drawing/2014/main" id="{0DE0FB33-E193-47BA-895F-3C54A8387481}"/>
              </a:ext>
            </a:extLst>
          </p:cNvPr>
          <p:cNvSpPr>
            <a:spLocks noGrp="1"/>
          </p:cNvSpPr>
          <p:nvPr>
            <p:ph idx="1"/>
          </p:nvPr>
        </p:nvSpPr>
        <p:spPr>
          <a:xfrm>
            <a:off x="704850" y="1690688"/>
            <a:ext cx="10515600" cy="3879850"/>
          </a:xfrm>
        </p:spPr>
        <p:txBody>
          <a:bodyPr>
            <a:normAutofit fontScale="70000" lnSpcReduction="20000"/>
          </a:bodyPr>
          <a:lstStyle/>
          <a:p>
            <a:pPr marL="0" indent="0">
              <a:buNone/>
            </a:pPr>
            <a:r>
              <a:rPr lang="en-US" sz="2400" dirty="0">
                <a:latin typeface="Times New Roman" panose="02020603050405020304" pitchFamily="18" charset="0"/>
                <a:cs typeface="Times New Roman" panose="02020603050405020304" pitchFamily="18" charset="0"/>
              </a:rPr>
              <a:t>Anyone who has booked a flight ticket knows how unexpectedly the prices vary. The cheapest </a:t>
            </a:r>
          </a:p>
          <a:p>
            <a:pPr marL="0" indent="0">
              <a:buNone/>
            </a:pPr>
            <a:r>
              <a:rPr lang="en-US" sz="2400" dirty="0">
                <a:latin typeface="Times New Roman" panose="02020603050405020304" pitchFamily="18" charset="0"/>
                <a:cs typeface="Times New Roman" panose="02020603050405020304" pitchFamily="18" charset="0"/>
              </a:rPr>
              <a:t>available ticket on a given flight gets more and less expensive over time. This usually happens as </a:t>
            </a:r>
          </a:p>
          <a:p>
            <a:pPr marL="0" indent="0">
              <a:buNone/>
            </a:pPr>
            <a:r>
              <a:rPr lang="en-US" sz="2400" dirty="0">
                <a:latin typeface="Times New Roman" panose="02020603050405020304" pitchFamily="18" charset="0"/>
                <a:cs typeface="Times New Roman" panose="02020603050405020304" pitchFamily="18" charset="0"/>
              </a:rPr>
              <a:t>an attempt to maximize revenue based on -</a:t>
            </a:r>
          </a:p>
          <a:p>
            <a:pPr marL="0" indent="0">
              <a:buNone/>
            </a:pPr>
            <a:r>
              <a:rPr lang="en-US" sz="2400" dirty="0">
                <a:latin typeface="Times New Roman" panose="02020603050405020304" pitchFamily="18" charset="0"/>
                <a:cs typeface="Times New Roman" panose="02020603050405020304" pitchFamily="18" charset="0"/>
              </a:rPr>
              <a:t>1. Time of purchase patterns (making sure last-minute purchases are expensive)</a:t>
            </a:r>
          </a:p>
          <a:p>
            <a:pPr marL="0" indent="0">
              <a:buNone/>
            </a:pPr>
            <a:r>
              <a:rPr lang="en-US" sz="2400" dirty="0">
                <a:latin typeface="Times New Roman" panose="02020603050405020304" pitchFamily="18" charset="0"/>
                <a:cs typeface="Times New Roman" panose="02020603050405020304" pitchFamily="18" charset="0"/>
              </a:rPr>
              <a:t>2. Keeping the flight as full as they want it (raising prices on a flight which is filling up in order </a:t>
            </a:r>
          </a:p>
          <a:p>
            <a:pPr marL="0" indent="0">
              <a:buNone/>
            </a:pPr>
            <a:r>
              <a:rPr lang="en-US" sz="2400" dirty="0">
                <a:latin typeface="Times New Roman" panose="02020603050405020304" pitchFamily="18" charset="0"/>
                <a:cs typeface="Times New Roman" panose="02020603050405020304" pitchFamily="18" charset="0"/>
              </a:rPr>
              <a:t>to reduce sales and hold back inventory for those expensive last-minute expensive </a:t>
            </a:r>
          </a:p>
          <a:p>
            <a:pPr marL="0" indent="0">
              <a:buNone/>
            </a:pPr>
            <a:r>
              <a:rPr lang="en-US" sz="2400" dirty="0">
                <a:latin typeface="Times New Roman" panose="02020603050405020304" pitchFamily="18" charset="0"/>
                <a:cs typeface="Times New Roman" panose="02020603050405020304" pitchFamily="18" charset="0"/>
              </a:rPr>
              <a:t>purchases)</a:t>
            </a:r>
          </a:p>
          <a:p>
            <a:pPr marL="0" indent="0">
              <a:buNone/>
            </a:pPr>
            <a:r>
              <a:rPr lang="en-US" sz="2400" dirty="0">
                <a:latin typeface="Times New Roman" panose="02020603050405020304" pitchFamily="18" charset="0"/>
                <a:cs typeface="Times New Roman" panose="02020603050405020304" pitchFamily="18" charset="0"/>
              </a:rPr>
              <a:t>So, you have to work on a project where you collect data of flight fares with other features and </a:t>
            </a:r>
          </a:p>
          <a:p>
            <a:pPr marL="0" indent="0">
              <a:buNone/>
            </a:pPr>
            <a:r>
              <a:rPr lang="en-US" sz="2400" dirty="0">
                <a:latin typeface="Times New Roman" panose="02020603050405020304" pitchFamily="18" charset="0"/>
                <a:cs typeface="Times New Roman" panose="02020603050405020304" pitchFamily="18" charset="0"/>
              </a:rPr>
              <a:t>work to make a model to predict fares of flights. This project contains three phase</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	1.Data Collection </a:t>
            </a:r>
          </a:p>
          <a:p>
            <a:pPr marL="0" indent="0">
              <a:buNone/>
            </a:pPr>
            <a:r>
              <a:rPr lang="en-IN" sz="2400" dirty="0">
                <a:latin typeface="Times New Roman" panose="02020603050405020304" pitchFamily="18" charset="0"/>
                <a:cs typeface="Times New Roman" panose="02020603050405020304" pitchFamily="18" charset="0"/>
              </a:rPr>
              <a:t>	2.Data Analysis </a:t>
            </a:r>
          </a:p>
          <a:p>
            <a:pPr marL="0" indent="0">
              <a:buNone/>
            </a:pPr>
            <a:r>
              <a:rPr lang="en-IN" sz="2400" dirty="0">
                <a:latin typeface="Times New Roman" panose="02020603050405020304" pitchFamily="18" charset="0"/>
                <a:cs typeface="Times New Roman" panose="02020603050405020304" pitchFamily="18" charset="0"/>
              </a:rPr>
              <a:t>	3.Model Building </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85D1E1F4-51CF-49BD-9E9E-10D12070F50A}"/>
              </a:ext>
            </a:extLst>
          </p:cNvPr>
          <p:cNvSpPr txBox="1"/>
          <p:nvPr/>
        </p:nvSpPr>
        <p:spPr>
          <a:xfrm>
            <a:off x="4800600" y="5991225"/>
            <a:ext cx="2028825" cy="369332"/>
          </a:xfrm>
          <a:prstGeom prst="rect">
            <a:avLst/>
          </a:prstGeom>
          <a:noFill/>
        </p:spPr>
        <p:txBody>
          <a:bodyPr wrap="square" rtlCol="0">
            <a:spAutoFit/>
          </a:bodyPr>
          <a:lstStyle/>
          <a:p>
            <a:r>
              <a:rPr lang="en-US" dirty="0"/>
              <a:t>…Continued…</a:t>
            </a:r>
          </a:p>
        </p:txBody>
      </p:sp>
    </p:spTree>
    <p:extLst>
      <p:ext uri="{BB962C8B-B14F-4D97-AF65-F5344CB8AC3E}">
        <p14:creationId xmlns:p14="http://schemas.microsoft.com/office/powerpoint/2010/main" val="1347903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9BF6-1B5C-46C6-B214-E84604EC7D36}"/>
              </a:ext>
            </a:extLst>
          </p:cNvPr>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Model Building and Evaluation</a:t>
            </a:r>
            <a:endParaRPr lang="en-IN" dirty="0"/>
          </a:p>
        </p:txBody>
      </p:sp>
      <p:sp>
        <p:nvSpPr>
          <p:cNvPr id="3" name="Content Placeholder 2">
            <a:extLst>
              <a:ext uri="{FF2B5EF4-FFF2-40B4-BE49-F238E27FC236}">
                <a16:creationId xmlns:a16="http://schemas.microsoft.com/office/drawing/2014/main" id="{3D5CBBD8-A989-413C-87D6-0A08ACBD74E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These are modelling approach made to build an model :</a:t>
            </a:r>
          </a:p>
          <a:p>
            <a:r>
              <a:rPr lang="en-US" dirty="0">
                <a:latin typeface="Times New Roman" panose="02020603050405020304" pitchFamily="18" charset="0"/>
                <a:cs typeface="Times New Roman" panose="02020603050405020304" pitchFamily="18" charset="0"/>
              </a:rPr>
              <a:t>Linear</a:t>
            </a:r>
          </a:p>
          <a:p>
            <a:r>
              <a:rPr lang="en-US" dirty="0">
                <a:latin typeface="Times New Roman" panose="02020603050405020304" pitchFamily="18" charset="0"/>
                <a:cs typeface="Times New Roman" panose="02020603050405020304" pitchFamily="18" charset="0"/>
              </a:rPr>
              <a:t>Random Forest</a:t>
            </a:r>
          </a:p>
          <a:p>
            <a:r>
              <a:rPr lang="en-US" dirty="0">
                <a:latin typeface="Times New Roman" panose="02020603050405020304" pitchFamily="18" charset="0"/>
                <a:cs typeface="Times New Roman" panose="02020603050405020304" pitchFamily="18" charset="0"/>
              </a:rPr>
              <a:t>Decision Tree</a:t>
            </a:r>
          </a:p>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146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7E5B6-9379-4E6F-B0DE-B81607964219}"/>
              </a:ext>
            </a:extLst>
          </p:cNvPr>
          <p:cNvSpPr>
            <a:spLocks noGrp="1"/>
          </p:cNvSpPr>
          <p:nvPr>
            <p:ph type="title"/>
          </p:nvPr>
        </p:nvSpPr>
        <p:spPr/>
        <p:txBody>
          <a:bodyPr>
            <a:normAutofit/>
          </a:bodyPr>
          <a:lstStyle/>
          <a:p>
            <a:r>
              <a:rPr lang="en-IN" b="1" dirty="0">
                <a:solidFill>
                  <a:srgbClr val="000000"/>
                </a:solidFill>
                <a:effectLst/>
                <a:latin typeface="Times New Roman" panose="02020603050405020304" pitchFamily="18" charset="0"/>
                <a:ea typeface="Calibri" panose="020F0502020204030204" pitchFamily="34" charset="0"/>
              </a:rPr>
              <a:t>Performance Metric</a:t>
            </a:r>
            <a:endParaRPr lang="en-IN" dirty="0"/>
          </a:p>
        </p:txBody>
      </p:sp>
      <p:sp>
        <p:nvSpPr>
          <p:cNvPr id="7" name="TextBox 6">
            <a:extLst>
              <a:ext uri="{FF2B5EF4-FFF2-40B4-BE49-F238E27FC236}">
                <a16:creationId xmlns:a16="http://schemas.microsoft.com/office/drawing/2014/main" id="{16EF9F37-9157-4D24-9E9D-85190B688A49}"/>
              </a:ext>
            </a:extLst>
          </p:cNvPr>
          <p:cNvSpPr txBox="1"/>
          <p:nvPr/>
        </p:nvSpPr>
        <p:spPr>
          <a:xfrm>
            <a:off x="1257300" y="6308209"/>
            <a:ext cx="9906000" cy="369332"/>
          </a:xfrm>
          <a:prstGeom prst="rect">
            <a:avLst/>
          </a:prstGeom>
          <a:noFill/>
        </p:spPr>
        <p:txBody>
          <a:bodyPr wrap="square" rtlCol="0">
            <a:spAutoFit/>
          </a:bodyPr>
          <a:lstStyle/>
          <a:p>
            <a:r>
              <a:rPr lang="en-US" dirty="0"/>
              <a:t>According to performance metric, the </a:t>
            </a:r>
            <a:r>
              <a:rPr lang="en-US" dirty="0" err="1"/>
              <a:t>xgboost</a:t>
            </a:r>
            <a:r>
              <a:rPr lang="en-US" dirty="0"/>
              <a:t> has higher R2 score, So this is our best model.</a:t>
            </a:r>
            <a:endParaRPr lang="en-IN" dirty="0"/>
          </a:p>
        </p:txBody>
      </p:sp>
      <p:graphicFrame>
        <p:nvGraphicFramePr>
          <p:cNvPr id="5" name="Content Placeholder 4">
            <a:extLst>
              <a:ext uri="{FF2B5EF4-FFF2-40B4-BE49-F238E27FC236}">
                <a16:creationId xmlns:a16="http://schemas.microsoft.com/office/drawing/2014/main" id="{53BC2922-A1CA-4B9C-9EBF-BC9879CD82CF}"/>
              </a:ext>
            </a:extLst>
          </p:cNvPr>
          <p:cNvGraphicFramePr>
            <a:graphicFrameLocks noGrp="1"/>
          </p:cNvGraphicFramePr>
          <p:nvPr>
            <p:ph idx="1"/>
            <p:extLst>
              <p:ext uri="{D42A27DB-BD31-4B8C-83A1-F6EECF244321}">
                <p14:modId xmlns:p14="http://schemas.microsoft.com/office/powerpoint/2010/main" val="1986397965"/>
              </p:ext>
            </p:extLst>
          </p:nvPr>
        </p:nvGraphicFramePr>
        <p:xfrm>
          <a:off x="904874" y="1866900"/>
          <a:ext cx="10163174" cy="4171951"/>
        </p:xfrm>
        <a:graphic>
          <a:graphicData uri="http://schemas.openxmlformats.org/drawingml/2006/table">
            <a:tbl>
              <a:tblPr firstRow="1" firstCol="1" bandRow="1">
                <a:tableStyleId>{5C22544A-7EE6-4342-B048-85BDC9FD1C3A}</a:tableStyleId>
              </a:tblPr>
              <a:tblGrid>
                <a:gridCol w="2032409">
                  <a:extLst>
                    <a:ext uri="{9D8B030D-6E8A-4147-A177-3AD203B41FA5}">
                      <a16:colId xmlns:a16="http://schemas.microsoft.com/office/drawing/2014/main" val="2715277048"/>
                    </a:ext>
                  </a:extLst>
                </a:gridCol>
                <a:gridCol w="2032409">
                  <a:extLst>
                    <a:ext uri="{9D8B030D-6E8A-4147-A177-3AD203B41FA5}">
                      <a16:colId xmlns:a16="http://schemas.microsoft.com/office/drawing/2014/main" val="1392550878"/>
                    </a:ext>
                  </a:extLst>
                </a:gridCol>
                <a:gridCol w="2032409">
                  <a:extLst>
                    <a:ext uri="{9D8B030D-6E8A-4147-A177-3AD203B41FA5}">
                      <a16:colId xmlns:a16="http://schemas.microsoft.com/office/drawing/2014/main" val="2201879048"/>
                    </a:ext>
                  </a:extLst>
                </a:gridCol>
                <a:gridCol w="2032409">
                  <a:extLst>
                    <a:ext uri="{9D8B030D-6E8A-4147-A177-3AD203B41FA5}">
                      <a16:colId xmlns:a16="http://schemas.microsoft.com/office/drawing/2014/main" val="3647176475"/>
                    </a:ext>
                  </a:extLst>
                </a:gridCol>
                <a:gridCol w="2033538">
                  <a:extLst>
                    <a:ext uri="{9D8B030D-6E8A-4147-A177-3AD203B41FA5}">
                      <a16:colId xmlns:a16="http://schemas.microsoft.com/office/drawing/2014/main" val="369500205"/>
                    </a:ext>
                  </a:extLst>
                </a:gridCol>
              </a:tblGrid>
              <a:tr h="1756611">
                <a:tc>
                  <a:txBody>
                    <a:bodyPr/>
                    <a:lstStyle/>
                    <a:p>
                      <a:pPr algn="ctr">
                        <a:spcAft>
                          <a:spcPts val="1200"/>
                        </a:spcAft>
                      </a:pPr>
                      <a:r>
                        <a:rPr lang="en-IN" sz="1100">
                          <a:effectLst/>
                        </a:rPr>
                        <a:t> </a:t>
                      </a:r>
                    </a:p>
                    <a:p>
                      <a:pPr algn="ctr">
                        <a:spcAft>
                          <a:spcPts val="1200"/>
                        </a:spcAft>
                      </a:pPr>
                      <a:r>
                        <a:rPr lang="en-IN" sz="1100">
                          <a:effectLst/>
                        </a:rPr>
                        <a:t>Model Building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 </a:t>
                      </a:r>
                    </a:p>
                    <a:p>
                      <a:pPr algn="ctr">
                        <a:spcAft>
                          <a:spcPts val="1200"/>
                        </a:spcAft>
                      </a:pPr>
                      <a:r>
                        <a:rPr lang="en-IN" sz="1100">
                          <a:effectLst/>
                        </a:rPr>
                        <a:t>R2 score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 </a:t>
                      </a:r>
                    </a:p>
                    <a:p>
                      <a:pPr algn="ctr">
                        <a:spcAft>
                          <a:spcPts val="1200"/>
                        </a:spcAft>
                      </a:pPr>
                      <a:r>
                        <a:rPr lang="en-IN" sz="1100">
                          <a:effectLst/>
                        </a:rPr>
                        <a:t>MAE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 </a:t>
                      </a:r>
                    </a:p>
                    <a:p>
                      <a:pPr algn="ctr">
                        <a:spcAft>
                          <a:spcPts val="1200"/>
                        </a:spcAft>
                      </a:pPr>
                      <a:r>
                        <a:rPr lang="en-IN" sz="1100">
                          <a:effectLst/>
                        </a:rPr>
                        <a:t>MSE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 </a:t>
                      </a:r>
                    </a:p>
                    <a:p>
                      <a:pPr algn="ctr">
                        <a:spcAft>
                          <a:spcPts val="1200"/>
                        </a:spcAft>
                      </a:pPr>
                      <a:r>
                        <a:rPr lang="en-IN" sz="1100">
                          <a:effectLst/>
                        </a:rPr>
                        <a:t>RMSE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50233317"/>
                  </a:ext>
                </a:extLst>
              </a:tr>
              <a:tr h="603835">
                <a:tc>
                  <a:txBody>
                    <a:bodyPr/>
                    <a:lstStyle/>
                    <a:p>
                      <a:pPr algn="ctr">
                        <a:spcAft>
                          <a:spcPts val="1200"/>
                        </a:spcAft>
                      </a:pPr>
                      <a:r>
                        <a:rPr lang="en-IN" sz="1100">
                          <a:effectLst/>
                        </a:rPr>
                        <a:t>Linear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72.86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1719</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5968432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2443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7196311"/>
                  </a:ext>
                </a:extLst>
              </a:tr>
              <a:tr h="603835">
                <a:tc>
                  <a:txBody>
                    <a:bodyPr/>
                    <a:lstStyle/>
                    <a:p>
                      <a:pPr algn="ctr">
                        <a:spcAft>
                          <a:spcPts val="1200"/>
                        </a:spcAft>
                      </a:pPr>
                      <a:r>
                        <a:rPr lang="en-IN" sz="1100">
                          <a:effectLst/>
                        </a:rPr>
                        <a:t>Random</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66.26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1735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7428244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2725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13753208"/>
                  </a:ext>
                </a:extLst>
              </a:tr>
              <a:tr h="603835">
                <a:tc>
                  <a:txBody>
                    <a:bodyPr/>
                    <a:lstStyle/>
                    <a:p>
                      <a:pPr algn="ctr">
                        <a:spcAft>
                          <a:spcPts val="1200"/>
                        </a:spcAft>
                      </a:pPr>
                      <a:r>
                        <a:rPr lang="en-IN" sz="1100">
                          <a:effectLst/>
                        </a:rPr>
                        <a:t>Decision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51.01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2006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10774648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3282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33948834"/>
                  </a:ext>
                </a:extLst>
              </a:tr>
              <a:tr h="603835">
                <a:tc>
                  <a:txBody>
                    <a:bodyPr/>
                    <a:lstStyle/>
                    <a:p>
                      <a:pPr algn="ctr">
                        <a:spcAft>
                          <a:spcPts val="1200"/>
                        </a:spcAft>
                      </a:pPr>
                      <a:r>
                        <a:rPr lang="en-IN" sz="1100">
                          <a:effectLst/>
                        </a:rPr>
                        <a:t>XGBoost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75.15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1558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5464293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dirty="0">
                          <a:effectLst/>
                        </a:rPr>
                        <a:t>2337</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33802431"/>
                  </a:ext>
                </a:extLst>
              </a:tr>
            </a:tbl>
          </a:graphicData>
        </a:graphic>
      </p:graphicFrame>
    </p:spTree>
    <p:extLst>
      <p:ext uri="{BB962C8B-B14F-4D97-AF65-F5344CB8AC3E}">
        <p14:creationId xmlns:p14="http://schemas.microsoft.com/office/powerpoint/2010/main" val="1143409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5EC4-AC42-498D-A391-CBCEA60FFCB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Comparison:</a:t>
            </a:r>
            <a:endParaRPr lang="en-IN" b="1"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EA82A2CC-FB74-48C8-B529-27616585F36D}"/>
              </a:ext>
            </a:extLst>
          </p:cNvPr>
          <p:cNvSpPr>
            <a:spLocks noChangeArrowheads="1"/>
          </p:cNvSpPr>
          <p:nvPr/>
        </p:nvSpPr>
        <p:spPr bwMode="auto">
          <a:xfrm>
            <a:off x="-2332297" y="0"/>
            <a:ext cx="1637027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AE32DB41-C19E-4560-8DD0-B63D4424AD8D}"/>
              </a:ext>
            </a:extLst>
          </p:cNvPr>
          <p:cNvSpPr txBox="1"/>
          <p:nvPr/>
        </p:nvSpPr>
        <p:spPr>
          <a:xfrm>
            <a:off x="963561" y="5211097"/>
            <a:ext cx="9783097" cy="1452642"/>
          </a:xfrm>
          <a:prstGeom prst="rect">
            <a:avLst/>
          </a:prstGeom>
          <a:noFill/>
        </p:spPr>
        <p:txBody>
          <a:bodyPr wrap="square" rtlCol="0">
            <a:spAutoFit/>
          </a:bodyPr>
          <a:lstStyle/>
          <a:p>
            <a:pPr>
              <a:lnSpc>
                <a:spcPct val="107000"/>
              </a:lnSpc>
              <a:spcAft>
                <a:spcPts val="800"/>
              </a:spcAft>
            </a:pP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Comparing the performance model and cross-validation score </a:t>
            </a: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minimum difference is for Random Forest. so finally, this is our best model.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8DDFDCFF-F0CC-488D-91A0-BCC2AFAAE0B5}"/>
              </a:ext>
            </a:extLst>
          </p:cNvPr>
          <p:cNvGraphicFramePr>
            <a:graphicFrameLocks noGrp="1"/>
          </p:cNvGraphicFramePr>
          <p:nvPr>
            <p:ph idx="1"/>
            <p:extLst>
              <p:ext uri="{D42A27DB-BD31-4B8C-83A1-F6EECF244321}">
                <p14:modId xmlns:p14="http://schemas.microsoft.com/office/powerpoint/2010/main" val="3544138593"/>
              </p:ext>
            </p:extLst>
          </p:nvPr>
        </p:nvGraphicFramePr>
        <p:xfrm>
          <a:off x="766916" y="1690687"/>
          <a:ext cx="10515600" cy="3451585"/>
        </p:xfrm>
        <a:graphic>
          <a:graphicData uri="http://schemas.openxmlformats.org/drawingml/2006/table">
            <a:tbl>
              <a:tblPr firstRow="1" firstCol="1" bandRow="1">
                <a:tableStyleId>{5C22544A-7EE6-4342-B048-85BDC9FD1C3A}</a:tableStyleId>
              </a:tblPr>
              <a:tblGrid>
                <a:gridCol w="5505199">
                  <a:extLst>
                    <a:ext uri="{9D8B030D-6E8A-4147-A177-3AD203B41FA5}">
                      <a16:colId xmlns:a16="http://schemas.microsoft.com/office/drawing/2014/main" val="3896808392"/>
                    </a:ext>
                  </a:extLst>
                </a:gridCol>
                <a:gridCol w="5010401">
                  <a:extLst>
                    <a:ext uri="{9D8B030D-6E8A-4147-A177-3AD203B41FA5}">
                      <a16:colId xmlns:a16="http://schemas.microsoft.com/office/drawing/2014/main" val="539316110"/>
                    </a:ext>
                  </a:extLst>
                </a:gridCol>
              </a:tblGrid>
              <a:tr h="833141">
                <a:tc>
                  <a:txBody>
                    <a:bodyPr/>
                    <a:lstStyle/>
                    <a:p>
                      <a:pPr algn="ctr">
                        <a:spcAft>
                          <a:spcPts val="1200"/>
                        </a:spcAft>
                      </a:pPr>
                      <a:r>
                        <a:rPr lang="en-IN" sz="1400">
                          <a:effectLst/>
                        </a:rPr>
                        <a:t>Performance Metric</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400">
                          <a:effectLst/>
                        </a:rPr>
                        <a:t>Cross -Validation Score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91946009"/>
                  </a:ext>
                </a:extLst>
              </a:tr>
              <a:tr h="654611">
                <a:tc>
                  <a:txBody>
                    <a:bodyPr/>
                    <a:lstStyle/>
                    <a:p>
                      <a:pPr algn="ctr">
                        <a:spcAft>
                          <a:spcPts val="1200"/>
                        </a:spcAft>
                      </a:pPr>
                      <a:r>
                        <a:rPr lang="en-IN" sz="1100">
                          <a:effectLst/>
                        </a:rPr>
                        <a:t>72.86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67.23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11248229"/>
                  </a:ext>
                </a:extLst>
              </a:tr>
              <a:tr h="654611">
                <a:tc>
                  <a:txBody>
                    <a:bodyPr/>
                    <a:lstStyle/>
                    <a:p>
                      <a:pPr algn="ctr">
                        <a:spcAft>
                          <a:spcPts val="1200"/>
                        </a:spcAft>
                      </a:pPr>
                      <a:r>
                        <a:rPr lang="en-IN" sz="1100">
                          <a:effectLst/>
                        </a:rPr>
                        <a:t>66.26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60.70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83833130"/>
                  </a:ext>
                </a:extLst>
              </a:tr>
              <a:tr h="654611">
                <a:tc>
                  <a:txBody>
                    <a:bodyPr/>
                    <a:lstStyle/>
                    <a:p>
                      <a:pPr algn="ctr">
                        <a:spcAft>
                          <a:spcPts val="1200"/>
                        </a:spcAft>
                      </a:pPr>
                      <a:r>
                        <a:rPr lang="en-IN" sz="1100">
                          <a:effectLst/>
                        </a:rPr>
                        <a:t>51.01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45.17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38102062"/>
                  </a:ext>
                </a:extLst>
              </a:tr>
              <a:tr h="654611">
                <a:tc>
                  <a:txBody>
                    <a:bodyPr/>
                    <a:lstStyle/>
                    <a:p>
                      <a:pPr algn="ctr">
                        <a:spcAft>
                          <a:spcPts val="1200"/>
                        </a:spcAft>
                      </a:pPr>
                      <a:r>
                        <a:rPr lang="en-IN" sz="1100">
                          <a:effectLst/>
                        </a:rPr>
                        <a:t>75.15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dirty="0">
                          <a:effectLst/>
                        </a:rPr>
                        <a:t>65.70</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47071082"/>
                  </a:ext>
                </a:extLst>
              </a:tr>
            </a:tbl>
          </a:graphicData>
        </a:graphic>
      </p:graphicFrame>
    </p:spTree>
    <p:extLst>
      <p:ext uri="{BB962C8B-B14F-4D97-AF65-F5344CB8AC3E}">
        <p14:creationId xmlns:p14="http://schemas.microsoft.com/office/powerpoint/2010/main" val="3549840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6715-1F7B-4476-A84E-0CB60FD9FC99}"/>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Hyper Parameter Tuning</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C9278F-196C-4B8A-A362-AAB20D6E0007}"/>
              </a:ext>
            </a:extLst>
          </p:cNvPr>
          <p:cNvSpPr>
            <a:spLocks noGrp="1"/>
          </p:cNvSpPr>
          <p:nvPr>
            <p:ph type="subTitle" idx="1"/>
          </p:nvPr>
        </p:nvSpPr>
        <p:spPr/>
        <p:txBody>
          <a:bodyPr/>
          <a:lstStyle/>
          <a:p>
            <a:r>
              <a:rPr lang="en-IN" sz="1800" b="1" dirty="0">
                <a:solidFill>
                  <a:srgbClr val="202124"/>
                </a:solidFill>
                <a:effectLst/>
                <a:latin typeface="Times New Roman" panose="02020603050405020304" pitchFamily="18" charset="0"/>
                <a:ea typeface="Calibri" panose="020F0502020204030204" pitchFamily="34" charset="0"/>
              </a:rPr>
              <a:t>The Hyper parameter tuning is carried out for Random Forest Regressor model</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IN" sz="1800" b="1" dirty="0">
                <a:latin typeface="Times New Roman" panose="02020603050405020304" pitchFamily="18" charset="0"/>
                <a:cs typeface="Times New Roman" panose="02020603050405020304" pitchFamily="18" charset="0"/>
              </a:rPr>
              <a:t>Because performance metric score is  66.26.</a:t>
            </a:r>
            <a:endParaRPr lang="en-IN" dirty="0"/>
          </a:p>
        </p:txBody>
      </p:sp>
    </p:spTree>
    <p:extLst>
      <p:ext uri="{BB962C8B-B14F-4D97-AF65-F5344CB8AC3E}">
        <p14:creationId xmlns:p14="http://schemas.microsoft.com/office/powerpoint/2010/main" val="1778912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4ED73-0729-40E7-AE5D-FC83E0166B2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Hyper Parameter Tuning Performance</a:t>
            </a:r>
            <a:endParaRPr lang="en-IN" b="1" dirty="0"/>
          </a:p>
        </p:txBody>
      </p:sp>
      <p:sp>
        <p:nvSpPr>
          <p:cNvPr id="3" name="Content Placeholder 2">
            <a:extLst>
              <a:ext uri="{FF2B5EF4-FFF2-40B4-BE49-F238E27FC236}">
                <a16:creationId xmlns:a16="http://schemas.microsoft.com/office/drawing/2014/main" id="{EE3F3AE2-303F-447D-ADA5-B4F2B4B62675}"/>
              </a:ext>
            </a:extLst>
          </p:cNvPr>
          <p:cNvSpPr>
            <a:spLocks noGrp="1"/>
          </p:cNvSpPr>
          <p:nvPr>
            <p:ph idx="1"/>
          </p:nvPr>
        </p:nvSpPr>
        <p:spPr/>
        <p:txBody>
          <a:bodyPr/>
          <a:lstStyle/>
          <a:p>
            <a:r>
              <a:rPr lang="en-IN" sz="3600" b="1" dirty="0">
                <a:solidFill>
                  <a:srgbClr val="202124"/>
                </a:solidFill>
                <a:effectLst/>
                <a:latin typeface="Times New Roman" panose="02020603050405020304" pitchFamily="18" charset="0"/>
                <a:ea typeface="Calibri" panose="020F0502020204030204" pitchFamily="34" charset="0"/>
              </a:rPr>
              <a:t>Random Forest Regressor:</a:t>
            </a:r>
          </a:p>
          <a:p>
            <a:pPr marL="0" indent="0">
              <a:buNone/>
            </a:pPr>
            <a:r>
              <a:rPr lang="en-IN" b="1" dirty="0">
                <a:solidFill>
                  <a:srgbClr val="202124"/>
                </a:solidFill>
                <a:latin typeface="Times New Roman" panose="02020603050405020304" pitchFamily="18" charset="0"/>
              </a:rPr>
              <a:t>	R2 Score : 75.05</a:t>
            </a:r>
          </a:p>
          <a:p>
            <a:pPr marL="0" indent="0">
              <a:buNone/>
            </a:pPr>
            <a:r>
              <a:rPr lang="en-IN" b="1" dirty="0">
                <a:solidFill>
                  <a:srgbClr val="202124"/>
                </a:solidFill>
                <a:latin typeface="Times New Roman" panose="02020603050405020304" pitchFamily="18" charset="0"/>
              </a:rPr>
              <a:t>	Cross validation Score :	 68.31</a:t>
            </a:r>
            <a:endParaRPr lang="en-IN" dirty="0"/>
          </a:p>
        </p:txBody>
      </p:sp>
    </p:spTree>
    <p:extLst>
      <p:ext uri="{BB962C8B-B14F-4D97-AF65-F5344CB8AC3E}">
        <p14:creationId xmlns:p14="http://schemas.microsoft.com/office/powerpoint/2010/main" val="673048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7FFF-F54B-4F45-8651-85E3458E9BDA}"/>
              </a:ext>
            </a:extLst>
          </p:cNvPr>
          <p:cNvSpPr>
            <a:spLocks noGrp="1"/>
          </p:cNvSpPr>
          <p:nvPr>
            <p:ph type="ctrTitle"/>
          </p:nvPr>
        </p:nvSpPr>
        <p:spPr/>
        <p:txBody>
          <a:bodyPr>
            <a:normAutofit/>
          </a:bodyPr>
          <a:lstStyle/>
          <a:p>
            <a:r>
              <a:rPr lang="en-US" sz="4400" b="1" dirty="0">
                <a:latin typeface="Times New Roman" panose="02020603050405020304" pitchFamily="18" charset="0"/>
                <a:cs typeface="Times New Roman" panose="02020603050405020304" pitchFamily="18" charset="0"/>
              </a:rPr>
              <a:t>Best Model</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EC7E1E-2916-46FF-A0A9-C0D617F6B374}"/>
              </a:ext>
            </a:extLst>
          </p:cNvPr>
          <p:cNvSpPr>
            <a:spLocks noGrp="1"/>
          </p:cNvSpPr>
          <p:nvPr>
            <p:ph type="subTitle" idx="1"/>
          </p:nvPr>
        </p:nvSpPr>
        <p:spPr>
          <a:xfrm>
            <a:off x="1524000" y="3668712"/>
            <a:ext cx="9144000" cy="2217737"/>
          </a:xfrm>
        </p:spPr>
        <p:txBody>
          <a:bodyPr>
            <a:normAutofit/>
          </a:bodyPr>
          <a:lstStyle/>
          <a:p>
            <a:r>
              <a:rPr lang="en-US" sz="2800" dirty="0">
                <a:latin typeface="Times New Roman" panose="02020603050405020304" pitchFamily="18" charset="0"/>
                <a:cs typeface="Times New Roman" panose="02020603050405020304" pitchFamily="18" charset="0"/>
              </a:rPr>
              <a:t>Hyper parameter Tuning performance is carried out for Random Forest </a:t>
            </a:r>
            <a:r>
              <a:rPr lang="en-IN" sz="2800" dirty="0">
                <a:solidFill>
                  <a:srgbClr val="202124"/>
                </a:solidFill>
                <a:effectLst/>
                <a:latin typeface="Times New Roman" panose="02020603050405020304" pitchFamily="18" charset="0"/>
                <a:ea typeface="Calibri" panose="020F0502020204030204" pitchFamily="34" charset="0"/>
              </a:rPr>
              <a:t>Regressor:</a:t>
            </a:r>
          </a:p>
          <a:p>
            <a:r>
              <a:rPr lang="en-US" sz="2800" dirty="0">
                <a:latin typeface="Times New Roman" panose="02020603050405020304" pitchFamily="18" charset="0"/>
                <a:cs typeface="Times New Roman" panose="02020603050405020304" pitchFamily="18" charset="0"/>
              </a:rPr>
              <a:t>Hyper parameter Tuning i.e.,R2 score and Cross validation score = 75.05% and 68.31% respectively. Finally, Random Forest is best model for these dataset.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31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051E-B198-41CD-B875-8DBBB5294B82}"/>
              </a:ext>
            </a:extLst>
          </p:cNvPr>
          <p:cNvSpPr>
            <a:spLocks noGrp="1"/>
          </p:cNvSpPr>
          <p:nvPr>
            <p:ph type="title"/>
          </p:nvPr>
        </p:nvSpPr>
        <p:spPr/>
        <p:txBody>
          <a:bodyPr>
            <a:normAutofit/>
          </a:bodyPr>
          <a:lstStyle/>
          <a:p>
            <a:r>
              <a:rPr lang="en-IN" b="1" dirty="0">
                <a:solidFill>
                  <a:srgbClr val="000000"/>
                </a:solidFill>
                <a:effectLst/>
                <a:latin typeface="Times New Roman" panose="02020603050405020304" pitchFamily="18" charset="0"/>
                <a:ea typeface="Times New Roman" panose="02020603050405020304" pitchFamily="18" charset="0"/>
              </a:rPr>
              <a:t>Performance Interpretation:</a:t>
            </a:r>
            <a:endParaRPr lang="en-IN" dirty="0">
              <a:effectLst/>
              <a:latin typeface="Times New Roman" panose="02020603050405020304" pitchFamily="18" charset="0"/>
              <a:ea typeface="Times New Roman" panose="02020603050405020304" pitchFamily="18" charset="0"/>
            </a:endParaRPr>
          </a:p>
        </p:txBody>
      </p:sp>
      <p:sp>
        <p:nvSpPr>
          <p:cNvPr id="3" name="Text Placeholder 2">
            <a:extLst>
              <a:ext uri="{FF2B5EF4-FFF2-40B4-BE49-F238E27FC236}">
                <a16:creationId xmlns:a16="http://schemas.microsoft.com/office/drawing/2014/main" id="{8BB278C9-FE81-40E0-ACD7-EAC88B4BA325}"/>
              </a:ext>
            </a:extLst>
          </p:cNvPr>
          <p:cNvSpPr>
            <a:spLocks noGrp="1"/>
          </p:cNvSpPr>
          <p:nvPr>
            <p:ph type="body" idx="1"/>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MAE (Mean Absolute Error)</a:t>
            </a:r>
            <a:endParaRPr lang="en-IN"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p:txBody>
      </p:sp>
      <p:sp>
        <p:nvSpPr>
          <p:cNvPr id="5" name="Text Placeholder 4">
            <a:extLst>
              <a:ext uri="{FF2B5EF4-FFF2-40B4-BE49-F238E27FC236}">
                <a16:creationId xmlns:a16="http://schemas.microsoft.com/office/drawing/2014/main" id="{D65B4162-B770-4F85-BEC4-FBD94CA44D8E}"/>
              </a:ext>
            </a:extLst>
          </p:cNvPr>
          <p:cNvSpPr>
            <a:spLocks noGrp="1"/>
          </p:cNvSpPr>
          <p:nvPr>
            <p:ph type="body" sz="quarter" idx="3"/>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2400" b="1" dirty="0">
                <a:solidFill>
                  <a:srgbClr val="000000"/>
                </a:solidFill>
                <a:effectLst/>
                <a:latin typeface="Times New Roman" panose="02020603050405020304" pitchFamily="18" charset="0"/>
                <a:ea typeface="Times New Roman" panose="02020603050405020304" pitchFamily="18" charset="0"/>
              </a:rPr>
              <a:t>RMSE (Root Mean Squared Error)</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endParaRPr lang="en-IN" dirty="0"/>
          </a:p>
        </p:txBody>
      </p:sp>
      <p:pic>
        <p:nvPicPr>
          <p:cNvPr id="9" name="Content Placeholder 8">
            <a:extLst>
              <a:ext uri="{FF2B5EF4-FFF2-40B4-BE49-F238E27FC236}">
                <a16:creationId xmlns:a16="http://schemas.microsoft.com/office/drawing/2014/main" id="{9B544406-4B17-469D-A5EC-8BD3FD3117C3}"/>
              </a:ext>
            </a:extLst>
          </p:cNvPr>
          <p:cNvPicPr>
            <a:picLocks noGrp="1" noChangeAspect="1"/>
          </p:cNvPicPr>
          <p:nvPr>
            <p:ph sz="half" idx="2"/>
          </p:nvPr>
        </p:nvPicPr>
        <p:blipFill>
          <a:blip r:embed="rId2"/>
          <a:stretch>
            <a:fillRect/>
          </a:stretch>
        </p:blipFill>
        <p:spPr>
          <a:xfrm>
            <a:off x="1234169" y="2505075"/>
            <a:ext cx="4369025" cy="3695700"/>
          </a:xfrm>
          <a:prstGeom prst="rect">
            <a:avLst/>
          </a:prstGeom>
        </p:spPr>
      </p:pic>
      <p:pic>
        <p:nvPicPr>
          <p:cNvPr id="12" name="Content Placeholder 11">
            <a:extLst>
              <a:ext uri="{FF2B5EF4-FFF2-40B4-BE49-F238E27FC236}">
                <a16:creationId xmlns:a16="http://schemas.microsoft.com/office/drawing/2014/main" id="{2B09725E-950F-45F1-9921-30629B8810F2}"/>
              </a:ext>
            </a:extLst>
          </p:cNvPr>
          <p:cNvPicPr>
            <a:picLocks noGrp="1" noChangeAspect="1"/>
          </p:cNvPicPr>
          <p:nvPr>
            <p:ph sz="quarter" idx="4"/>
          </p:nvPr>
        </p:nvPicPr>
        <p:blipFill>
          <a:blip r:embed="rId3"/>
          <a:stretch>
            <a:fillRect/>
          </a:stretch>
        </p:blipFill>
        <p:spPr>
          <a:xfrm>
            <a:off x="6436399" y="2505075"/>
            <a:ext cx="4654789" cy="3629025"/>
          </a:xfrm>
          <a:prstGeom prst="rect">
            <a:avLst/>
          </a:prstGeom>
        </p:spPr>
      </p:pic>
    </p:spTree>
    <p:extLst>
      <p:ext uri="{BB962C8B-B14F-4D97-AF65-F5344CB8AC3E}">
        <p14:creationId xmlns:p14="http://schemas.microsoft.com/office/powerpoint/2010/main" val="4103705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1C7F-3B08-4FD0-951B-ECFA13D222C9}"/>
              </a:ext>
            </a:extLst>
          </p:cNvPr>
          <p:cNvSpPr>
            <a:spLocks noGrp="1"/>
          </p:cNvSpPr>
          <p:nvPr>
            <p:ph type="ctrTitle"/>
          </p:nvPr>
        </p:nvSpPr>
        <p:spPr/>
        <p:txBody>
          <a:bodyPr>
            <a:normAutofit/>
          </a:bodyPr>
          <a:lstStyle/>
          <a:p>
            <a:pPr>
              <a:lnSpc>
                <a:spcPct val="107000"/>
              </a:lnSpc>
              <a:spcBef>
                <a:spcPts val="200"/>
              </a:spcBef>
              <a:spcAft>
                <a:spcPts val="600"/>
              </a:spcAft>
            </a:pPr>
            <a:r>
              <a:rPr lang="en-IN"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sz="4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D5EB060-D75C-4203-99A0-67EFA5545DA2}"/>
              </a:ext>
            </a:extLst>
          </p:cNvPr>
          <p:cNvSpPr>
            <a:spLocks noGrp="1"/>
          </p:cNvSpPr>
          <p:nvPr>
            <p:ph type="subTitle" idx="1"/>
          </p:nvPr>
        </p:nvSpPr>
        <p:spPr/>
        <p:txBody>
          <a:bodyPr>
            <a:normAutofit lnSpcReduction="10000"/>
          </a:bodyPr>
          <a:lstStyle/>
          <a:p>
            <a:r>
              <a:rPr lang="en-IN" dirty="0">
                <a:effectLst/>
                <a:latin typeface="Times New Roman" panose="02020603050405020304" pitchFamily="18" charset="0"/>
                <a:ea typeface="Times New Roman" panose="02020603050405020304" pitchFamily="18" charset="0"/>
              </a:rPr>
              <a:t>Some of the models we used provide the ability to see the importance of each feature in the dataset after fitting the model. We will look at the feature importance’s provided by </a:t>
            </a:r>
            <a:r>
              <a:rPr lang="en-IN" dirty="0">
                <a:latin typeface="Times New Roman" panose="02020603050405020304" pitchFamily="18" charset="0"/>
                <a:ea typeface="Times New Roman" panose="02020603050405020304" pitchFamily="18" charset="0"/>
              </a:rPr>
              <a:t>Random Forest</a:t>
            </a:r>
            <a:r>
              <a:rPr lang="en-IN" dirty="0">
                <a:effectLst/>
                <a:latin typeface="Times New Roman" panose="02020603050405020304" pitchFamily="18" charset="0"/>
                <a:ea typeface="Times New Roman" panose="02020603050405020304" pitchFamily="18" charset="0"/>
              </a:rPr>
              <a:t> models. We have 32 features in our data which is a big number, so we will take a look at the 15 most important features.</a:t>
            </a:r>
          </a:p>
          <a:p>
            <a:endParaRPr lang="en-IN" dirty="0"/>
          </a:p>
        </p:txBody>
      </p:sp>
    </p:spTree>
    <p:extLst>
      <p:ext uri="{BB962C8B-B14F-4D97-AF65-F5344CB8AC3E}">
        <p14:creationId xmlns:p14="http://schemas.microsoft.com/office/powerpoint/2010/main" val="98604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5056-5FC2-40D7-82AF-629F389C2465}"/>
              </a:ext>
            </a:extLst>
          </p:cNvPr>
          <p:cNvSpPr>
            <a:spLocks noGrp="1"/>
          </p:cNvSpPr>
          <p:nvPr>
            <p:ph type="title"/>
          </p:nvPr>
        </p:nvSpPr>
        <p:spPr/>
        <p:txBody>
          <a:bodyPr/>
          <a:lstStyle/>
          <a:p>
            <a:r>
              <a:rPr lang="en-IN"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dirty="0"/>
          </a:p>
        </p:txBody>
      </p:sp>
      <p:sp>
        <p:nvSpPr>
          <p:cNvPr id="7" name="TextBox 6">
            <a:extLst>
              <a:ext uri="{FF2B5EF4-FFF2-40B4-BE49-F238E27FC236}">
                <a16:creationId xmlns:a16="http://schemas.microsoft.com/office/drawing/2014/main" id="{944F1AF0-94DF-4748-8D7E-FC1B20A1546E}"/>
              </a:ext>
            </a:extLst>
          </p:cNvPr>
          <p:cNvSpPr txBox="1"/>
          <p:nvPr/>
        </p:nvSpPr>
        <p:spPr>
          <a:xfrm>
            <a:off x="1400175" y="6007643"/>
            <a:ext cx="10077450" cy="923330"/>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rPr>
              <a:t>Notice here in feature importance of </a:t>
            </a:r>
            <a:r>
              <a:rPr lang="en-IN" dirty="0">
                <a:latin typeface="Times New Roman" panose="02020603050405020304" pitchFamily="18" charset="0"/>
                <a:ea typeface="Times New Roman" panose="02020603050405020304" pitchFamily="18" charset="0"/>
              </a:rPr>
              <a:t>Random Forest</a:t>
            </a:r>
            <a:r>
              <a:rPr lang="en-IN" sz="1800" dirty="0">
                <a:effectLst/>
                <a:latin typeface="Times New Roman" panose="02020603050405020304" pitchFamily="18" charset="0"/>
                <a:ea typeface="Times New Roman" panose="02020603050405020304" pitchFamily="18" charset="0"/>
              </a:rPr>
              <a:t>, the total </a:t>
            </a:r>
            <a:r>
              <a:rPr lang="en-IN" sz="1800" dirty="0" err="1">
                <a:effectLst/>
                <a:latin typeface="Times New Roman" panose="02020603050405020304" pitchFamily="18" charset="0"/>
                <a:ea typeface="Times New Roman" panose="02020603050405020304" pitchFamily="18" charset="0"/>
              </a:rPr>
              <a:t>stops_non</a:t>
            </a:r>
            <a:r>
              <a:rPr lang="en-IN" sz="1800" dirty="0">
                <a:effectLst/>
                <a:latin typeface="Times New Roman" panose="02020603050405020304" pitchFamily="18" charset="0"/>
                <a:ea typeface="Times New Roman" panose="02020603050405020304" pitchFamily="18" charset="0"/>
              </a:rPr>
              <a:t>-stops feature plays a prominent role for target variable.</a:t>
            </a:r>
          </a:p>
          <a:p>
            <a:endParaRPr lang="en-IN" dirty="0"/>
          </a:p>
        </p:txBody>
      </p:sp>
      <p:pic>
        <p:nvPicPr>
          <p:cNvPr id="8" name="Content Placeholder 7">
            <a:extLst>
              <a:ext uri="{FF2B5EF4-FFF2-40B4-BE49-F238E27FC236}">
                <a16:creationId xmlns:a16="http://schemas.microsoft.com/office/drawing/2014/main" id="{CA9AA236-DC22-4E42-911E-5E6355E91895}"/>
              </a:ext>
            </a:extLst>
          </p:cNvPr>
          <p:cNvPicPr>
            <a:picLocks noGrp="1" noChangeAspect="1"/>
          </p:cNvPicPr>
          <p:nvPr>
            <p:ph idx="1"/>
          </p:nvPr>
        </p:nvPicPr>
        <p:blipFill>
          <a:blip r:embed="rId2"/>
          <a:stretch>
            <a:fillRect/>
          </a:stretch>
        </p:blipFill>
        <p:spPr>
          <a:xfrm>
            <a:off x="838200" y="1690688"/>
            <a:ext cx="10639425" cy="3847385"/>
          </a:xfrm>
          <a:prstGeom prst="rect">
            <a:avLst/>
          </a:prstGeom>
        </p:spPr>
      </p:pic>
    </p:spTree>
    <p:extLst>
      <p:ext uri="{BB962C8B-B14F-4D97-AF65-F5344CB8AC3E}">
        <p14:creationId xmlns:p14="http://schemas.microsoft.com/office/powerpoint/2010/main" val="9984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AD83-76B0-4BA0-B9C3-0B5868B2202A}"/>
              </a:ext>
            </a:extLst>
          </p:cNvPr>
          <p:cNvSpPr>
            <a:spLocks noGrp="1"/>
          </p:cNvSpPr>
          <p:nvPr>
            <p:ph type="title"/>
          </p:nvPr>
        </p:nvSpPr>
        <p:spPr/>
        <p:txBody>
          <a:bodyPr>
            <a:normAutofit fontScale="90000"/>
          </a:bodyPr>
          <a:lstStyle/>
          <a:p>
            <a:br>
              <a:rPr lang="en-IN" b="1" dirty="0">
                <a:solidFill>
                  <a:srgbClr val="000000"/>
                </a:solidFill>
                <a:effectLst/>
                <a:latin typeface="Times New Roman" panose="02020603050405020304" pitchFamily="18" charset="0"/>
                <a:ea typeface="Times New Roman" panose="02020603050405020304" pitchFamily="18" charset="0"/>
              </a:rPr>
            </a:br>
            <a:r>
              <a:rPr lang="en-IN" b="1" dirty="0">
                <a:solidFill>
                  <a:srgbClr val="000000"/>
                </a:solidFill>
                <a:effectLst/>
                <a:latin typeface="Times New Roman" panose="02020603050405020304" pitchFamily="18" charset="0"/>
                <a:ea typeface="Times New Roman" panose="02020603050405020304" pitchFamily="18" charset="0"/>
              </a:rPr>
              <a:t>Conclusion:</a:t>
            </a:r>
            <a:br>
              <a:rPr lang="en-IN"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C78DC67-7B17-4F5D-8AE8-552783684FBB}"/>
              </a:ext>
            </a:extLst>
          </p:cNvPr>
          <p:cNvSpPr>
            <a:spLocks noGrp="1"/>
          </p:cNvSpPr>
          <p:nvPr>
            <p:ph idx="1"/>
          </p:nvPr>
        </p:nvSpPr>
        <p:spPr/>
        <p:txBody>
          <a:bodyPr/>
          <a:lstStyle/>
          <a:p>
            <a:pPr>
              <a:spcAft>
                <a:spcPts val="1200"/>
              </a:spcAft>
            </a:pPr>
            <a:r>
              <a:rPr lang="en-IN" sz="1800" dirty="0">
                <a:effectLst/>
                <a:latin typeface="Times New Roman" panose="02020603050405020304" pitchFamily="18" charset="0"/>
                <a:ea typeface="Times New Roman" panose="02020603050405020304" pitchFamily="18" charset="0"/>
              </a:rPr>
              <a:t>In this paper, we built several regression models to predict the price of ticket by given some of the airline features. We evaluated and compared each model to determine the one with highest performance. We also looked at how some models rank the features according to their importance. In this paper, we followed the data science process starting from scrap of data, then cleaning and pre-processing the data, followed by exploring the data and building models, then evaluating the results.</a:t>
            </a:r>
          </a:p>
          <a:p>
            <a:pPr>
              <a:spcAft>
                <a:spcPts val="1200"/>
              </a:spcAft>
            </a:pPr>
            <a:r>
              <a:rPr lang="en-IN" sz="1800" dirty="0">
                <a:effectLst/>
                <a:latin typeface="Times New Roman" panose="02020603050405020304" pitchFamily="18" charset="0"/>
                <a:ea typeface="Times New Roman" panose="02020603050405020304" pitchFamily="18" charset="0"/>
              </a:rPr>
              <a:t>As a recommendation, we advise to use this model (or a version of it trained with more recent data) by airline market who want to get an idea about ticket price. The model can be used also with datasets that covered areas provided that they contain the same features. We also suggest that people take into consideration the features that were deemed as most important as seen in the previous section; this might help them estimate the flight price is better.</a:t>
            </a:r>
          </a:p>
          <a:p>
            <a:pPr>
              <a:spcAft>
                <a:spcPts val="1200"/>
              </a:spcAft>
            </a:pPr>
            <a:endParaRPr lang="en-IN" sz="1800" dirty="0">
              <a:effectLst/>
              <a:latin typeface="Times New Roman" panose="02020603050405020304" pitchFamily="18" charset="0"/>
              <a:ea typeface="Times New Roman" panose="02020603050405020304" pitchFamily="18" charset="0"/>
            </a:endParaRPr>
          </a:p>
          <a:p>
            <a:pPr marL="0" indent="0">
              <a:spcAft>
                <a:spcPts val="1200"/>
              </a:spcAf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98D36C7B-396F-4973-BF11-405A1653F2FF}"/>
              </a:ext>
            </a:extLst>
          </p:cNvPr>
          <p:cNvPicPr>
            <a:picLocks noChangeAspect="1"/>
          </p:cNvPicPr>
          <p:nvPr/>
        </p:nvPicPr>
        <p:blipFill>
          <a:blip r:embed="rId2"/>
          <a:stretch>
            <a:fillRect/>
          </a:stretch>
        </p:blipFill>
        <p:spPr>
          <a:xfrm>
            <a:off x="1234835" y="4875146"/>
            <a:ext cx="9341330" cy="1301817"/>
          </a:xfrm>
          <a:prstGeom prst="rect">
            <a:avLst/>
          </a:prstGeom>
        </p:spPr>
      </p:pic>
    </p:spTree>
    <p:extLst>
      <p:ext uri="{BB962C8B-B14F-4D97-AF65-F5344CB8AC3E}">
        <p14:creationId xmlns:p14="http://schemas.microsoft.com/office/powerpoint/2010/main" val="2996487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43498A-29FF-404E-A854-0AF628F9D03F}"/>
              </a:ext>
            </a:extLst>
          </p:cNvPr>
          <p:cNvSpPr txBox="1"/>
          <p:nvPr/>
        </p:nvSpPr>
        <p:spPr>
          <a:xfrm>
            <a:off x="657225" y="552450"/>
            <a:ext cx="10944225" cy="575542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1.Data Collection:</a:t>
            </a:r>
          </a:p>
          <a:p>
            <a:r>
              <a:rPr lang="en-US" sz="2000" dirty="0">
                <a:latin typeface="Times New Roman" panose="02020603050405020304" pitchFamily="18" charset="0"/>
                <a:cs typeface="Times New Roman" panose="02020603050405020304" pitchFamily="18" charset="0"/>
              </a:rPr>
              <a:t>        You have to scrape at least 1500 rows of data. You can scrape more data as well, it’s up to you, </a:t>
            </a:r>
          </a:p>
          <a:p>
            <a:r>
              <a:rPr lang="en-US" sz="2000" dirty="0">
                <a:latin typeface="Times New Roman" panose="02020603050405020304" pitchFamily="18" charset="0"/>
                <a:cs typeface="Times New Roman" panose="02020603050405020304" pitchFamily="18" charset="0"/>
              </a:rPr>
              <a:t>        More the data better the model</a:t>
            </a:r>
          </a:p>
          <a:p>
            <a:r>
              <a:rPr lang="en-US" sz="2000" dirty="0">
                <a:latin typeface="Times New Roman" panose="02020603050405020304" pitchFamily="18" charset="0"/>
                <a:cs typeface="Times New Roman" panose="02020603050405020304" pitchFamily="18" charset="0"/>
              </a:rPr>
              <a:t>        In this section you have to scrape the data of flights from different websites (yatra.com, </a:t>
            </a:r>
          </a:p>
          <a:p>
            <a:r>
              <a:rPr lang="en-US" sz="2000" dirty="0">
                <a:latin typeface="Times New Roman" panose="02020603050405020304" pitchFamily="18" charset="0"/>
                <a:cs typeface="Times New Roman" panose="02020603050405020304" pitchFamily="18" charset="0"/>
              </a:rPr>
              <a:t>        skyscanner.com, official websites of airlines,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The number of columns for data doesn’t have </a:t>
            </a:r>
          </a:p>
          <a:p>
            <a:r>
              <a:rPr lang="en-US" sz="2000" dirty="0">
                <a:latin typeface="Times New Roman" panose="02020603050405020304" pitchFamily="18" charset="0"/>
                <a:cs typeface="Times New Roman" panose="02020603050405020304" pitchFamily="18" charset="0"/>
              </a:rPr>
              <a:t>        limit, it’s up to you and your creativity. Generally, these columns </a:t>
            </a:r>
            <a:r>
              <a:rPr lang="en-US" sz="2000" dirty="0" err="1">
                <a:latin typeface="Times New Roman" panose="02020603050405020304" pitchFamily="18" charset="0"/>
                <a:cs typeface="Times New Roman" panose="02020603050405020304" pitchFamily="18" charset="0"/>
              </a:rPr>
              <a:t>areairline</a:t>
            </a:r>
            <a:r>
              <a:rPr lang="en-US" sz="2000" dirty="0">
                <a:latin typeface="Times New Roman" panose="02020603050405020304" pitchFamily="18" charset="0"/>
                <a:cs typeface="Times New Roman" panose="02020603050405020304" pitchFamily="18" charset="0"/>
              </a:rPr>
              <a:t> name, date of journey, </a:t>
            </a:r>
          </a:p>
          <a:p>
            <a:r>
              <a:rPr lang="en-US" sz="2000" dirty="0">
                <a:latin typeface="Times New Roman" panose="02020603050405020304" pitchFamily="18" charset="0"/>
                <a:cs typeface="Times New Roman" panose="02020603050405020304" pitchFamily="18" charset="0"/>
              </a:rPr>
              <a:t>        source, destination, route, departure time, arrival time, duration, total stops and the target variable </a:t>
            </a:r>
          </a:p>
          <a:p>
            <a:r>
              <a:rPr lang="en-US" sz="2000" dirty="0">
                <a:latin typeface="Times New Roman" panose="02020603050405020304" pitchFamily="18" charset="0"/>
                <a:cs typeface="Times New Roman" panose="02020603050405020304" pitchFamily="18" charset="0"/>
              </a:rPr>
              <a:t>        price. You can make changes to it, you can add or you can remove some columns, it completely</a:t>
            </a:r>
          </a:p>
          <a:p>
            <a:r>
              <a:rPr lang="en-US" sz="2000" dirty="0">
                <a:latin typeface="Times New Roman" panose="02020603050405020304" pitchFamily="18" charset="0"/>
                <a:cs typeface="Times New Roman" panose="02020603050405020304" pitchFamily="18" charset="0"/>
              </a:rPr>
              <a:t>        depends on the website from which you are fetching the data.</a:t>
            </a:r>
          </a:p>
          <a:p>
            <a:endParaRPr lang="en-US" sz="20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2.Data Analysis:</a:t>
            </a:r>
          </a:p>
          <a:p>
            <a:r>
              <a:rPr lang="en-US" sz="2000" dirty="0">
                <a:latin typeface="Times New Roman" panose="02020603050405020304" pitchFamily="18" charset="0"/>
                <a:cs typeface="Times New Roman" panose="02020603050405020304" pitchFamily="18" charset="0"/>
              </a:rPr>
              <a:t>        After cleaning the data, you have to do some analysis on the data. </a:t>
            </a:r>
          </a:p>
          <a:p>
            <a:r>
              <a:rPr lang="en-US" sz="2000" dirty="0">
                <a:latin typeface="Times New Roman" panose="02020603050405020304" pitchFamily="18" charset="0"/>
                <a:cs typeface="Times New Roman" panose="02020603050405020304" pitchFamily="18" charset="0"/>
              </a:rPr>
              <a:t>        Do airfares change frequently? Do they move in small increments or in large jumps? Do they tend </a:t>
            </a:r>
          </a:p>
          <a:p>
            <a:r>
              <a:rPr lang="en-US" sz="2000" dirty="0">
                <a:latin typeface="Times New Roman" panose="02020603050405020304" pitchFamily="18" charset="0"/>
                <a:cs typeface="Times New Roman" panose="02020603050405020304" pitchFamily="18" charset="0"/>
              </a:rPr>
              <a:t>        to go up or down over time?</a:t>
            </a:r>
          </a:p>
          <a:p>
            <a:r>
              <a:rPr lang="en-US" sz="2000" dirty="0">
                <a:latin typeface="Times New Roman" panose="02020603050405020304" pitchFamily="18" charset="0"/>
                <a:cs typeface="Times New Roman" panose="02020603050405020304" pitchFamily="18" charset="0"/>
              </a:rPr>
              <a:t>        What is the best time to buy so that the consumer can save the most by taking the least risk?</a:t>
            </a:r>
          </a:p>
          <a:p>
            <a:r>
              <a:rPr lang="en-US" sz="2000" dirty="0">
                <a:latin typeface="Times New Roman" panose="02020603050405020304" pitchFamily="18" charset="0"/>
                <a:cs typeface="Times New Roman" panose="02020603050405020304" pitchFamily="18" charset="0"/>
              </a:rPr>
              <a:t>        Does price increase as we get near to departure date? Is Indigo cheaper than Jet Airways? Are </a:t>
            </a:r>
          </a:p>
          <a:p>
            <a:r>
              <a:rPr lang="en-US" sz="2000" dirty="0">
                <a:latin typeface="Times New Roman" panose="02020603050405020304" pitchFamily="18" charset="0"/>
                <a:cs typeface="Times New Roman" panose="02020603050405020304" pitchFamily="18" charset="0"/>
              </a:rPr>
              <a:t>        morning flights expensive?.</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9522BF8-6B66-4A71-98A9-6CD017F53231}"/>
              </a:ext>
            </a:extLst>
          </p:cNvPr>
          <p:cNvSpPr txBox="1"/>
          <p:nvPr/>
        </p:nvSpPr>
        <p:spPr>
          <a:xfrm>
            <a:off x="4905377" y="6038850"/>
            <a:ext cx="16764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318032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3EC9A2-E70E-4A85-9A05-AD29774B448C}"/>
              </a:ext>
            </a:extLst>
          </p:cNvPr>
          <p:cNvSpPr txBox="1"/>
          <p:nvPr/>
        </p:nvSpPr>
        <p:spPr>
          <a:xfrm>
            <a:off x="4152900" y="3177659"/>
            <a:ext cx="4344353"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44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43498A-29FF-404E-A854-0AF628F9D03F}"/>
              </a:ext>
            </a:extLst>
          </p:cNvPr>
          <p:cNvSpPr txBox="1"/>
          <p:nvPr/>
        </p:nvSpPr>
        <p:spPr>
          <a:xfrm>
            <a:off x="657225" y="571500"/>
            <a:ext cx="10944225" cy="390876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3.Model Building :</a:t>
            </a:r>
          </a:p>
          <a:p>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After collecting the data, you need to build a machine learning model. Before model building do </a:t>
            </a:r>
          </a:p>
          <a:p>
            <a:r>
              <a:rPr lang="en-US" sz="2000" dirty="0">
                <a:latin typeface="Times New Roman" panose="02020603050405020304" pitchFamily="18" charset="0"/>
                <a:cs typeface="Times New Roman" panose="02020603050405020304" pitchFamily="18" charset="0"/>
              </a:rPr>
              <a:t>        all data pre-processing steps. Try different models with different hyper parameters and select </a:t>
            </a:r>
          </a:p>
          <a:p>
            <a:r>
              <a:rPr lang="en-US" sz="2000" dirty="0">
                <a:latin typeface="Times New Roman" panose="02020603050405020304" pitchFamily="18" charset="0"/>
                <a:cs typeface="Times New Roman" panose="02020603050405020304" pitchFamily="18" charset="0"/>
              </a:rPr>
              <a:t>        the best model.</a:t>
            </a:r>
          </a:p>
          <a:p>
            <a:r>
              <a:rPr lang="en-US" sz="2000" dirty="0">
                <a:latin typeface="Times New Roman" panose="02020603050405020304" pitchFamily="18" charset="0"/>
                <a:cs typeface="Times New Roman" panose="02020603050405020304" pitchFamily="18" charset="0"/>
              </a:rPr>
              <a:t>Follow the complete life cycle of data science. Include all the steps like</a:t>
            </a:r>
          </a:p>
          <a:p>
            <a:r>
              <a:rPr lang="en-US" sz="2000" dirty="0">
                <a:latin typeface="Times New Roman" panose="02020603050405020304" pitchFamily="18" charset="0"/>
                <a:cs typeface="Times New Roman" panose="02020603050405020304" pitchFamily="18" charset="0"/>
              </a:rPr>
              <a:t>    1. Data Cleaning</a:t>
            </a:r>
          </a:p>
          <a:p>
            <a:r>
              <a:rPr lang="en-US" sz="2000" dirty="0">
                <a:latin typeface="Times New Roman" panose="02020603050405020304" pitchFamily="18" charset="0"/>
                <a:cs typeface="Times New Roman" panose="02020603050405020304" pitchFamily="18" charset="0"/>
              </a:rPr>
              <a:t>    2. Exploratory Data Analysis</a:t>
            </a:r>
          </a:p>
          <a:p>
            <a:r>
              <a:rPr lang="en-US" sz="2000" dirty="0">
                <a:latin typeface="Times New Roman" panose="02020603050405020304" pitchFamily="18" charset="0"/>
                <a:cs typeface="Times New Roman" panose="02020603050405020304" pitchFamily="18" charset="0"/>
              </a:rPr>
              <a:t>    3. Data Pre-processing</a:t>
            </a:r>
          </a:p>
          <a:p>
            <a:r>
              <a:rPr lang="en-US" sz="2000" dirty="0">
                <a:latin typeface="Times New Roman" panose="02020603050405020304" pitchFamily="18" charset="0"/>
                <a:cs typeface="Times New Roman" panose="02020603050405020304" pitchFamily="18" charset="0"/>
              </a:rPr>
              <a:t>    4. Model Building</a:t>
            </a:r>
          </a:p>
          <a:p>
            <a:r>
              <a:rPr lang="en-US" sz="2000" dirty="0">
                <a:latin typeface="Times New Roman" panose="02020603050405020304" pitchFamily="18" charset="0"/>
                <a:cs typeface="Times New Roman" panose="02020603050405020304" pitchFamily="18" charset="0"/>
              </a:rPr>
              <a:t>    5. Model Evaluation</a:t>
            </a:r>
          </a:p>
          <a:p>
            <a:r>
              <a:rPr lang="en-US" sz="2000" dirty="0">
                <a:latin typeface="Times New Roman" panose="02020603050405020304" pitchFamily="18" charset="0"/>
                <a:cs typeface="Times New Roman" panose="02020603050405020304" pitchFamily="18" charset="0"/>
              </a:rPr>
              <a:t>    6. Selecting the best model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0625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2588-61B1-46C0-A75F-A7517CCFA9C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EDA(Exploratory Data Analysis)</a:t>
            </a:r>
            <a:endParaRPr lang="en-IN" b="1" dirty="0"/>
          </a:p>
        </p:txBody>
      </p:sp>
      <p:sp>
        <p:nvSpPr>
          <p:cNvPr id="3" name="Text Placeholder 2">
            <a:extLst>
              <a:ext uri="{FF2B5EF4-FFF2-40B4-BE49-F238E27FC236}">
                <a16:creationId xmlns:a16="http://schemas.microsoft.com/office/drawing/2014/main" id="{74143DF0-7516-4671-B374-4AE05F5710B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63823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3B18-EAEE-4E74-95E1-11DB778EF026}"/>
              </a:ext>
            </a:extLst>
          </p:cNvPr>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dirty="0"/>
          </a:p>
        </p:txBody>
      </p:sp>
      <p:sp>
        <p:nvSpPr>
          <p:cNvPr id="8" name="Rectangle 5">
            <a:extLst>
              <a:ext uri="{FF2B5EF4-FFF2-40B4-BE49-F238E27FC236}">
                <a16:creationId xmlns:a16="http://schemas.microsoft.com/office/drawing/2014/main" id="{30FC38BE-89FD-4C86-9FA5-47B98DB4086F}"/>
              </a:ext>
            </a:extLst>
          </p:cNvPr>
          <p:cNvSpPr>
            <a:spLocks noGrp="1" noChangeArrowheads="1"/>
          </p:cNvSpPr>
          <p:nvPr>
            <p:ph idx="1"/>
          </p:nvPr>
        </p:nvSpPr>
        <p:spPr bwMode="auto">
          <a:xfrm>
            <a:off x="914400" y="2527532"/>
            <a:ext cx="1031487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10683 records (rows) and 11 features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Here, we will provide a brief description of dataset features. Since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number of features is 11, we will attach the data description i.e.,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Airline, Date of Journey, Source, Destination, Route, Departure Time,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Arrival Time, Duration, Total Stops, Additional Info, Price.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73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421A-AC94-40BF-A232-68EDE3B9865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Variable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84AB43-E494-4CB1-8840-A7A53E4AE10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Price(Ticket Price): It’s continuous type of data, so the model approach is  carried out for Regression analysis.</a:t>
            </a:r>
          </a:p>
          <a:p>
            <a:pPr marL="0" indent="0">
              <a:buNone/>
            </a:pPr>
            <a:r>
              <a:rPr lang="en-US" b="1" dirty="0">
                <a:latin typeface="Times New Roman" panose="02020603050405020304" pitchFamily="18" charset="0"/>
                <a:cs typeface="Times New Roman" panose="02020603050405020304" pitchFamily="18" charset="0"/>
              </a:rPr>
              <a:t>Regression:</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606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5CF4-12E9-4447-8C36-E95154E9E854}"/>
              </a:ext>
            </a:extLst>
          </p:cNvPr>
          <p:cNvSpPr>
            <a:spLocks noGrp="1"/>
          </p:cNvSpPr>
          <p:nvPr>
            <p:ph type="ctrTitle"/>
          </p:nvPr>
        </p:nvSpPr>
        <p:spPr/>
        <p:txBody>
          <a:bodyPr>
            <a:normAutofit/>
          </a:bodyPr>
          <a:lstStyle/>
          <a:p>
            <a:r>
              <a:rPr lang="en-US" sz="6600" b="1" dirty="0">
                <a:latin typeface="Times New Roman" panose="02020603050405020304" pitchFamily="18" charset="0"/>
                <a:cs typeface="Times New Roman" panose="02020603050405020304" pitchFamily="18" charset="0"/>
              </a:rPr>
              <a:t>Visualization</a:t>
            </a:r>
            <a:endParaRPr lang="en-IN" sz="6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19B14F1-7562-4C25-860D-2F8F5743DCA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49142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8FB2-1D62-4074-8377-54B02A5F6AD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Variable (Price)</a:t>
            </a:r>
            <a:endParaRPr lang="en-IN" dirty="0"/>
          </a:p>
        </p:txBody>
      </p:sp>
      <p:pic>
        <p:nvPicPr>
          <p:cNvPr id="9" name="Content Placeholder 8">
            <a:extLst>
              <a:ext uri="{FF2B5EF4-FFF2-40B4-BE49-F238E27FC236}">
                <a16:creationId xmlns:a16="http://schemas.microsoft.com/office/drawing/2014/main" id="{53B5E243-2153-4D08-AF17-D091F3CF7147}"/>
              </a:ext>
            </a:extLst>
          </p:cNvPr>
          <p:cNvPicPr>
            <a:picLocks noGrp="1" noChangeAspect="1"/>
          </p:cNvPicPr>
          <p:nvPr>
            <p:ph idx="1"/>
          </p:nvPr>
        </p:nvPicPr>
        <p:blipFill>
          <a:blip r:embed="rId2"/>
          <a:stretch>
            <a:fillRect/>
          </a:stretch>
        </p:blipFill>
        <p:spPr>
          <a:xfrm>
            <a:off x="1238251" y="1971675"/>
            <a:ext cx="9877424" cy="3962400"/>
          </a:xfrm>
        </p:spPr>
      </p:pic>
    </p:spTree>
    <p:extLst>
      <p:ext uri="{BB962C8B-B14F-4D97-AF65-F5344CB8AC3E}">
        <p14:creationId xmlns:p14="http://schemas.microsoft.com/office/powerpoint/2010/main" val="408882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1558</Words>
  <Application>Microsoft Office PowerPoint</Application>
  <PresentationFormat>Widescreen</PresentationFormat>
  <Paragraphs>196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FLIGHT PRICE PREDICTION</vt:lpstr>
      <vt:lpstr>Problem Statement</vt:lpstr>
      <vt:lpstr>PowerPoint Presentation</vt:lpstr>
      <vt:lpstr>PowerPoint Presentation</vt:lpstr>
      <vt:lpstr>EDA(Exploratory Data Analysis)</vt:lpstr>
      <vt:lpstr>Data Description</vt:lpstr>
      <vt:lpstr>Target Variable </vt:lpstr>
      <vt:lpstr>Visualization</vt:lpstr>
      <vt:lpstr>Target Variable (Price)</vt:lpstr>
      <vt:lpstr>PowerPoint Presentation</vt:lpstr>
      <vt:lpstr>PowerPoint Presentation</vt:lpstr>
      <vt:lpstr>Data Cleaning</vt:lpstr>
      <vt:lpstr>PowerPoint Presentation</vt:lpstr>
      <vt:lpstr>Statistical Summary</vt:lpstr>
      <vt:lpstr>    Correlation matrix: </vt:lpstr>
      <vt:lpstr>PowerPoint Presentation</vt:lpstr>
      <vt:lpstr> Checking the columns which are positively and negative correlated with the target columns:   </vt:lpstr>
      <vt:lpstr>Checking the data distribution among all the columns. </vt:lpstr>
      <vt:lpstr>Checking Skewness:</vt:lpstr>
      <vt:lpstr>Model Building and Evaluation</vt:lpstr>
      <vt:lpstr>Performance Metric</vt:lpstr>
      <vt:lpstr>Comparison:</vt:lpstr>
      <vt:lpstr>Hyper Parameter Tuning</vt:lpstr>
      <vt:lpstr>Hyper Parameter Tuning Performance</vt:lpstr>
      <vt:lpstr>Best Model</vt:lpstr>
      <vt:lpstr>Performance Interpretation:</vt:lpstr>
      <vt:lpstr>Feature Importance’s:</vt:lpstr>
      <vt:lpstr>Feature Importance’s:</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PowerPoint presentation containing problem statement and understanding, EDA steps and visualizations, Steps and assumptions used to complete the project, model dashboard, finalized model, and conclusion.</dc:title>
  <dc:creator>Jayasurya E</dc:creator>
  <cp:lastModifiedBy>Jayasurya E</cp:lastModifiedBy>
  <cp:revision>21</cp:revision>
  <dcterms:created xsi:type="dcterms:W3CDTF">2021-07-08T14:55:42Z</dcterms:created>
  <dcterms:modified xsi:type="dcterms:W3CDTF">2021-10-16T18:16:52Z</dcterms:modified>
</cp:coreProperties>
</file>