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C8F70F-ECBD-DC21-D7B8-E68A69D0BD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Random Forest Classification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CCD74-B9CD-C13E-62A0-EB8DB66FAE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53AF9-AF19-4AB0-AB09-59755B04CD64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C32F4-7D30-13F1-B927-D2895DB8C9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12D03-A8F6-AA64-AA92-CA8B46BF1B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508AA-F8A3-46EA-AF9B-2891D3666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56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Random Forest Classification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1F333-C083-40BE-B4ED-005F36FCE8FD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D57E6-6356-4B1F-B5B8-B886309CA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388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96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0BB1-73FC-CE18-0A1D-191E618E1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8F453-9AF4-FC59-5191-D883C1803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C104-22C0-CAE0-CD21-53DA55B3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6BE7-20F6-4802-9A25-D7E3B2913AF4}" type="datetime1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F1D0D-2107-942F-68DA-471D4B1A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E7174-1B70-63FA-3E3C-795A201E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8A6-E5B1-4B98-B842-0B8F66A4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80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EA3A-0A2A-AFAD-900A-9FFAB06F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DA57C-9049-9DB1-D1BE-DC2CBCAEE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4570F-9D93-FC9C-073D-E8FB643F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7795-C6B8-4608-92FD-64E3666B25A1}" type="datetime1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C89F-0BD2-3B79-8830-5D8D3F67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6AF2-D393-3AFD-7925-2543F921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8A6-E5B1-4B98-B842-0B8F66A4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AFE72-E72E-56EE-E7FE-B3E8F41CB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C3FB9-8A94-A1AD-7972-4D5DE825D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FA73-6711-5E7C-5533-08FA9ADC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71E6-75A4-4D96-BB93-426F361128C4}" type="datetime1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0C1A-E4E0-4D4B-1B46-8941B0FF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0FE4-C67F-D683-64A6-04A27C03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8A6-E5B1-4B98-B842-0B8F66A4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D36F-7B66-EE73-A1B8-5FEEEA8E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7CC3-0786-C326-2332-E3C928F2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C9BD-6ACA-1F36-84A1-B0C41534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DDBC-31BE-4AF8-8AAC-66274CA2DD00}" type="datetime1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D267C-183B-9CF1-6414-ACAE7589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89407-D2BB-64EA-EE4D-88AEBC0E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8A6-E5B1-4B98-B842-0B8F66A4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54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336B-3961-186F-0FA6-1BD9E886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A837-9A34-6349-6B9A-F9C91FECD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4012-22BF-9C1F-8C02-AD64EDE3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D51A-1017-4D1B-AEB6-100D3C369CEF}" type="datetime1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7C2F3-3FE9-09E0-2863-2B07A9F7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B6B3C-9612-EDE7-6616-EF25FEA3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8A6-E5B1-4B98-B842-0B8F66A4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7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3AE2-2DDA-9E65-5C98-CB322977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7C29-4BD8-A800-3BC1-2E5B83A61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F1C92-43F8-240E-9D9A-4C2F4A3E9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B544C-4AFE-3634-81F7-C6EB3746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B3F6-9C94-4EE6-99E1-9D4BFE25EDC2}" type="datetime1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A9C5F-39E4-0D43-EEC8-E159BD39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A97B8-D5E2-2BD8-E700-9CEDC670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8A6-E5B1-4B98-B842-0B8F66A4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72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B7A3-A57A-3837-1AC5-CD3CB79F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C94A6-F8E4-5681-C1FC-D0300BEDB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C3D7D-1AEE-7A97-8831-24894BEB4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644BE-4D19-CD6F-41F4-85C3C2853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6D0CE-D6AE-36B1-0514-9C798C759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AA34E-1405-2C40-D591-106CB057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E23C-E68D-4A03-ACB6-2CF96D66B549}" type="datetime1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EEC97-F03E-17FA-A2E6-91DC375A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6446C-CD22-3F0D-B242-AD74E4E8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8A6-E5B1-4B98-B842-0B8F66A4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57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6104-ADFE-5BD3-23B2-3FBC4614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30778-F6C6-142F-E849-B9B97037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7015-CC3F-467F-9CAE-6A7611B1F9DE}" type="datetime1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EEF3C-D463-F0CB-783E-7E36F1DB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503FA-2F60-39DB-6171-49EAA14E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8A6-E5B1-4B98-B842-0B8F66A4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3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CEECF-1704-C26E-8CEA-BF1A56D5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2AF3-AA6C-459D-9572-F2D0F0111987}" type="datetime1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F9B59-0DB0-5D7A-6C39-61401F69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9C991-2AC3-95E6-B7B8-C98B7824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8A6-E5B1-4B98-B842-0B8F66A4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9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22D9-CC55-B2CA-60A9-80A2905B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4210-8706-2EF7-0452-3F6E8C19F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D0E73-C12B-9D4F-BC9D-05359D75F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048E-DD49-A499-E90C-5D649237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D44A0-CD8C-41A0-8CE2-2887D6AE68B7}" type="datetime1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1B95-D069-CBF5-605C-CD093A46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4ED46-AA98-9F58-3602-1AD1DDC1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8A6-E5B1-4B98-B842-0B8F66A4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6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E1B0-4429-4E99-0A57-B58B29C5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EB7E2-E148-F726-9847-CE4A97B92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67D68-F3E5-B2BE-6AB6-46E2AA45A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A0716-8888-DEDD-6FFB-B7375618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D6DC-E912-4E60-8B98-EE694DC50C9A}" type="datetime1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0EC76-DE7C-562B-CC7C-D418E8BC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2995C-03B3-4420-8759-5017AF37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D8A6-E5B1-4B98-B842-0B8F66A4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AF558-FED7-8E40-07FF-B9EED3B9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143BF-3E1C-60F9-5F73-87F1B0D31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1CED-72CB-7780-97C4-9FCF2DE5F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B2BE-179A-440F-8C55-F200FDFA69B6}" type="datetime1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FA8C-1CA6-D1AD-8FE9-81B3C53BD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Random Forest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015C-E1CD-516F-98BF-5EF9660F4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D8A6-E5B1-4B98-B842-0B8F66A42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26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IQOtJ4NI_0&amp;list=RDLV1IQOtJ4NI_0&amp;index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turing.com/kb/random-forest-algorithm" TargetMode="External"/><Relationship Id="rId5" Type="http://schemas.openxmlformats.org/officeDocument/2006/relationships/hyperlink" Target="https://www.youtube.com/watch?v=FuTRucXB9rA" TargetMode="External"/><Relationship Id="rId4" Type="http://schemas.openxmlformats.org/officeDocument/2006/relationships/hyperlink" Target="https://www.youtube.com/watch?v=5aIFgrrTq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422861-B789-ADCB-3DB1-727A2F628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2625012"/>
            <a:ext cx="4286250" cy="106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9864C2-B574-A5DD-3CD8-E0581B44F3CC}"/>
              </a:ext>
            </a:extLst>
          </p:cNvPr>
          <p:cNvSpPr txBox="1"/>
          <p:nvPr/>
        </p:nvSpPr>
        <p:spPr>
          <a:xfrm>
            <a:off x="617374" y="711014"/>
            <a:ext cx="11215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Internship topic: </a:t>
            </a:r>
            <a:r>
              <a:rPr lang="en-IN" sz="4400" dirty="0">
                <a:solidFill>
                  <a:srgbClr val="C00000"/>
                </a:solidFill>
              </a:rPr>
              <a:t>Random Forest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95610-5601-8BF6-E2D2-D28277500714}"/>
              </a:ext>
            </a:extLst>
          </p:cNvPr>
          <p:cNvSpPr txBox="1"/>
          <p:nvPr/>
        </p:nvSpPr>
        <p:spPr>
          <a:xfrm>
            <a:off x="5018314" y="1821901"/>
            <a:ext cx="215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Week - 1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3D6FCF-AF0C-A989-9E2F-7F66FEF04B60}"/>
              </a:ext>
            </a:extLst>
          </p:cNvPr>
          <p:cNvSpPr txBox="1"/>
          <p:nvPr/>
        </p:nvSpPr>
        <p:spPr>
          <a:xfrm>
            <a:off x="9316913" y="4581331"/>
            <a:ext cx="3564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by:</a:t>
            </a:r>
          </a:p>
          <a:p>
            <a:r>
              <a:rPr lang="en-IN" dirty="0"/>
              <a:t>Jayasurya B Jinaralkar</a:t>
            </a:r>
          </a:p>
          <a:p>
            <a:r>
              <a:rPr lang="en-IN" dirty="0"/>
              <a:t>Data Science trainee</a:t>
            </a:r>
          </a:p>
          <a:p>
            <a:r>
              <a:rPr lang="en-IN" dirty="0"/>
              <a:t>4694</a:t>
            </a:r>
          </a:p>
          <a:p>
            <a:r>
              <a:rPr lang="en-IN" dirty="0"/>
              <a:t>TuringMinds.ai</a:t>
            </a:r>
          </a:p>
          <a:p>
            <a:r>
              <a:rPr lang="en-IN" dirty="0"/>
              <a:t>Bangalore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B4203-D60B-34DC-59BA-42BECA9C4131}"/>
              </a:ext>
            </a:extLst>
          </p:cNvPr>
          <p:cNvSpPr txBox="1"/>
          <p:nvPr/>
        </p:nvSpPr>
        <p:spPr>
          <a:xfrm>
            <a:off x="617374" y="4581331"/>
            <a:ext cx="3197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to:</a:t>
            </a:r>
          </a:p>
          <a:p>
            <a:r>
              <a:rPr lang="en-IN" dirty="0"/>
              <a:t>Pooja Roy Choudhary</a:t>
            </a:r>
          </a:p>
          <a:p>
            <a:r>
              <a:rPr lang="en-IN" dirty="0"/>
              <a:t>Karthik K</a:t>
            </a:r>
          </a:p>
          <a:p>
            <a:r>
              <a:rPr lang="en-IN" dirty="0"/>
              <a:t>TuringMinds.ai</a:t>
            </a:r>
          </a:p>
          <a:p>
            <a:r>
              <a:rPr lang="en-IN" dirty="0"/>
              <a:t>Bangalore	</a:t>
            </a:r>
          </a:p>
        </p:txBody>
      </p:sp>
    </p:spTree>
    <p:extLst>
      <p:ext uri="{BB962C8B-B14F-4D97-AF65-F5344CB8AC3E}">
        <p14:creationId xmlns:p14="http://schemas.microsoft.com/office/powerpoint/2010/main" val="120398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A6ECD-5B76-9FB9-1E97-51CBF47C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2216E-4A86-48F4-9F79-1A9F627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5" y="0"/>
            <a:ext cx="2905125" cy="73874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3532-ACE4-338C-AD79-580BA68F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76605-06D3-6EFF-9479-1FBD1F0F1C96}"/>
              </a:ext>
            </a:extLst>
          </p:cNvPr>
          <p:cNvSpPr txBox="1"/>
          <p:nvPr/>
        </p:nvSpPr>
        <p:spPr>
          <a:xfrm>
            <a:off x="905069" y="565423"/>
            <a:ext cx="4637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2">
                    <a:lumMod val="50000"/>
                  </a:schemeClr>
                </a:solidFill>
              </a:rPr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49187-E358-C6C0-6E95-82F71D0F5058}"/>
              </a:ext>
            </a:extLst>
          </p:cNvPr>
          <p:cNvSpPr txBox="1"/>
          <p:nvPr/>
        </p:nvSpPr>
        <p:spPr>
          <a:xfrm>
            <a:off x="905069" y="1061914"/>
            <a:ext cx="5542384" cy="4584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Working of Random Forest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Entropy Calculation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Gini impurity Calculation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Information gain calculation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7042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A6ECD-5B76-9FB9-1E97-51CBF47C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2216E-4A86-48F4-9F79-1A9F627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5" y="0"/>
            <a:ext cx="2905125" cy="73874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3532-ACE4-338C-AD79-580BA68F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81164-91D5-8D74-CB01-ED39F38A1476}"/>
              </a:ext>
            </a:extLst>
          </p:cNvPr>
          <p:cNvSpPr txBox="1"/>
          <p:nvPr/>
        </p:nvSpPr>
        <p:spPr>
          <a:xfrm>
            <a:off x="2080727" y="261257"/>
            <a:ext cx="487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3FF67-8E18-DD73-D3ED-F01DBFA867D2}"/>
              </a:ext>
            </a:extLst>
          </p:cNvPr>
          <p:cNvSpPr txBox="1"/>
          <p:nvPr/>
        </p:nvSpPr>
        <p:spPr>
          <a:xfrm>
            <a:off x="503636" y="854767"/>
            <a:ext cx="708465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rgbClr val="272C37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C00000"/>
                </a:solidFill>
                <a:effectLst/>
              </a:rPr>
              <a:t>Root Node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51565E"/>
                </a:solidFill>
                <a:effectLst/>
              </a:rPr>
              <a:t>The root node is the topmost decision node, which is where you have all of your data.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51565E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C00000"/>
                </a:solidFill>
                <a:effectLst/>
              </a:rPr>
              <a:t>Leaf Node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51565E"/>
                </a:solidFill>
                <a:effectLst/>
              </a:rPr>
              <a:t>A leaf node is a node that carries the classification or the decision.</a:t>
            </a:r>
          </a:p>
          <a:p>
            <a:pPr algn="l"/>
            <a:endParaRPr lang="en-US" b="0" i="0" dirty="0">
              <a:solidFill>
                <a:srgbClr val="51565E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C00000"/>
                </a:solidFill>
                <a:effectLst/>
              </a:rPr>
              <a:t>Decision Node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51565E"/>
                </a:solidFill>
                <a:effectLst/>
              </a:rPr>
              <a:t>A node that has two or more branches.</a:t>
            </a:r>
          </a:p>
          <a:p>
            <a:pPr algn="l"/>
            <a:endParaRPr lang="en-US" b="0" i="0" dirty="0">
              <a:solidFill>
                <a:srgbClr val="51565E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C00000"/>
                </a:solidFill>
                <a:effectLst/>
              </a:rPr>
              <a:t>Entropy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51565E"/>
                </a:solidFill>
                <a:effectLst/>
              </a:rPr>
              <a:t>It is a measure of randomness or unpredictability in the data set.</a:t>
            </a:r>
          </a:p>
          <a:p>
            <a:pPr algn="l"/>
            <a:endParaRPr lang="en-US" b="0" i="0" dirty="0">
              <a:solidFill>
                <a:srgbClr val="51565E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C00000"/>
                </a:solidFill>
                <a:effectLst/>
              </a:rPr>
              <a:t>Information Gain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51565E"/>
                </a:solidFill>
                <a:effectLst/>
              </a:rPr>
              <a:t>A measure of the decrease in the entropy after the data set is split is the information gain.</a:t>
            </a:r>
          </a:p>
          <a:p>
            <a:pPr algn="l"/>
            <a:endParaRPr lang="en-US" b="0" i="0" dirty="0">
              <a:solidFill>
                <a:srgbClr val="51565E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51565E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51565E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3663BA-7730-4524-14D1-527C0031A429}"/>
              </a:ext>
            </a:extLst>
          </p:cNvPr>
          <p:cNvSpPr/>
          <p:nvPr/>
        </p:nvSpPr>
        <p:spPr>
          <a:xfrm>
            <a:off x="8783970" y="1427619"/>
            <a:ext cx="1520890" cy="1306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Outlook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06D7CB-3D46-C622-CE18-A5DCF244702B}"/>
              </a:ext>
            </a:extLst>
          </p:cNvPr>
          <p:cNvCxnSpPr>
            <a:stCxn id="8" idx="3"/>
          </p:cNvCxnSpPr>
          <p:nvPr/>
        </p:nvCxnSpPr>
        <p:spPr>
          <a:xfrm flipH="1">
            <a:off x="8269231" y="2542604"/>
            <a:ext cx="737468" cy="1160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B248E82-2C67-0F30-38B0-833CDAB98C0F}"/>
              </a:ext>
            </a:extLst>
          </p:cNvPr>
          <p:cNvSpPr/>
          <p:nvPr/>
        </p:nvSpPr>
        <p:spPr>
          <a:xfrm>
            <a:off x="7671270" y="3713837"/>
            <a:ext cx="1136780" cy="1115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Sunny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E3906E-48B5-2C3A-106F-2C647EFF1707}"/>
              </a:ext>
            </a:extLst>
          </p:cNvPr>
          <p:cNvSpPr/>
          <p:nvPr/>
        </p:nvSpPr>
        <p:spPr>
          <a:xfrm>
            <a:off x="10304860" y="3774417"/>
            <a:ext cx="1136780" cy="1115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Rainy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FDC2B-41D6-A214-DACC-CD884663B351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10082131" y="2542604"/>
            <a:ext cx="737468" cy="122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4D4B46-E20F-1428-195E-0906A52F2319}"/>
              </a:ext>
            </a:extLst>
          </p:cNvPr>
          <p:cNvSpPr txBox="1"/>
          <p:nvPr/>
        </p:nvSpPr>
        <p:spPr>
          <a:xfrm>
            <a:off x="8886048" y="1080746"/>
            <a:ext cx="121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9Y/5N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37A49-1C0E-074B-D77D-ACB358F5F2C1}"/>
              </a:ext>
            </a:extLst>
          </p:cNvPr>
          <p:cNvSpPr txBox="1"/>
          <p:nvPr/>
        </p:nvSpPr>
        <p:spPr>
          <a:xfrm>
            <a:off x="7454011" y="3392264"/>
            <a:ext cx="102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6Y/2N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E4A2E2-8910-6C3A-19C5-1C30D1F10670}"/>
              </a:ext>
            </a:extLst>
          </p:cNvPr>
          <p:cNvSpPr txBox="1"/>
          <p:nvPr/>
        </p:nvSpPr>
        <p:spPr>
          <a:xfrm>
            <a:off x="10592142" y="3429000"/>
            <a:ext cx="1023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3Y/3N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A21DC-826F-9D2F-59CC-6264CA7E02B3}"/>
              </a:ext>
            </a:extLst>
          </p:cNvPr>
          <p:cNvSpPr txBox="1"/>
          <p:nvPr/>
        </p:nvSpPr>
        <p:spPr>
          <a:xfrm>
            <a:off x="8006808" y="4883211"/>
            <a:ext cx="3096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Fig: Decision Tree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178C1A-8A5C-4E24-4FF4-C7CFE97A2FD2}"/>
              </a:ext>
            </a:extLst>
          </p:cNvPr>
          <p:cNvSpPr txBox="1"/>
          <p:nvPr/>
        </p:nvSpPr>
        <p:spPr>
          <a:xfrm>
            <a:off x="10531491" y="1219974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Root Node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05951C-C94E-2576-7E4E-906F8BC63AE6}"/>
              </a:ext>
            </a:extLst>
          </p:cNvPr>
          <p:cNvSpPr txBox="1"/>
          <p:nvPr/>
        </p:nvSpPr>
        <p:spPr>
          <a:xfrm>
            <a:off x="8930605" y="3215130"/>
            <a:ext cx="12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Leaf Node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8BC914-6CB2-18A5-9C50-83E303381D66}"/>
              </a:ext>
            </a:extLst>
          </p:cNvPr>
          <p:cNvCxnSpPr>
            <a:cxnSpLocks/>
          </p:cNvCxnSpPr>
          <p:nvPr/>
        </p:nvCxnSpPr>
        <p:spPr>
          <a:xfrm flipV="1">
            <a:off x="10304860" y="1573851"/>
            <a:ext cx="568390" cy="46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BE2F3F-1361-A5A3-538F-3CEB1ABABB00}"/>
              </a:ext>
            </a:extLst>
          </p:cNvPr>
          <p:cNvCxnSpPr>
            <a:cxnSpLocks/>
          </p:cNvCxnSpPr>
          <p:nvPr/>
        </p:nvCxnSpPr>
        <p:spPr>
          <a:xfrm flipV="1">
            <a:off x="8749329" y="3564010"/>
            <a:ext cx="568390" cy="46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91F212-9E43-8520-0640-E8A94F462703}"/>
              </a:ext>
            </a:extLst>
          </p:cNvPr>
          <p:cNvCxnSpPr>
            <a:cxnSpLocks/>
          </p:cNvCxnSpPr>
          <p:nvPr/>
        </p:nvCxnSpPr>
        <p:spPr>
          <a:xfrm flipH="1" flipV="1">
            <a:off x="9726452" y="3575904"/>
            <a:ext cx="631944" cy="52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A6ECD-5B76-9FB9-1E97-51CBF47C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2216E-4A86-48F4-9F79-1A9F627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5" y="0"/>
            <a:ext cx="2905125" cy="73874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3532-ACE4-338C-AD79-580BA68F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Random Forest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3D3F76-0BA4-B093-9CBE-31186B55C4DE}"/>
              </a:ext>
            </a:extLst>
          </p:cNvPr>
          <p:cNvSpPr txBox="1"/>
          <p:nvPr/>
        </p:nvSpPr>
        <p:spPr>
          <a:xfrm>
            <a:off x="2247122" y="136525"/>
            <a:ext cx="590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tx2">
                    <a:lumMod val="50000"/>
                  </a:schemeClr>
                </a:solidFill>
              </a:rPr>
              <a:t>Working of Random Forest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8A86-B7B8-DA54-2BB4-4554E7700018}"/>
              </a:ext>
            </a:extLst>
          </p:cNvPr>
          <p:cNvSpPr txBox="1"/>
          <p:nvPr/>
        </p:nvSpPr>
        <p:spPr>
          <a:xfrm>
            <a:off x="1491342" y="5288131"/>
            <a:ext cx="254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Fig: Random forest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F1620-0D46-CC5B-4592-8513CE39B843}"/>
              </a:ext>
            </a:extLst>
          </p:cNvPr>
          <p:cNvSpPr txBox="1"/>
          <p:nvPr/>
        </p:nvSpPr>
        <p:spPr>
          <a:xfrm>
            <a:off x="-491380" y="5787518"/>
            <a:ext cx="6960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Image Source: https://www.turing.com/kb/random-forest-algorithm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7767E-C0DC-3A42-1653-545EBADE73CA}"/>
              </a:ext>
            </a:extLst>
          </p:cNvPr>
          <p:cNvSpPr txBox="1"/>
          <p:nvPr/>
        </p:nvSpPr>
        <p:spPr>
          <a:xfrm>
            <a:off x="5560980" y="2530325"/>
            <a:ext cx="6553199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</a:rPr>
              <a:t>Step 1: Select random samples from a given data or training set.</a:t>
            </a:r>
          </a:p>
          <a:p>
            <a:pPr>
              <a:lnSpc>
                <a:spcPct val="150000"/>
              </a:lnSpc>
            </a:pPr>
            <a:endParaRPr lang="en-US" sz="1600" b="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Step 2:</a:t>
            </a:r>
            <a:r>
              <a:rPr lang="en-US" sz="1600" b="0" i="0" dirty="0">
                <a:effectLst/>
              </a:rPr>
              <a:t> This algorithm will construct a decision for every  training data.</a:t>
            </a:r>
          </a:p>
          <a:p>
            <a:pPr algn="l">
              <a:lnSpc>
                <a:spcPct val="150000"/>
              </a:lnSpc>
            </a:pPr>
            <a:endParaRPr lang="en-US" sz="16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effectLst/>
              </a:rPr>
              <a:t>Step 3: Voting will take place by averaging the decision tree.</a:t>
            </a:r>
          </a:p>
          <a:p>
            <a:pPr algn="l">
              <a:lnSpc>
                <a:spcPct val="150000"/>
              </a:lnSpc>
            </a:pPr>
            <a:endParaRPr lang="en-US" sz="16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effectLst/>
              </a:rPr>
              <a:t>Step 4: Select the most voted prediction result as the final prediction result</a:t>
            </a:r>
            <a:r>
              <a:rPr lang="en-US" b="0" i="0" dirty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FDCD35-8597-4D2B-A34D-0F839D3D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8" y="1616075"/>
            <a:ext cx="4876800" cy="3619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F384EF-631D-FFF7-4D19-34B5CBE57E47}"/>
              </a:ext>
            </a:extLst>
          </p:cNvPr>
          <p:cNvSpPr txBox="1"/>
          <p:nvPr/>
        </p:nvSpPr>
        <p:spPr>
          <a:xfrm>
            <a:off x="5200261" y="1830215"/>
            <a:ext cx="563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2"/>
                </a:solidFill>
              </a:rPr>
              <a:t>Steps involved in Random Forest </a:t>
            </a:r>
          </a:p>
        </p:txBody>
      </p:sp>
    </p:spTree>
    <p:extLst>
      <p:ext uri="{BB962C8B-B14F-4D97-AF65-F5344CB8AC3E}">
        <p14:creationId xmlns:p14="http://schemas.microsoft.com/office/powerpoint/2010/main" val="392938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A6ECD-5B76-9FB9-1E97-51CBF47C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2216E-4A86-48F4-9F79-1A9F627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5" y="0"/>
            <a:ext cx="2905125" cy="73874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3532-ACE4-338C-AD79-580BA68F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D1DBC-4DE1-6C2A-54F1-18C76D0F6562}"/>
              </a:ext>
            </a:extLst>
          </p:cNvPr>
          <p:cNvSpPr txBox="1"/>
          <p:nvPr/>
        </p:nvSpPr>
        <p:spPr>
          <a:xfrm>
            <a:off x="2811294" y="418289"/>
            <a:ext cx="492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tx2">
                    <a:lumMod val="50000"/>
                  </a:schemeClr>
                </a:solidFill>
              </a:rPr>
              <a:t>Entropy</a:t>
            </a:r>
            <a:r>
              <a:rPr lang="en-IN" sz="3200" dirty="0">
                <a:solidFill>
                  <a:schemeClr val="tx2">
                    <a:lumMod val="50000"/>
                  </a:schemeClr>
                </a:solidFill>
              </a:rPr>
              <a:t> Calculation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50CB7-5227-6644-5ABE-595F5CCC0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9" y="1504950"/>
            <a:ext cx="4200525" cy="3848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020BE8-8FC8-D774-9E7E-7C588FC12977}"/>
                  </a:ext>
                </a:extLst>
              </p:cNvPr>
              <p:cNvSpPr txBox="1"/>
              <p:nvPr/>
            </p:nvSpPr>
            <p:spPr>
              <a:xfrm>
                <a:off x="4996775" y="1858590"/>
                <a:ext cx="64024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Entropy = 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IN" sz="2800" b="0" i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</a:t>
                </a:r>
                <a:r>
                  <a:rPr lang="en-IN" sz="3600" dirty="0"/>
                  <a:t>-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IN" sz="2800" b="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IN" sz="2800" b="0" i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020BE8-8FC8-D774-9E7E-7C588FC12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75" y="1858590"/>
                <a:ext cx="6402421" cy="646331"/>
              </a:xfrm>
              <a:prstGeom prst="rect">
                <a:avLst/>
              </a:prstGeom>
              <a:blipFill>
                <a:blip r:embed="rId4"/>
                <a:stretch>
                  <a:fillRect l="-2000" t="-15094" b="-34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4D97BB-FFAD-7F31-CB94-581EF93C39E4}"/>
                  </a:ext>
                </a:extLst>
              </p:cNvPr>
              <p:cNvSpPr txBox="1"/>
              <p:nvPr/>
            </p:nvSpPr>
            <p:spPr>
              <a:xfrm>
                <a:off x="4996775" y="2902821"/>
                <a:ext cx="6060332" cy="79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E(Sunny) </a:t>
                </a:r>
                <a:r>
                  <a:rPr lang="en-IN" dirty="0"/>
                  <a:t>= </a:t>
                </a:r>
                <a:r>
                  <a:rPr lang="en-IN" sz="3600" dirty="0"/>
                  <a:t>-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sz="3200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i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IN" sz="28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dirty="0"/>
                  <a:t>    </a:t>
                </a:r>
                <a:r>
                  <a:rPr lang="en-IN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IN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IN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4D97BB-FFAD-7F31-CB94-581EF93C3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75" y="2902821"/>
                <a:ext cx="6060332" cy="792140"/>
              </a:xfrm>
              <a:prstGeom prst="rect">
                <a:avLst/>
              </a:prstGeom>
              <a:blipFill>
                <a:blip r:embed="rId5"/>
                <a:stretch>
                  <a:fillRect l="-2113" t="-3846" b="-1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B17E7E4-8C6B-D0D1-49A2-82F483502C77}"/>
              </a:ext>
            </a:extLst>
          </p:cNvPr>
          <p:cNvSpPr txBox="1"/>
          <p:nvPr/>
        </p:nvSpPr>
        <p:spPr>
          <a:xfrm>
            <a:off x="4996775" y="4169025"/>
            <a:ext cx="606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E(Sunny) </a:t>
            </a:r>
            <a:r>
              <a:rPr lang="en-IN" dirty="0"/>
              <a:t>= </a:t>
            </a:r>
            <a:r>
              <a:rPr lang="en-IN" sz="2800" dirty="0"/>
              <a:t>0.81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66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A6ECD-5B76-9FB9-1E97-51CBF47C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2216E-4A86-48F4-9F79-1A9F627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5" y="0"/>
            <a:ext cx="2905125" cy="73874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3532-ACE4-338C-AD79-580BA68F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D1DBC-4DE1-6C2A-54F1-18C76D0F6562}"/>
              </a:ext>
            </a:extLst>
          </p:cNvPr>
          <p:cNvSpPr txBox="1"/>
          <p:nvPr/>
        </p:nvSpPr>
        <p:spPr>
          <a:xfrm>
            <a:off x="2811294" y="418289"/>
            <a:ext cx="492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tx2">
                    <a:lumMod val="50000"/>
                  </a:schemeClr>
                </a:solidFill>
              </a:rPr>
              <a:t>Gini Impurity</a:t>
            </a:r>
            <a:endParaRPr lang="en-IN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50CB7-5227-6644-5ABE-595F5CCC0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9" y="1504950"/>
            <a:ext cx="4200525" cy="3848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020BE8-8FC8-D774-9E7E-7C588FC12977}"/>
                  </a:ext>
                </a:extLst>
              </p:cNvPr>
              <p:cNvSpPr txBox="1"/>
              <p:nvPr/>
            </p:nvSpPr>
            <p:spPr>
              <a:xfrm>
                <a:off x="5272391" y="1874999"/>
                <a:ext cx="64024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/>
                  <a:t>GI  = 1</a:t>
                </a:r>
                <a14:m>
                  <m:oMath xmlns:m="http://schemas.openxmlformats.org/officeDocument/2006/math">
                    <m:r>
                      <a:rPr lang="en-IN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− [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3600" dirty="0"/>
                  <a:t> +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IN" sz="28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800" dirty="0"/>
                  <a:t>]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020BE8-8FC8-D774-9E7E-7C588FC12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91" y="1874999"/>
                <a:ext cx="6402421" cy="646331"/>
              </a:xfrm>
              <a:prstGeom prst="rect">
                <a:avLst/>
              </a:prstGeom>
              <a:blipFill>
                <a:blip r:embed="rId4"/>
                <a:stretch>
                  <a:fillRect l="-2000" t="-15094" b="-34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4D97BB-FFAD-7F31-CB94-581EF93C39E4}"/>
                  </a:ext>
                </a:extLst>
              </p:cNvPr>
              <p:cNvSpPr txBox="1"/>
              <p:nvPr/>
            </p:nvSpPr>
            <p:spPr>
              <a:xfrm>
                <a:off x="5264487" y="2646983"/>
                <a:ext cx="60603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prstClr val="black"/>
                    </a:solidFill>
                  </a:rPr>
                  <a:t>GI (Rainy) </a:t>
                </a:r>
                <a:r>
                  <a:rPr lang="en-IN" dirty="0"/>
                  <a:t>=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</a:t>
                </a:r>
                <a14:m>
                  <m:oMath xmlns:m="http://schemas.openxmlformats.org/officeDocument/2006/math">
                    <m:r>
                      <a:rPr kumimoji="0" lang="en-I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I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 [</m:t>
                    </m:r>
                    <m:sSup>
                      <m:sSupPr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IN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3/6</m:t>
                        </m:r>
                        <m:r>
                          <a:rPr kumimoji="0" lang="en-I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I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+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IN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3/6</m:t>
                        </m:r>
                        <m:r>
                          <a:rPr kumimoji="0" lang="en-I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]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4D97BB-FFAD-7F31-CB94-581EF93C3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487" y="2646983"/>
                <a:ext cx="6060332" cy="646331"/>
              </a:xfrm>
              <a:prstGeom prst="rect">
                <a:avLst/>
              </a:prstGeom>
              <a:blipFill>
                <a:blip r:embed="rId5"/>
                <a:stretch>
                  <a:fillRect l="-2113" t="-14151" b="-34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B17E7E4-8C6B-D0D1-49A2-82F483502C77}"/>
              </a:ext>
            </a:extLst>
          </p:cNvPr>
          <p:cNvSpPr txBox="1"/>
          <p:nvPr/>
        </p:nvSpPr>
        <p:spPr>
          <a:xfrm>
            <a:off x="5264487" y="4376013"/>
            <a:ext cx="606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 (Rainy) </a:t>
            </a:r>
            <a:r>
              <a:rPr lang="en-IN" dirty="0"/>
              <a:t>= </a:t>
            </a:r>
            <a:r>
              <a:rPr lang="en-IN" sz="2800" dirty="0"/>
              <a:t>0.5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A1C838-5D52-5582-3D4C-4127097CC3DC}"/>
                  </a:ext>
                </a:extLst>
              </p:cNvPr>
              <p:cNvSpPr txBox="1"/>
              <p:nvPr/>
            </p:nvSpPr>
            <p:spPr>
              <a:xfrm>
                <a:off x="5264487" y="3602595"/>
                <a:ext cx="60603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prstClr val="black"/>
                    </a:solidFill>
                  </a:rPr>
                  <a:t>GI (Rainy) </a:t>
                </a:r>
                <a:r>
                  <a:rPr lang="en-IN" dirty="0"/>
                  <a:t>=</a:t>
                </a: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</a:t>
                </a:r>
                <a14:m>
                  <m:oMath xmlns:m="http://schemas.openxmlformats.org/officeDocument/2006/math">
                    <m:r>
                      <a:rPr kumimoji="0" lang="en-I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I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kumimoji="0" lang="en-I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IN" sz="2800" dirty="0">
                        <a:solidFill>
                          <a:prstClr val="black"/>
                        </a:solidFill>
                      </a:rPr>
                      <m:t>(0.25)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+</a:t>
                </a:r>
                <a:r>
                  <a:rPr kumimoji="0" lang="en-IN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(0.25)</a:t>
                </a:r>
                <a:r>
                  <a:rPr lang="en-IN" sz="2800" dirty="0">
                    <a:solidFill>
                      <a:prstClr val="black"/>
                    </a:solidFill>
                    <a:latin typeface="Calibri" panose="020F0502020204030204"/>
                  </a:rPr>
                  <a:t>]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A1C838-5D52-5582-3D4C-4127097CC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487" y="3602595"/>
                <a:ext cx="6060332" cy="523220"/>
              </a:xfrm>
              <a:prstGeom prst="rect">
                <a:avLst/>
              </a:prstGeom>
              <a:blipFill>
                <a:blip r:embed="rId6"/>
                <a:stretch>
                  <a:fillRect l="-2113" t="-11628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7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A6ECD-5B76-9FB9-1E97-51CBF47C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2216E-4A86-48F4-9F79-1A9F627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5" y="0"/>
            <a:ext cx="2905125" cy="73874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3532-ACE4-338C-AD79-580BA68F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D1DBC-4DE1-6C2A-54F1-18C76D0F6562}"/>
              </a:ext>
            </a:extLst>
          </p:cNvPr>
          <p:cNvSpPr txBox="1"/>
          <p:nvPr/>
        </p:nvSpPr>
        <p:spPr>
          <a:xfrm>
            <a:off x="2811294" y="418289"/>
            <a:ext cx="492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tx2">
                    <a:lumMod val="50000"/>
                  </a:schemeClr>
                </a:solidFill>
              </a:rPr>
              <a:t>Information Gain</a:t>
            </a:r>
            <a:endParaRPr lang="en-IN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50CB7-5227-6644-5ABE-595F5CCC0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09" y="1504950"/>
            <a:ext cx="4200525" cy="3848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020BE8-8FC8-D774-9E7E-7C588FC12977}"/>
                  </a:ext>
                </a:extLst>
              </p:cNvPr>
              <p:cNvSpPr txBox="1"/>
              <p:nvPr/>
            </p:nvSpPr>
            <p:spPr>
              <a:xfrm>
                <a:off x="5264487" y="1669517"/>
                <a:ext cx="6402421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IG = E(R)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2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32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32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32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 i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3200" i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32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320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den>
                    </m:f>
                    <m:r>
                      <a:rPr lang="en-IN" sz="3200" b="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IN" sz="320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N" sz="32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320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320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sub>
                        </m:sSub>
                      </m:e>
                    </m:d>
                  </m:oMath>
                </a14:m>
                <a:endParaRPr lang="en-IN" sz="28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020BE8-8FC8-D774-9E7E-7C588FC12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487" y="1669517"/>
                <a:ext cx="6402421" cy="871521"/>
              </a:xfrm>
              <a:prstGeom prst="rect">
                <a:avLst/>
              </a:prstGeom>
              <a:blipFill>
                <a:blip r:embed="rId4"/>
                <a:stretch>
                  <a:fillRect l="-2000" b="-6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B17E7E4-8C6B-D0D1-49A2-82F483502C77}"/>
              </a:ext>
            </a:extLst>
          </p:cNvPr>
          <p:cNvSpPr txBox="1"/>
          <p:nvPr/>
        </p:nvSpPr>
        <p:spPr>
          <a:xfrm>
            <a:off x="5293468" y="4665263"/>
            <a:ext cx="606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  <a:latin typeface="Calibri" panose="020F0502020204030204"/>
              </a:rPr>
              <a:t>IG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IN" dirty="0"/>
              <a:t>= </a:t>
            </a:r>
            <a:r>
              <a:rPr lang="en-IN" sz="2800" dirty="0"/>
              <a:t>0.05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850648-8B2A-C38B-7912-3FB58E48CAE6}"/>
                  </a:ext>
                </a:extLst>
              </p:cNvPr>
              <p:cNvSpPr txBox="1"/>
              <p:nvPr/>
            </p:nvSpPr>
            <p:spPr>
              <a:xfrm>
                <a:off x="5264487" y="2770204"/>
                <a:ext cx="7562547" cy="701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IG = 0.94 -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2800" b="0" i="0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num>
                      <m:den>
                        <m:r>
                          <a:rPr lang="en-IN" sz="28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14</m:t>
                        </m:r>
                      </m:den>
                    </m:f>
                    <m:r>
                      <m:rPr>
                        <m:nor/>
                      </m:rPr>
                      <a:rPr lang="en-IN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E</m:t>
                    </m:r>
                    <m:r>
                      <m:rPr>
                        <m:nor/>
                      </m:rPr>
                      <a:rPr lang="en-IN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IN" sz="2800" b="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Sunny</m:t>
                    </m:r>
                    <m:r>
                      <m:rPr>
                        <m:nor/>
                      </m:rPr>
                      <a:rPr lang="en-IN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IN" sz="2800" b="0" i="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</m:t>
                    </m:r>
                    <m:f>
                      <m:fPr>
                        <m:ctrlPr>
                          <a:rPr lang="en-IN" sz="28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2800" b="0" i="0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num>
                      <m:den>
                        <m:r>
                          <a:rPr lang="en-IN" sz="2800" i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14</m:t>
                        </m:r>
                      </m:den>
                    </m:f>
                    <m:r>
                      <m:rPr>
                        <m:sty m:val="p"/>
                      </m:rPr>
                      <a:rPr lang="en-IN" sz="2800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N" sz="28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Rainy</m:t>
                        </m:r>
                      </m:e>
                    </m:d>
                  </m:oMath>
                </a14:m>
                <a:endParaRPr lang="en-IN" sz="28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850648-8B2A-C38B-7912-3FB58E48C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487" y="2770204"/>
                <a:ext cx="7562547" cy="701602"/>
              </a:xfrm>
              <a:prstGeom prst="rect">
                <a:avLst/>
              </a:prstGeom>
              <a:blipFill>
                <a:blip r:embed="rId5"/>
                <a:stretch>
                  <a:fillRect l="-1694" b="-112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ACA5DC-BAF6-71C8-3ECB-4F8584A02452}"/>
                  </a:ext>
                </a:extLst>
              </p:cNvPr>
              <p:cNvSpPr txBox="1"/>
              <p:nvPr/>
            </p:nvSpPr>
            <p:spPr>
              <a:xfrm>
                <a:off x="5264486" y="3700972"/>
                <a:ext cx="7562547" cy="701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chemeClr val="tx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IG = 0.94 -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2800" b="0" i="0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num>
                      <m:den>
                        <m:r>
                          <a:rPr lang="en-IN" sz="2800" b="0" i="1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14</m:t>
                        </m:r>
                      </m:den>
                    </m:f>
                    <m:r>
                      <m:rPr>
                        <m:nor/>
                      </m:rPr>
                      <a:rPr lang="en-IN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IN" sz="2800" b="0" i="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0.81</m:t>
                    </m:r>
                    <m:r>
                      <m:rPr>
                        <m:nor/>
                      </m:rPr>
                      <a:rPr lang="en-IN" sz="2800" dirty="0">
                        <a:solidFill>
                          <a:schemeClr val="tx2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IN" sz="2800" b="0" i="0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</m:t>
                    </m:r>
                    <m:f>
                      <m:fPr>
                        <m:ctrlPr>
                          <a:rPr lang="en-IN" sz="28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2800" b="0" i="0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6</m:t>
                        </m:r>
                      </m:num>
                      <m:den>
                        <m:r>
                          <a:rPr lang="en-IN" sz="2800" i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14</m:t>
                        </m:r>
                      </m:den>
                    </m:f>
                    <m:d>
                      <m:dPr>
                        <m:ctrlPr>
                          <a:rPr lang="en-IN" sz="28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sz="28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ACA5DC-BAF6-71C8-3ECB-4F8584A02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486" y="3700972"/>
                <a:ext cx="7562547" cy="701602"/>
              </a:xfrm>
              <a:prstGeom prst="rect">
                <a:avLst/>
              </a:prstGeom>
              <a:blipFill>
                <a:blip r:embed="rId6"/>
                <a:stretch>
                  <a:fillRect l="-1694" b="-1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87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A6ECD-5B76-9FB9-1E97-51CBF47C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72216E-4A86-48F4-9F79-1A9F627A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5" y="0"/>
            <a:ext cx="2905125" cy="73874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B3532-ACE4-338C-AD79-580BA68F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Random Forest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D1DBC-4DE1-6C2A-54F1-18C76D0F6562}"/>
              </a:ext>
            </a:extLst>
          </p:cNvPr>
          <p:cNvSpPr txBox="1"/>
          <p:nvPr/>
        </p:nvSpPr>
        <p:spPr>
          <a:xfrm>
            <a:off x="-612842" y="675796"/>
            <a:ext cx="492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tx2">
                    <a:lumMod val="50000"/>
                  </a:schemeClr>
                </a:solidFill>
              </a:rPr>
              <a:t>References</a:t>
            </a:r>
            <a:endParaRPr lang="en-IN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DE50E-75B6-A7E8-E884-D8E994F74DAE}"/>
              </a:ext>
            </a:extLst>
          </p:cNvPr>
          <p:cNvSpPr txBox="1"/>
          <p:nvPr/>
        </p:nvSpPr>
        <p:spPr>
          <a:xfrm>
            <a:off x="603115" y="1259173"/>
            <a:ext cx="11040894" cy="493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https://www.youtube.com/watch?v=1IQOtJ4NI_0&amp;list=RDLV1IQOtJ4NI_0&amp;index=1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https://www.youtube.com/watch?v=5aIFgrrTqOw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https://www.youtube.com/watch?v=FuTRucXB9rA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https://www.turing.com/kb/random-forest-algorithm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https://www.simplilearn.com/tutorials/machine-learning-tutorial/random-forest-algorithm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32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460</Words>
  <Application>Microsoft Office PowerPoint</Application>
  <PresentationFormat>Widescreen</PresentationFormat>
  <Paragraphs>91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Jayasurya Jinaralkar</dc:creator>
  <cp:lastModifiedBy>Jayasurya Jinaralkar</cp:lastModifiedBy>
  <cp:revision>29</cp:revision>
  <dcterms:created xsi:type="dcterms:W3CDTF">2023-02-02T16:18:56Z</dcterms:created>
  <dcterms:modified xsi:type="dcterms:W3CDTF">2023-02-03T05:36:57Z</dcterms:modified>
</cp:coreProperties>
</file>