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handoutMasterIdLst>
    <p:handoutMasterId r:id="rId24"/>
  </p:handoutMasterIdLst>
  <p:sldIdLst>
    <p:sldId id="256" r:id="rId2"/>
    <p:sldId id="257" r:id="rId3"/>
    <p:sldId id="258" r:id="rId4"/>
    <p:sldId id="259" r:id="rId5"/>
    <p:sldId id="260" r:id="rId6"/>
    <p:sldId id="261" r:id="rId7"/>
    <p:sldId id="262" r:id="rId8"/>
    <p:sldId id="266" r:id="rId9"/>
    <p:sldId id="267" r:id="rId10"/>
    <p:sldId id="265" r:id="rId11"/>
    <p:sldId id="268" r:id="rId12"/>
    <p:sldId id="264" r:id="rId13"/>
    <p:sldId id="269" r:id="rId14"/>
    <p:sldId id="270" r:id="rId15"/>
    <p:sldId id="271" r:id="rId16"/>
    <p:sldId id="272" r:id="rId17"/>
    <p:sldId id="274" r:id="rId18"/>
    <p:sldId id="275" r:id="rId19"/>
    <p:sldId id="276" r:id="rId20"/>
    <p:sldId id="277" r:id="rId21"/>
    <p:sldId id="26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C8F70F-ECBD-DC21-D7B8-E68A69D0BDE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Random Forest Classification</a:t>
            </a:r>
          </a:p>
        </p:txBody>
      </p:sp>
      <p:sp>
        <p:nvSpPr>
          <p:cNvPr id="3" name="Date Placeholder 2">
            <a:extLst>
              <a:ext uri="{FF2B5EF4-FFF2-40B4-BE49-F238E27FC236}">
                <a16:creationId xmlns:a16="http://schemas.microsoft.com/office/drawing/2014/main" id="{AE3CCD74-B9CD-C13E-62A0-EB8DB66FAE0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8553AF9-AF19-4AB0-AB09-59755B04CD64}" type="datetimeFigureOut">
              <a:rPr lang="en-IN" smtClean="0"/>
              <a:t>24-03-2023</a:t>
            </a:fld>
            <a:endParaRPr lang="en-IN"/>
          </a:p>
        </p:txBody>
      </p:sp>
      <p:sp>
        <p:nvSpPr>
          <p:cNvPr id="4" name="Footer Placeholder 3">
            <a:extLst>
              <a:ext uri="{FF2B5EF4-FFF2-40B4-BE49-F238E27FC236}">
                <a16:creationId xmlns:a16="http://schemas.microsoft.com/office/drawing/2014/main" id="{89BC32F4-7D30-13F1-B927-D2895DB8C94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75312D03-A8F6-AA64-AA92-CA8B46BF1B0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51508AA-F8A3-46EA-AF9B-2891D36663F8}" type="slidenum">
              <a:rPr lang="en-IN" smtClean="0"/>
              <a:t>‹#›</a:t>
            </a:fld>
            <a:endParaRPr lang="en-IN"/>
          </a:p>
        </p:txBody>
      </p:sp>
    </p:spTree>
    <p:extLst>
      <p:ext uri="{BB962C8B-B14F-4D97-AF65-F5344CB8AC3E}">
        <p14:creationId xmlns:p14="http://schemas.microsoft.com/office/powerpoint/2010/main" val="24882561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Random Forest Classification</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D1F333-C083-40BE-B4ED-005F36FCE8FD}" type="datetimeFigureOut">
              <a:rPr lang="en-IN" smtClean="0"/>
              <a:t>24-03-2023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D57E6-6356-4B1F-B5B8-B886309CAADC}" type="slidenum">
              <a:rPr lang="en-IN" smtClean="0"/>
              <a:t>‹#›</a:t>
            </a:fld>
            <a:endParaRPr lang="en-IN"/>
          </a:p>
        </p:txBody>
      </p:sp>
    </p:spTree>
    <p:extLst>
      <p:ext uri="{BB962C8B-B14F-4D97-AF65-F5344CB8AC3E}">
        <p14:creationId xmlns:p14="http://schemas.microsoft.com/office/powerpoint/2010/main" val="58453881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411961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943635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E0BB1-73FC-CE18-0A1D-191E618E1E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1E8F453-9AF4-FC59-5191-D883C1803C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C89C104-22C0-CAE0-CD21-53DA55B3CDF8}"/>
              </a:ext>
            </a:extLst>
          </p:cNvPr>
          <p:cNvSpPr>
            <a:spLocks noGrp="1"/>
          </p:cNvSpPr>
          <p:nvPr>
            <p:ph type="dt" sz="half" idx="10"/>
          </p:nvPr>
        </p:nvSpPr>
        <p:spPr/>
        <p:txBody>
          <a:bodyPr/>
          <a:lstStyle/>
          <a:p>
            <a:fld id="{38666BE7-20F6-4802-9A25-D7E3B2913AF4}" type="datetime1">
              <a:rPr lang="en-IN" smtClean="0"/>
              <a:t>24-03-2023</a:t>
            </a:fld>
            <a:endParaRPr lang="en-IN"/>
          </a:p>
        </p:txBody>
      </p:sp>
      <p:sp>
        <p:nvSpPr>
          <p:cNvPr id="5" name="Footer Placeholder 4">
            <a:extLst>
              <a:ext uri="{FF2B5EF4-FFF2-40B4-BE49-F238E27FC236}">
                <a16:creationId xmlns:a16="http://schemas.microsoft.com/office/drawing/2014/main" id="{50DF1D0D-2107-942F-68DA-471D4B1A89E5}"/>
              </a:ext>
            </a:extLst>
          </p:cNvPr>
          <p:cNvSpPr>
            <a:spLocks noGrp="1"/>
          </p:cNvSpPr>
          <p:nvPr>
            <p:ph type="ftr" sz="quarter" idx="11"/>
          </p:nvPr>
        </p:nvSpPr>
        <p:spPr/>
        <p:txBody>
          <a:bodyPr/>
          <a:lstStyle/>
          <a:p>
            <a:r>
              <a:rPr lang="en-IN"/>
              <a:t>Random Forest Classification</a:t>
            </a:r>
          </a:p>
        </p:txBody>
      </p:sp>
      <p:sp>
        <p:nvSpPr>
          <p:cNvPr id="6" name="Slide Number Placeholder 5">
            <a:extLst>
              <a:ext uri="{FF2B5EF4-FFF2-40B4-BE49-F238E27FC236}">
                <a16:creationId xmlns:a16="http://schemas.microsoft.com/office/drawing/2014/main" id="{4CDE7174-1B70-63FA-3E3C-795A201E3436}"/>
              </a:ext>
            </a:extLst>
          </p:cNvPr>
          <p:cNvSpPr>
            <a:spLocks noGrp="1"/>
          </p:cNvSpPr>
          <p:nvPr>
            <p:ph type="sldNum" sz="quarter" idx="12"/>
          </p:nvPr>
        </p:nvSpPr>
        <p:spPr/>
        <p:txBody>
          <a:bodyPr/>
          <a:lstStyle/>
          <a:p>
            <a:fld id="{82D0D8A6-E5B1-4B98-B842-0B8F66A42761}" type="slidenum">
              <a:rPr lang="en-IN" smtClean="0"/>
              <a:t>‹#›</a:t>
            </a:fld>
            <a:endParaRPr lang="en-IN"/>
          </a:p>
        </p:txBody>
      </p:sp>
    </p:spTree>
    <p:extLst>
      <p:ext uri="{BB962C8B-B14F-4D97-AF65-F5344CB8AC3E}">
        <p14:creationId xmlns:p14="http://schemas.microsoft.com/office/powerpoint/2010/main" val="2391804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3EA3A-0A2A-AFAD-900A-9FFAB06FE06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8DDA57C-9049-9DB1-D1BE-DC2CBCAEE6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A4570F-9D93-FC9C-073D-E8FB643FF7D0}"/>
              </a:ext>
            </a:extLst>
          </p:cNvPr>
          <p:cNvSpPr>
            <a:spLocks noGrp="1"/>
          </p:cNvSpPr>
          <p:nvPr>
            <p:ph type="dt" sz="half" idx="10"/>
          </p:nvPr>
        </p:nvSpPr>
        <p:spPr/>
        <p:txBody>
          <a:bodyPr/>
          <a:lstStyle/>
          <a:p>
            <a:fld id="{320F7795-C6B8-4608-92FD-64E3666B25A1}" type="datetime1">
              <a:rPr lang="en-IN" smtClean="0"/>
              <a:t>24-03-2023</a:t>
            </a:fld>
            <a:endParaRPr lang="en-IN"/>
          </a:p>
        </p:txBody>
      </p:sp>
      <p:sp>
        <p:nvSpPr>
          <p:cNvPr id="5" name="Footer Placeholder 4">
            <a:extLst>
              <a:ext uri="{FF2B5EF4-FFF2-40B4-BE49-F238E27FC236}">
                <a16:creationId xmlns:a16="http://schemas.microsoft.com/office/drawing/2014/main" id="{E962C89F-0BD2-3B79-8830-5D8D3F676058}"/>
              </a:ext>
            </a:extLst>
          </p:cNvPr>
          <p:cNvSpPr>
            <a:spLocks noGrp="1"/>
          </p:cNvSpPr>
          <p:nvPr>
            <p:ph type="ftr" sz="quarter" idx="11"/>
          </p:nvPr>
        </p:nvSpPr>
        <p:spPr/>
        <p:txBody>
          <a:bodyPr/>
          <a:lstStyle/>
          <a:p>
            <a:r>
              <a:rPr lang="en-IN"/>
              <a:t>Random Forest Classification</a:t>
            </a:r>
          </a:p>
        </p:txBody>
      </p:sp>
      <p:sp>
        <p:nvSpPr>
          <p:cNvPr id="6" name="Slide Number Placeholder 5">
            <a:extLst>
              <a:ext uri="{FF2B5EF4-FFF2-40B4-BE49-F238E27FC236}">
                <a16:creationId xmlns:a16="http://schemas.microsoft.com/office/drawing/2014/main" id="{A0A66AF2-D393-3AFD-7925-2543F921C76B}"/>
              </a:ext>
            </a:extLst>
          </p:cNvPr>
          <p:cNvSpPr>
            <a:spLocks noGrp="1"/>
          </p:cNvSpPr>
          <p:nvPr>
            <p:ph type="sldNum" sz="quarter" idx="12"/>
          </p:nvPr>
        </p:nvSpPr>
        <p:spPr/>
        <p:txBody>
          <a:bodyPr/>
          <a:lstStyle/>
          <a:p>
            <a:fld id="{82D0D8A6-E5B1-4B98-B842-0B8F66A42761}" type="slidenum">
              <a:rPr lang="en-IN" smtClean="0"/>
              <a:t>‹#›</a:t>
            </a:fld>
            <a:endParaRPr lang="en-IN"/>
          </a:p>
        </p:txBody>
      </p:sp>
    </p:spTree>
    <p:extLst>
      <p:ext uri="{BB962C8B-B14F-4D97-AF65-F5344CB8AC3E}">
        <p14:creationId xmlns:p14="http://schemas.microsoft.com/office/powerpoint/2010/main" val="65367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0AFE72-E72E-56EE-E7FE-B3E8F41CBBC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62C3FB9-8A94-A1AD-7972-4D5DE825D5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0DFA73-6711-5E7C-5533-08FA9ADCDB5E}"/>
              </a:ext>
            </a:extLst>
          </p:cNvPr>
          <p:cNvSpPr>
            <a:spLocks noGrp="1"/>
          </p:cNvSpPr>
          <p:nvPr>
            <p:ph type="dt" sz="half" idx="10"/>
          </p:nvPr>
        </p:nvSpPr>
        <p:spPr/>
        <p:txBody>
          <a:bodyPr/>
          <a:lstStyle/>
          <a:p>
            <a:fld id="{9DB271E6-75A4-4D96-BB93-426F361128C4}" type="datetime1">
              <a:rPr lang="en-IN" smtClean="0"/>
              <a:t>24-03-2023</a:t>
            </a:fld>
            <a:endParaRPr lang="en-IN"/>
          </a:p>
        </p:txBody>
      </p:sp>
      <p:sp>
        <p:nvSpPr>
          <p:cNvPr id="5" name="Footer Placeholder 4">
            <a:extLst>
              <a:ext uri="{FF2B5EF4-FFF2-40B4-BE49-F238E27FC236}">
                <a16:creationId xmlns:a16="http://schemas.microsoft.com/office/drawing/2014/main" id="{57F30C1A-E4E0-4D4B-1B46-8941B0FFE8AB}"/>
              </a:ext>
            </a:extLst>
          </p:cNvPr>
          <p:cNvSpPr>
            <a:spLocks noGrp="1"/>
          </p:cNvSpPr>
          <p:nvPr>
            <p:ph type="ftr" sz="quarter" idx="11"/>
          </p:nvPr>
        </p:nvSpPr>
        <p:spPr/>
        <p:txBody>
          <a:bodyPr/>
          <a:lstStyle/>
          <a:p>
            <a:r>
              <a:rPr lang="en-IN"/>
              <a:t>Random Forest Classification</a:t>
            </a:r>
          </a:p>
        </p:txBody>
      </p:sp>
      <p:sp>
        <p:nvSpPr>
          <p:cNvPr id="6" name="Slide Number Placeholder 5">
            <a:extLst>
              <a:ext uri="{FF2B5EF4-FFF2-40B4-BE49-F238E27FC236}">
                <a16:creationId xmlns:a16="http://schemas.microsoft.com/office/drawing/2014/main" id="{CA3C0FE4-C67F-D683-64A6-04A27C034D21}"/>
              </a:ext>
            </a:extLst>
          </p:cNvPr>
          <p:cNvSpPr>
            <a:spLocks noGrp="1"/>
          </p:cNvSpPr>
          <p:nvPr>
            <p:ph type="sldNum" sz="quarter" idx="12"/>
          </p:nvPr>
        </p:nvSpPr>
        <p:spPr/>
        <p:txBody>
          <a:bodyPr/>
          <a:lstStyle/>
          <a:p>
            <a:fld id="{82D0D8A6-E5B1-4B98-B842-0B8F66A42761}" type="slidenum">
              <a:rPr lang="en-IN" smtClean="0"/>
              <a:t>‹#›</a:t>
            </a:fld>
            <a:endParaRPr lang="en-IN"/>
          </a:p>
        </p:txBody>
      </p:sp>
    </p:spTree>
    <p:extLst>
      <p:ext uri="{BB962C8B-B14F-4D97-AF65-F5344CB8AC3E}">
        <p14:creationId xmlns:p14="http://schemas.microsoft.com/office/powerpoint/2010/main" val="1171220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4D36F-7B66-EE73-A1B8-5FEEEA8E404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5E77CC3-0786-C326-2332-E3C928F231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C9C9BD-6ACA-1F36-84A1-B0C4153499FB}"/>
              </a:ext>
            </a:extLst>
          </p:cNvPr>
          <p:cNvSpPr>
            <a:spLocks noGrp="1"/>
          </p:cNvSpPr>
          <p:nvPr>
            <p:ph type="dt" sz="half" idx="10"/>
          </p:nvPr>
        </p:nvSpPr>
        <p:spPr/>
        <p:txBody>
          <a:bodyPr/>
          <a:lstStyle/>
          <a:p>
            <a:fld id="{869DDDBC-31BE-4AF8-8AAC-66274CA2DD00}" type="datetime1">
              <a:rPr lang="en-IN" smtClean="0"/>
              <a:t>24-03-2023</a:t>
            </a:fld>
            <a:endParaRPr lang="en-IN"/>
          </a:p>
        </p:txBody>
      </p:sp>
      <p:sp>
        <p:nvSpPr>
          <p:cNvPr id="5" name="Footer Placeholder 4">
            <a:extLst>
              <a:ext uri="{FF2B5EF4-FFF2-40B4-BE49-F238E27FC236}">
                <a16:creationId xmlns:a16="http://schemas.microsoft.com/office/drawing/2014/main" id="{C8ED267C-183B-9CF1-6414-ACAE75894C6F}"/>
              </a:ext>
            </a:extLst>
          </p:cNvPr>
          <p:cNvSpPr>
            <a:spLocks noGrp="1"/>
          </p:cNvSpPr>
          <p:nvPr>
            <p:ph type="ftr" sz="quarter" idx="11"/>
          </p:nvPr>
        </p:nvSpPr>
        <p:spPr/>
        <p:txBody>
          <a:bodyPr/>
          <a:lstStyle/>
          <a:p>
            <a:r>
              <a:rPr lang="en-IN"/>
              <a:t>Random Forest Classification</a:t>
            </a:r>
          </a:p>
        </p:txBody>
      </p:sp>
      <p:sp>
        <p:nvSpPr>
          <p:cNvPr id="6" name="Slide Number Placeholder 5">
            <a:extLst>
              <a:ext uri="{FF2B5EF4-FFF2-40B4-BE49-F238E27FC236}">
                <a16:creationId xmlns:a16="http://schemas.microsoft.com/office/drawing/2014/main" id="{58989407-D2BB-64EA-EE4D-88AEBC0E460E}"/>
              </a:ext>
            </a:extLst>
          </p:cNvPr>
          <p:cNvSpPr>
            <a:spLocks noGrp="1"/>
          </p:cNvSpPr>
          <p:nvPr>
            <p:ph type="sldNum" sz="quarter" idx="12"/>
          </p:nvPr>
        </p:nvSpPr>
        <p:spPr/>
        <p:txBody>
          <a:bodyPr/>
          <a:lstStyle/>
          <a:p>
            <a:fld id="{82D0D8A6-E5B1-4B98-B842-0B8F66A42761}" type="slidenum">
              <a:rPr lang="en-IN" smtClean="0"/>
              <a:t>‹#›</a:t>
            </a:fld>
            <a:endParaRPr lang="en-IN"/>
          </a:p>
        </p:txBody>
      </p:sp>
    </p:spTree>
    <p:extLst>
      <p:ext uri="{BB962C8B-B14F-4D97-AF65-F5344CB8AC3E}">
        <p14:creationId xmlns:p14="http://schemas.microsoft.com/office/powerpoint/2010/main" val="1280542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0336B-3961-186F-0FA6-1BD9E88687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AA5A837-9A34-6349-6B9A-F9C91FECDC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A74012-22BF-9C1F-8C02-AD64EDE3BB15}"/>
              </a:ext>
            </a:extLst>
          </p:cNvPr>
          <p:cNvSpPr>
            <a:spLocks noGrp="1"/>
          </p:cNvSpPr>
          <p:nvPr>
            <p:ph type="dt" sz="half" idx="10"/>
          </p:nvPr>
        </p:nvSpPr>
        <p:spPr/>
        <p:txBody>
          <a:bodyPr/>
          <a:lstStyle/>
          <a:p>
            <a:fld id="{AEA2D51A-1017-4D1B-AEB6-100D3C369CEF}" type="datetime1">
              <a:rPr lang="en-IN" smtClean="0"/>
              <a:t>24-03-2023</a:t>
            </a:fld>
            <a:endParaRPr lang="en-IN"/>
          </a:p>
        </p:txBody>
      </p:sp>
      <p:sp>
        <p:nvSpPr>
          <p:cNvPr id="5" name="Footer Placeholder 4">
            <a:extLst>
              <a:ext uri="{FF2B5EF4-FFF2-40B4-BE49-F238E27FC236}">
                <a16:creationId xmlns:a16="http://schemas.microsoft.com/office/drawing/2014/main" id="{ADD7C2F3-3FE9-09E0-2863-2B07A9F70000}"/>
              </a:ext>
            </a:extLst>
          </p:cNvPr>
          <p:cNvSpPr>
            <a:spLocks noGrp="1"/>
          </p:cNvSpPr>
          <p:nvPr>
            <p:ph type="ftr" sz="quarter" idx="11"/>
          </p:nvPr>
        </p:nvSpPr>
        <p:spPr/>
        <p:txBody>
          <a:bodyPr/>
          <a:lstStyle/>
          <a:p>
            <a:r>
              <a:rPr lang="en-IN"/>
              <a:t>Random Forest Classification</a:t>
            </a:r>
          </a:p>
        </p:txBody>
      </p:sp>
      <p:sp>
        <p:nvSpPr>
          <p:cNvPr id="6" name="Slide Number Placeholder 5">
            <a:extLst>
              <a:ext uri="{FF2B5EF4-FFF2-40B4-BE49-F238E27FC236}">
                <a16:creationId xmlns:a16="http://schemas.microsoft.com/office/drawing/2014/main" id="{B11B6B3C-9612-EDE7-6616-EF25FEA3C9C3}"/>
              </a:ext>
            </a:extLst>
          </p:cNvPr>
          <p:cNvSpPr>
            <a:spLocks noGrp="1"/>
          </p:cNvSpPr>
          <p:nvPr>
            <p:ph type="sldNum" sz="quarter" idx="12"/>
          </p:nvPr>
        </p:nvSpPr>
        <p:spPr/>
        <p:txBody>
          <a:bodyPr/>
          <a:lstStyle/>
          <a:p>
            <a:fld id="{82D0D8A6-E5B1-4B98-B842-0B8F66A42761}" type="slidenum">
              <a:rPr lang="en-IN" smtClean="0"/>
              <a:t>‹#›</a:t>
            </a:fld>
            <a:endParaRPr lang="en-IN"/>
          </a:p>
        </p:txBody>
      </p:sp>
    </p:spTree>
    <p:extLst>
      <p:ext uri="{BB962C8B-B14F-4D97-AF65-F5344CB8AC3E}">
        <p14:creationId xmlns:p14="http://schemas.microsoft.com/office/powerpoint/2010/main" val="4053475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E3AE2-2DDA-9E65-5C98-CB3229778C4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C377C29-4BD8-A800-3BC1-2E5B83A61F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27F1C92-43F8-240E-9D9A-4C2F4A3E95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2DB544C-4AFE-3634-81F7-C6EB37462B6D}"/>
              </a:ext>
            </a:extLst>
          </p:cNvPr>
          <p:cNvSpPr>
            <a:spLocks noGrp="1"/>
          </p:cNvSpPr>
          <p:nvPr>
            <p:ph type="dt" sz="half" idx="10"/>
          </p:nvPr>
        </p:nvSpPr>
        <p:spPr/>
        <p:txBody>
          <a:bodyPr/>
          <a:lstStyle/>
          <a:p>
            <a:fld id="{6943B3F6-9C94-4EE6-99E1-9D4BFE25EDC2}" type="datetime1">
              <a:rPr lang="en-IN" smtClean="0"/>
              <a:t>24-03-2023</a:t>
            </a:fld>
            <a:endParaRPr lang="en-IN"/>
          </a:p>
        </p:txBody>
      </p:sp>
      <p:sp>
        <p:nvSpPr>
          <p:cNvPr id="6" name="Footer Placeholder 5">
            <a:extLst>
              <a:ext uri="{FF2B5EF4-FFF2-40B4-BE49-F238E27FC236}">
                <a16:creationId xmlns:a16="http://schemas.microsoft.com/office/drawing/2014/main" id="{37DA9C5F-39E4-0D43-EEC8-E159BD39F6FC}"/>
              </a:ext>
            </a:extLst>
          </p:cNvPr>
          <p:cNvSpPr>
            <a:spLocks noGrp="1"/>
          </p:cNvSpPr>
          <p:nvPr>
            <p:ph type="ftr" sz="quarter" idx="11"/>
          </p:nvPr>
        </p:nvSpPr>
        <p:spPr/>
        <p:txBody>
          <a:bodyPr/>
          <a:lstStyle/>
          <a:p>
            <a:r>
              <a:rPr lang="en-IN"/>
              <a:t>Random Forest Classification</a:t>
            </a:r>
          </a:p>
        </p:txBody>
      </p:sp>
      <p:sp>
        <p:nvSpPr>
          <p:cNvPr id="7" name="Slide Number Placeholder 6">
            <a:extLst>
              <a:ext uri="{FF2B5EF4-FFF2-40B4-BE49-F238E27FC236}">
                <a16:creationId xmlns:a16="http://schemas.microsoft.com/office/drawing/2014/main" id="{B61A97B8-D5E2-2BD8-E700-9CEDC670750C}"/>
              </a:ext>
            </a:extLst>
          </p:cNvPr>
          <p:cNvSpPr>
            <a:spLocks noGrp="1"/>
          </p:cNvSpPr>
          <p:nvPr>
            <p:ph type="sldNum" sz="quarter" idx="12"/>
          </p:nvPr>
        </p:nvSpPr>
        <p:spPr/>
        <p:txBody>
          <a:bodyPr/>
          <a:lstStyle/>
          <a:p>
            <a:fld id="{82D0D8A6-E5B1-4B98-B842-0B8F66A42761}" type="slidenum">
              <a:rPr lang="en-IN" smtClean="0"/>
              <a:t>‹#›</a:t>
            </a:fld>
            <a:endParaRPr lang="en-IN"/>
          </a:p>
        </p:txBody>
      </p:sp>
    </p:spTree>
    <p:extLst>
      <p:ext uri="{BB962C8B-B14F-4D97-AF65-F5344CB8AC3E}">
        <p14:creationId xmlns:p14="http://schemas.microsoft.com/office/powerpoint/2010/main" val="1744724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3B7A3-A57A-3837-1AC5-CD3CB79FA41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7C94A6-F8E4-5681-C1FC-D0300BEDBE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EC3D7D-1AEE-7A97-8831-24894BEB47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06644BE-4D19-CD6F-41F4-85C3C2853A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86D0CE-D6AE-36B1-0514-9C798C759B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AFAA34E-1405-2C40-D591-106CB0575EF9}"/>
              </a:ext>
            </a:extLst>
          </p:cNvPr>
          <p:cNvSpPr>
            <a:spLocks noGrp="1"/>
          </p:cNvSpPr>
          <p:nvPr>
            <p:ph type="dt" sz="half" idx="10"/>
          </p:nvPr>
        </p:nvSpPr>
        <p:spPr/>
        <p:txBody>
          <a:bodyPr/>
          <a:lstStyle/>
          <a:p>
            <a:fld id="{8FDDE23C-E68D-4A03-ACB6-2CF96D66B549}" type="datetime1">
              <a:rPr lang="en-IN" smtClean="0"/>
              <a:t>24-03-2023</a:t>
            </a:fld>
            <a:endParaRPr lang="en-IN"/>
          </a:p>
        </p:txBody>
      </p:sp>
      <p:sp>
        <p:nvSpPr>
          <p:cNvPr id="8" name="Footer Placeholder 7">
            <a:extLst>
              <a:ext uri="{FF2B5EF4-FFF2-40B4-BE49-F238E27FC236}">
                <a16:creationId xmlns:a16="http://schemas.microsoft.com/office/drawing/2014/main" id="{D3CEEC97-F03E-17FA-A2E6-91DC375A84F0}"/>
              </a:ext>
            </a:extLst>
          </p:cNvPr>
          <p:cNvSpPr>
            <a:spLocks noGrp="1"/>
          </p:cNvSpPr>
          <p:nvPr>
            <p:ph type="ftr" sz="quarter" idx="11"/>
          </p:nvPr>
        </p:nvSpPr>
        <p:spPr/>
        <p:txBody>
          <a:bodyPr/>
          <a:lstStyle/>
          <a:p>
            <a:r>
              <a:rPr lang="en-IN"/>
              <a:t>Random Forest Classification</a:t>
            </a:r>
          </a:p>
        </p:txBody>
      </p:sp>
      <p:sp>
        <p:nvSpPr>
          <p:cNvPr id="9" name="Slide Number Placeholder 8">
            <a:extLst>
              <a:ext uri="{FF2B5EF4-FFF2-40B4-BE49-F238E27FC236}">
                <a16:creationId xmlns:a16="http://schemas.microsoft.com/office/drawing/2014/main" id="{C406446C-CD22-3F0D-B242-AD74E4E8E14E}"/>
              </a:ext>
            </a:extLst>
          </p:cNvPr>
          <p:cNvSpPr>
            <a:spLocks noGrp="1"/>
          </p:cNvSpPr>
          <p:nvPr>
            <p:ph type="sldNum" sz="quarter" idx="12"/>
          </p:nvPr>
        </p:nvSpPr>
        <p:spPr/>
        <p:txBody>
          <a:bodyPr/>
          <a:lstStyle/>
          <a:p>
            <a:fld id="{82D0D8A6-E5B1-4B98-B842-0B8F66A42761}" type="slidenum">
              <a:rPr lang="en-IN" smtClean="0"/>
              <a:t>‹#›</a:t>
            </a:fld>
            <a:endParaRPr lang="en-IN"/>
          </a:p>
        </p:txBody>
      </p:sp>
    </p:spTree>
    <p:extLst>
      <p:ext uri="{BB962C8B-B14F-4D97-AF65-F5344CB8AC3E}">
        <p14:creationId xmlns:p14="http://schemas.microsoft.com/office/powerpoint/2010/main" val="493573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96104-ADFE-5BD3-23B2-3FBC4614DE0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6E30778-F6C6-142F-E849-B9B9703736CC}"/>
              </a:ext>
            </a:extLst>
          </p:cNvPr>
          <p:cNvSpPr>
            <a:spLocks noGrp="1"/>
          </p:cNvSpPr>
          <p:nvPr>
            <p:ph type="dt" sz="half" idx="10"/>
          </p:nvPr>
        </p:nvSpPr>
        <p:spPr/>
        <p:txBody>
          <a:bodyPr/>
          <a:lstStyle/>
          <a:p>
            <a:fld id="{5AF77015-CC3F-467F-9CAE-6A7611B1F9DE}" type="datetime1">
              <a:rPr lang="en-IN" smtClean="0"/>
              <a:t>24-03-2023</a:t>
            </a:fld>
            <a:endParaRPr lang="en-IN"/>
          </a:p>
        </p:txBody>
      </p:sp>
      <p:sp>
        <p:nvSpPr>
          <p:cNvPr id="4" name="Footer Placeholder 3">
            <a:extLst>
              <a:ext uri="{FF2B5EF4-FFF2-40B4-BE49-F238E27FC236}">
                <a16:creationId xmlns:a16="http://schemas.microsoft.com/office/drawing/2014/main" id="{849EEF3C-D463-F0CB-783E-7E36F1DBF7A5}"/>
              </a:ext>
            </a:extLst>
          </p:cNvPr>
          <p:cNvSpPr>
            <a:spLocks noGrp="1"/>
          </p:cNvSpPr>
          <p:nvPr>
            <p:ph type="ftr" sz="quarter" idx="11"/>
          </p:nvPr>
        </p:nvSpPr>
        <p:spPr/>
        <p:txBody>
          <a:bodyPr/>
          <a:lstStyle/>
          <a:p>
            <a:r>
              <a:rPr lang="en-IN"/>
              <a:t>Random Forest Classification</a:t>
            </a:r>
          </a:p>
        </p:txBody>
      </p:sp>
      <p:sp>
        <p:nvSpPr>
          <p:cNvPr id="5" name="Slide Number Placeholder 4">
            <a:extLst>
              <a:ext uri="{FF2B5EF4-FFF2-40B4-BE49-F238E27FC236}">
                <a16:creationId xmlns:a16="http://schemas.microsoft.com/office/drawing/2014/main" id="{8A7503FA-2F60-39DB-6171-49EAA14E6481}"/>
              </a:ext>
            </a:extLst>
          </p:cNvPr>
          <p:cNvSpPr>
            <a:spLocks noGrp="1"/>
          </p:cNvSpPr>
          <p:nvPr>
            <p:ph type="sldNum" sz="quarter" idx="12"/>
          </p:nvPr>
        </p:nvSpPr>
        <p:spPr/>
        <p:txBody>
          <a:bodyPr/>
          <a:lstStyle/>
          <a:p>
            <a:fld id="{82D0D8A6-E5B1-4B98-B842-0B8F66A42761}" type="slidenum">
              <a:rPr lang="en-IN" smtClean="0"/>
              <a:t>‹#›</a:t>
            </a:fld>
            <a:endParaRPr lang="en-IN"/>
          </a:p>
        </p:txBody>
      </p:sp>
    </p:spTree>
    <p:extLst>
      <p:ext uri="{BB962C8B-B14F-4D97-AF65-F5344CB8AC3E}">
        <p14:creationId xmlns:p14="http://schemas.microsoft.com/office/powerpoint/2010/main" val="484136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6CEECF-1704-C26E-8CEA-BF1A56D52E1A}"/>
              </a:ext>
            </a:extLst>
          </p:cNvPr>
          <p:cNvSpPr>
            <a:spLocks noGrp="1"/>
          </p:cNvSpPr>
          <p:nvPr>
            <p:ph type="dt" sz="half" idx="10"/>
          </p:nvPr>
        </p:nvSpPr>
        <p:spPr/>
        <p:txBody>
          <a:bodyPr/>
          <a:lstStyle/>
          <a:p>
            <a:fld id="{0C9E2AF3-AA6C-459D-9572-F2D0F0111987}" type="datetime1">
              <a:rPr lang="en-IN" smtClean="0"/>
              <a:t>24-03-2023</a:t>
            </a:fld>
            <a:endParaRPr lang="en-IN"/>
          </a:p>
        </p:txBody>
      </p:sp>
      <p:sp>
        <p:nvSpPr>
          <p:cNvPr id="3" name="Footer Placeholder 2">
            <a:extLst>
              <a:ext uri="{FF2B5EF4-FFF2-40B4-BE49-F238E27FC236}">
                <a16:creationId xmlns:a16="http://schemas.microsoft.com/office/drawing/2014/main" id="{B2CF9B59-0DB0-5D7A-6C39-61401F69663C}"/>
              </a:ext>
            </a:extLst>
          </p:cNvPr>
          <p:cNvSpPr>
            <a:spLocks noGrp="1"/>
          </p:cNvSpPr>
          <p:nvPr>
            <p:ph type="ftr" sz="quarter" idx="11"/>
          </p:nvPr>
        </p:nvSpPr>
        <p:spPr/>
        <p:txBody>
          <a:bodyPr/>
          <a:lstStyle/>
          <a:p>
            <a:r>
              <a:rPr lang="en-IN"/>
              <a:t>Random Forest Classification</a:t>
            </a:r>
          </a:p>
        </p:txBody>
      </p:sp>
      <p:sp>
        <p:nvSpPr>
          <p:cNvPr id="4" name="Slide Number Placeholder 3">
            <a:extLst>
              <a:ext uri="{FF2B5EF4-FFF2-40B4-BE49-F238E27FC236}">
                <a16:creationId xmlns:a16="http://schemas.microsoft.com/office/drawing/2014/main" id="{A1F9C991-2AC3-95E6-B7B8-C98B78249790}"/>
              </a:ext>
            </a:extLst>
          </p:cNvPr>
          <p:cNvSpPr>
            <a:spLocks noGrp="1"/>
          </p:cNvSpPr>
          <p:nvPr>
            <p:ph type="sldNum" sz="quarter" idx="12"/>
          </p:nvPr>
        </p:nvSpPr>
        <p:spPr/>
        <p:txBody>
          <a:bodyPr/>
          <a:lstStyle/>
          <a:p>
            <a:fld id="{82D0D8A6-E5B1-4B98-B842-0B8F66A42761}" type="slidenum">
              <a:rPr lang="en-IN" smtClean="0"/>
              <a:t>‹#›</a:t>
            </a:fld>
            <a:endParaRPr lang="en-IN"/>
          </a:p>
        </p:txBody>
      </p:sp>
    </p:spTree>
    <p:extLst>
      <p:ext uri="{BB962C8B-B14F-4D97-AF65-F5344CB8AC3E}">
        <p14:creationId xmlns:p14="http://schemas.microsoft.com/office/powerpoint/2010/main" val="3457799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822D9-CC55-B2CA-60A9-80A2905B79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7DD4210-8706-2EF7-0452-3F6E8C19F3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3FD0E73-C12B-9D4F-BC9D-05359D75FD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3F048E-DD49-A499-E90C-5D649237EC72}"/>
              </a:ext>
            </a:extLst>
          </p:cNvPr>
          <p:cNvSpPr>
            <a:spLocks noGrp="1"/>
          </p:cNvSpPr>
          <p:nvPr>
            <p:ph type="dt" sz="half" idx="10"/>
          </p:nvPr>
        </p:nvSpPr>
        <p:spPr/>
        <p:txBody>
          <a:bodyPr/>
          <a:lstStyle/>
          <a:p>
            <a:fld id="{0E4D44A0-CD8C-41A0-8CE2-2887D6AE68B7}" type="datetime1">
              <a:rPr lang="en-IN" smtClean="0"/>
              <a:t>24-03-2023</a:t>
            </a:fld>
            <a:endParaRPr lang="en-IN"/>
          </a:p>
        </p:txBody>
      </p:sp>
      <p:sp>
        <p:nvSpPr>
          <p:cNvPr id="6" name="Footer Placeholder 5">
            <a:extLst>
              <a:ext uri="{FF2B5EF4-FFF2-40B4-BE49-F238E27FC236}">
                <a16:creationId xmlns:a16="http://schemas.microsoft.com/office/drawing/2014/main" id="{51FC1B95-D069-CBF5-605C-CD093A468B0C}"/>
              </a:ext>
            </a:extLst>
          </p:cNvPr>
          <p:cNvSpPr>
            <a:spLocks noGrp="1"/>
          </p:cNvSpPr>
          <p:nvPr>
            <p:ph type="ftr" sz="quarter" idx="11"/>
          </p:nvPr>
        </p:nvSpPr>
        <p:spPr/>
        <p:txBody>
          <a:bodyPr/>
          <a:lstStyle/>
          <a:p>
            <a:r>
              <a:rPr lang="en-IN"/>
              <a:t>Random Forest Classification</a:t>
            </a:r>
          </a:p>
        </p:txBody>
      </p:sp>
      <p:sp>
        <p:nvSpPr>
          <p:cNvPr id="7" name="Slide Number Placeholder 6">
            <a:extLst>
              <a:ext uri="{FF2B5EF4-FFF2-40B4-BE49-F238E27FC236}">
                <a16:creationId xmlns:a16="http://schemas.microsoft.com/office/drawing/2014/main" id="{CDD4ED46-AA98-9F58-3602-1AD1DDC1A80F}"/>
              </a:ext>
            </a:extLst>
          </p:cNvPr>
          <p:cNvSpPr>
            <a:spLocks noGrp="1"/>
          </p:cNvSpPr>
          <p:nvPr>
            <p:ph type="sldNum" sz="quarter" idx="12"/>
          </p:nvPr>
        </p:nvSpPr>
        <p:spPr/>
        <p:txBody>
          <a:bodyPr/>
          <a:lstStyle/>
          <a:p>
            <a:fld id="{82D0D8A6-E5B1-4B98-B842-0B8F66A42761}" type="slidenum">
              <a:rPr lang="en-IN" smtClean="0"/>
              <a:t>‹#›</a:t>
            </a:fld>
            <a:endParaRPr lang="en-IN"/>
          </a:p>
        </p:txBody>
      </p:sp>
    </p:spTree>
    <p:extLst>
      <p:ext uri="{BB962C8B-B14F-4D97-AF65-F5344CB8AC3E}">
        <p14:creationId xmlns:p14="http://schemas.microsoft.com/office/powerpoint/2010/main" val="3639963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6E1B0-4429-4E99-0A57-B58B29C511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6DEB7E2-E148-F726-9847-CE4A97B92A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F467D68-F3E5-B2BE-6AB6-46E2AA45A4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8A0716-8888-DEDD-6FFB-B73756184972}"/>
              </a:ext>
            </a:extLst>
          </p:cNvPr>
          <p:cNvSpPr>
            <a:spLocks noGrp="1"/>
          </p:cNvSpPr>
          <p:nvPr>
            <p:ph type="dt" sz="half" idx="10"/>
          </p:nvPr>
        </p:nvSpPr>
        <p:spPr/>
        <p:txBody>
          <a:bodyPr/>
          <a:lstStyle/>
          <a:p>
            <a:fld id="{5000D6DC-E912-4E60-8B98-EE694DC50C9A}" type="datetime1">
              <a:rPr lang="en-IN" smtClean="0"/>
              <a:t>24-03-2023</a:t>
            </a:fld>
            <a:endParaRPr lang="en-IN"/>
          </a:p>
        </p:txBody>
      </p:sp>
      <p:sp>
        <p:nvSpPr>
          <p:cNvPr id="6" name="Footer Placeholder 5">
            <a:extLst>
              <a:ext uri="{FF2B5EF4-FFF2-40B4-BE49-F238E27FC236}">
                <a16:creationId xmlns:a16="http://schemas.microsoft.com/office/drawing/2014/main" id="{F060EC76-DE7C-562B-CC7C-D418E8BCB45E}"/>
              </a:ext>
            </a:extLst>
          </p:cNvPr>
          <p:cNvSpPr>
            <a:spLocks noGrp="1"/>
          </p:cNvSpPr>
          <p:nvPr>
            <p:ph type="ftr" sz="quarter" idx="11"/>
          </p:nvPr>
        </p:nvSpPr>
        <p:spPr/>
        <p:txBody>
          <a:bodyPr/>
          <a:lstStyle/>
          <a:p>
            <a:r>
              <a:rPr lang="en-IN"/>
              <a:t>Random Forest Classification</a:t>
            </a:r>
          </a:p>
        </p:txBody>
      </p:sp>
      <p:sp>
        <p:nvSpPr>
          <p:cNvPr id="7" name="Slide Number Placeholder 6">
            <a:extLst>
              <a:ext uri="{FF2B5EF4-FFF2-40B4-BE49-F238E27FC236}">
                <a16:creationId xmlns:a16="http://schemas.microsoft.com/office/drawing/2014/main" id="{E162995C-03B3-4420-8759-5017AF370693}"/>
              </a:ext>
            </a:extLst>
          </p:cNvPr>
          <p:cNvSpPr>
            <a:spLocks noGrp="1"/>
          </p:cNvSpPr>
          <p:nvPr>
            <p:ph type="sldNum" sz="quarter" idx="12"/>
          </p:nvPr>
        </p:nvSpPr>
        <p:spPr/>
        <p:txBody>
          <a:bodyPr/>
          <a:lstStyle/>
          <a:p>
            <a:fld id="{82D0D8A6-E5B1-4B98-B842-0B8F66A42761}" type="slidenum">
              <a:rPr lang="en-IN" smtClean="0"/>
              <a:t>‹#›</a:t>
            </a:fld>
            <a:endParaRPr lang="en-IN"/>
          </a:p>
        </p:txBody>
      </p:sp>
    </p:spTree>
    <p:extLst>
      <p:ext uri="{BB962C8B-B14F-4D97-AF65-F5344CB8AC3E}">
        <p14:creationId xmlns:p14="http://schemas.microsoft.com/office/powerpoint/2010/main" val="220792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4AF558-FED7-8E40-07FF-B9EED3B93B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63143BF-3E1C-60F9-5F73-87F1B0D31E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FF1CED-72CB-7780-97C4-9FCF2DE5F1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54B2BE-179A-440F-8C55-F200FDFA69B6}" type="datetime1">
              <a:rPr lang="en-IN" smtClean="0"/>
              <a:t>24-03-2023</a:t>
            </a:fld>
            <a:endParaRPr lang="en-IN"/>
          </a:p>
        </p:txBody>
      </p:sp>
      <p:sp>
        <p:nvSpPr>
          <p:cNvPr id="5" name="Footer Placeholder 4">
            <a:extLst>
              <a:ext uri="{FF2B5EF4-FFF2-40B4-BE49-F238E27FC236}">
                <a16:creationId xmlns:a16="http://schemas.microsoft.com/office/drawing/2014/main" id="{F69DFA8C-1CA6-D1AD-8FE9-81B3C53BDF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Random Forest Classification</a:t>
            </a:r>
          </a:p>
        </p:txBody>
      </p:sp>
      <p:sp>
        <p:nvSpPr>
          <p:cNvPr id="6" name="Slide Number Placeholder 5">
            <a:extLst>
              <a:ext uri="{FF2B5EF4-FFF2-40B4-BE49-F238E27FC236}">
                <a16:creationId xmlns:a16="http://schemas.microsoft.com/office/drawing/2014/main" id="{B39A015C-E1CD-516F-98BF-5EF9660F4F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D0D8A6-E5B1-4B98-B842-0B8F66A42761}" type="slidenum">
              <a:rPr lang="en-IN" smtClean="0"/>
              <a:t>‹#›</a:t>
            </a:fld>
            <a:endParaRPr lang="en-IN"/>
          </a:p>
        </p:txBody>
      </p:sp>
    </p:spTree>
    <p:extLst>
      <p:ext uri="{BB962C8B-B14F-4D97-AF65-F5344CB8AC3E}">
        <p14:creationId xmlns:p14="http://schemas.microsoft.com/office/powerpoint/2010/main" val="8812630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hyperlink" Target="https://www.youtube.com/watch?v=1IQOtJ4NI_0&amp;list=RDLV1IQOtJ4NI_0&amp;index=1" TargetMode="External"/><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hyperlink" Target="https://www.turing.com/kb/random-forest-algorithm" TargetMode="External"/><Relationship Id="rId5" Type="http://schemas.openxmlformats.org/officeDocument/2006/relationships/hyperlink" Target="https://www.youtube.com/watch?v=FuTRucXB9rA" TargetMode="External"/><Relationship Id="rId4" Type="http://schemas.openxmlformats.org/officeDocument/2006/relationships/hyperlink" Target="https://www.youtube.com/watch?v=5aIFgrrTqOw"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5422861-B789-ADCB-3DB1-727A2F6287A5}"/>
              </a:ext>
            </a:extLst>
          </p:cNvPr>
          <p:cNvPicPr>
            <a:picLocks noChangeAspect="1"/>
          </p:cNvPicPr>
          <p:nvPr/>
        </p:nvPicPr>
        <p:blipFill>
          <a:blip r:embed="rId3"/>
          <a:stretch>
            <a:fillRect/>
          </a:stretch>
        </p:blipFill>
        <p:spPr>
          <a:xfrm>
            <a:off x="3952875" y="2625012"/>
            <a:ext cx="4286250" cy="1066800"/>
          </a:xfrm>
          <a:prstGeom prst="rect">
            <a:avLst/>
          </a:prstGeom>
        </p:spPr>
      </p:pic>
      <p:sp>
        <p:nvSpPr>
          <p:cNvPr id="5" name="TextBox 4">
            <a:extLst>
              <a:ext uri="{FF2B5EF4-FFF2-40B4-BE49-F238E27FC236}">
                <a16:creationId xmlns:a16="http://schemas.microsoft.com/office/drawing/2014/main" id="{AC9864C2-B574-A5DD-3CD8-E0581B44F3CC}"/>
              </a:ext>
            </a:extLst>
          </p:cNvPr>
          <p:cNvSpPr txBox="1"/>
          <p:nvPr/>
        </p:nvSpPr>
        <p:spPr>
          <a:xfrm>
            <a:off x="617374" y="711014"/>
            <a:ext cx="11215991" cy="769441"/>
          </a:xfrm>
          <a:prstGeom prst="rect">
            <a:avLst/>
          </a:prstGeom>
          <a:noFill/>
        </p:spPr>
        <p:txBody>
          <a:bodyPr wrap="square" rtlCol="0">
            <a:spAutoFit/>
          </a:bodyPr>
          <a:lstStyle/>
          <a:p>
            <a:r>
              <a:rPr lang="en-IN" sz="4400" dirty="0"/>
              <a:t>Internship topic: </a:t>
            </a:r>
            <a:r>
              <a:rPr lang="en-IN" sz="4400" dirty="0">
                <a:solidFill>
                  <a:srgbClr val="C00000"/>
                </a:solidFill>
              </a:rPr>
              <a:t>Random Forest Classification</a:t>
            </a:r>
          </a:p>
        </p:txBody>
      </p:sp>
      <p:sp>
        <p:nvSpPr>
          <p:cNvPr id="6" name="TextBox 5">
            <a:extLst>
              <a:ext uri="{FF2B5EF4-FFF2-40B4-BE49-F238E27FC236}">
                <a16:creationId xmlns:a16="http://schemas.microsoft.com/office/drawing/2014/main" id="{32495610-5601-8BF6-E2D2-D28277500714}"/>
              </a:ext>
            </a:extLst>
          </p:cNvPr>
          <p:cNvSpPr txBox="1"/>
          <p:nvPr/>
        </p:nvSpPr>
        <p:spPr>
          <a:xfrm>
            <a:off x="5018314" y="1821901"/>
            <a:ext cx="2155372" cy="461665"/>
          </a:xfrm>
          <a:prstGeom prst="rect">
            <a:avLst/>
          </a:prstGeom>
          <a:noFill/>
        </p:spPr>
        <p:txBody>
          <a:bodyPr wrap="square" rtlCol="0">
            <a:spAutoFit/>
          </a:bodyPr>
          <a:lstStyle/>
          <a:p>
            <a:r>
              <a:rPr lang="en-IN" sz="2400" dirty="0"/>
              <a:t>Week - 8  </a:t>
            </a:r>
          </a:p>
        </p:txBody>
      </p:sp>
      <p:sp>
        <p:nvSpPr>
          <p:cNvPr id="7" name="TextBox 6">
            <a:extLst>
              <a:ext uri="{FF2B5EF4-FFF2-40B4-BE49-F238E27FC236}">
                <a16:creationId xmlns:a16="http://schemas.microsoft.com/office/drawing/2014/main" id="{F93D6FCF-AF0C-A989-9E2F-7F66FEF04B60}"/>
              </a:ext>
            </a:extLst>
          </p:cNvPr>
          <p:cNvSpPr txBox="1"/>
          <p:nvPr/>
        </p:nvSpPr>
        <p:spPr>
          <a:xfrm>
            <a:off x="9316913" y="4581331"/>
            <a:ext cx="3564294" cy="1754326"/>
          </a:xfrm>
          <a:prstGeom prst="rect">
            <a:avLst/>
          </a:prstGeom>
          <a:noFill/>
        </p:spPr>
        <p:txBody>
          <a:bodyPr wrap="square" rtlCol="0">
            <a:spAutoFit/>
          </a:bodyPr>
          <a:lstStyle/>
          <a:p>
            <a:r>
              <a:rPr lang="en-IN" dirty="0"/>
              <a:t>Submitted by:</a:t>
            </a:r>
          </a:p>
          <a:p>
            <a:r>
              <a:rPr lang="en-IN" dirty="0"/>
              <a:t>Jayasurya B Jinaralkar</a:t>
            </a:r>
          </a:p>
          <a:p>
            <a:r>
              <a:rPr lang="en-IN" dirty="0"/>
              <a:t>Data Science trainee</a:t>
            </a:r>
          </a:p>
          <a:p>
            <a:r>
              <a:rPr lang="en-IN" dirty="0"/>
              <a:t>4694</a:t>
            </a:r>
          </a:p>
          <a:p>
            <a:r>
              <a:rPr lang="en-IN" dirty="0"/>
              <a:t>TuringMinds.ai</a:t>
            </a:r>
          </a:p>
          <a:p>
            <a:r>
              <a:rPr lang="en-IN" dirty="0"/>
              <a:t>Bangalore </a:t>
            </a:r>
          </a:p>
        </p:txBody>
      </p:sp>
      <p:sp>
        <p:nvSpPr>
          <p:cNvPr id="8" name="TextBox 7">
            <a:extLst>
              <a:ext uri="{FF2B5EF4-FFF2-40B4-BE49-F238E27FC236}">
                <a16:creationId xmlns:a16="http://schemas.microsoft.com/office/drawing/2014/main" id="{CC7B4203-D60B-34DC-59BA-42BECA9C4131}"/>
              </a:ext>
            </a:extLst>
          </p:cNvPr>
          <p:cNvSpPr txBox="1"/>
          <p:nvPr/>
        </p:nvSpPr>
        <p:spPr>
          <a:xfrm>
            <a:off x="617374" y="4581331"/>
            <a:ext cx="3197291" cy="1477328"/>
          </a:xfrm>
          <a:prstGeom prst="rect">
            <a:avLst/>
          </a:prstGeom>
          <a:noFill/>
        </p:spPr>
        <p:txBody>
          <a:bodyPr wrap="square" rtlCol="0">
            <a:spAutoFit/>
          </a:bodyPr>
          <a:lstStyle/>
          <a:p>
            <a:r>
              <a:rPr lang="en-IN" dirty="0"/>
              <a:t>Submitted to:</a:t>
            </a:r>
          </a:p>
          <a:p>
            <a:r>
              <a:rPr lang="en-IN" dirty="0"/>
              <a:t>Pooja Roy Choudhary</a:t>
            </a:r>
          </a:p>
          <a:p>
            <a:r>
              <a:rPr lang="en-IN" dirty="0"/>
              <a:t>Karthik K</a:t>
            </a:r>
          </a:p>
          <a:p>
            <a:r>
              <a:rPr lang="en-IN" dirty="0"/>
              <a:t>TuringMinds.ai</a:t>
            </a:r>
          </a:p>
          <a:p>
            <a:r>
              <a:rPr lang="en-IN" dirty="0"/>
              <a:t>Bangalore	</a:t>
            </a:r>
          </a:p>
        </p:txBody>
      </p:sp>
    </p:spTree>
    <p:extLst>
      <p:ext uri="{BB962C8B-B14F-4D97-AF65-F5344CB8AC3E}">
        <p14:creationId xmlns:p14="http://schemas.microsoft.com/office/powerpoint/2010/main" val="1203986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32A6ECD-5B76-9FB9-1E97-51CBF47C42E4}"/>
              </a:ext>
            </a:extLst>
          </p:cNvPr>
          <p:cNvSpPr>
            <a:spLocks noGrp="1"/>
          </p:cNvSpPr>
          <p:nvPr>
            <p:ph type="sldNum" sz="quarter" idx="12"/>
          </p:nvPr>
        </p:nvSpPr>
        <p:spPr/>
        <p:txBody>
          <a:bodyPr/>
          <a:lstStyle/>
          <a:p>
            <a:r>
              <a:rPr lang="en-IN" dirty="0"/>
              <a:t>9</a:t>
            </a:r>
          </a:p>
        </p:txBody>
      </p:sp>
      <p:pic>
        <p:nvPicPr>
          <p:cNvPr id="5" name="Picture 4">
            <a:extLst>
              <a:ext uri="{FF2B5EF4-FFF2-40B4-BE49-F238E27FC236}">
                <a16:creationId xmlns:a16="http://schemas.microsoft.com/office/drawing/2014/main" id="{3872216E-4A86-48F4-9F79-1A9F627A8761}"/>
              </a:ext>
            </a:extLst>
          </p:cNvPr>
          <p:cNvPicPr>
            <a:picLocks noChangeAspect="1"/>
          </p:cNvPicPr>
          <p:nvPr/>
        </p:nvPicPr>
        <p:blipFill>
          <a:blip r:embed="rId3"/>
          <a:stretch>
            <a:fillRect/>
          </a:stretch>
        </p:blipFill>
        <p:spPr>
          <a:xfrm>
            <a:off x="9286875" y="0"/>
            <a:ext cx="2905125" cy="738749"/>
          </a:xfrm>
          <a:prstGeom prst="rect">
            <a:avLst/>
          </a:prstGeom>
        </p:spPr>
      </p:pic>
      <p:sp>
        <p:nvSpPr>
          <p:cNvPr id="6" name="Footer Placeholder 5">
            <a:extLst>
              <a:ext uri="{FF2B5EF4-FFF2-40B4-BE49-F238E27FC236}">
                <a16:creationId xmlns:a16="http://schemas.microsoft.com/office/drawing/2014/main" id="{BCEB3532-ACE4-338C-AD79-580BA68F261B}"/>
              </a:ext>
            </a:extLst>
          </p:cNvPr>
          <p:cNvSpPr>
            <a:spLocks noGrp="1"/>
          </p:cNvSpPr>
          <p:nvPr>
            <p:ph type="ftr" sz="quarter" idx="11"/>
          </p:nvPr>
        </p:nvSpPr>
        <p:spPr/>
        <p:txBody>
          <a:bodyPr/>
          <a:lstStyle/>
          <a:p>
            <a:r>
              <a:rPr lang="en-IN"/>
              <a:t>Random Forest Classification</a:t>
            </a:r>
          </a:p>
        </p:txBody>
      </p:sp>
      <p:sp>
        <p:nvSpPr>
          <p:cNvPr id="2" name="TextBox 1">
            <a:extLst>
              <a:ext uri="{FF2B5EF4-FFF2-40B4-BE49-F238E27FC236}">
                <a16:creationId xmlns:a16="http://schemas.microsoft.com/office/drawing/2014/main" id="{EF5D1DBC-4DE1-6C2A-54F1-18C76D0F6562}"/>
              </a:ext>
            </a:extLst>
          </p:cNvPr>
          <p:cNvSpPr txBox="1"/>
          <p:nvPr/>
        </p:nvSpPr>
        <p:spPr>
          <a:xfrm>
            <a:off x="2634013" y="549603"/>
            <a:ext cx="4922195" cy="646331"/>
          </a:xfrm>
          <a:prstGeom prst="rect">
            <a:avLst/>
          </a:prstGeom>
          <a:noFill/>
        </p:spPr>
        <p:txBody>
          <a:bodyPr wrap="square" rtlCol="0">
            <a:spAutoFit/>
          </a:bodyPr>
          <a:lstStyle/>
          <a:p>
            <a:pPr algn="ctr"/>
            <a:r>
              <a:rPr lang="en-IN" sz="3600" dirty="0">
                <a:solidFill>
                  <a:schemeClr val="tx2">
                    <a:lumMod val="50000"/>
                  </a:schemeClr>
                </a:solidFill>
              </a:rPr>
              <a:t>Flow chart of Tasks</a:t>
            </a:r>
            <a:endParaRPr lang="en-IN" sz="3200" dirty="0">
              <a:solidFill>
                <a:schemeClr val="tx2">
                  <a:lumMod val="50000"/>
                </a:schemeClr>
              </a:solidFill>
            </a:endParaRPr>
          </a:p>
        </p:txBody>
      </p:sp>
      <p:sp>
        <p:nvSpPr>
          <p:cNvPr id="7" name="Rectangle: Rounded Corners 6">
            <a:extLst>
              <a:ext uri="{FF2B5EF4-FFF2-40B4-BE49-F238E27FC236}">
                <a16:creationId xmlns:a16="http://schemas.microsoft.com/office/drawing/2014/main" id="{2E35C66D-21D7-4A8E-740B-4A0BD7C00B9E}"/>
              </a:ext>
            </a:extLst>
          </p:cNvPr>
          <p:cNvSpPr/>
          <p:nvPr/>
        </p:nvSpPr>
        <p:spPr>
          <a:xfrm>
            <a:off x="637262" y="1998660"/>
            <a:ext cx="1996751" cy="11849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Week-1</a:t>
            </a:r>
          </a:p>
          <a:p>
            <a:pPr algn="ctr"/>
            <a:r>
              <a:rPr lang="en-IN" dirty="0"/>
              <a:t>Understanding of the algorithm </a:t>
            </a:r>
          </a:p>
        </p:txBody>
      </p:sp>
      <p:sp>
        <p:nvSpPr>
          <p:cNvPr id="8" name="Rectangle: Rounded Corners 7">
            <a:extLst>
              <a:ext uri="{FF2B5EF4-FFF2-40B4-BE49-F238E27FC236}">
                <a16:creationId xmlns:a16="http://schemas.microsoft.com/office/drawing/2014/main" id="{6BDA2426-985B-6C51-B567-07DAE3D01DB5}"/>
              </a:ext>
            </a:extLst>
          </p:cNvPr>
          <p:cNvSpPr/>
          <p:nvPr/>
        </p:nvSpPr>
        <p:spPr>
          <a:xfrm>
            <a:off x="3701144" y="1998660"/>
            <a:ext cx="1996751" cy="11849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Week-2</a:t>
            </a:r>
          </a:p>
          <a:p>
            <a:pPr algn="ctr"/>
            <a:r>
              <a:rPr lang="en-IN" dirty="0"/>
              <a:t>Writing code from scratch</a:t>
            </a:r>
          </a:p>
        </p:txBody>
      </p:sp>
      <p:sp>
        <p:nvSpPr>
          <p:cNvPr id="9" name="Rectangle: Rounded Corners 8">
            <a:extLst>
              <a:ext uri="{FF2B5EF4-FFF2-40B4-BE49-F238E27FC236}">
                <a16:creationId xmlns:a16="http://schemas.microsoft.com/office/drawing/2014/main" id="{4B4BD4AD-F4A5-D797-9118-01FC3E46B6F2}"/>
              </a:ext>
            </a:extLst>
          </p:cNvPr>
          <p:cNvSpPr/>
          <p:nvPr/>
        </p:nvSpPr>
        <p:spPr>
          <a:xfrm>
            <a:off x="6813978" y="1998660"/>
            <a:ext cx="1996751" cy="11849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dirty="0"/>
          </a:p>
          <a:p>
            <a:pPr algn="ctr"/>
            <a:r>
              <a:rPr lang="en-IN" dirty="0"/>
              <a:t>Week-3</a:t>
            </a:r>
          </a:p>
          <a:p>
            <a:pPr algn="ctr"/>
            <a:r>
              <a:rPr lang="en-IN" dirty="0"/>
              <a:t>Writing code from scratch</a:t>
            </a:r>
          </a:p>
          <a:p>
            <a:pPr algn="ctr"/>
            <a:endParaRPr lang="en-IN" dirty="0"/>
          </a:p>
        </p:txBody>
      </p:sp>
      <p:sp>
        <p:nvSpPr>
          <p:cNvPr id="10" name="Rectangle: Rounded Corners 9">
            <a:extLst>
              <a:ext uri="{FF2B5EF4-FFF2-40B4-BE49-F238E27FC236}">
                <a16:creationId xmlns:a16="http://schemas.microsoft.com/office/drawing/2014/main" id="{3D531E7B-E614-4D7A-87BE-B8B4ED8EB89C}"/>
              </a:ext>
            </a:extLst>
          </p:cNvPr>
          <p:cNvSpPr/>
          <p:nvPr/>
        </p:nvSpPr>
        <p:spPr>
          <a:xfrm>
            <a:off x="9741061" y="1998660"/>
            <a:ext cx="1996751" cy="11849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Week-4</a:t>
            </a:r>
          </a:p>
          <a:p>
            <a:pPr algn="ctr"/>
            <a:r>
              <a:rPr lang="en-IN" dirty="0"/>
              <a:t>Hyperparameter tuning </a:t>
            </a:r>
          </a:p>
        </p:txBody>
      </p:sp>
      <p:sp>
        <p:nvSpPr>
          <p:cNvPr id="11" name="Rectangle: Rounded Corners 10">
            <a:extLst>
              <a:ext uri="{FF2B5EF4-FFF2-40B4-BE49-F238E27FC236}">
                <a16:creationId xmlns:a16="http://schemas.microsoft.com/office/drawing/2014/main" id="{66B91024-70E8-397C-81AB-D527D053ED8E}"/>
              </a:ext>
            </a:extLst>
          </p:cNvPr>
          <p:cNvSpPr/>
          <p:nvPr/>
        </p:nvSpPr>
        <p:spPr>
          <a:xfrm>
            <a:off x="637262" y="4217437"/>
            <a:ext cx="1996751" cy="11849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Week-5</a:t>
            </a:r>
          </a:p>
          <a:p>
            <a:pPr algn="ctr"/>
            <a:r>
              <a:rPr lang="en-IN" dirty="0"/>
              <a:t>Model building on Dataset-1 </a:t>
            </a:r>
          </a:p>
        </p:txBody>
      </p:sp>
      <p:sp>
        <p:nvSpPr>
          <p:cNvPr id="12" name="Rectangle: Rounded Corners 11">
            <a:extLst>
              <a:ext uri="{FF2B5EF4-FFF2-40B4-BE49-F238E27FC236}">
                <a16:creationId xmlns:a16="http://schemas.microsoft.com/office/drawing/2014/main" id="{4BC1055C-5199-7344-BCDC-4C875D28A45F}"/>
              </a:ext>
            </a:extLst>
          </p:cNvPr>
          <p:cNvSpPr/>
          <p:nvPr/>
        </p:nvSpPr>
        <p:spPr>
          <a:xfrm>
            <a:off x="3701144" y="4217437"/>
            <a:ext cx="1996751" cy="11849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Week-6</a:t>
            </a:r>
          </a:p>
          <a:p>
            <a:pPr algn="ctr"/>
            <a:r>
              <a:rPr lang="en-IN" dirty="0"/>
              <a:t>Model building on Datasets </a:t>
            </a:r>
          </a:p>
        </p:txBody>
      </p:sp>
      <p:sp>
        <p:nvSpPr>
          <p:cNvPr id="13" name="Rectangle: Rounded Corners 12">
            <a:extLst>
              <a:ext uri="{FF2B5EF4-FFF2-40B4-BE49-F238E27FC236}">
                <a16:creationId xmlns:a16="http://schemas.microsoft.com/office/drawing/2014/main" id="{4D16E7CA-01D6-6C2B-A69A-5296E8B58A91}"/>
              </a:ext>
            </a:extLst>
          </p:cNvPr>
          <p:cNvSpPr/>
          <p:nvPr/>
        </p:nvSpPr>
        <p:spPr>
          <a:xfrm>
            <a:off x="6813977" y="4165565"/>
            <a:ext cx="1996751" cy="11849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Week-7</a:t>
            </a:r>
          </a:p>
          <a:p>
            <a:pPr algn="ctr"/>
            <a:r>
              <a:rPr lang="en-IN" dirty="0"/>
              <a:t>Model building on Datasets </a:t>
            </a:r>
          </a:p>
        </p:txBody>
      </p:sp>
      <p:sp>
        <p:nvSpPr>
          <p:cNvPr id="14" name="Rectangle: Rounded Corners 13">
            <a:extLst>
              <a:ext uri="{FF2B5EF4-FFF2-40B4-BE49-F238E27FC236}">
                <a16:creationId xmlns:a16="http://schemas.microsoft.com/office/drawing/2014/main" id="{E3470780-9D54-B7A5-86E4-B4A83F021A45}"/>
              </a:ext>
            </a:extLst>
          </p:cNvPr>
          <p:cNvSpPr/>
          <p:nvPr/>
        </p:nvSpPr>
        <p:spPr>
          <a:xfrm>
            <a:off x="9741060" y="4137573"/>
            <a:ext cx="1996751" cy="11849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Week-8</a:t>
            </a:r>
          </a:p>
          <a:p>
            <a:pPr algn="ctr"/>
            <a:r>
              <a:rPr lang="en-IN" dirty="0"/>
              <a:t>Deployment</a:t>
            </a:r>
          </a:p>
        </p:txBody>
      </p:sp>
      <p:cxnSp>
        <p:nvCxnSpPr>
          <p:cNvPr id="16" name="Straight Arrow Connector 15">
            <a:extLst>
              <a:ext uri="{FF2B5EF4-FFF2-40B4-BE49-F238E27FC236}">
                <a16:creationId xmlns:a16="http://schemas.microsoft.com/office/drawing/2014/main" id="{5EC1A950-C059-EF0F-27C1-9B3A512D1B46}"/>
              </a:ext>
            </a:extLst>
          </p:cNvPr>
          <p:cNvCxnSpPr/>
          <p:nvPr/>
        </p:nvCxnSpPr>
        <p:spPr>
          <a:xfrm>
            <a:off x="2808514" y="2591154"/>
            <a:ext cx="765110" cy="0"/>
          </a:xfrm>
          <a:prstGeom prst="straightConnector1">
            <a:avLst/>
          </a:prstGeom>
          <a:ln w="57150">
            <a:tailEnd type="triangle"/>
          </a:ln>
        </p:spPr>
        <p:style>
          <a:lnRef idx="1">
            <a:schemeClr val="accent4"/>
          </a:lnRef>
          <a:fillRef idx="0">
            <a:schemeClr val="accent4"/>
          </a:fillRef>
          <a:effectRef idx="0">
            <a:schemeClr val="accent4"/>
          </a:effectRef>
          <a:fontRef idx="minor">
            <a:schemeClr val="tx1"/>
          </a:fontRef>
        </p:style>
      </p:cxnSp>
      <p:cxnSp>
        <p:nvCxnSpPr>
          <p:cNvPr id="17" name="Straight Arrow Connector 16">
            <a:extLst>
              <a:ext uri="{FF2B5EF4-FFF2-40B4-BE49-F238E27FC236}">
                <a16:creationId xmlns:a16="http://schemas.microsoft.com/office/drawing/2014/main" id="{C27FED92-BF64-95A9-5D9B-099A095FF3D5}"/>
              </a:ext>
            </a:extLst>
          </p:cNvPr>
          <p:cNvCxnSpPr/>
          <p:nvPr/>
        </p:nvCxnSpPr>
        <p:spPr>
          <a:xfrm>
            <a:off x="5816081" y="2591154"/>
            <a:ext cx="765110" cy="0"/>
          </a:xfrm>
          <a:prstGeom prst="straightConnector1">
            <a:avLst/>
          </a:prstGeom>
          <a:ln w="57150">
            <a:tailEnd type="triangle"/>
          </a:ln>
        </p:spPr>
        <p:style>
          <a:lnRef idx="1">
            <a:schemeClr val="accent4"/>
          </a:lnRef>
          <a:fillRef idx="0">
            <a:schemeClr val="accent4"/>
          </a:fillRef>
          <a:effectRef idx="0">
            <a:schemeClr val="accent4"/>
          </a:effectRef>
          <a:fontRef idx="minor">
            <a:schemeClr val="tx1"/>
          </a:fontRef>
        </p:style>
      </p:cxnSp>
      <p:cxnSp>
        <p:nvCxnSpPr>
          <p:cNvPr id="18" name="Straight Arrow Connector 17">
            <a:extLst>
              <a:ext uri="{FF2B5EF4-FFF2-40B4-BE49-F238E27FC236}">
                <a16:creationId xmlns:a16="http://schemas.microsoft.com/office/drawing/2014/main" id="{5A4402AB-40F8-2D7A-DAD2-C9AAF3D782FF}"/>
              </a:ext>
            </a:extLst>
          </p:cNvPr>
          <p:cNvCxnSpPr/>
          <p:nvPr/>
        </p:nvCxnSpPr>
        <p:spPr>
          <a:xfrm>
            <a:off x="8904320" y="2591154"/>
            <a:ext cx="765110" cy="0"/>
          </a:xfrm>
          <a:prstGeom prst="straightConnector1">
            <a:avLst/>
          </a:prstGeom>
          <a:ln w="57150">
            <a:tailEnd type="triangle"/>
          </a:ln>
        </p:spPr>
        <p:style>
          <a:lnRef idx="1">
            <a:schemeClr val="accent4"/>
          </a:lnRef>
          <a:fillRef idx="0">
            <a:schemeClr val="accent4"/>
          </a:fillRef>
          <a:effectRef idx="0">
            <a:schemeClr val="accent4"/>
          </a:effectRef>
          <a:fontRef idx="minor">
            <a:schemeClr val="tx1"/>
          </a:fontRef>
        </p:style>
      </p:cxnSp>
      <p:cxnSp>
        <p:nvCxnSpPr>
          <p:cNvPr id="19" name="Straight Arrow Connector 18">
            <a:extLst>
              <a:ext uri="{FF2B5EF4-FFF2-40B4-BE49-F238E27FC236}">
                <a16:creationId xmlns:a16="http://schemas.microsoft.com/office/drawing/2014/main" id="{A427B3B2-AF3A-6E06-3230-F7895BBD390D}"/>
              </a:ext>
            </a:extLst>
          </p:cNvPr>
          <p:cNvCxnSpPr/>
          <p:nvPr/>
        </p:nvCxnSpPr>
        <p:spPr>
          <a:xfrm>
            <a:off x="2808514" y="4809931"/>
            <a:ext cx="765110" cy="0"/>
          </a:xfrm>
          <a:prstGeom prst="straightConnector1">
            <a:avLst/>
          </a:prstGeom>
          <a:ln w="57150">
            <a:tailEnd type="triangle"/>
          </a:ln>
        </p:spPr>
        <p:style>
          <a:lnRef idx="1">
            <a:schemeClr val="accent4"/>
          </a:lnRef>
          <a:fillRef idx="0">
            <a:schemeClr val="accent4"/>
          </a:fillRef>
          <a:effectRef idx="0">
            <a:schemeClr val="accent4"/>
          </a:effectRef>
          <a:fontRef idx="minor">
            <a:schemeClr val="tx1"/>
          </a:fontRef>
        </p:style>
      </p:cxnSp>
      <p:cxnSp>
        <p:nvCxnSpPr>
          <p:cNvPr id="20" name="Straight Arrow Connector 19">
            <a:extLst>
              <a:ext uri="{FF2B5EF4-FFF2-40B4-BE49-F238E27FC236}">
                <a16:creationId xmlns:a16="http://schemas.microsoft.com/office/drawing/2014/main" id="{A01A3930-C61F-AABF-E28D-3CE45AF0CD08}"/>
              </a:ext>
            </a:extLst>
          </p:cNvPr>
          <p:cNvCxnSpPr/>
          <p:nvPr/>
        </p:nvCxnSpPr>
        <p:spPr>
          <a:xfrm>
            <a:off x="5856514" y="4809931"/>
            <a:ext cx="765110" cy="0"/>
          </a:xfrm>
          <a:prstGeom prst="straightConnector1">
            <a:avLst/>
          </a:prstGeom>
          <a:ln w="57150">
            <a:tailEnd type="triangle"/>
          </a:ln>
        </p:spPr>
        <p:style>
          <a:lnRef idx="1">
            <a:schemeClr val="accent4"/>
          </a:lnRef>
          <a:fillRef idx="0">
            <a:schemeClr val="accent4"/>
          </a:fillRef>
          <a:effectRef idx="0">
            <a:schemeClr val="accent4"/>
          </a:effectRef>
          <a:fontRef idx="minor">
            <a:schemeClr val="tx1"/>
          </a:fontRef>
        </p:style>
      </p:cxnSp>
      <p:cxnSp>
        <p:nvCxnSpPr>
          <p:cNvPr id="21" name="Straight Arrow Connector 20">
            <a:extLst>
              <a:ext uri="{FF2B5EF4-FFF2-40B4-BE49-F238E27FC236}">
                <a16:creationId xmlns:a16="http://schemas.microsoft.com/office/drawing/2014/main" id="{4085A4B7-D254-AC66-5F87-A84E919D9863}"/>
              </a:ext>
            </a:extLst>
          </p:cNvPr>
          <p:cNvCxnSpPr/>
          <p:nvPr/>
        </p:nvCxnSpPr>
        <p:spPr>
          <a:xfrm>
            <a:off x="8913552" y="4729514"/>
            <a:ext cx="765110" cy="0"/>
          </a:xfrm>
          <a:prstGeom prst="straightConnector1">
            <a:avLst/>
          </a:prstGeom>
          <a:ln w="57150">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736239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32A6ECD-5B76-9FB9-1E97-51CBF47C42E4}"/>
              </a:ext>
            </a:extLst>
          </p:cNvPr>
          <p:cNvSpPr>
            <a:spLocks noGrp="1"/>
          </p:cNvSpPr>
          <p:nvPr>
            <p:ph type="sldNum" sz="quarter" idx="12"/>
          </p:nvPr>
        </p:nvSpPr>
        <p:spPr/>
        <p:txBody>
          <a:bodyPr/>
          <a:lstStyle/>
          <a:p>
            <a:r>
              <a:rPr lang="en-IN" dirty="0"/>
              <a:t>11</a:t>
            </a:r>
          </a:p>
        </p:txBody>
      </p:sp>
      <p:pic>
        <p:nvPicPr>
          <p:cNvPr id="5" name="Picture 4">
            <a:extLst>
              <a:ext uri="{FF2B5EF4-FFF2-40B4-BE49-F238E27FC236}">
                <a16:creationId xmlns:a16="http://schemas.microsoft.com/office/drawing/2014/main" id="{3872216E-4A86-48F4-9F79-1A9F627A8761}"/>
              </a:ext>
            </a:extLst>
          </p:cNvPr>
          <p:cNvPicPr>
            <a:picLocks noChangeAspect="1"/>
          </p:cNvPicPr>
          <p:nvPr/>
        </p:nvPicPr>
        <p:blipFill>
          <a:blip r:embed="rId2"/>
          <a:stretch>
            <a:fillRect/>
          </a:stretch>
        </p:blipFill>
        <p:spPr>
          <a:xfrm>
            <a:off x="9286875" y="0"/>
            <a:ext cx="2905125" cy="738749"/>
          </a:xfrm>
          <a:prstGeom prst="rect">
            <a:avLst/>
          </a:prstGeom>
        </p:spPr>
      </p:pic>
      <p:sp>
        <p:nvSpPr>
          <p:cNvPr id="6" name="Footer Placeholder 5">
            <a:extLst>
              <a:ext uri="{FF2B5EF4-FFF2-40B4-BE49-F238E27FC236}">
                <a16:creationId xmlns:a16="http://schemas.microsoft.com/office/drawing/2014/main" id="{BCEB3532-ACE4-338C-AD79-580BA68F261B}"/>
              </a:ext>
            </a:extLst>
          </p:cNvPr>
          <p:cNvSpPr>
            <a:spLocks noGrp="1"/>
          </p:cNvSpPr>
          <p:nvPr>
            <p:ph type="ftr" sz="quarter" idx="11"/>
          </p:nvPr>
        </p:nvSpPr>
        <p:spPr/>
        <p:txBody>
          <a:bodyPr/>
          <a:lstStyle/>
          <a:p>
            <a:r>
              <a:rPr lang="en-IN" dirty="0"/>
              <a:t>Random Forest Classification</a:t>
            </a:r>
          </a:p>
        </p:txBody>
      </p:sp>
      <p:sp>
        <p:nvSpPr>
          <p:cNvPr id="2" name="TextBox 1">
            <a:extLst>
              <a:ext uri="{FF2B5EF4-FFF2-40B4-BE49-F238E27FC236}">
                <a16:creationId xmlns:a16="http://schemas.microsoft.com/office/drawing/2014/main" id="{EF5D1DBC-4DE1-6C2A-54F1-18C76D0F6562}"/>
              </a:ext>
            </a:extLst>
          </p:cNvPr>
          <p:cNvSpPr txBox="1"/>
          <p:nvPr/>
        </p:nvSpPr>
        <p:spPr>
          <a:xfrm>
            <a:off x="2372756" y="415583"/>
            <a:ext cx="4922195" cy="646331"/>
          </a:xfrm>
          <a:prstGeom prst="rect">
            <a:avLst/>
          </a:prstGeom>
          <a:noFill/>
        </p:spPr>
        <p:txBody>
          <a:bodyPr wrap="square" rtlCol="0">
            <a:spAutoFit/>
          </a:bodyPr>
          <a:lstStyle/>
          <a:p>
            <a:pPr algn="ctr"/>
            <a:r>
              <a:rPr lang="en-IN" sz="3600" dirty="0"/>
              <a:t>Churn data set </a:t>
            </a:r>
            <a:endParaRPr lang="en-IN" sz="3200" dirty="0"/>
          </a:p>
        </p:txBody>
      </p:sp>
      <p:sp>
        <p:nvSpPr>
          <p:cNvPr id="9" name="TextBox 8">
            <a:extLst>
              <a:ext uri="{FF2B5EF4-FFF2-40B4-BE49-F238E27FC236}">
                <a16:creationId xmlns:a16="http://schemas.microsoft.com/office/drawing/2014/main" id="{4ED72242-4D88-C908-9307-EE27E810F022}"/>
              </a:ext>
            </a:extLst>
          </p:cNvPr>
          <p:cNvSpPr txBox="1"/>
          <p:nvPr/>
        </p:nvSpPr>
        <p:spPr>
          <a:xfrm>
            <a:off x="772885" y="1355056"/>
            <a:ext cx="9209315" cy="1477328"/>
          </a:xfrm>
          <a:prstGeom prst="rect">
            <a:avLst/>
          </a:prstGeom>
          <a:noFill/>
        </p:spPr>
        <p:txBody>
          <a:bodyPr wrap="square" rtlCol="0">
            <a:spAutoFit/>
          </a:bodyPr>
          <a:lstStyle/>
          <a:p>
            <a:r>
              <a:rPr lang="en-US" b="1" dirty="0"/>
              <a:t>Problem Statement: </a:t>
            </a:r>
          </a:p>
          <a:p>
            <a:endParaRPr lang="en-US" dirty="0"/>
          </a:p>
          <a:p>
            <a:pPr algn="just"/>
            <a:r>
              <a:rPr lang="en-US" dirty="0"/>
              <a:t>Maintaining current customers is very important as acquiring new customers is very expensive compared to maintaining current customers. So, to understand what rate the customers are leaving Churn is calculated. The target variable in the dataset is 'Churn'.</a:t>
            </a:r>
            <a:endParaRPr lang="en-IN" dirty="0"/>
          </a:p>
        </p:txBody>
      </p:sp>
      <p:sp>
        <p:nvSpPr>
          <p:cNvPr id="10" name="TextBox 9">
            <a:extLst>
              <a:ext uri="{FF2B5EF4-FFF2-40B4-BE49-F238E27FC236}">
                <a16:creationId xmlns:a16="http://schemas.microsoft.com/office/drawing/2014/main" id="{BA5BDE30-A45D-E55D-DBA1-22B21E1BCC59}"/>
              </a:ext>
            </a:extLst>
          </p:cNvPr>
          <p:cNvSpPr txBox="1"/>
          <p:nvPr/>
        </p:nvSpPr>
        <p:spPr>
          <a:xfrm>
            <a:off x="772885" y="3448691"/>
            <a:ext cx="9349274" cy="1754326"/>
          </a:xfrm>
          <a:prstGeom prst="rect">
            <a:avLst/>
          </a:prstGeom>
          <a:noFill/>
        </p:spPr>
        <p:txBody>
          <a:bodyPr wrap="square" rtlCol="0">
            <a:spAutoFit/>
          </a:bodyPr>
          <a:lstStyle/>
          <a:p>
            <a:r>
              <a:rPr lang="en-IN" b="1" dirty="0"/>
              <a:t>Features:</a:t>
            </a:r>
          </a:p>
          <a:p>
            <a:endParaRPr lang="en-IN" dirty="0"/>
          </a:p>
          <a:p>
            <a:r>
              <a:rPr lang="en-IN" dirty="0"/>
              <a:t>CustomerID, Gender, Senior Citizen, Partner, Dependents, Tenure, Phone Service, Multiple Lines, Internet Service, Online Security, Online Backup, Device Protection, Tech Support, Streaming TV, Streaming Movies, Contract, Paperless Billing, Payment Method, Monthly Charges, Total Charges, Churn</a:t>
            </a:r>
          </a:p>
        </p:txBody>
      </p:sp>
    </p:spTree>
    <p:extLst>
      <p:ext uri="{BB962C8B-B14F-4D97-AF65-F5344CB8AC3E}">
        <p14:creationId xmlns:p14="http://schemas.microsoft.com/office/powerpoint/2010/main" val="1146087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32A6ECD-5B76-9FB9-1E97-51CBF47C42E4}"/>
              </a:ext>
            </a:extLst>
          </p:cNvPr>
          <p:cNvSpPr>
            <a:spLocks noGrp="1"/>
          </p:cNvSpPr>
          <p:nvPr>
            <p:ph type="sldNum" sz="quarter" idx="12"/>
          </p:nvPr>
        </p:nvSpPr>
        <p:spPr/>
        <p:txBody>
          <a:bodyPr/>
          <a:lstStyle/>
          <a:p>
            <a:r>
              <a:rPr lang="en-IN" dirty="0"/>
              <a:t>12</a:t>
            </a:r>
          </a:p>
        </p:txBody>
      </p:sp>
      <p:pic>
        <p:nvPicPr>
          <p:cNvPr id="5" name="Picture 4">
            <a:extLst>
              <a:ext uri="{FF2B5EF4-FFF2-40B4-BE49-F238E27FC236}">
                <a16:creationId xmlns:a16="http://schemas.microsoft.com/office/drawing/2014/main" id="{3872216E-4A86-48F4-9F79-1A9F627A8761}"/>
              </a:ext>
            </a:extLst>
          </p:cNvPr>
          <p:cNvPicPr>
            <a:picLocks noChangeAspect="1"/>
          </p:cNvPicPr>
          <p:nvPr/>
        </p:nvPicPr>
        <p:blipFill>
          <a:blip r:embed="rId2"/>
          <a:stretch>
            <a:fillRect/>
          </a:stretch>
        </p:blipFill>
        <p:spPr>
          <a:xfrm>
            <a:off x="9286875" y="0"/>
            <a:ext cx="2905125" cy="738749"/>
          </a:xfrm>
          <a:prstGeom prst="rect">
            <a:avLst/>
          </a:prstGeom>
        </p:spPr>
      </p:pic>
      <p:sp>
        <p:nvSpPr>
          <p:cNvPr id="6" name="Footer Placeholder 5">
            <a:extLst>
              <a:ext uri="{FF2B5EF4-FFF2-40B4-BE49-F238E27FC236}">
                <a16:creationId xmlns:a16="http://schemas.microsoft.com/office/drawing/2014/main" id="{BCEB3532-ACE4-338C-AD79-580BA68F261B}"/>
              </a:ext>
            </a:extLst>
          </p:cNvPr>
          <p:cNvSpPr>
            <a:spLocks noGrp="1"/>
          </p:cNvSpPr>
          <p:nvPr>
            <p:ph type="ftr" sz="quarter" idx="11"/>
          </p:nvPr>
        </p:nvSpPr>
        <p:spPr/>
        <p:txBody>
          <a:bodyPr/>
          <a:lstStyle/>
          <a:p>
            <a:r>
              <a:rPr lang="en-IN" dirty="0"/>
              <a:t>Random Forest Classification</a:t>
            </a:r>
          </a:p>
        </p:txBody>
      </p:sp>
      <p:sp>
        <p:nvSpPr>
          <p:cNvPr id="2" name="TextBox 1">
            <a:extLst>
              <a:ext uri="{FF2B5EF4-FFF2-40B4-BE49-F238E27FC236}">
                <a16:creationId xmlns:a16="http://schemas.microsoft.com/office/drawing/2014/main" id="{EF5D1DBC-4DE1-6C2A-54F1-18C76D0F6562}"/>
              </a:ext>
            </a:extLst>
          </p:cNvPr>
          <p:cNvSpPr txBox="1"/>
          <p:nvPr/>
        </p:nvSpPr>
        <p:spPr>
          <a:xfrm>
            <a:off x="1513259" y="477139"/>
            <a:ext cx="7613780" cy="523220"/>
          </a:xfrm>
          <a:prstGeom prst="rect">
            <a:avLst/>
          </a:prstGeom>
          <a:noFill/>
        </p:spPr>
        <p:txBody>
          <a:bodyPr wrap="square" rtlCol="0">
            <a:spAutoFit/>
          </a:bodyPr>
          <a:lstStyle/>
          <a:p>
            <a:pPr algn="ctr"/>
            <a:r>
              <a:rPr lang="en-IN" sz="2800" dirty="0">
                <a:solidFill>
                  <a:schemeClr val="tx2">
                    <a:lumMod val="50000"/>
                  </a:schemeClr>
                </a:solidFill>
              </a:rPr>
              <a:t>Importing libraries &amp; reading dataset</a:t>
            </a:r>
            <a:endParaRPr lang="en-IN" sz="2400" dirty="0">
              <a:solidFill>
                <a:schemeClr val="tx2">
                  <a:lumMod val="50000"/>
                </a:schemeClr>
              </a:solidFill>
            </a:endParaRPr>
          </a:p>
        </p:txBody>
      </p:sp>
      <p:pic>
        <p:nvPicPr>
          <p:cNvPr id="13" name="Picture 12">
            <a:extLst>
              <a:ext uri="{FF2B5EF4-FFF2-40B4-BE49-F238E27FC236}">
                <a16:creationId xmlns:a16="http://schemas.microsoft.com/office/drawing/2014/main" id="{7739BF7C-80A4-B7AC-EC01-FDE0626B0F45}"/>
              </a:ext>
            </a:extLst>
          </p:cNvPr>
          <p:cNvPicPr>
            <a:picLocks noChangeAspect="1"/>
          </p:cNvPicPr>
          <p:nvPr/>
        </p:nvPicPr>
        <p:blipFill rotWithShape="1">
          <a:blip r:embed="rId3">
            <a:extLst>
              <a:ext uri="{28A0092B-C50C-407E-A947-70E740481C1C}">
                <a14:useLocalDpi xmlns:a14="http://schemas.microsoft.com/office/drawing/2010/main" val="0"/>
              </a:ext>
            </a:extLst>
          </a:blip>
          <a:srcRect l="110" t="16741" r="-110" b="-1195"/>
          <a:stretch/>
        </p:blipFill>
        <p:spPr>
          <a:xfrm>
            <a:off x="1371601" y="1183163"/>
            <a:ext cx="9203383" cy="47287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42782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32A6ECD-5B76-9FB9-1E97-51CBF47C42E4}"/>
              </a:ext>
            </a:extLst>
          </p:cNvPr>
          <p:cNvSpPr>
            <a:spLocks noGrp="1"/>
          </p:cNvSpPr>
          <p:nvPr>
            <p:ph type="sldNum" sz="quarter" idx="12"/>
          </p:nvPr>
        </p:nvSpPr>
        <p:spPr/>
        <p:txBody>
          <a:bodyPr/>
          <a:lstStyle/>
          <a:p>
            <a:r>
              <a:rPr lang="en-IN" dirty="0"/>
              <a:t>13</a:t>
            </a:r>
          </a:p>
        </p:txBody>
      </p:sp>
      <p:pic>
        <p:nvPicPr>
          <p:cNvPr id="5" name="Picture 4">
            <a:extLst>
              <a:ext uri="{FF2B5EF4-FFF2-40B4-BE49-F238E27FC236}">
                <a16:creationId xmlns:a16="http://schemas.microsoft.com/office/drawing/2014/main" id="{3872216E-4A86-48F4-9F79-1A9F627A8761}"/>
              </a:ext>
            </a:extLst>
          </p:cNvPr>
          <p:cNvPicPr>
            <a:picLocks noChangeAspect="1"/>
          </p:cNvPicPr>
          <p:nvPr/>
        </p:nvPicPr>
        <p:blipFill>
          <a:blip r:embed="rId2"/>
          <a:stretch>
            <a:fillRect/>
          </a:stretch>
        </p:blipFill>
        <p:spPr>
          <a:xfrm>
            <a:off x="9286875" y="0"/>
            <a:ext cx="2905125" cy="738749"/>
          </a:xfrm>
          <a:prstGeom prst="rect">
            <a:avLst/>
          </a:prstGeom>
        </p:spPr>
      </p:pic>
      <p:sp>
        <p:nvSpPr>
          <p:cNvPr id="6" name="Footer Placeholder 5">
            <a:extLst>
              <a:ext uri="{FF2B5EF4-FFF2-40B4-BE49-F238E27FC236}">
                <a16:creationId xmlns:a16="http://schemas.microsoft.com/office/drawing/2014/main" id="{BCEB3532-ACE4-338C-AD79-580BA68F261B}"/>
              </a:ext>
            </a:extLst>
          </p:cNvPr>
          <p:cNvSpPr>
            <a:spLocks noGrp="1"/>
          </p:cNvSpPr>
          <p:nvPr>
            <p:ph type="ftr" sz="quarter" idx="11"/>
          </p:nvPr>
        </p:nvSpPr>
        <p:spPr/>
        <p:txBody>
          <a:bodyPr/>
          <a:lstStyle/>
          <a:p>
            <a:r>
              <a:rPr lang="en-IN"/>
              <a:t>Random Forest Classification</a:t>
            </a:r>
          </a:p>
        </p:txBody>
      </p:sp>
      <p:sp>
        <p:nvSpPr>
          <p:cNvPr id="7" name="TextBox 6">
            <a:extLst>
              <a:ext uri="{FF2B5EF4-FFF2-40B4-BE49-F238E27FC236}">
                <a16:creationId xmlns:a16="http://schemas.microsoft.com/office/drawing/2014/main" id="{D2BC2EC4-56CD-62E8-CF08-6984AD7CF7CE}"/>
              </a:ext>
            </a:extLst>
          </p:cNvPr>
          <p:cNvSpPr txBox="1"/>
          <p:nvPr/>
        </p:nvSpPr>
        <p:spPr>
          <a:xfrm>
            <a:off x="1325543" y="215529"/>
            <a:ext cx="7613780" cy="523220"/>
          </a:xfrm>
          <a:prstGeom prst="rect">
            <a:avLst/>
          </a:prstGeom>
          <a:noFill/>
        </p:spPr>
        <p:txBody>
          <a:bodyPr wrap="square" rtlCol="0">
            <a:spAutoFit/>
          </a:bodyPr>
          <a:lstStyle/>
          <a:p>
            <a:pPr algn="ctr"/>
            <a:r>
              <a:rPr lang="en-IN" sz="2800" dirty="0">
                <a:solidFill>
                  <a:schemeClr val="tx2">
                    <a:lumMod val="50000"/>
                  </a:schemeClr>
                </a:solidFill>
              </a:rPr>
              <a:t>Exploratory data analysis</a:t>
            </a:r>
            <a:endParaRPr lang="en-IN" sz="2400" dirty="0">
              <a:solidFill>
                <a:schemeClr val="tx2">
                  <a:lumMod val="50000"/>
                </a:schemeClr>
              </a:solidFill>
            </a:endParaRPr>
          </a:p>
        </p:txBody>
      </p:sp>
      <p:pic>
        <p:nvPicPr>
          <p:cNvPr id="9" name="Picture 8">
            <a:extLst>
              <a:ext uri="{FF2B5EF4-FFF2-40B4-BE49-F238E27FC236}">
                <a16:creationId xmlns:a16="http://schemas.microsoft.com/office/drawing/2014/main" id="{0125A591-895D-C62C-7851-B0350AB5CA02}"/>
              </a:ext>
            </a:extLst>
          </p:cNvPr>
          <p:cNvPicPr>
            <a:picLocks noChangeAspect="1"/>
          </p:cNvPicPr>
          <p:nvPr/>
        </p:nvPicPr>
        <p:blipFill rotWithShape="1">
          <a:blip r:embed="rId3">
            <a:extLst>
              <a:ext uri="{28A0092B-C50C-407E-A947-70E740481C1C}">
                <a14:useLocalDpi xmlns:a14="http://schemas.microsoft.com/office/drawing/2010/main" val="0"/>
              </a:ext>
            </a:extLst>
          </a:blip>
          <a:srcRect r="34404"/>
          <a:stretch/>
        </p:blipFill>
        <p:spPr>
          <a:xfrm>
            <a:off x="513184" y="838096"/>
            <a:ext cx="3730690" cy="5395789"/>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F54BCBE3-6988-9CCE-29F6-EA53B993A6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6359" y="838096"/>
            <a:ext cx="7277731" cy="540352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39876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32A6ECD-5B76-9FB9-1E97-51CBF47C42E4}"/>
              </a:ext>
            </a:extLst>
          </p:cNvPr>
          <p:cNvSpPr>
            <a:spLocks noGrp="1"/>
          </p:cNvSpPr>
          <p:nvPr>
            <p:ph type="sldNum" sz="quarter" idx="12"/>
          </p:nvPr>
        </p:nvSpPr>
        <p:spPr/>
        <p:txBody>
          <a:bodyPr/>
          <a:lstStyle/>
          <a:p>
            <a:r>
              <a:rPr lang="en-IN" dirty="0"/>
              <a:t>14</a:t>
            </a:r>
          </a:p>
        </p:txBody>
      </p:sp>
      <p:pic>
        <p:nvPicPr>
          <p:cNvPr id="5" name="Picture 4">
            <a:extLst>
              <a:ext uri="{FF2B5EF4-FFF2-40B4-BE49-F238E27FC236}">
                <a16:creationId xmlns:a16="http://schemas.microsoft.com/office/drawing/2014/main" id="{3872216E-4A86-48F4-9F79-1A9F627A8761}"/>
              </a:ext>
            </a:extLst>
          </p:cNvPr>
          <p:cNvPicPr>
            <a:picLocks noChangeAspect="1"/>
          </p:cNvPicPr>
          <p:nvPr/>
        </p:nvPicPr>
        <p:blipFill>
          <a:blip r:embed="rId2"/>
          <a:stretch>
            <a:fillRect/>
          </a:stretch>
        </p:blipFill>
        <p:spPr>
          <a:xfrm>
            <a:off x="9286875" y="0"/>
            <a:ext cx="2905125" cy="738749"/>
          </a:xfrm>
          <a:prstGeom prst="rect">
            <a:avLst/>
          </a:prstGeom>
        </p:spPr>
      </p:pic>
      <p:sp>
        <p:nvSpPr>
          <p:cNvPr id="6" name="Footer Placeholder 5">
            <a:extLst>
              <a:ext uri="{FF2B5EF4-FFF2-40B4-BE49-F238E27FC236}">
                <a16:creationId xmlns:a16="http://schemas.microsoft.com/office/drawing/2014/main" id="{BCEB3532-ACE4-338C-AD79-580BA68F261B}"/>
              </a:ext>
            </a:extLst>
          </p:cNvPr>
          <p:cNvSpPr>
            <a:spLocks noGrp="1"/>
          </p:cNvSpPr>
          <p:nvPr>
            <p:ph type="ftr" sz="quarter" idx="11"/>
          </p:nvPr>
        </p:nvSpPr>
        <p:spPr/>
        <p:txBody>
          <a:bodyPr/>
          <a:lstStyle/>
          <a:p>
            <a:r>
              <a:rPr lang="en-IN" dirty="0"/>
              <a:t>Random Forest Classification</a:t>
            </a:r>
          </a:p>
        </p:txBody>
      </p:sp>
      <p:sp>
        <p:nvSpPr>
          <p:cNvPr id="7" name="TextBox 6">
            <a:extLst>
              <a:ext uri="{FF2B5EF4-FFF2-40B4-BE49-F238E27FC236}">
                <a16:creationId xmlns:a16="http://schemas.microsoft.com/office/drawing/2014/main" id="{D2BC2EC4-56CD-62E8-CF08-6984AD7CF7CE}"/>
              </a:ext>
            </a:extLst>
          </p:cNvPr>
          <p:cNvSpPr txBox="1"/>
          <p:nvPr/>
        </p:nvSpPr>
        <p:spPr>
          <a:xfrm>
            <a:off x="1325543" y="215529"/>
            <a:ext cx="7613780" cy="523220"/>
          </a:xfrm>
          <a:prstGeom prst="rect">
            <a:avLst/>
          </a:prstGeom>
          <a:noFill/>
        </p:spPr>
        <p:txBody>
          <a:bodyPr wrap="square" rtlCol="0">
            <a:spAutoFit/>
          </a:bodyPr>
          <a:lstStyle/>
          <a:p>
            <a:pPr algn="ctr"/>
            <a:r>
              <a:rPr lang="en-IN" sz="2800" dirty="0">
                <a:solidFill>
                  <a:schemeClr val="tx2">
                    <a:lumMod val="50000"/>
                  </a:schemeClr>
                </a:solidFill>
              </a:rPr>
              <a:t>Exploratory data analysis</a:t>
            </a:r>
            <a:endParaRPr lang="en-IN" sz="2400" dirty="0">
              <a:solidFill>
                <a:schemeClr val="tx2">
                  <a:lumMod val="50000"/>
                </a:schemeClr>
              </a:solidFill>
            </a:endParaRPr>
          </a:p>
        </p:txBody>
      </p:sp>
      <p:pic>
        <p:nvPicPr>
          <p:cNvPr id="3" name="Picture 2">
            <a:extLst>
              <a:ext uri="{FF2B5EF4-FFF2-40B4-BE49-F238E27FC236}">
                <a16:creationId xmlns:a16="http://schemas.microsoft.com/office/drawing/2014/main" id="{63E9F612-9A94-3D81-0168-0B2DC1BB2A03}"/>
              </a:ext>
            </a:extLst>
          </p:cNvPr>
          <p:cNvPicPr>
            <a:picLocks noChangeAspect="1"/>
          </p:cNvPicPr>
          <p:nvPr/>
        </p:nvPicPr>
        <p:blipFill rotWithShape="1">
          <a:blip r:embed="rId3">
            <a:extLst>
              <a:ext uri="{28A0092B-C50C-407E-A947-70E740481C1C}">
                <a14:useLocalDpi xmlns:a14="http://schemas.microsoft.com/office/drawing/2010/main" val="0"/>
              </a:ext>
            </a:extLst>
          </a:blip>
          <a:srcRect b="14461"/>
          <a:stretch/>
        </p:blipFill>
        <p:spPr>
          <a:xfrm>
            <a:off x="1088889" y="936828"/>
            <a:ext cx="9746825" cy="522144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87414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32A6ECD-5B76-9FB9-1E97-51CBF47C42E4}"/>
              </a:ext>
            </a:extLst>
          </p:cNvPr>
          <p:cNvSpPr>
            <a:spLocks noGrp="1"/>
          </p:cNvSpPr>
          <p:nvPr>
            <p:ph type="sldNum" sz="quarter" idx="12"/>
          </p:nvPr>
        </p:nvSpPr>
        <p:spPr/>
        <p:txBody>
          <a:bodyPr/>
          <a:lstStyle/>
          <a:p>
            <a:r>
              <a:rPr lang="en-IN" dirty="0"/>
              <a:t>15</a:t>
            </a:r>
          </a:p>
        </p:txBody>
      </p:sp>
      <p:pic>
        <p:nvPicPr>
          <p:cNvPr id="5" name="Picture 4">
            <a:extLst>
              <a:ext uri="{FF2B5EF4-FFF2-40B4-BE49-F238E27FC236}">
                <a16:creationId xmlns:a16="http://schemas.microsoft.com/office/drawing/2014/main" id="{3872216E-4A86-48F4-9F79-1A9F627A8761}"/>
              </a:ext>
            </a:extLst>
          </p:cNvPr>
          <p:cNvPicPr>
            <a:picLocks noChangeAspect="1"/>
          </p:cNvPicPr>
          <p:nvPr/>
        </p:nvPicPr>
        <p:blipFill>
          <a:blip r:embed="rId2"/>
          <a:stretch>
            <a:fillRect/>
          </a:stretch>
        </p:blipFill>
        <p:spPr>
          <a:xfrm>
            <a:off x="9286875" y="0"/>
            <a:ext cx="2905125" cy="738749"/>
          </a:xfrm>
          <a:prstGeom prst="rect">
            <a:avLst/>
          </a:prstGeom>
        </p:spPr>
      </p:pic>
      <p:sp>
        <p:nvSpPr>
          <p:cNvPr id="6" name="Footer Placeholder 5">
            <a:extLst>
              <a:ext uri="{FF2B5EF4-FFF2-40B4-BE49-F238E27FC236}">
                <a16:creationId xmlns:a16="http://schemas.microsoft.com/office/drawing/2014/main" id="{BCEB3532-ACE4-338C-AD79-580BA68F261B}"/>
              </a:ext>
            </a:extLst>
          </p:cNvPr>
          <p:cNvSpPr>
            <a:spLocks noGrp="1"/>
          </p:cNvSpPr>
          <p:nvPr>
            <p:ph type="ftr" sz="quarter" idx="11"/>
          </p:nvPr>
        </p:nvSpPr>
        <p:spPr/>
        <p:txBody>
          <a:bodyPr/>
          <a:lstStyle/>
          <a:p>
            <a:r>
              <a:rPr lang="en-IN" dirty="0"/>
              <a:t>Random Forest Classification</a:t>
            </a:r>
          </a:p>
        </p:txBody>
      </p:sp>
      <p:sp>
        <p:nvSpPr>
          <p:cNvPr id="7" name="TextBox 6">
            <a:extLst>
              <a:ext uri="{FF2B5EF4-FFF2-40B4-BE49-F238E27FC236}">
                <a16:creationId xmlns:a16="http://schemas.microsoft.com/office/drawing/2014/main" id="{D2BC2EC4-56CD-62E8-CF08-6984AD7CF7CE}"/>
              </a:ext>
            </a:extLst>
          </p:cNvPr>
          <p:cNvSpPr txBox="1"/>
          <p:nvPr/>
        </p:nvSpPr>
        <p:spPr>
          <a:xfrm>
            <a:off x="1885380" y="425518"/>
            <a:ext cx="7613780" cy="523220"/>
          </a:xfrm>
          <a:prstGeom prst="rect">
            <a:avLst/>
          </a:prstGeom>
          <a:noFill/>
        </p:spPr>
        <p:txBody>
          <a:bodyPr wrap="square" rtlCol="0">
            <a:spAutoFit/>
          </a:bodyPr>
          <a:lstStyle/>
          <a:p>
            <a:pPr algn="ctr"/>
            <a:r>
              <a:rPr lang="en-IN" sz="2800" dirty="0">
                <a:solidFill>
                  <a:schemeClr val="tx2">
                    <a:lumMod val="50000"/>
                  </a:schemeClr>
                </a:solidFill>
              </a:rPr>
              <a:t>Data Visualizations</a:t>
            </a:r>
            <a:endParaRPr lang="en-IN" sz="2400" dirty="0">
              <a:solidFill>
                <a:schemeClr val="tx2">
                  <a:lumMod val="50000"/>
                </a:schemeClr>
              </a:solidFill>
            </a:endParaRPr>
          </a:p>
        </p:txBody>
      </p:sp>
      <p:pic>
        <p:nvPicPr>
          <p:cNvPr id="8" name="Picture 7">
            <a:extLst>
              <a:ext uri="{FF2B5EF4-FFF2-40B4-BE49-F238E27FC236}">
                <a16:creationId xmlns:a16="http://schemas.microsoft.com/office/drawing/2014/main" id="{DFF66420-4631-3DC5-C0AC-5A38F18EA2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161" y="1687416"/>
            <a:ext cx="5989839" cy="4221846"/>
          </a:xfrm>
          <a:prstGeom prst="rect">
            <a:avLst/>
          </a:prstGeom>
        </p:spPr>
      </p:pic>
      <p:pic>
        <p:nvPicPr>
          <p:cNvPr id="16" name="Picture 15">
            <a:extLst>
              <a:ext uri="{FF2B5EF4-FFF2-40B4-BE49-F238E27FC236}">
                <a16:creationId xmlns:a16="http://schemas.microsoft.com/office/drawing/2014/main" id="{F4B12261-4EE9-A0A2-73EB-52D4E5DC19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2989" y="1398523"/>
            <a:ext cx="5852667" cy="4298052"/>
          </a:xfrm>
          <a:prstGeom prst="rect">
            <a:avLst/>
          </a:prstGeom>
        </p:spPr>
      </p:pic>
    </p:spTree>
    <p:extLst>
      <p:ext uri="{BB962C8B-B14F-4D97-AF65-F5344CB8AC3E}">
        <p14:creationId xmlns:p14="http://schemas.microsoft.com/office/powerpoint/2010/main" val="3106590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32A6ECD-5B76-9FB9-1E97-51CBF47C42E4}"/>
              </a:ext>
            </a:extLst>
          </p:cNvPr>
          <p:cNvSpPr>
            <a:spLocks noGrp="1"/>
          </p:cNvSpPr>
          <p:nvPr>
            <p:ph type="sldNum" sz="quarter" idx="12"/>
          </p:nvPr>
        </p:nvSpPr>
        <p:spPr/>
        <p:txBody>
          <a:bodyPr/>
          <a:lstStyle/>
          <a:p>
            <a:r>
              <a:rPr lang="en-IN" dirty="0"/>
              <a:t>16</a:t>
            </a:r>
          </a:p>
        </p:txBody>
      </p:sp>
      <p:pic>
        <p:nvPicPr>
          <p:cNvPr id="5" name="Picture 4">
            <a:extLst>
              <a:ext uri="{FF2B5EF4-FFF2-40B4-BE49-F238E27FC236}">
                <a16:creationId xmlns:a16="http://schemas.microsoft.com/office/drawing/2014/main" id="{3872216E-4A86-48F4-9F79-1A9F627A8761}"/>
              </a:ext>
            </a:extLst>
          </p:cNvPr>
          <p:cNvPicPr>
            <a:picLocks noChangeAspect="1"/>
          </p:cNvPicPr>
          <p:nvPr/>
        </p:nvPicPr>
        <p:blipFill>
          <a:blip r:embed="rId2"/>
          <a:stretch>
            <a:fillRect/>
          </a:stretch>
        </p:blipFill>
        <p:spPr>
          <a:xfrm>
            <a:off x="9286875" y="0"/>
            <a:ext cx="2905125" cy="738749"/>
          </a:xfrm>
          <a:prstGeom prst="rect">
            <a:avLst/>
          </a:prstGeom>
        </p:spPr>
      </p:pic>
      <p:sp>
        <p:nvSpPr>
          <p:cNvPr id="6" name="Footer Placeholder 5">
            <a:extLst>
              <a:ext uri="{FF2B5EF4-FFF2-40B4-BE49-F238E27FC236}">
                <a16:creationId xmlns:a16="http://schemas.microsoft.com/office/drawing/2014/main" id="{BCEB3532-ACE4-338C-AD79-580BA68F261B}"/>
              </a:ext>
            </a:extLst>
          </p:cNvPr>
          <p:cNvSpPr>
            <a:spLocks noGrp="1"/>
          </p:cNvSpPr>
          <p:nvPr>
            <p:ph type="ftr" sz="quarter" idx="11"/>
          </p:nvPr>
        </p:nvSpPr>
        <p:spPr/>
        <p:txBody>
          <a:bodyPr/>
          <a:lstStyle/>
          <a:p>
            <a:r>
              <a:rPr lang="en-IN" dirty="0"/>
              <a:t>Random Forest Classification</a:t>
            </a:r>
          </a:p>
        </p:txBody>
      </p:sp>
      <p:sp>
        <p:nvSpPr>
          <p:cNvPr id="7" name="TextBox 6">
            <a:extLst>
              <a:ext uri="{FF2B5EF4-FFF2-40B4-BE49-F238E27FC236}">
                <a16:creationId xmlns:a16="http://schemas.microsoft.com/office/drawing/2014/main" id="{D2BC2EC4-56CD-62E8-CF08-6984AD7CF7CE}"/>
              </a:ext>
            </a:extLst>
          </p:cNvPr>
          <p:cNvSpPr txBox="1"/>
          <p:nvPr/>
        </p:nvSpPr>
        <p:spPr>
          <a:xfrm>
            <a:off x="1885380" y="425518"/>
            <a:ext cx="7613780" cy="523220"/>
          </a:xfrm>
          <a:prstGeom prst="rect">
            <a:avLst/>
          </a:prstGeom>
          <a:noFill/>
        </p:spPr>
        <p:txBody>
          <a:bodyPr wrap="square" rtlCol="0">
            <a:spAutoFit/>
          </a:bodyPr>
          <a:lstStyle/>
          <a:p>
            <a:pPr algn="ctr"/>
            <a:r>
              <a:rPr lang="en-IN" sz="2800" dirty="0">
                <a:solidFill>
                  <a:schemeClr val="tx2">
                    <a:lumMod val="50000"/>
                  </a:schemeClr>
                </a:solidFill>
              </a:rPr>
              <a:t>Data Visualizations</a:t>
            </a:r>
            <a:endParaRPr lang="en-IN" sz="2400" dirty="0">
              <a:solidFill>
                <a:schemeClr val="tx2">
                  <a:lumMod val="50000"/>
                </a:schemeClr>
              </a:solidFill>
            </a:endParaRPr>
          </a:p>
        </p:txBody>
      </p:sp>
      <p:pic>
        <p:nvPicPr>
          <p:cNvPr id="3" name="Picture 2">
            <a:extLst>
              <a:ext uri="{FF2B5EF4-FFF2-40B4-BE49-F238E27FC236}">
                <a16:creationId xmlns:a16="http://schemas.microsoft.com/office/drawing/2014/main" id="{C791956A-960A-2561-877A-70EC7914FC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453" y="1780595"/>
            <a:ext cx="5593565" cy="3520745"/>
          </a:xfrm>
          <a:prstGeom prst="rect">
            <a:avLst/>
          </a:prstGeom>
        </p:spPr>
      </p:pic>
      <p:pic>
        <p:nvPicPr>
          <p:cNvPr id="10" name="Picture 9">
            <a:extLst>
              <a:ext uri="{FF2B5EF4-FFF2-40B4-BE49-F238E27FC236}">
                <a16:creationId xmlns:a16="http://schemas.microsoft.com/office/drawing/2014/main" id="{95C3C1D0-5BE8-7AAA-CC16-919EB026F1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7968" y="1128577"/>
            <a:ext cx="5540220" cy="5227773"/>
          </a:xfrm>
          <a:prstGeom prst="rect">
            <a:avLst/>
          </a:prstGeom>
        </p:spPr>
      </p:pic>
    </p:spTree>
    <p:extLst>
      <p:ext uri="{BB962C8B-B14F-4D97-AF65-F5344CB8AC3E}">
        <p14:creationId xmlns:p14="http://schemas.microsoft.com/office/powerpoint/2010/main" val="1371858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32A6ECD-5B76-9FB9-1E97-51CBF47C42E4}"/>
              </a:ext>
            </a:extLst>
          </p:cNvPr>
          <p:cNvSpPr>
            <a:spLocks noGrp="1"/>
          </p:cNvSpPr>
          <p:nvPr>
            <p:ph type="sldNum" sz="quarter" idx="12"/>
          </p:nvPr>
        </p:nvSpPr>
        <p:spPr/>
        <p:txBody>
          <a:bodyPr/>
          <a:lstStyle/>
          <a:p>
            <a:r>
              <a:rPr lang="en-IN" dirty="0"/>
              <a:t>16</a:t>
            </a:r>
          </a:p>
        </p:txBody>
      </p:sp>
      <p:pic>
        <p:nvPicPr>
          <p:cNvPr id="5" name="Picture 4">
            <a:extLst>
              <a:ext uri="{FF2B5EF4-FFF2-40B4-BE49-F238E27FC236}">
                <a16:creationId xmlns:a16="http://schemas.microsoft.com/office/drawing/2014/main" id="{3872216E-4A86-48F4-9F79-1A9F627A8761}"/>
              </a:ext>
            </a:extLst>
          </p:cNvPr>
          <p:cNvPicPr>
            <a:picLocks noChangeAspect="1"/>
          </p:cNvPicPr>
          <p:nvPr/>
        </p:nvPicPr>
        <p:blipFill>
          <a:blip r:embed="rId2"/>
          <a:stretch>
            <a:fillRect/>
          </a:stretch>
        </p:blipFill>
        <p:spPr>
          <a:xfrm>
            <a:off x="9286875" y="0"/>
            <a:ext cx="2905125" cy="738749"/>
          </a:xfrm>
          <a:prstGeom prst="rect">
            <a:avLst/>
          </a:prstGeom>
        </p:spPr>
      </p:pic>
      <p:sp>
        <p:nvSpPr>
          <p:cNvPr id="6" name="Footer Placeholder 5">
            <a:extLst>
              <a:ext uri="{FF2B5EF4-FFF2-40B4-BE49-F238E27FC236}">
                <a16:creationId xmlns:a16="http://schemas.microsoft.com/office/drawing/2014/main" id="{BCEB3532-ACE4-338C-AD79-580BA68F261B}"/>
              </a:ext>
            </a:extLst>
          </p:cNvPr>
          <p:cNvSpPr>
            <a:spLocks noGrp="1"/>
          </p:cNvSpPr>
          <p:nvPr>
            <p:ph type="ftr" sz="quarter" idx="11"/>
          </p:nvPr>
        </p:nvSpPr>
        <p:spPr/>
        <p:txBody>
          <a:bodyPr/>
          <a:lstStyle/>
          <a:p>
            <a:r>
              <a:rPr lang="en-IN" dirty="0"/>
              <a:t>Random Forest Classification</a:t>
            </a:r>
          </a:p>
        </p:txBody>
      </p:sp>
      <p:sp>
        <p:nvSpPr>
          <p:cNvPr id="7" name="TextBox 6">
            <a:extLst>
              <a:ext uri="{FF2B5EF4-FFF2-40B4-BE49-F238E27FC236}">
                <a16:creationId xmlns:a16="http://schemas.microsoft.com/office/drawing/2014/main" id="{D2BC2EC4-56CD-62E8-CF08-6984AD7CF7CE}"/>
              </a:ext>
            </a:extLst>
          </p:cNvPr>
          <p:cNvSpPr txBox="1"/>
          <p:nvPr/>
        </p:nvSpPr>
        <p:spPr>
          <a:xfrm>
            <a:off x="1521486" y="369374"/>
            <a:ext cx="7613780" cy="523220"/>
          </a:xfrm>
          <a:prstGeom prst="rect">
            <a:avLst/>
          </a:prstGeom>
          <a:noFill/>
        </p:spPr>
        <p:txBody>
          <a:bodyPr wrap="square" rtlCol="0">
            <a:spAutoFit/>
          </a:bodyPr>
          <a:lstStyle/>
          <a:p>
            <a:pPr algn="ctr"/>
            <a:r>
              <a:rPr lang="en-IN" sz="2800" dirty="0">
                <a:solidFill>
                  <a:schemeClr val="tx2">
                    <a:lumMod val="50000"/>
                  </a:schemeClr>
                </a:solidFill>
              </a:rPr>
              <a:t>Model Building</a:t>
            </a:r>
            <a:endParaRPr lang="en-IN" sz="2400" dirty="0">
              <a:solidFill>
                <a:schemeClr val="tx2">
                  <a:lumMod val="50000"/>
                </a:schemeClr>
              </a:solidFill>
            </a:endParaRPr>
          </a:p>
        </p:txBody>
      </p:sp>
      <p:pic>
        <p:nvPicPr>
          <p:cNvPr id="8" name="Picture 7">
            <a:extLst>
              <a:ext uri="{FF2B5EF4-FFF2-40B4-BE49-F238E27FC236}">
                <a16:creationId xmlns:a16="http://schemas.microsoft.com/office/drawing/2014/main" id="{3EF6B740-6927-0A55-A75C-0AEE84D1A2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6661" y="1082350"/>
            <a:ext cx="8561698" cy="51318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43768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32A6ECD-5B76-9FB9-1E97-51CBF47C42E4}"/>
              </a:ext>
            </a:extLst>
          </p:cNvPr>
          <p:cNvSpPr>
            <a:spLocks noGrp="1"/>
          </p:cNvSpPr>
          <p:nvPr>
            <p:ph type="sldNum" sz="quarter" idx="12"/>
          </p:nvPr>
        </p:nvSpPr>
        <p:spPr/>
        <p:txBody>
          <a:bodyPr/>
          <a:lstStyle/>
          <a:p>
            <a:r>
              <a:rPr lang="en-IN" dirty="0"/>
              <a:t>17</a:t>
            </a:r>
          </a:p>
        </p:txBody>
      </p:sp>
      <p:pic>
        <p:nvPicPr>
          <p:cNvPr id="5" name="Picture 4">
            <a:extLst>
              <a:ext uri="{FF2B5EF4-FFF2-40B4-BE49-F238E27FC236}">
                <a16:creationId xmlns:a16="http://schemas.microsoft.com/office/drawing/2014/main" id="{3872216E-4A86-48F4-9F79-1A9F627A8761}"/>
              </a:ext>
            </a:extLst>
          </p:cNvPr>
          <p:cNvPicPr>
            <a:picLocks noChangeAspect="1"/>
          </p:cNvPicPr>
          <p:nvPr/>
        </p:nvPicPr>
        <p:blipFill>
          <a:blip r:embed="rId2"/>
          <a:stretch>
            <a:fillRect/>
          </a:stretch>
        </p:blipFill>
        <p:spPr>
          <a:xfrm>
            <a:off x="9286875" y="0"/>
            <a:ext cx="2905125" cy="738749"/>
          </a:xfrm>
          <a:prstGeom prst="rect">
            <a:avLst/>
          </a:prstGeom>
        </p:spPr>
      </p:pic>
      <p:sp>
        <p:nvSpPr>
          <p:cNvPr id="6" name="Footer Placeholder 5">
            <a:extLst>
              <a:ext uri="{FF2B5EF4-FFF2-40B4-BE49-F238E27FC236}">
                <a16:creationId xmlns:a16="http://schemas.microsoft.com/office/drawing/2014/main" id="{BCEB3532-ACE4-338C-AD79-580BA68F261B}"/>
              </a:ext>
            </a:extLst>
          </p:cNvPr>
          <p:cNvSpPr>
            <a:spLocks noGrp="1"/>
          </p:cNvSpPr>
          <p:nvPr>
            <p:ph type="ftr" sz="quarter" idx="11"/>
          </p:nvPr>
        </p:nvSpPr>
        <p:spPr/>
        <p:txBody>
          <a:bodyPr/>
          <a:lstStyle/>
          <a:p>
            <a:r>
              <a:rPr lang="en-IN" dirty="0"/>
              <a:t>Random Forest Classification</a:t>
            </a:r>
          </a:p>
        </p:txBody>
      </p:sp>
      <p:sp>
        <p:nvSpPr>
          <p:cNvPr id="7" name="TextBox 6">
            <a:extLst>
              <a:ext uri="{FF2B5EF4-FFF2-40B4-BE49-F238E27FC236}">
                <a16:creationId xmlns:a16="http://schemas.microsoft.com/office/drawing/2014/main" id="{D2BC2EC4-56CD-62E8-CF08-6984AD7CF7CE}"/>
              </a:ext>
            </a:extLst>
          </p:cNvPr>
          <p:cNvSpPr txBox="1"/>
          <p:nvPr/>
        </p:nvSpPr>
        <p:spPr>
          <a:xfrm>
            <a:off x="1521486" y="369374"/>
            <a:ext cx="7613780" cy="523220"/>
          </a:xfrm>
          <a:prstGeom prst="rect">
            <a:avLst/>
          </a:prstGeom>
          <a:noFill/>
        </p:spPr>
        <p:txBody>
          <a:bodyPr wrap="square" rtlCol="0">
            <a:spAutoFit/>
          </a:bodyPr>
          <a:lstStyle/>
          <a:p>
            <a:pPr algn="ctr"/>
            <a:r>
              <a:rPr lang="en-IN" sz="2800" dirty="0">
                <a:solidFill>
                  <a:schemeClr val="tx2">
                    <a:lumMod val="50000"/>
                  </a:schemeClr>
                </a:solidFill>
              </a:rPr>
              <a:t>Hyperparameter Tuning</a:t>
            </a:r>
            <a:endParaRPr lang="en-IN" sz="2400" dirty="0">
              <a:solidFill>
                <a:schemeClr val="tx2">
                  <a:lumMod val="50000"/>
                </a:schemeClr>
              </a:solidFill>
            </a:endParaRPr>
          </a:p>
        </p:txBody>
      </p:sp>
      <p:pic>
        <p:nvPicPr>
          <p:cNvPr id="3" name="Picture 2">
            <a:extLst>
              <a:ext uri="{FF2B5EF4-FFF2-40B4-BE49-F238E27FC236}">
                <a16:creationId xmlns:a16="http://schemas.microsoft.com/office/drawing/2014/main" id="{CC7DC895-A0EF-3ECE-08E6-B0E7FF97CE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002" y="984379"/>
            <a:ext cx="10325995" cy="519479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089402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32A6ECD-5B76-9FB9-1E97-51CBF47C42E4}"/>
              </a:ext>
            </a:extLst>
          </p:cNvPr>
          <p:cNvSpPr>
            <a:spLocks noGrp="1"/>
          </p:cNvSpPr>
          <p:nvPr>
            <p:ph type="sldNum" sz="quarter" idx="12"/>
          </p:nvPr>
        </p:nvSpPr>
        <p:spPr/>
        <p:txBody>
          <a:bodyPr/>
          <a:lstStyle/>
          <a:p>
            <a:r>
              <a:rPr lang="en-IN" dirty="0"/>
              <a:t>18</a:t>
            </a:r>
          </a:p>
        </p:txBody>
      </p:sp>
      <p:pic>
        <p:nvPicPr>
          <p:cNvPr id="5" name="Picture 4">
            <a:extLst>
              <a:ext uri="{FF2B5EF4-FFF2-40B4-BE49-F238E27FC236}">
                <a16:creationId xmlns:a16="http://schemas.microsoft.com/office/drawing/2014/main" id="{3872216E-4A86-48F4-9F79-1A9F627A8761}"/>
              </a:ext>
            </a:extLst>
          </p:cNvPr>
          <p:cNvPicPr>
            <a:picLocks noChangeAspect="1"/>
          </p:cNvPicPr>
          <p:nvPr/>
        </p:nvPicPr>
        <p:blipFill>
          <a:blip r:embed="rId2"/>
          <a:stretch>
            <a:fillRect/>
          </a:stretch>
        </p:blipFill>
        <p:spPr>
          <a:xfrm>
            <a:off x="9286875" y="0"/>
            <a:ext cx="2905125" cy="738749"/>
          </a:xfrm>
          <a:prstGeom prst="rect">
            <a:avLst/>
          </a:prstGeom>
        </p:spPr>
      </p:pic>
      <p:sp>
        <p:nvSpPr>
          <p:cNvPr id="6" name="Footer Placeholder 5">
            <a:extLst>
              <a:ext uri="{FF2B5EF4-FFF2-40B4-BE49-F238E27FC236}">
                <a16:creationId xmlns:a16="http://schemas.microsoft.com/office/drawing/2014/main" id="{BCEB3532-ACE4-338C-AD79-580BA68F261B}"/>
              </a:ext>
            </a:extLst>
          </p:cNvPr>
          <p:cNvSpPr>
            <a:spLocks noGrp="1"/>
          </p:cNvSpPr>
          <p:nvPr>
            <p:ph type="ftr" sz="quarter" idx="11"/>
          </p:nvPr>
        </p:nvSpPr>
        <p:spPr/>
        <p:txBody>
          <a:bodyPr/>
          <a:lstStyle/>
          <a:p>
            <a:r>
              <a:rPr lang="en-IN" dirty="0"/>
              <a:t>Random Forest Classification</a:t>
            </a:r>
          </a:p>
        </p:txBody>
      </p:sp>
      <p:sp>
        <p:nvSpPr>
          <p:cNvPr id="7" name="TextBox 6">
            <a:extLst>
              <a:ext uri="{FF2B5EF4-FFF2-40B4-BE49-F238E27FC236}">
                <a16:creationId xmlns:a16="http://schemas.microsoft.com/office/drawing/2014/main" id="{D2BC2EC4-56CD-62E8-CF08-6984AD7CF7CE}"/>
              </a:ext>
            </a:extLst>
          </p:cNvPr>
          <p:cNvSpPr txBox="1"/>
          <p:nvPr/>
        </p:nvSpPr>
        <p:spPr>
          <a:xfrm>
            <a:off x="1521486" y="369374"/>
            <a:ext cx="7613780" cy="523220"/>
          </a:xfrm>
          <a:prstGeom prst="rect">
            <a:avLst/>
          </a:prstGeom>
          <a:noFill/>
        </p:spPr>
        <p:txBody>
          <a:bodyPr wrap="square" rtlCol="0">
            <a:spAutoFit/>
          </a:bodyPr>
          <a:lstStyle/>
          <a:p>
            <a:pPr algn="ctr"/>
            <a:r>
              <a:rPr lang="en-IN" sz="2800" dirty="0">
                <a:solidFill>
                  <a:schemeClr val="tx2">
                    <a:lumMod val="50000"/>
                  </a:schemeClr>
                </a:solidFill>
              </a:rPr>
              <a:t>Model Deployment</a:t>
            </a:r>
            <a:endParaRPr lang="en-IN" sz="2400" dirty="0">
              <a:solidFill>
                <a:schemeClr val="tx2">
                  <a:lumMod val="50000"/>
                </a:schemeClr>
              </a:solidFill>
            </a:endParaRPr>
          </a:p>
        </p:txBody>
      </p:sp>
      <p:pic>
        <p:nvPicPr>
          <p:cNvPr id="8" name="Picture 7">
            <a:extLst>
              <a:ext uri="{FF2B5EF4-FFF2-40B4-BE49-F238E27FC236}">
                <a16:creationId xmlns:a16="http://schemas.microsoft.com/office/drawing/2014/main" id="{AE32C04F-7F02-8E36-A5BE-01F151AE5066}"/>
              </a:ext>
            </a:extLst>
          </p:cNvPr>
          <p:cNvPicPr>
            <a:picLocks noChangeAspect="1"/>
          </p:cNvPicPr>
          <p:nvPr/>
        </p:nvPicPr>
        <p:blipFill rotWithShape="1">
          <a:blip r:embed="rId3">
            <a:extLst>
              <a:ext uri="{28A0092B-C50C-407E-A947-70E740481C1C}">
                <a14:useLocalDpi xmlns:a14="http://schemas.microsoft.com/office/drawing/2010/main" val="0"/>
              </a:ext>
            </a:extLst>
          </a:blip>
          <a:srcRect l="30453" t="11025" r="2659" b="24032"/>
          <a:stretch/>
        </p:blipFill>
        <p:spPr>
          <a:xfrm>
            <a:off x="1" y="1105718"/>
            <a:ext cx="5778230" cy="4818427"/>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0610218B-8904-965F-8650-EE8B2B5EAD56}"/>
              </a:ext>
            </a:extLst>
          </p:cNvPr>
          <p:cNvPicPr>
            <a:picLocks noChangeAspect="1"/>
          </p:cNvPicPr>
          <p:nvPr/>
        </p:nvPicPr>
        <p:blipFill rotWithShape="1">
          <a:blip r:embed="rId4">
            <a:extLst>
              <a:ext uri="{28A0092B-C50C-407E-A947-70E740481C1C}">
                <a14:useLocalDpi xmlns:a14="http://schemas.microsoft.com/office/drawing/2010/main" val="0"/>
              </a:ext>
            </a:extLst>
          </a:blip>
          <a:srcRect l="26672" t="14678" r="14313"/>
          <a:stretch/>
        </p:blipFill>
        <p:spPr>
          <a:xfrm>
            <a:off x="5938029" y="1105718"/>
            <a:ext cx="6127512" cy="481842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6260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32A6ECD-5B76-9FB9-1E97-51CBF47C42E4}"/>
              </a:ext>
            </a:extLst>
          </p:cNvPr>
          <p:cNvSpPr>
            <a:spLocks noGrp="1"/>
          </p:cNvSpPr>
          <p:nvPr>
            <p:ph type="sldNum" sz="quarter" idx="12"/>
          </p:nvPr>
        </p:nvSpPr>
        <p:spPr/>
        <p:txBody>
          <a:bodyPr/>
          <a:lstStyle/>
          <a:p>
            <a:r>
              <a:rPr lang="en-IN" dirty="0"/>
              <a:t>1</a:t>
            </a:r>
          </a:p>
        </p:txBody>
      </p:sp>
      <p:pic>
        <p:nvPicPr>
          <p:cNvPr id="5" name="Picture 4">
            <a:extLst>
              <a:ext uri="{FF2B5EF4-FFF2-40B4-BE49-F238E27FC236}">
                <a16:creationId xmlns:a16="http://schemas.microsoft.com/office/drawing/2014/main" id="{3872216E-4A86-48F4-9F79-1A9F627A8761}"/>
              </a:ext>
            </a:extLst>
          </p:cNvPr>
          <p:cNvPicPr>
            <a:picLocks noChangeAspect="1"/>
          </p:cNvPicPr>
          <p:nvPr/>
        </p:nvPicPr>
        <p:blipFill>
          <a:blip r:embed="rId2"/>
          <a:stretch>
            <a:fillRect/>
          </a:stretch>
        </p:blipFill>
        <p:spPr>
          <a:xfrm>
            <a:off x="9286875" y="0"/>
            <a:ext cx="2905125" cy="738749"/>
          </a:xfrm>
          <a:prstGeom prst="rect">
            <a:avLst/>
          </a:prstGeom>
        </p:spPr>
      </p:pic>
      <p:sp>
        <p:nvSpPr>
          <p:cNvPr id="6" name="Footer Placeholder 5">
            <a:extLst>
              <a:ext uri="{FF2B5EF4-FFF2-40B4-BE49-F238E27FC236}">
                <a16:creationId xmlns:a16="http://schemas.microsoft.com/office/drawing/2014/main" id="{BCEB3532-ACE4-338C-AD79-580BA68F261B}"/>
              </a:ext>
            </a:extLst>
          </p:cNvPr>
          <p:cNvSpPr>
            <a:spLocks noGrp="1"/>
          </p:cNvSpPr>
          <p:nvPr>
            <p:ph type="ftr" sz="quarter" idx="11"/>
          </p:nvPr>
        </p:nvSpPr>
        <p:spPr/>
        <p:txBody>
          <a:bodyPr/>
          <a:lstStyle/>
          <a:p>
            <a:r>
              <a:rPr lang="en-IN"/>
              <a:t>Random Forest Classification</a:t>
            </a:r>
          </a:p>
        </p:txBody>
      </p:sp>
      <p:sp>
        <p:nvSpPr>
          <p:cNvPr id="7" name="TextBox 6">
            <a:extLst>
              <a:ext uri="{FF2B5EF4-FFF2-40B4-BE49-F238E27FC236}">
                <a16:creationId xmlns:a16="http://schemas.microsoft.com/office/drawing/2014/main" id="{9C576605-06D3-6EFF-9479-1FBD1F0F1C96}"/>
              </a:ext>
            </a:extLst>
          </p:cNvPr>
          <p:cNvSpPr txBox="1"/>
          <p:nvPr/>
        </p:nvSpPr>
        <p:spPr>
          <a:xfrm>
            <a:off x="905069" y="248182"/>
            <a:ext cx="4637315" cy="646331"/>
          </a:xfrm>
          <a:prstGeom prst="rect">
            <a:avLst/>
          </a:prstGeom>
          <a:noFill/>
        </p:spPr>
        <p:txBody>
          <a:bodyPr wrap="square" rtlCol="0">
            <a:spAutoFit/>
          </a:bodyPr>
          <a:lstStyle/>
          <a:p>
            <a:r>
              <a:rPr lang="en-IN" sz="3600" dirty="0">
                <a:solidFill>
                  <a:schemeClr val="tx2">
                    <a:lumMod val="50000"/>
                  </a:schemeClr>
                </a:solidFill>
              </a:rPr>
              <a:t>Contents</a:t>
            </a:r>
          </a:p>
        </p:txBody>
      </p:sp>
      <p:sp>
        <p:nvSpPr>
          <p:cNvPr id="8" name="TextBox 7">
            <a:extLst>
              <a:ext uri="{FF2B5EF4-FFF2-40B4-BE49-F238E27FC236}">
                <a16:creationId xmlns:a16="http://schemas.microsoft.com/office/drawing/2014/main" id="{42749187-E358-C6C0-6E95-82F71D0F5058}"/>
              </a:ext>
            </a:extLst>
          </p:cNvPr>
          <p:cNvSpPr txBox="1"/>
          <p:nvPr/>
        </p:nvSpPr>
        <p:spPr>
          <a:xfrm>
            <a:off x="905069" y="894513"/>
            <a:ext cx="5542384" cy="5661550"/>
          </a:xfrm>
          <a:prstGeom prst="rect">
            <a:avLst/>
          </a:prstGeom>
          <a:noFill/>
        </p:spPr>
        <p:txBody>
          <a:bodyPr wrap="square" rtlCol="0">
            <a:spAutoFit/>
          </a:bodyPr>
          <a:lstStyle/>
          <a:p>
            <a:pPr marL="342900" indent="-342900">
              <a:lnSpc>
                <a:spcPct val="200000"/>
              </a:lnSpc>
              <a:buFont typeface="+mj-lt"/>
              <a:buAutoNum type="arabicPeriod"/>
            </a:pPr>
            <a:r>
              <a:rPr lang="en-IN" sz="2000" dirty="0">
                <a:solidFill>
                  <a:schemeClr val="accent6">
                    <a:lumMod val="50000"/>
                  </a:schemeClr>
                </a:solidFill>
              </a:rPr>
              <a:t>Introduction</a:t>
            </a:r>
          </a:p>
          <a:p>
            <a:pPr marL="342900" indent="-342900">
              <a:lnSpc>
                <a:spcPct val="200000"/>
              </a:lnSpc>
              <a:buFont typeface="+mj-lt"/>
              <a:buAutoNum type="arabicPeriod"/>
            </a:pPr>
            <a:r>
              <a:rPr lang="en-IN" sz="2000" dirty="0">
                <a:solidFill>
                  <a:schemeClr val="accent6">
                    <a:lumMod val="50000"/>
                  </a:schemeClr>
                </a:solidFill>
              </a:rPr>
              <a:t>Working of Random Forest</a:t>
            </a:r>
          </a:p>
          <a:p>
            <a:pPr marL="342900" indent="-342900">
              <a:lnSpc>
                <a:spcPct val="200000"/>
              </a:lnSpc>
              <a:buFont typeface="+mj-lt"/>
              <a:buAutoNum type="arabicPeriod"/>
            </a:pPr>
            <a:r>
              <a:rPr lang="en-IN" sz="2000" dirty="0">
                <a:solidFill>
                  <a:schemeClr val="accent6">
                    <a:lumMod val="50000"/>
                  </a:schemeClr>
                </a:solidFill>
              </a:rPr>
              <a:t>Entropy Calculation</a:t>
            </a:r>
          </a:p>
          <a:p>
            <a:pPr marL="342900" indent="-342900">
              <a:lnSpc>
                <a:spcPct val="200000"/>
              </a:lnSpc>
              <a:buFont typeface="+mj-lt"/>
              <a:buAutoNum type="arabicPeriod"/>
            </a:pPr>
            <a:r>
              <a:rPr lang="en-IN" sz="2000" dirty="0">
                <a:solidFill>
                  <a:schemeClr val="accent6">
                    <a:lumMod val="50000"/>
                  </a:schemeClr>
                </a:solidFill>
              </a:rPr>
              <a:t>Gini impurity Calculation </a:t>
            </a:r>
          </a:p>
          <a:p>
            <a:pPr marL="342900" indent="-342900">
              <a:lnSpc>
                <a:spcPct val="200000"/>
              </a:lnSpc>
              <a:buFont typeface="+mj-lt"/>
              <a:buAutoNum type="arabicPeriod"/>
            </a:pPr>
            <a:r>
              <a:rPr lang="en-IN" sz="2000" dirty="0">
                <a:solidFill>
                  <a:schemeClr val="accent6">
                    <a:lumMod val="50000"/>
                  </a:schemeClr>
                </a:solidFill>
              </a:rPr>
              <a:t>Information gain calculation</a:t>
            </a:r>
          </a:p>
          <a:p>
            <a:pPr marL="342900" indent="-342900">
              <a:lnSpc>
                <a:spcPct val="200000"/>
              </a:lnSpc>
              <a:buFont typeface="+mj-lt"/>
              <a:buAutoNum type="arabicPeriod"/>
            </a:pPr>
            <a:r>
              <a:rPr lang="en-IN" sz="2000" dirty="0">
                <a:solidFill>
                  <a:schemeClr val="accent6">
                    <a:lumMod val="50000"/>
                  </a:schemeClr>
                </a:solidFill>
              </a:rPr>
              <a:t>Model Building</a:t>
            </a:r>
          </a:p>
          <a:p>
            <a:pPr marL="342900" indent="-342900">
              <a:lnSpc>
                <a:spcPct val="200000"/>
              </a:lnSpc>
              <a:buFont typeface="+mj-lt"/>
              <a:buAutoNum type="arabicPeriod"/>
            </a:pPr>
            <a:r>
              <a:rPr lang="en-IN" sz="2000" dirty="0">
                <a:solidFill>
                  <a:schemeClr val="accent6">
                    <a:lumMod val="50000"/>
                  </a:schemeClr>
                </a:solidFill>
              </a:rPr>
              <a:t>Deployment</a:t>
            </a:r>
          </a:p>
          <a:p>
            <a:pPr marL="342900" indent="-342900">
              <a:lnSpc>
                <a:spcPct val="200000"/>
              </a:lnSpc>
              <a:buFont typeface="+mj-lt"/>
              <a:buAutoNum type="arabicPeriod"/>
            </a:pPr>
            <a:r>
              <a:rPr lang="en-IN" sz="2000" dirty="0">
                <a:solidFill>
                  <a:schemeClr val="accent6">
                    <a:lumMod val="50000"/>
                  </a:schemeClr>
                </a:solidFill>
              </a:rPr>
              <a:t>References</a:t>
            </a:r>
          </a:p>
          <a:p>
            <a:pPr marL="342900" indent="-342900">
              <a:lnSpc>
                <a:spcPct val="250000"/>
              </a:lnSpc>
              <a:buFont typeface="+mj-lt"/>
              <a:buAutoNum type="arabicPeriod"/>
            </a:pPr>
            <a:endParaRPr lang="en-IN" sz="2000" dirty="0">
              <a:solidFill>
                <a:schemeClr val="accent6">
                  <a:lumMod val="50000"/>
                </a:schemeClr>
              </a:solidFill>
            </a:endParaRPr>
          </a:p>
        </p:txBody>
      </p:sp>
    </p:spTree>
    <p:extLst>
      <p:ext uri="{BB962C8B-B14F-4D97-AF65-F5344CB8AC3E}">
        <p14:creationId xmlns:p14="http://schemas.microsoft.com/office/powerpoint/2010/main" val="1704277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32A6ECD-5B76-9FB9-1E97-51CBF47C42E4}"/>
              </a:ext>
            </a:extLst>
          </p:cNvPr>
          <p:cNvSpPr>
            <a:spLocks noGrp="1"/>
          </p:cNvSpPr>
          <p:nvPr>
            <p:ph type="sldNum" sz="quarter" idx="12"/>
          </p:nvPr>
        </p:nvSpPr>
        <p:spPr/>
        <p:txBody>
          <a:bodyPr/>
          <a:lstStyle/>
          <a:p>
            <a:r>
              <a:rPr lang="en-IN" dirty="0"/>
              <a:t>19</a:t>
            </a:r>
          </a:p>
        </p:txBody>
      </p:sp>
      <p:pic>
        <p:nvPicPr>
          <p:cNvPr id="5" name="Picture 4">
            <a:extLst>
              <a:ext uri="{FF2B5EF4-FFF2-40B4-BE49-F238E27FC236}">
                <a16:creationId xmlns:a16="http://schemas.microsoft.com/office/drawing/2014/main" id="{3872216E-4A86-48F4-9F79-1A9F627A8761}"/>
              </a:ext>
            </a:extLst>
          </p:cNvPr>
          <p:cNvPicPr>
            <a:picLocks noChangeAspect="1"/>
          </p:cNvPicPr>
          <p:nvPr/>
        </p:nvPicPr>
        <p:blipFill>
          <a:blip r:embed="rId2"/>
          <a:stretch>
            <a:fillRect/>
          </a:stretch>
        </p:blipFill>
        <p:spPr>
          <a:xfrm>
            <a:off x="9286875" y="0"/>
            <a:ext cx="2905125" cy="738749"/>
          </a:xfrm>
          <a:prstGeom prst="rect">
            <a:avLst/>
          </a:prstGeom>
        </p:spPr>
      </p:pic>
      <p:sp>
        <p:nvSpPr>
          <p:cNvPr id="6" name="Footer Placeholder 5">
            <a:extLst>
              <a:ext uri="{FF2B5EF4-FFF2-40B4-BE49-F238E27FC236}">
                <a16:creationId xmlns:a16="http://schemas.microsoft.com/office/drawing/2014/main" id="{BCEB3532-ACE4-338C-AD79-580BA68F261B}"/>
              </a:ext>
            </a:extLst>
          </p:cNvPr>
          <p:cNvSpPr>
            <a:spLocks noGrp="1"/>
          </p:cNvSpPr>
          <p:nvPr>
            <p:ph type="ftr" sz="quarter" idx="11"/>
          </p:nvPr>
        </p:nvSpPr>
        <p:spPr/>
        <p:txBody>
          <a:bodyPr/>
          <a:lstStyle/>
          <a:p>
            <a:r>
              <a:rPr lang="en-IN" dirty="0"/>
              <a:t>Random Forest Classification</a:t>
            </a:r>
          </a:p>
        </p:txBody>
      </p:sp>
      <p:sp>
        <p:nvSpPr>
          <p:cNvPr id="7" name="TextBox 6">
            <a:extLst>
              <a:ext uri="{FF2B5EF4-FFF2-40B4-BE49-F238E27FC236}">
                <a16:creationId xmlns:a16="http://schemas.microsoft.com/office/drawing/2014/main" id="{D2BC2EC4-56CD-62E8-CF08-6984AD7CF7CE}"/>
              </a:ext>
            </a:extLst>
          </p:cNvPr>
          <p:cNvSpPr txBox="1"/>
          <p:nvPr/>
        </p:nvSpPr>
        <p:spPr>
          <a:xfrm>
            <a:off x="1484164" y="55694"/>
            <a:ext cx="7613780" cy="523220"/>
          </a:xfrm>
          <a:prstGeom prst="rect">
            <a:avLst/>
          </a:prstGeom>
          <a:noFill/>
        </p:spPr>
        <p:txBody>
          <a:bodyPr wrap="square" rtlCol="0">
            <a:spAutoFit/>
          </a:bodyPr>
          <a:lstStyle/>
          <a:p>
            <a:pPr algn="ctr"/>
            <a:r>
              <a:rPr lang="en-IN" sz="2800" dirty="0">
                <a:solidFill>
                  <a:schemeClr val="tx2">
                    <a:lumMod val="50000"/>
                  </a:schemeClr>
                </a:solidFill>
              </a:rPr>
              <a:t>Model Deployment</a:t>
            </a:r>
            <a:endParaRPr lang="en-IN" sz="2400" dirty="0">
              <a:solidFill>
                <a:schemeClr val="tx2">
                  <a:lumMod val="50000"/>
                </a:schemeClr>
              </a:solidFill>
            </a:endParaRPr>
          </a:p>
        </p:txBody>
      </p:sp>
      <p:pic>
        <p:nvPicPr>
          <p:cNvPr id="3" name="Picture 2">
            <a:extLst>
              <a:ext uri="{FF2B5EF4-FFF2-40B4-BE49-F238E27FC236}">
                <a16:creationId xmlns:a16="http://schemas.microsoft.com/office/drawing/2014/main" id="{154C7416-1FAA-A6EF-4752-988CDB379B0C}"/>
              </a:ext>
            </a:extLst>
          </p:cNvPr>
          <p:cNvPicPr>
            <a:picLocks noChangeAspect="1"/>
          </p:cNvPicPr>
          <p:nvPr/>
        </p:nvPicPr>
        <p:blipFill rotWithShape="1">
          <a:blip r:embed="rId3">
            <a:extLst>
              <a:ext uri="{28A0092B-C50C-407E-A947-70E740481C1C}">
                <a14:useLocalDpi xmlns:a14="http://schemas.microsoft.com/office/drawing/2010/main" val="0"/>
              </a:ext>
            </a:extLst>
          </a:blip>
          <a:srcRect l="27727" t="13827"/>
          <a:stretch/>
        </p:blipFill>
        <p:spPr>
          <a:xfrm>
            <a:off x="4038600" y="811763"/>
            <a:ext cx="7518663" cy="5384752"/>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81DC74F0-92FB-59BE-ED8F-932EB93E29A3}"/>
              </a:ext>
            </a:extLst>
          </p:cNvPr>
          <p:cNvPicPr>
            <a:picLocks noChangeAspect="1"/>
          </p:cNvPicPr>
          <p:nvPr/>
        </p:nvPicPr>
        <p:blipFill rotWithShape="1">
          <a:blip r:embed="rId4">
            <a:extLst>
              <a:ext uri="{28A0092B-C50C-407E-A947-70E740481C1C}">
                <a14:useLocalDpi xmlns:a14="http://schemas.microsoft.com/office/drawing/2010/main" val="0"/>
              </a:ext>
            </a:extLst>
          </a:blip>
          <a:srcRect l="36103" t="13015" r="36513"/>
          <a:stretch/>
        </p:blipFill>
        <p:spPr>
          <a:xfrm>
            <a:off x="853355" y="811764"/>
            <a:ext cx="2981782" cy="538475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993645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32A6ECD-5B76-9FB9-1E97-51CBF47C42E4}"/>
              </a:ext>
            </a:extLst>
          </p:cNvPr>
          <p:cNvSpPr>
            <a:spLocks noGrp="1"/>
          </p:cNvSpPr>
          <p:nvPr>
            <p:ph type="sldNum" sz="quarter" idx="12"/>
          </p:nvPr>
        </p:nvSpPr>
        <p:spPr/>
        <p:txBody>
          <a:bodyPr/>
          <a:lstStyle/>
          <a:p>
            <a:r>
              <a:rPr lang="en-IN" dirty="0"/>
              <a:t>7</a:t>
            </a:r>
          </a:p>
        </p:txBody>
      </p:sp>
      <p:pic>
        <p:nvPicPr>
          <p:cNvPr id="5" name="Picture 4">
            <a:extLst>
              <a:ext uri="{FF2B5EF4-FFF2-40B4-BE49-F238E27FC236}">
                <a16:creationId xmlns:a16="http://schemas.microsoft.com/office/drawing/2014/main" id="{3872216E-4A86-48F4-9F79-1A9F627A8761}"/>
              </a:ext>
            </a:extLst>
          </p:cNvPr>
          <p:cNvPicPr>
            <a:picLocks noChangeAspect="1"/>
          </p:cNvPicPr>
          <p:nvPr/>
        </p:nvPicPr>
        <p:blipFill>
          <a:blip r:embed="rId2"/>
          <a:stretch>
            <a:fillRect/>
          </a:stretch>
        </p:blipFill>
        <p:spPr>
          <a:xfrm>
            <a:off x="9286875" y="0"/>
            <a:ext cx="2905125" cy="738749"/>
          </a:xfrm>
          <a:prstGeom prst="rect">
            <a:avLst/>
          </a:prstGeom>
        </p:spPr>
      </p:pic>
      <p:sp>
        <p:nvSpPr>
          <p:cNvPr id="6" name="Footer Placeholder 5">
            <a:extLst>
              <a:ext uri="{FF2B5EF4-FFF2-40B4-BE49-F238E27FC236}">
                <a16:creationId xmlns:a16="http://schemas.microsoft.com/office/drawing/2014/main" id="{BCEB3532-ACE4-338C-AD79-580BA68F261B}"/>
              </a:ext>
            </a:extLst>
          </p:cNvPr>
          <p:cNvSpPr>
            <a:spLocks noGrp="1"/>
          </p:cNvSpPr>
          <p:nvPr>
            <p:ph type="ftr" sz="quarter" idx="11"/>
          </p:nvPr>
        </p:nvSpPr>
        <p:spPr/>
        <p:txBody>
          <a:bodyPr/>
          <a:lstStyle/>
          <a:p>
            <a:r>
              <a:rPr lang="en-IN"/>
              <a:t>Random Forest Classification</a:t>
            </a:r>
          </a:p>
        </p:txBody>
      </p:sp>
      <p:sp>
        <p:nvSpPr>
          <p:cNvPr id="2" name="TextBox 1">
            <a:extLst>
              <a:ext uri="{FF2B5EF4-FFF2-40B4-BE49-F238E27FC236}">
                <a16:creationId xmlns:a16="http://schemas.microsoft.com/office/drawing/2014/main" id="{EF5D1DBC-4DE1-6C2A-54F1-18C76D0F6562}"/>
              </a:ext>
            </a:extLst>
          </p:cNvPr>
          <p:cNvSpPr txBox="1"/>
          <p:nvPr/>
        </p:nvSpPr>
        <p:spPr>
          <a:xfrm>
            <a:off x="-612842" y="675796"/>
            <a:ext cx="4922195" cy="646331"/>
          </a:xfrm>
          <a:prstGeom prst="rect">
            <a:avLst/>
          </a:prstGeom>
          <a:noFill/>
        </p:spPr>
        <p:txBody>
          <a:bodyPr wrap="square" rtlCol="0">
            <a:spAutoFit/>
          </a:bodyPr>
          <a:lstStyle/>
          <a:p>
            <a:pPr algn="ctr"/>
            <a:r>
              <a:rPr lang="en-IN" sz="3600" dirty="0">
                <a:solidFill>
                  <a:schemeClr val="tx2">
                    <a:lumMod val="50000"/>
                  </a:schemeClr>
                </a:solidFill>
              </a:rPr>
              <a:t>References</a:t>
            </a:r>
            <a:endParaRPr lang="en-IN" sz="3200" dirty="0">
              <a:solidFill>
                <a:schemeClr val="tx2">
                  <a:lumMod val="50000"/>
                </a:schemeClr>
              </a:solidFill>
            </a:endParaRPr>
          </a:p>
        </p:txBody>
      </p:sp>
      <p:sp>
        <p:nvSpPr>
          <p:cNvPr id="3" name="TextBox 2">
            <a:extLst>
              <a:ext uri="{FF2B5EF4-FFF2-40B4-BE49-F238E27FC236}">
                <a16:creationId xmlns:a16="http://schemas.microsoft.com/office/drawing/2014/main" id="{2E5DE50E-75B6-A7E8-E884-D8E994F74DAE}"/>
              </a:ext>
            </a:extLst>
          </p:cNvPr>
          <p:cNvSpPr txBox="1"/>
          <p:nvPr/>
        </p:nvSpPr>
        <p:spPr>
          <a:xfrm>
            <a:off x="603115" y="1259173"/>
            <a:ext cx="11040894" cy="4931478"/>
          </a:xfrm>
          <a:prstGeom prst="rect">
            <a:avLst/>
          </a:prstGeom>
          <a:noFill/>
        </p:spPr>
        <p:txBody>
          <a:bodyPr wrap="square" rtlCol="0">
            <a:spAutoFit/>
          </a:bodyPr>
          <a:lstStyle/>
          <a:p>
            <a:pPr marL="342900" indent="-342900">
              <a:lnSpc>
                <a:spcPct val="300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https://www.youtube.com/watch?v=1IQOtJ4NI_0&amp;list=RDLV1IQOtJ4NI_0&amp;index=1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300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https://www.youtube.com/watch?v=5aIFgrrTqOw</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300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https://www.youtube.com/watch?v=FuTRucXB9rA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300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https://www.turing.com/kb/random-forest-algorithm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300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https://www.simplilearn.com/tutorials/machine-learning-tutorial/random-forest-algorithm</a:t>
            </a:r>
          </a:p>
          <a:p>
            <a:pPr marL="342900" indent="-342900">
              <a:lnSpc>
                <a:spcPct val="300000"/>
              </a:lnSpc>
              <a:buFont typeface="+mj-lt"/>
              <a:buAutoNum type="arabicPeriod"/>
            </a:pPr>
            <a:endParaRPr lang="en-IN" dirty="0"/>
          </a:p>
        </p:txBody>
      </p:sp>
    </p:spTree>
    <p:extLst>
      <p:ext uri="{BB962C8B-B14F-4D97-AF65-F5344CB8AC3E}">
        <p14:creationId xmlns:p14="http://schemas.microsoft.com/office/powerpoint/2010/main" val="4088321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32A6ECD-5B76-9FB9-1E97-51CBF47C42E4}"/>
              </a:ext>
            </a:extLst>
          </p:cNvPr>
          <p:cNvSpPr>
            <a:spLocks noGrp="1"/>
          </p:cNvSpPr>
          <p:nvPr>
            <p:ph type="sldNum" sz="quarter" idx="12"/>
          </p:nvPr>
        </p:nvSpPr>
        <p:spPr/>
        <p:txBody>
          <a:bodyPr/>
          <a:lstStyle/>
          <a:p>
            <a:r>
              <a:rPr lang="en-IN" dirty="0"/>
              <a:t>2</a:t>
            </a:r>
          </a:p>
        </p:txBody>
      </p:sp>
      <p:pic>
        <p:nvPicPr>
          <p:cNvPr id="5" name="Picture 4">
            <a:extLst>
              <a:ext uri="{FF2B5EF4-FFF2-40B4-BE49-F238E27FC236}">
                <a16:creationId xmlns:a16="http://schemas.microsoft.com/office/drawing/2014/main" id="{3872216E-4A86-48F4-9F79-1A9F627A8761}"/>
              </a:ext>
            </a:extLst>
          </p:cNvPr>
          <p:cNvPicPr>
            <a:picLocks noChangeAspect="1"/>
          </p:cNvPicPr>
          <p:nvPr/>
        </p:nvPicPr>
        <p:blipFill>
          <a:blip r:embed="rId2"/>
          <a:stretch>
            <a:fillRect/>
          </a:stretch>
        </p:blipFill>
        <p:spPr>
          <a:xfrm>
            <a:off x="9286875" y="0"/>
            <a:ext cx="2905125" cy="738749"/>
          </a:xfrm>
          <a:prstGeom prst="rect">
            <a:avLst/>
          </a:prstGeom>
        </p:spPr>
      </p:pic>
      <p:sp>
        <p:nvSpPr>
          <p:cNvPr id="6" name="Footer Placeholder 5">
            <a:extLst>
              <a:ext uri="{FF2B5EF4-FFF2-40B4-BE49-F238E27FC236}">
                <a16:creationId xmlns:a16="http://schemas.microsoft.com/office/drawing/2014/main" id="{BCEB3532-ACE4-338C-AD79-580BA68F261B}"/>
              </a:ext>
            </a:extLst>
          </p:cNvPr>
          <p:cNvSpPr>
            <a:spLocks noGrp="1"/>
          </p:cNvSpPr>
          <p:nvPr>
            <p:ph type="ftr" sz="quarter" idx="11"/>
          </p:nvPr>
        </p:nvSpPr>
        <p:spPr/>
        <p:txBody>
          <a:bodyPr/>
          <a:lstStyle/>
          <a:p>
            <a:r>
              <a:rPr lang="en-IN"/>
              <a:t>Random Forest Classification</a:t>
            </a:r>
          </a:p>
        </p:txBody>
      </p:sp>
      <p:sp>
        <p:nvSpPr>
          <p:cNvPr id="2" name="TextBox 1">
            <a:extLst>
              <a:ext uri="{FF2B5EF4-FFF2-40B4-BE49-F238E27FC236}">
                <a16:creationId xmlns:a16="http://schemas.microsoft.com/office/drawing/2014/main" id="{0E981164-91D5-8D74-CB01-ED39F38A1476}"/>
              </a:ext>
            </a:extLst>
          </p:cNvPr>
          <p:cNvSpPr txBox="1"/>
          <p:nvPr/>
        </p:nvSpPr>
        <p:spPr>
          <a:xfrm>
            <a:off x="2080727" y="261257"/>
            <a:ext cx="4879910" cy="646331"/>
          </a:xfrm>
          <a:prstGeom prst="rect">
            <a:avLst/>
          </a:prstGeom>
          <a:noFill/>
        </p:spPr>
        <p:txBody>
          <a:bodyPr wrap="square" rtlCol="0">
            <a:spAutoFit/>
          </a:bodyPr>
          <a:lstStyle/>
          <a:p>
            <a:pPr algn="ctr"/>
            <a:r>
              <a:rPr lang="en-IN" sz="3600" dirty="0">
                <a:solidFill>
                  <a:schemeClr val="tx2">
                    <a:lumMod val="50000"/>
                  </a:schemeClr>
                </a:solidFill>
              </a:rPr>
              <a:t>Introduction</a:t>
            </a:r>
          </a:p>
        </p:txBody>
      </p:sp>
      <p:sp>
        <p:nvSpPr>
          <p:cNvPr id="7" name="TextBox 6">
            <a:extLst>
              <a:ext uri="{FF2B5EF4-FFF2-40B4-BE49-F238E27FC236}">
                <a16:creationId xmlns:a16="http://schemas.microsoft.com/office/drawing/2014/main" id="{A4F3FF67-8E18-DD73-D3ED-F01DBFA867D2}"/>
              </a:ext>
            </a:extLst>
          </p:cNvPr>
          <p:cNvSpPr txBox="1"/>
          <p:nvPr/>
        </p:nvSpPr>
        <p:spPr>
          <a:xfrm>
            <a:off x="503636" y="854767"/>
            <a:ext cx="7084656" cy="5632311"/>
          </a:xfrm>
          <a:prstGeom prst="rect">
            <a:avLst/>
          </a:prstGeom>
          <a:noFill/>
        </p:spPr>
        <p:txBody>
          <a:bodyPr wrap="square">
            <a:spAutoFit/>
          </a:bodyPr>
          <a:lstStyle/>
          <a:p>
            <a:pPr algn="l"/>
            <a:endParaRPr lang="en-US" b="1" i="0" dirty="0">
              <a:solidFill>
                <a:srgbClr val="272C37"/>
              </a:solidFill>
              <a:effectLst/>
            </a:endParaRPr>
          </a:p>
          <a:p>
            <a:pPr algn="l"/>
            <a:r>
              <a:rPr lang="en-US" b="1" i="0" dirty="0">
                <a:solidFill>
                  <a:srgbClr val="C00000"/>
                </a:solidFill>
                <a:effectLst/>
              </a:rPr>
              <a:t>Root Node</a:t>
            </a:r>
          </a:p>
          <a:p>
            <a:pPr marL="285750" indent="-285750" algn="just">
              <a:buFont typeface="Wingdings" panose="05000000000000000000" pitchFamily="2" charset="2"/>
              <a:buChar char="Ø"/>
            </a:pPr>
            <a:r>
              <a:rPr lang="en-US" b="0" i="0" dirty="0">
                <a:solidFill>
                  <a:srgbClr val="51565E"/>
                </a:solidFill>
                <a:effectLst/>
              </a:rPr>
              <a:t>The root node is the topmost decision node, which is where you have all of your data.</a:t>
            </a:r>
          </a:p>
          <a:p>
            <a:pPr marL="285750" indent="-285750" algn="l">
              <a:buFont typeface="Wingdings" panose="05000000000000000000" pitchFamily="2" charset="2"/>
              <a:buChar char="Ø"/>
            </a:pPr>
            <a:endParaRPr lang="en-US" b="0" i="0" dirty="0">
              <a:solidFill>
                <a:srgbClr val="51565E"/>
              </a:solidFill>
              <a:effectLst/>
            </a:endParaRPr>
          </a:p>
          <a:p>
            <a:pPr algn="l"/>
            <a:r>
              <a:rPr lang="en-US" b="1" i="0" dirty="0">
                <a:solidFill>
                  <a:srgbClr val="C00000"/>
                </a:solidFill>
                <a:effectLst/>
              </a:rPr>
              <a:t>Leaf Node</a:t>
            </a:r>
          </a:p>
          <a:p>
            <a:pPr marL="285750" indent="-285750" algn="l">
              <a:buFont typeface="Wingdings" panose="05000000000000000000" pitchFamily="2" charset="2"/>
              <a:buChar char="Ø"/>
            </a:pPr>
            <a:r>
              <a:rPr lang="en-US" b="0" i="0" dirty="0">
                <a:solidFill>
                  <a:srgbClr val="51565E"/>
                </a:solidFill>
                <a:effectLst/>
              </a:rPr>
              <a:t>A leaf node is a node that carries the classification or the decision.</a:t>
            </a:r>
          </a:p>
          <a:p>
            <a:pPr algn="l"/>
            <a:endParaRPr lang="en-US" b="0" i="0" dirty="0">
              <a:solidFill>
                <a:srgbClr val="51565E"/>
              </a:solidFill>
              <a:effectLst/>
            </a:endParaRPr>
          </a:p>
          <a:p>
            <a:pPr algn="l"/>
            <a:r>
              <a:rPr lang="en-US" b="1" i="0" dirty="0">
                <a:solidFill>
                  <a:srgbClr val="C00000"/>
                </a:solidFill>
                <a:effectLst/>
              </a:rPr>
              <a:t>Decision Node</a:t>
            </a:r>
          </a:p>
          <a:p>
            <a:pPr marL="285750" indent="-285750" algn="l">
              <a:buFont typeface="Wingdings" panose="05000000000000000000" pitchFamily="2" charset="2"/>
              <a:buChar char="Ø"/>
            </a:pPr>
            <a:r>
              <a:rPr lang="en-US" b="0" i="0" dirty="0">
                <a:solidFill>
                  <a:srgbClr val="51565E"/>
                </a:solidFill>
                <a:effectLst/>
              </a:rPr>
              <a:t>A node that has two or more branches.</a:t>
            </a:r>
          </a:p>
          <a:p>
            <a:pPr algn="l"/>
            <a:endParaRPr lang="en-US" b="0" i="0" dirty="0">
              <a:solidFill>
                <a:srgbClr val="51565E"/>
              </a:solidFill>
              <a:effectLst/>
            </a:endParaRPr>
          </a:p>
          <a:p>
            <a:pPr algn="l"/>
            <a:r>
              <a:rPr lang="en-US" b="1" i="0" dirty="0">
                <a:solidFill>
                  <a:srgbClr val="C00000"/>
                </a:solidFill>
                <a:effectLst/>
              </a:rPr>
              <a:t>Entropy</a:t>
            </a:r>
          </a:p>
          <a:p>
            <a:pPr marL="285750" indent="-285750" algn="l">
              <a:buFont typeface="Wingdings" panose="05000000000000000000" pitchFamily="2" charset="2"/>
              <a:buChar char="Ø"/>
            </a:pPr>
            <a:r>
              <a:rPr lang="en-US" b="0" i="0" dirty="0">
                <a:solidFill>
                  <a:srgbClr val="51565E"/>
                </a:solidFill>
                <a:effectLst/>
              </a:rPr>
              <a:t>It is a measure of randomness or unpredictability in the data set.</a:t>
            </a:r>
          </a:p>
          <a:p>
            <a:pPr algn="l"/>
            <a:endParaRPr lang="en-US" b="0" i="0" dirty="0">
              <a:solidFill>
                <a:srgbClr val="51565E"/>
              </a:solidFill>
              <a:effectLst/>
            </a:endParaRPr>
          </a:p>
          <a:p>
            <a:pPr algn="l"/>
            <a:r>
              <a:rPr lang="en-US" b="1" i="0" dirty="0">
                <a:solidFill>
                  <a:srgbClr val="C00000"/>
                </a:solidFill>
                <a:effectLst/>
              </a:rPr>
              <a:t>Information Gain</a:t>
            </a:r>
          </a:p>
          <a:p>
            <a:pPr marL="285750" indent="-285750" algn="just">
              <a:buFont typeface="Wingdings" panose="05000000000000000000" pitchFamily="2" charset="2"/>
              <a:buChar char="Ø"/>
            </a:pPr>
            <a:r>
              <a:rPr lang="en-US" b="0" i="0" dirty="0">
                <a:solidFill>
                  <a:srgbClr val="51565E"/>
                </a:solidFill>
                <a:effectLst/>
              </a:rPr>
              <a:t>A measure of the decrease in the entropy after the data set is split is the information gain.</a:t>
            </a:r>
          </a:p>
          <a:p>
            <a:pPr algn="l"/>
            <a:endParaRPr lang="en-US" b="0" i="0" dirty="0">
              <a:solidFill>
                <a:srgbClr val="51565E"/>
              </a:solidFill>
              <a:effectLst/>
              <a:latin typeface="Roboto" panose="020B0604020202020204" pitchFamily="2" charset="0"/>
            </a:endParaRPr>
          </a:p>
          <a:p>
            <a:pPr algn="l"/>
            <a:endParaRPr lang="en-US" b="0" i="0" dirty="0">
              <a:solidFill>
                <a:srgbClr val="51565E"/>
              </a:solidFill>
              <a:effectLst/>
              <a:latin typeface="Roboto" panose="020B0604020202020204" pitchFamily="2" charset="0"/>
            </a:endParaRPr>
          </a:p>
          <a:p>
            <a:pPr algn="l"/>
            <a:endParaRPr lang="en-US" b="0" i="0" dirty="0">
              <a:solidFill>
                <a:srgbClr val="51565E"/>
              </a:solidFill>
              <a:effectLst/>
              <a:latin typeface="Roboto" panose="020B0604020202020204" pitchFamily="2" charset="0"/>
            </a:endParaRPr>
          </a:p>
        </p:txBody>
      </p:sp>
      <p:sp>
        <p:nvSpPr>
          <p:cNvPr id="8" name="Oval 7">
            <a:extLst>
              <a:ext uri="{FF2B5EF4-FFF2-40B4-BE49-F238E27FC236}">
                <a16:creationId xmlns:a16="http://schemas.microsoft.com/office/drawing/2014/main" id="{533663BA-7730-4524-14D1-527C0031A429}"/>
              </a:ext>
            </a:extLst>
          </p:cNvPr>
          <p:cNvSpPr/>
          <p:nvPr/>
        </p:nvSpPr>
        <p:spPr>
          <a:xfrm>
            <a:off x="8783970" y="1427619"/>
            <a:ext cx="1520890" cy="130628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Outlook</a:t>
            </a:r>
          </a:p>
        </p:txBody>
      </p:sp>
      <p:cxnSp>
        <p:nvCxnSpPr>
          <p:cNvPr id="14" name="Straight Connector 13">
            <a:extLst>
              <a:ext uri="{FF2B5EF4-FFF2-40B4-BE49-F238E27FC236}">
                <a16:creationId xmlns:a16="http://schemas.microsoft.com/office/drawing/2014/main" id="{3006D7CB-3D46-C622-CE18-A5DCF244702B}"/>
              </a:ext>
            </a:extLst>
          </p:cNvPr>
          <p:cNvCxnSpPr>
            <a:stCxn id="8" idx="3"/>
          </p:cNvCxnSpPr>
          <p:nvPr/>
        </p:nvCxnSpPr>
        <p:spPr>
          <a:xfrm flipH="1">
            <a:off x="8269231" y="2542604"/>
            <a:ext cx="737468" cy="1160054"/>
          </a:xfrm>
          <a:prstGeom prst="line">
            <a:avLst/>
          </a:prstGeom>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EB248E82-2C67-0F30-38B0-833CDAB98C0F}"/>
              </a:ext>
            </a:extLst>
          </p:cNvPr>
          <p:cNvSpPr/>
          <p:nvPr/>
        </p:nvSpPr>
        <p:spPr>
          <a:xfrm>
            <a:off x="7671270" y="3713837"/>
            <a:ext cx="1136780" cy="11158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Sunny</a:t>
            </a:r>
          </a:p>
        </p:txBody>
      </p:sp>
      <p:sp>
        <p:nvSpPr>
          <p:cNvPr id="17" name="Oval 16">
            <a:extLst>
              <a:ext uri="{FF2B5EF4-FFF2-40B4-BE49-F238E27FC236}">
                <a16:creationId xmlns:a16="http://schemas.microsoft.com/office/drawing/2014/main" id="{ECE3906E-48B5-2C3A-106F-2C647EFF1707}"/>
              </a:ext>
            </a:extLst>
          </p:cNvPr>
          <p:cNvSpPr/>
          <p:nvPr/>
        </p:nvSpPr>
        <p:spPr>
          <a:xfrm>
            <a:off x="10304860" y="3774417"/>
            <a:ext cx="1136780" cy="11158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Rainy</a:t>
            </a:r>
          </a:p>
        </p:txBody>
      </p:sp>
      <p:cxnSp>
        <p:nvCxnSpPr>
          <p:cNvPr id="19" name="Straight Connector 18">
            <a:extLst>
              <a:ext uri="{FF2B5EF4-FFF2-40B4-BE49-F238E27FC236}">
                <a16:creationId xmlns:a16="http://schemas.microsoft.com/office/drawing/2014/main" id="{F64FDC2B-41D6-A214-DACC-CD884663B351}"/>
              </a:ext>
            </a:extLst>
          </p:cNvPr>
          <p:cNvCxnSpPr>
            <a:cxnSpLocks/>
            <a:stCxn id="8" idx="5"/>
          </p:cNvCxnSpPr>
          <p:nvPr/>
        </p:nvCxnSpPr>
        <p:spPr>
          <a:xfrm>
            <a:off x="10082131" y="2542604"/>
            <a:ext cx="737468" cy="1225622"/>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6D4D4B46-E20F-1428-195E-0906A52F2319}"/>
              </a:ext>
            </a:extLst>
          </p:cNvPr>
          <p:cNvSpPr txBox="1"/>
          <p:nvPr/>
        </p:nvSpPr>
        <p:spPr>
          <a:xfrm>
            <a:off x="8886048" y="1080746"/>
            <a:ext cx="1219394" cy="369332"/>
          </a:xfrm>
          <a:prstGeom prst="rect">
            <a:avLst/>
          </a:prstGeom>
          <a:noFill/>
        </p:spPr>
        <p:txBody>
          <a:bodyPr wrap="square" rtlCol="0">
            <a:spAutoFit/>
          </a:bodyPr>
          <a:lstStyle/>
          <a:p>
            <a:pPr algn="ctr"/>
            <a:r>
              <a:rPr lang="en-IN" dirty="0"/>
              <a:t>9Y/5N</a:t>
            </a:r>
          </a:p>
        </p:txBody>
      </p:sp>
      <p:sp>
        <p:nvSpPr>
          <p:cNvPr id="27" name="TextBox 26">
            <a:extLst>
              <a:ext uri="{FF2B5EF4-FFF2-40B4-BE49-F238E27FC236}">
                <a16:creationId xmlns:a16="http://schemas.microsoft.com/office/drawing/2014/main" id="{F6237A49-1C0E-074B-D77D-ACB358F5F2C1}"/>
              </a:ext>
            </a:extLst>
          </p:cNvPr>
          <p:cNvSpPr txBox="1"/>
          <p:nvPr/>
        </p:nvSpPr>
        <p:spPr>
          <a:xfrm>
            <a:off x="7454011" y="3392264"/>
            <a:ext cx="1023304" cy="369332"/>
          </a:xfrm>
          <a:prstGeom prst="rect">
            <a:avLst/>
          </a:prstGeom>
          <a:noFill/>
        </p:spPr>
        <p:txBody>
          <a:bodyPr wrap="square">
            <a:spAutoFit/>
          </a:bodyPr>
          <a:lstStyle/>
          <a:p>
            <a:pPr algn="ctr"/>
            <a:r>
              <a:rPr lang="en-IN" dirty="0"/>
              <a:t>6Y/2N</a:t>
            </a:r>
          </a:p>
        </p:txBody>
      </p:sp>
      <p:sp>
        <p:nvSpPr>
          <p:cNvPr id="28" name="TextBox 27">
            <a:extLst>
              <a:ext uri="{FF2B5EF4-FFF2-40B4-BE49-F238E27FC236}">
                <a16:creationId xmlns:a16="http://schemas.microsoft.com/office/drawing/2014/main" id="{0BE4A2E2-8910-6C3A-19C5-1C30D1F10670}"/>
              </a:ext>
            </a:extLst>
          </p:cNvPr>
          <p:cNvSpPr txBox="1"/>
          <p:nvPr/>
        </p:nvSpPr>
        <p:spPr>
          <a:xfrm>
            <a:off x="10592142" y="3429000"/>
            <a:ext cx="1023304" cy="369332"/>
          </a:xfrm>
          <a:prstGeom prst="rect">
            <a:avLst/>
          </a:prstGeom>
          <a:noFill/>
        </p:spPr>
        <p:txBody>
          <a:bodyPr wrap="square">
            <a:spAutoFit/>
          </a:bodyPr>
          <a:lstStyle/>
          <a:p>
            <a:pPr algn="ctr"/>
            <a:r>
              <a:rPr lang="en-IN" dirty="0"/>
              <a:t>3Y/3N</a:t>
            </a:r>
          </a:p>
        </p:txBody>
      </p:sp>
      <p:sp>
        <p:nvSpPr>
          <p:cNvPr id="29" name="TextBox 28">
            <a:extLst>
              <a:ext uri="{FF2B5EF4-FFF2-40B4-BE49-F238E27FC236}">
                <a16:creationId xmlns:a16="http://schemas.microsoft.com/office/drawing/2014/main" id="{093A21DC-826F-9D2F-59CC-6264CA7E02B3}"/>
              </a:ext>
            </a:extLst>
          </p:cNvPr>
          <p:cNvSpPr txBox="1"/>
          <p:nvPr/>
        </p:nvSpPr>
        <p:spPr>
          <a:xfrm>
            <a:off x="8006808" y="4883211"/>
            <a:ext cx="3096986" cy="338554"/>
          </a:xfrm>
          <a:prstGeom prst="rect">
            <a:avLst/>
          </a:prstGeom>
          <a:noFill/>
        </p:spPr>
        <p:txBody>
          <a:bodyPr wrap="square" rtlCol="0">
            <a:spAutoFit/>
          </a:bodyPr>
          <a:lstStyle/>
          <a:p>
            <a:pPr algn="ctr"/>
            <a:r>
              <a:rPr lang="en-IN" sz="1600" dirty="0"/>
              <a:t>Fig: Decision Tree</a:t>
            </a:r>
          </a:p>
        </p:txBody>
      </p:sp>
      <p:sp>
        <p:nvSpPr>
          <p:cNvPr id="30" name="TextBox 29">
            <a:extLst>
              <a:ext uri="{FF2B5EF4-FFF2-40B4-BE49-F238E27FC236}">
                <a16:creationId xmlns:a16="http://schemas.microsoft.com/office/drawing/2014/main" id="{DB178C1A-8A5C-4E24-4FF4-C7CFE97A2FD2}"/>
              </a:ext>
            </a:extLst>
          </p:cNvPr>
          <p:cNvSpPr txBox="1"/>
          <p:nvPr/>
        </p:nvSpPr>
        <p:spPr>
          <a:xfrm>
            <a:off x="10531491" y="1219974"/>
            <a:ext cx="1390261" cy="369332"/>
          </a:xfrm>
          <a:prstGeom prst="rect">
            <a:avLst/>
          </a:prstGeom>
          <a:noFill/>
        </p:spPr>
        <p:txBody>
          <a:bodyPr wrap="square" rtlCol="0">
            <a:spAutoFit/>
          </a:bodyPr>
          <a:lstStyle/>
          <a:p>
            <a:pPr algn="ctr"/>
            <a:r>
              <a:rPr lang="en-IN" b="1" dirty="0">
                <a:solidFill>
                  <a:schemeClr val="accent1"/>
                </a:solidFill>
              </a:rPr>
              <a:t>Root Node</a:t>
            </a:r>
          </a:p>
        </p:txBody>
      </p:sp>
      <p:sp>
        <p:nvSpPr>
          <p:cNvPr id="32" name="TextBox 31">
            <a:extLst>
              <a:ext uri="{FF2B5EF4-FFF2-40B4-BE49-F238E27FC236}">
                <a16:creationId xmlns:a16="http://schemas.microsoft.com/office/drawing/2014/main" id="{1F05951C-C94E-2576-7E4E-906F8BC63AE6}"/>
              </a:ext>
            </a:extLst>
          </p:cNvPr>
          <p:cNvSpPr txBox="1"/>
          <p:nvPr/>
        </p:nvSpPr>
        <p:spPr>
          <a:xfrm>
            <a:off x="8930605" y="3215130"/>
            <a:ext cx="1261939" cy="369332"/>
          </a:xfrm>
          <a:prstGeom prst="rect">
            <a:avLst/>
          </a:prstGeom>
          <a:noFill/>
        </p:spPr>
        <p:txBody>
          <a:bodyPr wrap="square" rtlCol="0">
            <a:spAutoFit/>
          </a:bodyPr>
          <a:lstStyle/>
          <a:p>
            <a:pPr algn="ctr"/>
            <a:r>
              <a:rPr lang="en-IN" b="1" dirty="0">
                <a:solidFill>
                  <a:schemeClr val="accent1"/>
                </a:solidFill>
              </a:rPr>
              <a:t>Leaf Node</a:t>
            </a:r>
          </a:p>
        </p:txBody>
      </p:sp>
      <p:cxnSp>
        <p:nvCxnSpPr>
          <p:cNvPr id="36" name="Straight Arrow Connector 35">
            <a:extLst>
              <a:ext uri="{FF2B5EF4-FFF2-40B4-BE49-F238E27FC236}">
                <a16:creationId xmlns:a16="http://schemas.microsoft.com/office/drawing/2014/main" id="{678BC914-6CB2-18A5-9C50-83E303381D66}"/>
              </a:ext>
            </a:extLst>
          </p:cNvPr>
          <p:cNvCxnSpPr>
            <a:cxnSpLocks/>
          </p:cNvCxnSpPr>
          <p:nvPr/>
        </p:nvCxnSpPr>
        <p:spPr>
          <a:xfrm flipV="1">
            <a:off x="10304860" y="1573851"/>
            <a:ext cx="568390" cy="468644"/>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8" name="Straight Arrow Connector 37">
            <a:extLst>
              <a:ext uri="{FF2B5EF4-FFF2-40B4-BE49-F238E27FC236}">
                <a16:creationId xmlns:a16="http://schemas.microsoft.com/office/drawing/2014/main" id="{47BE2F3F-1361-A5A3-538F-3CEB1ABABB00}"/>
              </a:ext>
            </a:extLst>
          </p:cNvPr>
          <p:cNvCxnSpPr>
            <a:cxnSpLocks/>
          </p:cNvCxnSpPr>
          <p:nvPr/>
        </p:nvCxnSpPr>
        <p:spPr>
          <a:xfrm flipV="1">
            <a:off x="8749329" y="3564010"/>
            <a:ext cx="568390" cy="468644"/>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9" name="Straight Arrow Connector 38">
            <a:extLst>
              <a:ext uri="{FF2B5EF4-FFF2-40B4-BE49-F238E27FC236}">
                <a16:creationId xmlns:a16="http://schemas.microsoft.com/office/drawing/2014/main" id="{1391F212-9E43-8520-0640-E8A94F462703}"/>
              </a:ext>
            </a:extLst>
          </p:cNvPr>
          <p:cNvCxnSpPr>
            <a:cxnSpLocks/>
          </p:cNvCxnSpPr>
          <p:nvPr/>
        </p:nvCxnSpPr>
        <p:spPr>
          <a:xfrm flipH="1" flipV="1">
            <a:off x="9726452" y="3575904"/>
            <a:ext cx="631944" cy="52918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4247562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32A6ECD-5B76-9FB9-1E97-51CBF47C42E4}"/>
              </a:ext>
            </a:extLst>
          </p:cNvPr>
          <p:cNvSpPr>
            <a:spLocks noGrp="1"/>
          </p:cNvSpPr>
          <p:nvPr>
            <p:ph type="sldNum" sz="quarter" idx="12"/>
          </p:nvPr>
        </p:nvSpPr>
        <p:spPr/>
        <p:txBody>
          <a:bodyPr/>
          <a:lstStyle/>
          <a:p>
            <a:r>
              <a:rPr lang="en-IN" dirty="0"/>
              <a:t>3</a:t>
            </a:r>
          </a:p>
        </p:txBody>
      </p:sp>
      <p:pic>
        <p:nvPicPr>
          <p:cNvPr id="5" name="Picture 4">
            <a:extLst>
              <a:ext uri="{FF2B5EF4-FFF2-40B4-BE49-F238E27FC236}">
                <a16:creationId xmlns:a16="http://schemas.microsoft.com/office/drawing/2014/main" id="{3872216E-4A86-48F4-9F79-1A9F627A8761}"/>
              </a:ext>
            </a:extLst>
          </p:cNvPr>
          <p:cNvPicPr>
            <a:picLocks noChangeAspect="1"/>
          </p:cNvPicPr>
          <p:nvPr/>
        </p:nvPicPr>
        <p:blipFill>
          <a:blip r:embed="rId2"/>
          <a:stretch>
            <a:fillRect/>
          </a:stretch>
        </p:blipFill>
        <p:spPr>
          <a:xfrm>
            <a:off x="9286875" y="0"/>
            <a:ext cx="2905125" cy="738749"/>
          </a:xfrm>
          <a:prstGeom prst="rect">
            <a:avLst/>
          </a:prstGeom>
        </p:spPr>
      </p:pic>
      <p:sp>
        <p:nvSpPr>
          <p:cNvPr id="6" name="Footer Placeholder 5">
            <a:extLst>
              <a:ext uri="{FF2B5EF4-FFF2-40B4-BE49-F238E27FC236}">
                <a16:creationId xmlns:a16="http://schemas.microsoft.com/office/drawing/2014/main" id="{BCEB3532-ACE4-338C-AD79-580BA68F261B}"/>
              </a:ext>
            </a:extLst>
          </p:cNvPr>
          <p:cNvSpPr>
            <a:spLocks noGrp="1"/>
          </p:cNvSpPr>
          <p:nvPr>
            <p:ph type="ftr" sz="quarter" idx="11"/>
          </p:nvPr>
        </p:nvSpPr>
        <p:spPr/>
        <p:txBody>
          <a:bodyPr/>
          <a:lstStyle/>
          <a:p>
            <a:r>
              <a:rPr lang="en-IN" dirty="0"/>
              <a:t>Random Forest Classification</a:t>
            </a:r>
          </a:p>
        </p:txBody>
      </p:sp>
      <p:sp>
        <p:nvSpPr>
          <p:cNvPr id="2" name="TextBox 1">
            <a:extLst>
              <a:ext uri="{FF2B5EF4-FFF2-40B4-BE49-F238E27FC236}">
                <a16:creationId xmlns:a16="http://schemas.microsoft.com/office/drawing/2014/main" id="{533D3F76-0BA4-B093-9CBE-31186B55C4DE}"/>
              </a:ext>
            </a:extLst>
          </p:cNvPr>
          <p:cNvSpPr txBox="1"/>
          <p:nvPr/>
        </p:nvSpPr>
        <p:spPr>
          <a:xfrm>
            <a:off x="2247122" y="136525"/>
            <a:ext cx="5906278" cy="646331"/>
          </a:xfrm>
          <a:prstGeom prst="rect">
            <a:avLst/>
          </a:prstGeom>
          <a:noFill/>
        </p:spPr>
        <p:txBody>
          <a:bodyPr wrap="square" rtlCol="0">
            <a:spAutoFit/>
          </a:bodyPr>
          <a:lstStyle/>
          <a:p>
            <a:pPr algn="ctr"/>
            <a:r>
              <a:rPr lang="en-IN" sz="3600" dirty="0">
                <a:solidFill>
                  <a:schemeClr val="tx2">
                    <a:lumMod val="50000"/>
                  </a:schemeClr>
                </a:solidFill>
              </a:rPr>
              <a:t>Working of Random Forest</a:t>
            </a:r>
          </a:p>
        </p:txBody>
      </p:sp>
      <p:sp>
        <p:nvSpPr>
          <p:cNvPr id="3" name="TextBox 2">
            <a:extLst>
              <a:ext uri="{FF2B5EF4-FFF2-40B4-BE49-F238E27FC236}">
                <a16:creationId xmlns:a16="http://schemas.microsoft.com/office/drawing/2014/main" id="{31818A86-B7B8-DA54-2BB4-4554E7700018}"/>
              </a:ext>
            </a:extLst>
          </p:cNvPr>
          <p:cNvSpPr txBox="1"/>
          <p:nvPr/>
        </p:nvSpPr>
        <p:spPr>
          <a:xfrm>
            <a:off x="1491342" y="5288131"/>
            <a:ext cx="2547258" cy="338554"/>
          </a:xfrm>
          <a:prstGeom prst="rect">
            <a:avLst/>
          </a:prstGeom>
          <a:noFill/>
        </p:spPr>
        <p:txBody>
          <a:bodyPr wrap="square" rtlCol="0">
            <a:spAutoFit/>
          </a:bodyPr>
          <a:lstStyle/>
          <a:p>
            <a:pPr algn="ctr"/>
            <a:r>
              <a:rPr lang="en-IN" sz="1600" dirty="0"/>
              <a:t>Fig: Random forest</a:t>
            </a:r>
          </a:p>
        </p:txBody>
      </p:sp>
      <p:sp>
        <p:nvSpPr>
          <p:cNvPr id="7" name="TextBox 6">
            <a:extLst>
              <a:ext uri="{FF2B5EF4-FFF2-40B4-BE49-F238E27FC236}">
                <a16:creationId xmlns:a16="http://schemas.microsoft.com/office/drawing/2014/main" id="{279F1620-0D46-CC5B-4592-8513CE39B843}"/>
              </a:ext>
            </a:extLst>
          </p:cNvPr>
          <p:cNvSpPr txBox="1"/>
          <p:nvPr/>
        </p:nvSpPr>
        <p:spPr>
          <a:xfrm>
            <a:off x="-491380" y="5787518"/>
            <a:ext cx="6960274" cy="338554"/>
          </a:xfrm>
          <a:prstGeom prst="rect">
            <a:avLst/>
          </a:prstGeom>
          <a:noFill/>
        </p:spPr>
        <p:txBody>
          <a:bodyPr wrap="square" rtlCol="0">
            <a:spAutoFit/>
          </a:bodyPr>
          <a:lstStyle/>
          <a:p>
            <a:pPr algn="ctr"/>
            <a:r>
              <a:rPr lang="en-IN" sz="1600" dirty="0"/>
              <a:t>Image Source: https://www.turing.com/kb/random-forest-algorithm</a:t>
            </a:r>
          </a:p>
        </p:txBody>
      </p:sp>
      <p:sp>
        <p:nvSpPr>
          <p:cNvPr id="8" name="TextBox 7">
            <a:extLst>
              <a:ext uri="{FF2B5EF4-FFF2-40B4-BE49-F238E27FC236}">
                <a16:creationId xmlns:a16="http://schemas.microsoft.com/office/drawing/2014/main" id="{9747767E-C0DC-3A42-1653-545EBADE73CA}"/>
              </a:ext>
            </a:extLst>
          </p:cNvPr>
          <p:cNvSpPr txBox="1"/>
          <p:nvPr/>
        </p:nvSpPr>
        <p:spPr>
          <a:xfrm>
            <a:off x="5560980" y="2530325"/>
            <a:ext cx="6553199" cy="3096360"/>
          </a:xfrm>
          <a:prstGeom prst="rect">
            <a:avLst/>
          </a:prstGeom>
          <a:noFill/>
        </p:spPr>
        <p:txBody>
          <a:bodyPr wrap="square" rtlCol="0">
            <a:spAutoFit/>
          </a:bodyPr>
          <a:lstStyle/>
          <a:p>
            <a:pPr>
              <a:lnSpc>
                <a:spcPct val="150000"/>
              </a:lnSpc>
            </a:pPr>
            <a:r>
              <a:rPr lang="en-US" sz="1600" b="0" i="0" dirty="0">
                <a:effectLst/>
              </a:rPr>
              <a:t>Step 1: Select random samples from a given data or training set.</a:t>
            </a:r>
          </a:p>
          <a:p>
            <a:pPr>
              <a:lnSpc>
                <a:spcPct val="150000"/>
              </a:lnSpc>
            </a:pPr>
            <a:endParaRPr lang="en-US" sz="1600" b="0" i="0" dirty="0">
              <a:effectLst/>
            </a:endParaRPr>
          </a:p>
          <a:p>
            <a:pPr>
              <a:lnSpc>
                <a:spcPct val="150000"/>
              </a:lnSpc>
            </a:pPr>
            <a:r>
              <a:rPr lang="en-US" sz="1600" dirty="0"/>
              <a:t>Step 2:</a:t>
            </a:r>
            <a:r>
              <a:rPr lang="en-US" sz="1600" b="0" i="0" dirty="0">
                <a:effectLst/>
              </a:rPr>
              <a:t> This algorithm will construct a decision for every  training data.</a:t>
            </a:r>
          </a:p>
          <a:p>
            <a:pPr algn="l">
              <a:lnSpc>
                <a:spcPct val="150000"/>
              </a:lnSpc>
            </a:pPr>
            <a:endParaRPr lang="en-US" sz="1600" b="0" i="0" dirty="0">
              <a:effectLst/>
            </a:endParaRPr>
          </a:p>
          <a:p>
            <a:pPr algn="l">
              <a:lnSpc>
                <a:spcPct val="150000"/>
              </a:lnSpc>
            </a:pPr>
            <a:r>
              <a:rPr lang="en-US" sz="1600" b="0" i="0" dirty="0">
                <a:effectLst/>
              </a:rPr>
              <a:t>Step 3: Voting will take place by averaging the decision tree.</a:t>
            </a:r>
          </a:p>
          <a:p>
            <a:pPr algn="l">
              <a:lnSpc>
                <a:spcPct val="150000"/>
              </a:lnSpc>
            </a:pPr>
            <a:endParaRPr lang="en-US" sz="1600" b="0" i="0" dirty="0">
              <a:effectLst/>
            </a:endParaRPr>
          </a:p>
          <a:p>
            <a:pPr algn="l">
              <a:lnSpc>
                <a:spcPct val="150000"/>
              </a:lnSpc>
            </a:pPr>
            <a:r>
              <a:rPr lang="en-US" sz="1600" b="0" i="0" dirty="0">
                <a:effectLst/>
              </a:rPr>
              <a:t>Step 4: Select the most voted prediction result as the final prediction result</a:t>
            </a:r>
            <a:r>
              <a:rPr lang="en-US" b="0" i="0" dirty="0">
                <a:effectLst/>
              </a:rPr>
              <a:t>.</a:t>
            </a:r>
          </a:p>
          <a:p>
            <a:pPr>
              <a:lnSpc>
                <a:spcPct val="150000"/>
              </a:lnSpc>
            </a:pPr>
            <a:endParaRPr lang="en-IN" dirty="0"/>
          </a:p>
        </p:txBody>
      </p:sp>
      <p:pic>
        <p:nvPicPr>
          <p:cNvPr id="12" name="Picture 11">
            <a:extLst>
              <a:ext uri="{FF2B5EF4-FFF2-40B4-BE49-F238E27FC236}">
                <a16:creationId xmlns:a16="http://schemas.microsoft.com/office/drawing/2014/main" id="{46FDCD35-8597-4D2B-A34D-0F839D3DD783}"/>
              </a:ext>
            </a:extLst>
          </p:cNvPr>
          <p:cNvPicPr>
            <a:picLocks noChangeAspect="1"/>
          </p:cNvPicPr>
          <p:nvPr/>
        </p:nvPicPr>
        <p:blipFill>
          <a:blip r:embed="rId3"/>
          <a:stretch>
            <a:fillRect/>
          </a:stretch>
        </p:blipFill>
        <p:spPr>
          <a:xfrm>
            <a:off x="175098" y="1616075"/>
            <a:ext cx="4876800" cy="3619500"/>
          </a:xfrm>
          <a:prstGeom prst="rect">
            <a:avLst/>
          </a:prstGeom>
        </p:spPr>
      </p:pic>
      <p:sp>
        <p:nvSpPr>
          <p:cNvPr id="13" name="TextBox 12">
            <a:extLst>
              <a:ext uri="{FF2B5EF4-FFF2-40B4-BE49-F238E27FC236}">
                <a16:creationId xmlns:a16="http://schemas.microsoft.com/office/drawing/2014/main" id="{EFF384EF-631D-FFF7-4D19-34B5CBE57E47}"/>
              </a:ext>
            </a:extLst>
          </p:cNvPr>
          <p:cNvSpPr txBox="1"/>
          <p:nvPr/>
        </p:nvSpPr>
        <p:spPr>
          <a:xfrm>
            <a:off x="5200261" y="1830215"/>
            <a:ext cx="5632315" cy="461665"/>
          </a:xfrm>
          <a:prstGeom prst="rect">
            <a:avLst/>
          </a:prstGeom>
          <a:noFill/>
        </p:spPr>
        <p:txBody>
          <a:bodyPr wrap="square" rtlCol="0">
            <a:spAutoFit/>
          </a:bodyPr>
          <a:lstStyle/>
          <a:p>
            <a:pPr algn="ctr"/>
            <a:r>
              <a:rPr lang="en-IN" sz="2400" dirty="0">
                <a:solidFill>
                  <a:schemeClr val="accent2"/>
                </a:solidFill>
              </a:rPr>
              <a:t>Steps involved in Random Forest </a:t>
            </a:r>
          </a:p>
        </p:txBody>
      </p:sp>
    </p:spTree>
    <p:extLst>
      <p:ext uri="{BB962C8B-B14F-4D97-AF65-F5344CB8AC3E}">
        <p14:creationId xmlns:p14="http://schemas.microsoft.com/office/powerpoint/2010/main" val="3929387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32A6ECD-5B76-9FB9-1E97-51CBF47C42E4}"/>
              </a:ext>
            </a:extLst>
          </p:cNvPr>
          <p:cNvSpPr>
            <a:spLocks noGrp="1"/>
          </p:cNvSpPr>
          <p:nvPr>
            <p:ph type="sldNum" sz="quarter" idx="12"/>
          </p:nvPr>
        </p:nvSpPr>
        <p:spPr/>
        <p:txBody>
          <a:bodyPr/>
          <a:lstStyle/>
          <a:p>
            <a:r>
              <a:rPr lang="en-IN" dirty="0"/>
              <a:t>4</a:t>
            </a:r>
          </a:p>
        </p:txBody>
      </p:sp>
      <p:pic>
        <p:nvPicPr>
          <p:cNvPr id="5" name="Picture 4">
            <a:extLst>
              <a:ext uri="{FF2B5EF4-FFF2-40B4-BE49-F238E27FC236}">
                <a16:creationId xmlns:a16="http://schemas.microsoft.com/office/drawing/2014/main" id="{3872216E-4A86-48F4-9F79-1A9F627A8761}"/>
              </a:ext>
            </a:extLst>
          </p:cNvPr>
          <p:cNvPicPr>
            <a:picLocks noChangeAspect="1"/>
          </p:cNvPicPr>
          <p:nvPr/>
        </p:nvPicPr>
        <p:blipFill>
          <a:blip r:embed="rId2"/>
          <a:stretch>
            <a:fillRect/>
          </a:stretch>
        </p:blipFill>
        <p:spPr>
          <a:xfrm>
            <a:off x="9286875" y="0"/>
            <a:ext cx="2905125" cy="738749"/>
          </a:xfrm>
          <a:prstGeom prst="rect">
            <a:avLst/>
          </a:prstGeom>
        </p:spPr>
      </p:pic>
      <p:sp>
        <p:nvSpPr>
          <p:cNvPr id="6" name="Footer Placeholder 5">
            <a:extLst>
              <a:ext uri="{FF2B5EF4-FFF2-40B4-BE49-F238E27FC236}">
                <a16:creationId xmlns:a16="http://schemas.microsoft.com/office/drawing/2014/main" id="{BCEB3532-ACE4-338C-AD79-580BA68F261B}"/>
              </a:ext>
            </a:extLst>
          </p:cNvPr>
          <p:cNvSpPr>
            <a:spLocks noGrp="1"/>
          </p:cNvSpPr>
          <p:nvPr>
            <p:ph type="ftr" sz="quarter" idx="11"/>
          </p:nvPr>
        </p:nvSpPr>
        <p:spPr/>
        <p:txBody>
          <a:bodyPr/>
          <a:lstStyle/>
          <a:p>
            <a:r>
              <a:rPr lang="en-IN"/>
              <a:t>Random Forest Classification</a:t>
            </a:r>
          </a:p>
        </p:txBody>
      </p:sp>
      <p:sp>
        <p:nvSpPr>
          <p:cNvPr id="2" name="TextBox 1">
            <a:extLst>
              <a:ext uri="{FF2B5EF4-FFF2-40B4-BE49-F238E27FC236}">
                <a16:creationId xmlns:a16="http://schemas.microsoft.com/office/drawing/2014/main" id="{EF5D1DBC-4DE1-6C2A-54F1-18C76D0F6562}"/>
              </a:ext>
            </a:extLst>
          </p:cNvPr>
          <p:cNvSpPr txBox="1"/>
          <p:nvPr/>
        </p:nvSpPr>
        <p:spPr>
          <a:xfrm>
            <a:off x="2811294" y="418289"/>
            <a:ext cx="4922195" cy="646331"/>
          </a:xfrm>
          <a:prstGeom prst="rect">
            <a:avLst/>
          </a:prstGeom>
          <a:noFill/>
        </p:spPr>
        <p:txBody>
          <a:bodyPr wrap="square" rtlCol="0">
            <a:spAutoFit/>
          </a:bodyPr>
          <a:lstStyle/>
          <a:p>
            <a:pPr algn="ctr"/>
            <a:r>
              <a:rPr lang="en-IN" sz="3600" dirty="0">
                <a:solidFill>
                  <a:schemeClr val="tx2">
                    <a:lumMod val="50000"/>
                  </a:schemeClr>
                </a:solidFill>
              </a:rPr>
              <a:t>Entropy</a:t>
            </a:r>
            <a:r>
              <a:rPr lang="en-IN" sz="3200" dirty="0">
                <a:solidFill>
                  <a:schemeClr val="tx2">
                    <a:lumMod val="50000"/>
                  </a:schemeClr>
                </a:solidFill>
              </a:rPr>
              <a:t> Calculation</a:t>
            </a:r>
          </a:p>
        </p:txBody>
      </p:sp>
      <p:pic>
        <p:nvPicPr>
          <p:cNvPr id="7" name="Picture 6">
            <a:extLst>
              <a:ext uri="{FF2B5EF4-FFF2-40B4-BE49-F238E27FC236}">
                <a16:creationId xmlns:a16="http://schemas.microsoft.com/office/drawing/2014/main" id="{B6250CB7-5227-6644-5ABE-595F5CCC0B3B}"/>
              </a:ext>
            </a:extLst>
          </p:cNvPr>
          <p:cNvPicPr>
            <a:picLocks noChangeAspect="1"/>
          </p:cNvPicPr>
          <p:nvPr/>
        </p:nvPicPr>
        <p:blipFill>
          <a:blip r:embed="rId3"/>
          <a:stretch>
            <a:fillRect/>
          </a:stretch>
        </p:blipFill>
        <p:spPr>
          <a:xfrm>
            <a:off x="328409" y="1504950"/>
            <a:ext cx="4200525" cy="3848100"/>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4020BE8-8FC8-D774-9E7E-7C588FC12977}"/>
                  </a:ext>
                </a:extLst>
              </p:cNvPr>
              <p:cNvSpPr txBox="1"/>
              <p:nvPr/>
            </p:nvSpPr>
            <p:spPr>
              <a:xfrm>
                <a:off x="4996775" y="1858590"/>
                <a:ext cx="6402421" cy="646331"/>
              </a:xfrm>
              <a:prstGeom prst="rect">
                <a:avLst/>
              </a:prstGeom>
              <a:noFill/>
            </p:spPr>
            <p:txBody>
              <a:bodyPr wrap="square" rtlCol="0">
                <a:spAutoFit/>
              </a:bodyPr>
              <a:lstStyle/>
              <a:p>
                <a:r>
                  <a:rPr lang="en-IN" sz="2800" dirty="0"/>
                  <a:t>Entropy = </a:t>
                </a:r>
                <a14:m>
                  <m:oMath xmlns:m="http://schemas.openxmlformats.org/officeDocument/2006/math">
                    <m:r>
                      <a:rPr lang="en-IN" sz="2800" b="0" i="0" smtClean="0">
                        <a:latin typeface="Cambria Math" panose="02040503050406030204" pitchFamily="18" charset="0"/>
                      </a:rPr>
                      <m:t>−(</m:t>
                    </m:r>
                    <m:sSub>
                      <m:sSubPr>
                        <m:ctrlPr>
                          <a:rPr lang="en-IN" sz="2800" i="1" smtClean="0">
                            <a:latin typeface="Cambria Math" panose="02040503050406030204" pitchFamily="18" charset="0"/>
                          </a:rPr>
                        </m:ctrlPr>
                      </m:sSubPr>
                      <m:e>
                        <m:r>
                          <m:rPr>
                            <m:sty m:val="p"/>
                          </m:rPr>
                          <a:rPr lang="en-IN" sz="2800" b="0" i="0" smtClean="0">
                            <a:latin typeface="Cambria Math" panose="02040503050406030204" pitchFamily="18" charset="0"/>
                          </a:rPr>
                          <m:t>P</m:t>
                        </m:r>
                      </m:e>
                      <m:sub>
                        <m:r>
                          <a:rPr lang="en-IN" sz="2800" b="0" i="0" smtClean="0">
                            <a:latin typeface="Cambria Math" panose="02040503050406030204" pitchFamily="18" charset="0"/>
                          </a:rPr>
                          <m:t>+</m:t>
                        </m:r>
                      </m:sub>
                    </m:sSub>
                    <m:sSub>
                      <m:sSubPr>
                        <m:ctrlPr>
                          <a:rPr lang="en-IN" sz="2800" i="1" smtClean="0">
                            <a:latin typeface="Cambria Math" panose="02040503050406030204" pitchFamily="18" charset="0"/>
                          </a:rPr>
                        </m:ctrlPr>
                      </m:sSubPr>
                      <m:e>
                        <m:r>
                          <m:rPr>
                            <m:sty m:val="p"/>
                          </m:rPr>
                          <a:rPr lang="en-IN" sz="2800" b="0" i="0" smtClean="0">
                            <a:latin typeface="Cambria Math" panose="02040503050406030204" pitchFamily="18" charset="0"/>
                          </a:rPr>
                          <m:t>log</m:t>
                        </m:r>
                      </m:e>
                      <m:sub>
                        <m:r>
                          <a:rPr lang="en-IN" sz="2800" b="0" i="0" smtClean="0">
                            <a:latin typeface="Cambria Math" panose="02040503050406030204" pitchFamily="18" charset="0"/>
                          </a:rPr>
                          <m:t>2</m:t>
                        </m:r>
                      </m:sub>
                    </m:sSub>
                  </m:oMath>
                </a14:m>
                <a:r>
                  <a:rPr lang="en-IN" sz="2800" dirty="0"/>
                  <a:t> </a:t>
                </a:r>
                <a14:m>
                  <m:oMath xmlns:m="http://schemas.openxmlformats.org/officeDocument/2006/math">
                    <m:sSub>
                      <m:sSubPr>
                        <m:ctrlPr>
                          <a:rPr lang="en-IN" sz="2800" i="1">
                            <a:latin typeface="Cambria Math" panose="02040503050406030204" pitchFamily="18" charset="0"/>
                          </a:rPr>
                        </m:ctrlPr>
                      </m:sSubPr>
                      <m:e>
                        <m:r>
                          <m:rPr>
                            <m:sty m:val="p"/>
                          </m:rPr>
                          <a:rPr lang="en-IN" sz="2800" b="0" i="0">
                            <a:latin typeface="Cambria Math" panose="02040503050406030204" pitchFamily="18" charset="0"/>
                          </a:rPr>
                          <m:t>P</m:t>
                        </m:r>
                      </m:e>
                      <m:sub>
                        <m:r>
                          <a:rPr lang="en-IN" sz="2800" b="0" i="0">
                            <a:latin typeface="Cambria Math" panose="02040503050406030204" pitchFamily="18" charset="0"/>
                          </a:rPr>
                          <m:t>+</m:t>
                        </m:r>
                      </m:sub>
                    </m:sSub>
                    <m:r>
                      <a:rPr lang="en-IN" sz="2800" b="0" i="0" smtClean="0">
                        <a:latin typeface="Cambria Math" panose="02040503050406030204" pitchFamily="18" charset="0"/>
                      </a:rPr>
                      <m:t>)</m:t>
                    </m:r>
                  </m:oMath>
                </a14:m>
                <a:r>
                  <a:rPr lang="en-IN" sz="2800" dirty="0"/>
                  <a:t> </a:t>
                </a:r>
                <a:r>
                  <a:rPr lang="en-IN" sz="3600" dirty="0"/>
                  <a:t>-</a:t>
                </a:r>
                <a:r>
                  <a:rPr lang="en-IN" sz="2800" dirty="0"/>
                  <a:t> </a:t>
                </a:r>
                <a14:m>
                  <m:oMath xmlns:m="http://schemas.openxmlformats.org/officeDocument/2006/math">
                    <m:r>
                      <a:rPr lang="en-IN" sz="2800" b="0" i="0" smtClean="0">
                        <a:latin typeface="Cambria Math" panose="02040503050406030204" pitchFamily="18" charset="0"/>
                      </a:rPr>
                      <m:t>(</m:t>
                    </m:r>
                    <m:sSub>
                      <m:sSubPr>
                        <m:ctrlPr>
                          <a:rPr lang="en-IN" sz="2800" i="1">
                            <a:latin typeface="Cambria Math" panose="02040503050406030204" pitchFamily="18" charset="0"/>
                          </a:rPr>
                        </m:ctrlPr>
                      </m:sSubPr>
                      <m:e>
                        <m:r>
                          <a:rPr lang="en-IN" sz="2800" b="0" i="0" smtClean="0">
                            <a:latin typeface="Cambria Math" panose="02040503050406030204" pitchFamily="18" charset="0"/>
                          </a:rPr>
                          <m:t> </m:t>
                        </m:r>
                        <m:r>
                          <m:rPr>
                            <m:sty m:val="p"/>
                          </m:rPr>
                          <a:rPr lang="en-IN" sz="2800" b="0" i="0">
                            <a:latin typeface="Cambria Math" panose="02040503050406030204" pitchFamily="18" charset="0"/>
                          </a:rPr>
                          <m:t>P</m:t>
                        </m:r>
                      </m:e>
                      <m:sub>
                        <m:r>
                          <a:rPr lang="en-IN" sz="2800" b="0" i="0" smtClean="0">
                            <a:latin typeface="Cambria Math" panose="02040503050406030204" pitchFamily="18" charset="0"/>
                          </a:rPr>
                          <m:t>−</m:t>
                        </m:r>
                      </m:sub>
                    </m:sSub>
                  </m:oMath>
                </a14:m>
                <a:r>
                  <a:rPr lang="en-IN" sz="2800" dirty="0"/>
                  <a:t> </a:t>
                </a:r>
                <a14:m>
                  <m:oMath xmlns:m="http://schemas.openxmlformats.org/officeDocument/2006/math">
                    <m:sSub>
                      <m:sSubPr>
                        <m:ctrlPr>
                          <a:rPr lang="en-IN" sz="2800" i="1">
                            <a:latin typeface="Cambria Math" panose="02040503050406030204" pitchFamily="18" charset="0"/>
                          </a:rPr>
                        </m:ctrlPr>
                      </m:sSubPr>
                      <m:e>
                        <m:r>
                          <m:rPr>
                            <m:sty m:val="p"/>
                          </m:rPr>
                          <a:rPr lang="en-IN" sz="2800" b="0" i="0">
                            <a:latin typeface="Cambria Math" panose="02040503050406030204" pitchFamily="18" charset="0"/>
                          </a:rPr>
                          <m:t>log</m:t>
                        </m:r>
                      </m:e>
                      <m:sub>
                        <m:r>
                          <a:rPr lang="en-IN" sz="2800" b="0" i="0">
                            <a:latin typeface="Cambria Math" panose="02040503050406030204" pitchFamily="18" charset="0"/>
                          </a:rPr>
                          <m:t>2</m:t>
                        </m:r>
                      </m:sub>
                    </m:sSub>
                  </m:oMath>
                </a14:m>
                <a:r>
                  <a:rPr lang="en-IN" sz="2800" dirty="0"/>
                  <a:t> </a:t>
                </a:r>
                <a14:m>
                  <m:oMath xmlns:m="http://schemas.openxmlformats.org/officeDocument/2006/math">
                    <m:sSub>
                      <m:sSubPr>
                        <m:ctrlPr>
                          <a:rPr lang="en-IN" sz="2800" i="1">
                            <a:latin typeface="Cambria Math" panose="02040503050406030204" pitchFamily="18" charset="0"/>
                          </a:rPr>
                        </m:ctrlPr>
                      </m:sSubPr>
                      <m:e>
                        <m:r>
                          <m:rPr>
                            <m:sty m:val="p"/>
                          </m:rPr>
                          <a:rPr lang="en-IN" sz="2800" b="0" i="0">
                            <a:latin typeface="Cambria Math" panose="02040503050406030204" pitchFamily="18" charset="0"/>
                          </a:rPr>
                          <m:t>P</m:t>
                        </m:r>
                      </m:e>
                      <m:sub>
                        <m:r>
                          <a:rPr lang="en-IN" sz="2800" b="0" i="0">
                            <a:latin typeface="Cambria Math" panose="02040503050406030204" pitchFamily="18" charset="0"/>
                          </a:rPr>
                          <m:t>−</m:t>
                        </m:r>
                      </m:sub>
                    </m:sSub>
                    <m:r>
                      <a:rPr lang="en-IN" sz="2800" b="0" i="0" smtClean="0">
                        <a:latin typeface="Cambria Math" panose="02040503050406030204" pitchFamily="18" charset="0"/>
                      </a:rPr>
                      <m:t>)</m:t>
                    </m:r>
                  </m:oMath>
                </a14:m>
                <a:endParaRPr lang="en-IN" sz="2800" dirty="0"/>
              </a:p>
            </p:txBody>
          </p:sp>
        </mc:Choice>
        <mc:Fallback xmlns="">
          <p:sp>
            <p:nvSpPr>
              <p:cNvPr id="8" name="TextBox 7">
                <a:extLst>
                  <a:ext uri="{FF2B5EF4-FFF2-40B4-BE49-F238E27FC236}">
                    <a16:creationId xmlns:a16="http://schemas.microsoft.com/office/drawing/2014/main" id="{D4020BE8-8FC8-D774-9E7E-7C588FC12977}"/>
                  </a:ext>
                </a:extLst>
              </p:cNvPr>
              <p:cNvSpPr txBox="1">
                <a:spLocks noRot="1" noChangeAspect="1" noMove="1" noResize="1" noEditPoints="1" noAdjustHandles="1" noChangeArrowheads="1" noChangeShapeType="1" noTextEdit="1"/>
              </p:cNvSpPr>
              <p:nvPr/>
            </p:nvSpPr>
            <p:spPr>
              <a:xfrm>
                <a:off x="4996775" y="1858590"/>
                <a:ext cx="6402421" cy="646331"/>
              </a:xfrm>
              <a:prstGeom prst="rect">
                <a:avLst/>
              </a:prstGeom>
              <a:blipFill>
                <a:blip r:embed="rId4"/>
                <a:stretch>
                  <a:fillRect l="-2000" t="-15094" b="-3490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14D97BB-FFAD-7F31-CB94-581EF93C39E4}"/>
                  </a:ext>
                </a:extLst>
              </p:cNvPr>
              <p:cNvSpPr txBox="1"/>
              <p:nvPr/>
            </p:nvSpPr>
            <p:spPr>
              <a:xfrm>
                <a:off x="4996775" y="2902821"/>
                <a:ext cx="6060332" cy="792140"/>
              </a:xfrm>
              <a:prstGeom prst="rect">
                <a:avLst/>
              </a:prstGeom>
              <a:noFill/>
            </p:spPr>
            <p:txBody>
              <a:bodyPr wrap="square" rtlCol="0">
                <a:spAutoFit/>
              </a:bodyPr>
              <a:lstStyle/>
              <a:p>
                <a:r>
                  <a:rPr lang="en-IN" sz="2800" dirty="0"/>
                  <a:t>E(Sunny) </a:t>
                </a:r>
                <a:r>
                  <a:rPr lang="en-IN" dirty="0"/>
                  <a:t>= </a:t>
                </a:r>
                <a:r>
                  <a:rPr lang="en-IN" sz="3600" dirty="0"/>
                  <a:t>-</a:t>
                </a:r>
                <a:r>
                  <a:rPr lang="en-IN" dirty="0"/>
                  <a:t> </a:t>
                </a:r>
                <a14:m>
                  <m:oMath xmlns:m="http://schemas.openxmlformats.org/officeDocument/2006/math">
                    <m:f>
                      <m:fPr>
                        <m:ctrlPr>
                          <a:rPr lang="en-IN" sz="3200" i="1" smtClean="0">
                            <a:latin typeface="Cambria Math" panose="02040503050406030204" pitchFamily="18" charset="0"/>
                          </a:rPr>
                        </m:ctrlPr>
                      </m:fPr>
                      <m:num>
                        <m:r>
                          <a:rPr lang="en-IN" sz="3200" b="0" i="0" smtClean="0">
                            <a:latin typeface="Cambria Math" panose="02040503050406030204" pitchFamily="18" charset="0"/>
                          </a:rPr>
                          <m:t>6</m:t>
                        </m:r>
                      </m:num>
                      <m:den>
                        <m:r>
                          <a:rPr lang="en-IN" sz="3200" b="0" i="0" smtClean="0">
                            <a:latin typeface="Cambria Math" panose="02040503050406030204" pitchFamily="18" charset="0"/>
                          </a:rPr>
                          <m:t>8</m:t>
                        </m:r>
                      </m:den>
                    </m:f>
                  </m:oMath>
                </a14:m>
                <a:r>
                  <a:rPr lang="en-IN" dirty="0"/>
                  <a:t> </a:t>
                </a:r>
                <a14:m>
                  <m:oMath xmlns:m="http://schemas.openxmlformats.org/officeDocument/2006/math">
                    <m:sSub>
                      <m:sSubPr>
                        <m:ctrlPr>
                          <a:rPr lang="en-IN" sz="2800" i="1">
                            <a:latin typeface="Cambria Math" panose="02040503050406030204" pitchFamily="18" charset="0"/>
                          </a:rPr>
                        </m:ctrlPr>
                      </m:sSubPr>
                      <m:e>
                        <m:r>
                          <m:rPr>
                            <m:sty m:val="p"/>
                          </m:rPr>
                          <a:rPr lang="en-IN" sz="2800" i="0">
                            <a:latin typeface="Cambria Math" panose="02040503050406030204" pitchFamily="18" charset="0"/>
                          </a:rPr>
                          <m:t>log</m:t>
                        </m:r>
                      </m:e>
                      <m:sub>
                        <m:r>
                          <a:rPr lang="en-IN" sz="2800" i="0">
                            <a:latin typeface="Cambria Math" panose="02040503050406030204" pitchFamily="18" charset="0"/>
                          </a:rPr>
                          <m:t>2</m:t>
                        </m:r>
                      </m:sub>
                    </m:sSub>
                  </m:oMath>
                </a14:m>
                <a:r>
                  <a:rPr lang="en-IN" dirty="0"/>
                  <a:t> </a:t>
                </a:r>
                <a14:m>
                  <m:oMath xmlns:m="http://schemas.openxmlformats.org/officeDocument/2006/math">
                    <m:f>
                      <m:fPr>
                        <m:ctrlPr>
                          <a:rPr lang="en-IN" sz="3200" i="1">
                            <a:solidFill>
                              <a:prstClr val="black"/>
                            </a:solidFill>
                            <a:latin typeface="Cambria Math" panose="02040503050406030204" pitchFamily="18" charset="0"/>
                          </a:rPr>
                        </m:ctrlPr>
                      </m:fPr>
                      <m:num>
                        <m:r>
                          <a:rPr lang="en-IN" sz="3200">
                            <a:solidFill>
                              <a:prstClr val="black"/>
                            </a:solidFill>
                            <a:latin typeface="Cambria Math" panose="02040503050406030204" pitchFamily="18" charset="0"/>
                          </a:rPr>
                          <m:t>6</m:t>
                        </m:r>
                      </m:num>
                      <m:den>
                        <m:r>
                          <a:rPr lang="en-IN" sz="3200">
                            <a:solidFill>
                              <a:prstClr val="black"/>
                            </a:solidFill>
                            <a:latin typeface="Cambria Math" panose="02040503050406030204" pitchFamily="18" charset="0"/>
                          </a:rPr>
                          <m:t>8</m:t>
                        </m:r>
                      </m:den>
                    </m:f>
                  </m:oMath>
                </a14:m>
                <a:r>
                  <a:rPr lang="en-IN" dirty="0"/>
                  <a:t>    </a:t>
                </a:r>
                <a:r>
                  <a:rPr lang="en-IN" sz="3600" dirty="0">
                    <a:latin typeface="Calibri" panose="020F0502020204030204" pitchFamily="34" charset="0"/>
                    <a:cs typeface="Calibri" panose="020F0502020204030204" pitchFamily="34" charset="0"/>
                  </a:rPr>
                  <a:t>-</a:t>
                </a:r>
                <a:r>
                  <a:rPr lang="en-IN" dirty="0"/>
                  <a:t>    </a:t>
                </a:r>
                <a14:m>
                  <m:oMath xmlns:m="http://schemas.openxmlformats.org/officeDocument/2006/math">
                    <m:f>
                      <m:fPr>
                        <m:ctrlPr>
                          <a:rPr lang="en-IN" sz="3200" i="1">
                            <a:solidFill>
                              <a:prstClr val="black"/>
                            </a:solidFill>
                            <a:latin typeface="Cambria Math" panose="02040503050406030204" pitchFamily="18" charset="0"/>
                          </a:rPr>
                        </m:ctrlPr>
                      </m:fPr>
                      <m:num>
                        <m:r>
                          <a:rPr lang="en-IN" sz="3200" b="0" i="0" smtClean="0">
                            <a:solidFill>
                              <a:prstClr val="black"/>
                            </a:solidFill>
                            <a:latin typeface="Cambria Math" panose="02040503050406030204" pitchFamily="18" charset="0"/>
                          </a:rPr>
                          <m:t>2</m:t>
                        </m:r>
                      </m:num>
                      <m:den>
                        <m:r>
                          <a:rPr lang="en-IN" sz="3200">
                            <a:solidFill>
                              <a:prstClr val="black"/>
                            </a:solidFill>
                            <a:latin typeface="Cambria Math" panose="02040503050406030204" pitchFamily="18" charset="0"/>
                          </a:rPr>
                          <m:t>8</m:t>
                        </m:r>
                      </m:den>
                    </m:f>
                  </m:oMath>
                </a14:m>
                <a:r>
                  <a:rPr lang="en-IN" dirty="0"/>
                  <a:t> </a:t>
                </a:r>
                <a14:m>
                  <m:oMath xmlns:m="http://schemas.openxmlformats.org/officeDocument/2006/math">
                    <m:sSub>
                      <m:sSubPr>
                        <m:ctrlPr>
                          <a:rPr lang="en-IN" sz="2800" i="1">
                            <a:solidFill>
                              <a:prstClr val="black"/>
                            </a:solidFill>
                            <a:latin typeface="Cambria Math" panose="02040503050406030204" pitchFamily="18" charset="0"/>
                          </a:rPr>
                        </m:ctrlPr>
                      </m:sSubPr>
                      <m:e>
                        <m:r>
                          <m:rPr>
                            <m:sty m:val="p"/>
                          </m:rPr>
                          <a:rPr lang="en-IN" sz="2800">
                            <a:solidFill>
                              <a:prstClr val="black"/>
                            </a:solidFill>
                            <a:latin typeface="Cambria Math" panose="02040503050406030204" pitchFamily="18" charset="0"/>
                          </a:rPr>
                          <m:t>log</m:t>
                        </m:r>
                      </m:e>
                      <m:sub>
                        <m:r>
                          <a:rPr lang="en-IN" sz="2800">
                            <a:solidFill>
                              <a:prstClr val="black"/>
                            </a:solidFill>
                            <a:latin typeface="Cambria Math" panose="02040503050406030204" pitchFamily="18" charset="0"/>
                          </a:rPr>
                          <m:t>2</m:t>
                        </m:r>
                      </m:sub>
                    </m:sSub>
                  </m:oMath>
                </a14:m>
                <a:r>
                  <a:rPr lang="en-IN" sz="3200" dirty="0">
                    <a:solidFill>
                      <a:prstClr val="black"/>
                    </a:solidFill>
                  </a:rPr>
                  <a:t> </a:t>
                </a:r>
                <a14:m>
                  <m:oMath xmlns:m="http://schemas.openxmlformats.org/officeDocument/2006/math">
                    <m:f>
                      <m:fPr>
                        <m:ctrlPr>
                          <a:rPr lang="en-IN" sz="3200" i="1">
                            <a:solidFill>
                              <a:prstClr val="black"/>
                            </a:solidFill>
                            <a:latin typeface="Cambria Math" panose="02040503050406030204" pitchFamily="18" charset="0"/>
                          </a:rPr>
                        </m:ctrlPr>
                      </m:fPr>
                      <m:num>
                        <m:r>
                          <a:rPr lang="en-IN" sz="3200">
                            <a:solidFill>
                              <a:prstClr val="black"/>
                            </a:solidFill>
                            <a:latin typeface="Cambria Math" panose="02040503050406030204" pitchFamily="18" charset="0"/>
                          </a:rPr>
                          <m:t>2</m:t>
                        </m:r>
                      </m:num>
                      <m:den>
                        <m:r>
                          <a:rPr lang="en-IN" sz="3200">
                            <a:solidFill>
                              <a:prstClr val="black"/>
                            </a:solidFill>
                            <a:latin typeface="Cambria Math" panose="02040503050406030204" pitchFamily="18" charset="0"/>
                          </a:rPr>
                          <m:t>8</m:t>
                        </m:r>
                      </m:den>
                    </m:f>
                  </m:oMath>
                </a14:m>
                <a:endParaRPr lang="en-IN" dirty="0"/>
              </a:p>
            </p:txBody>
          </p:sp>
        </mc:Choice>
        <mc:Fallback xmlns="">
          <p:sp>
            <p:nvSpPr>
              <p:cNvPr id="9" name="TextBox 8">
                <a:extLst>
                  <a:ext uri="{FF2B5EF4-FFF2-40B4-BE49-F238E27FC236}">
                    <a16:creationId xmlns:a16="http://schemas.microsoft.com/office/drawing/2014/main" id="{714D97BB-FFAD-7F31-CB94-581EF93C39E4}"/>
                  </a:ext>
                </a:extLst>
              </p:cNvPr>
              <p:cNvSpPr txBox="1">
                <a:spLocks noRot="1" noChangeAspect="1" noMove="1" noResize="1" noEditPoints="1" noAdjustHandles="1" noChangeArrowheads="1" noChangeShapeType="1" noTextEdit="1"/>
              </p:cNvSpPr>
              <p:nvPr/>
            </p:nvSpPr>
            <p:spPr>
              <a:xfrm>
                <a:off x="4996775" y="2902821"/>
                <a:ext cx="6060332" cy="792140"/>
              </a:xfrm>
              <a:prstGeom prst="rect">
                <a:avLst/>
              </a:prstGeom>
              <a:blipFill>
                <a:blip r:embed="rId5"/>
                <a:stretch>
                  <a:fillRect l="-2113" t="-3846" b="-17692"/>
                </a:stretch>
              </a:blipFill>
            </p:spPr>
            <p:txBody>
              <a:bodyPr/>
              <a:lstStyle/>
              <a:p>
                <a:r>
                  <a:rPr lang="en-IN">
                    <a:noFill/>
                  </a:rPr>
                  <a:t> </a:t>
                </a:r>
              </a:p>
            </p:txBody>
          </p:sp>
        </mc:Fallback>
      </mc:AlternateContent>
      <p:sp>
        <p:nvSpPr>
          <p:cNvPr id="11" name="TextBox 10">
            <a:extLst>
              <a:ext uri="{FF2B5EF4-FFF2-40B4-BE49-F238E27FC236}">
                <a16:creationId xmlns:a16="http://schemas.microsoft.com/office/drawing/2014/main" id="{AB17E7E4-8C6B-D0D1-49A2-82F483502C77}"/>
              </a:ext>
            </a:extLst>
          </p:cNvPr>
          <p:cNvSpPr txBox="1"/>
          <p:nvPr/>
        </p:nvSpPr>
        <p:spPr>
          <a:xfrm>
            <a:off x="4996775" y="4169025"/>
            <a:ext cx="6060332" cy="523220"/>
          </a:xfrm>
          <a:prstGeom prst="rect">
            <a:avLst/>
          </a:prstGeom>
          <a:noFill/>
        </p:spPr>
        <p:txBody>
          <a:bodyPr wrap="square" rtlCol="0">
            <a:spAutoFit/>
          </a:bodyPr>
          <a:lstStyle/>
          <a:p>
            <a:r>
              <a:rPr lang="en-IN" sz="2800" dirty="0"/>
              <a:t>E(Sunny) </a:t>
            </a:r>
            <a:r>
              <a:rPr lang="en-IN" dirty="0"/>
              <a:t>= </a:t>
            </a:r>
            <a:r>
              <a:rPr lang="en-IN" sz="2800" dirty="0"/>
              <a:t>0.81</a:t>
            </a:r>
            <a:endParaRPr lang="en-IN" dirty="0"/>
          </a:p>
        </p:txBody>
      </p:sp>
    </p:spTree>
    <p:extLst>
      <p:ext uri="{BB962C8B-B14F-4D97-AF65-F5344CB8AC3E}">
        <p14:creationId xmlns:p14="http://schemas.microsoft.com/office/powerpoint/2010/main" val="553661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32A6ECD-5B76-9FB9-1E97-51CBF47C42E4}"/>
              </a:ext>
            </a:extLst>
          </p:cNvPr>
          <p:cNvSpPr>
            <a:spLocks noGrp="1"/>
          </p:cNvSpPr>
          <p:nvPr>
            <p:ph type="sldNum" sz="quarter" idx="12"/>
          </p:nvPr>
        </p:nvSpPr>
        <p:spPr/>
        <p:txBody>
          <a:bodyPr/>
          <a:lstStyle/>
          <a:p>
            <a:r>
              <a:rPr lang="en-IN" dirty="0"/>
              <a:t>5</a:t>
            </a:r>
          </a:p>
        </p:txBody>
      </p:sp>
      <p:pic>
        <p:nvPicPr>
          <p:cNvPr id="5" name="Picture 4">
            <a:extLst>
              <a:ext uri="{FF2B5EF4-FFF2-40B4-BE49-F238E27FC236}">
                <a16:creationId xmlns:a16="http://schemas.microsoft.com/office/drawing/2014/main" id="{3872216E-4A86-48F4-9F79-1A9F627A8761}"/>
              </a:ext>
            </a:extLst>
          </p:cNvPr>
          <p:cNvPicPr>
            <a:picLocks noChangeAspect="1"/>
          </p:cNvPicPr>
          <p:nvPr/>
        </p:nvPicPr>
        <p:blipFill>
          <a:blip r:embed="rId2"/>
          <a:stretch>
            <a:fillRect/>
          </a:stretch>
        </p:blipFill>
        <p:spPr>
          <a:xfrm>
            <a:off x="9286875" y="0"/>
            <a:ext cx="2905125" cy="738749"/>
          </a:xfrm>
          <a:prstGeom prst="rect">
            <a:avLst/>
          </a:prstGeom>
        </p:spPr>
      </p:pic>
      <p:sp>
        <p:nvSpPr>
          <p:cNvPr id="6" name="Footer Placeholder 5">
            <a:extLst>
              <a:ext uri="{FF2B5EF4-FFF2-40B4-BE49-F238E27FC236}">
                <a16:creationId xmlns:a16="http://schemas.microsoft.com/office/drawing/2014/main" id="{BCEB3532-ACE4-338C-AD79-580BA68F261B}"/>
              </a:ext>
            </a:extLst>
          </p:cNvPr>
          <p:cNvSpPr>
            <a:spLocks noGrp="1"/>
          </p:cNvSpPr>
          <p:nvPr>
            <p:ph type="ftr" sz="quarter" idx="11"/>
          </p:nvPr>
        </p:nvSpPr>
        <p:spPr/>
        <p:txBody>
          <a:bodyPr/>
          <a:lstStyle/>
          <a:p>
            <a:r>
              <a:rPr lang="en-IN"/>
              <a:t>Random Forest Classification</a:t>
            </a:r>
          </a:p>
        </p:txBody>
      </p:sp>
      <p:sp>
        <p:nvSpPr>
          <p:cNvPr id="2" name="TextBox 1">
            <a:extLst>
              <a:ext uri="{FF2B5EF4-FFF2-40B4-BE49-F238E27FC236}">
                <a16:creationId xmlns:a16="http://schemas.microsoft.com/office/drawing/2014/main" id="{EF5D1DBC-4DE1-6C2A-54F1-18C76D0F6562}"/>
              </a:ext>
            </a:extLst>
          </p:cNvPr>
          <p:cNvSpPr txBox="1"/>
          <p:nvPr/>
        </p:nvSpPr>
        <p:spPr>
          <a:xfrm>
            <a:off x="2811294" y="418289"/>
            <a:ext cx="4922195" cy="646331"/>
          </a:xfrm>
          <a:prstGeom prst="rect">
            <a:avLst/>
          </a:prstGeom>
          <a:noFill/>
        </p:spPr>
        <p:txBody>
          <a:bodyPr wrap="square" rtlCol="0">
            <a:spAutoFit/>
          </a:bodyPr>
          <a:lstStyle/>
          <a:p>
            <a:pPr algn="ctr"/>
            <a:r>
              <a:rPr lang="en-IN" sz="3600" dirty="0">
                <a:solidFill>
                  <a:schemeClr val="tx2">
                    <a:lumMod val="50000"/>
                  </a:schemeClr>
                </a:solidFill>
              </a:rPr>
              <a:t>Gini Impurity</a:t>
            </a:r>
            <a:endParaRPr lang="en-IN" sz="3200" dirty="0">
              <a:solidFill>
                <a:schemeClr val="tx2">
                  <a:lumMod val="50000"/>
                </a:schemeClr>
              </a:solidFill>
            </a:endParaRPr>
          </a:p>
        </p:txBody>
      </p:sp>
      <p:pic>
        <p:nvPicPr>
          <p:cNvPr id="7" name="Picture 6">
            <a:extLst>
              <a:ext uri="{FF2B5EF4-FFF2-40B4-BE49-F238E27FC236}">
                <a16:creationId xmlns:a16="http://schemas.microsoft.com/office/drawing/2014/main" id="{B6250CB7-5227-6644-5ABE-595F5CCC0B3B}"/>
              </a:ext>
            </a:extLst>
          </p:cNvPr>
          <p:cNvPicPr>
            <a:picLocks noChangeAspect="1"/>
          </p:cNvPicPr>
          <p:nvPr/>
        </p:nvPicPr>
        <p:blipFill>
          <a:blip r:embed="rId3"/>
          <a:stretch>
            <a:fillRect/>
          </a:stretch>
        </p:blipFill>
        <p:spPr>
          <a:xfrm>
            <a:off x="328409" y="1504950"/>
            <a:ext cx="4200525" cy="3848100"/>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4020BE8-8FC8-D774-9E7E-7C588FC12977}"/>
                  </a:ext>
                </a:extLst>
              </p:cNvPr>
              <p:cNvSpPr txBox="1"/>
              <p:nvPr/>
            </p:nvSpPr>
            <p:spPr>
              <a:xfrm>
                <a:off x="5272391" y="1874999"/>
                <a:ext cx="6402421" cy="646331"/>
              </a:xfrm>
              <a:prstGeom prst="rect">
                <a:avLst/>
              </a:prstGeom>
              <a:noFill/>
            </p:spPr>
            <p:txBody>
              <a:bodyPr wrap="square" rtlCol="0">
                <a:spAutoFit/>
              </a:bodyPr>
              <a:lstStyle/>
              <a:p>
                <a:r>
                  <a:rPr lang="en-IN" sz="2800" dirty="0"/>
                  <a:t>GI  = 1</a:t>
                </a:r>
                <a14:m>
                  <m:oMath xmlns:m="http://schemas.openxmlformats.org/officeDocument/2006/math">
                    <m:r>
                      <a:rPr lang="en-IN" sz="2800">
                        <a:latin typeface="Cambria Math" panose="02040503050406030204" pitchFamily="18" charset="0"/>
                      </a:rPr>
                      <m:t> </m:t>
                    </m:r>
                    <m:r>
                      <a:rPr lang="en-IN" sz="2800" b="0" i="0" smtClean="0">
                        <a:latin typeface="Cambria Math" panose="02040503050406030204" pitchFamily="18" charset="0"/>
                      </a:rPr>
                      <m:t>− [</m:t>
                    </m:r>
                    <m:sSup>
                      <m:sSupPr>
                        <m:ctrlPr>
                          <a:rPr lang="en-IN" sz="2800" i="1">
                            <a:latin typeface="Cambria Math" panose="02040503050406030204" pitchFamily="18" charset="0"/>
                          </a:rPr>
                        </m:ctrlPr>
                      </m:sSupPr>
                      <m:e>
                        <m:r>
                          <a:rPr lang="en-IN" sz="2800">
                            <a:latin typeface="Cambria Math" panose="02040503050406030204" pitchFamily="18" charset="0"/>
                          </a:rPr>
                          <m:t>(</m:t>
                        </m:r>
                        <m:sSub>
                          <m:sSubPr>
                            <m:ctrlPr>
                              <a:rPr lang="en-IN" sz="2800" i="1">
                                <a:latin typeface="Cambria Math" panose="02040503050406030204" pitchFamily="18" charset="0"/>
                              </a:rPr>
                            </m:ctrlPr>
                          </m:sSubPr>
                          <m:e>
                            <m:r>
                              <m:rPr>
                                <m:sty m:val="p"/>
                              </m:rPr>
                              <a:rPr lang="en-IN" sz="2800">
                                <a:latin typeface="Cambria Math" panose="02040503050406030204" pitchFamily="18" charset="0"/>
                              </a:rPr>
                              <m:t>P</m:t>
                            </m:r>
                          </m:e>
                          <m:sub>
                            <m:r>
                              <a:rPr lang="en-IN" sz="2800">
                                <a:latin typeface="Cambria Math" panose="02040503050406030204" pitchFamily="18" charset="0"/>
                              </a:rPr>
                              <m:t>+</m:t>
                            </m:r>
                          </m:sub>
                        </m:sSub>
                        <m:r>
                          <a:rPr lang="en-IN" sz="2800">
                            <a:latin typeface="Cambria Math" panose="02040503050406030204" pitchFamily="18" charset="0"/>
                          </a:rPr>
                          <m:t>)</m:t>
                        </m:r>
                      </m:e>
                      <m:sup>
                        <m:r>
                          <a:rPr lang="en-IN" sz="2800" i="1">
                            <a:latin typeface="Cambria Math" panose="02040503050406030204" pitchFamily="18" charset="0"/>
                          </a:rPr>
                          <m:t>2</m:t>
                        </m:r>
                      </m:sup>
                    </m:sSup>
                  </m:oMath>
                </a14:m>
                <a:r>
                  <a:rPr lang="en-IN" sz="3600" dirty="0"/>
                  <a:t> +</a:t>
                </a:r>
                <a:r>
                  <a:rPr lang="en-IN" sz="2800" dirty="0"/>
                  <a:t> </a:t>
                </a:r>
                <a14:m>
                  <m:oMath xmlns:m="http://schemas.openxmlformats.org/officeDocument/2006/math">
                    <m:sSup>
                      <m:sSupPr>
                        <m:ctrlPr>
                          <a:rPr lang="en-IN" sz="2800" i="1">
                            <a:latin typeface="Cambria Math" panose="02040503050406030204" pitchFamily="18" charset="0"/>
                          </a:rPr>
                        </m:ctrlPr>
                      </m:sSupPr>
                      <m:e>
                        <m:r>
                          <a:rPr lang="en-IN" sz="2800">
                            <a:latin typeface="Cambria Math" panose="02040503050406030204" pitchFamily="18" charset="0"/>
                          </a:rPr>
                          <m:t>(</m:t>
                        </m:r>
                        <m:sSub>
                          <m:sSubPr>
                            <m:ctrlPr>
                              <a:rPr lang="en-IN" sz="2800" i="1">
                                <a:latin typeface="Cambria Math" panose="02040503050406030204" pitchFamily="18" charset="0"/>
                              </a:rPr>
                            </m:ctrlPr>
                          </m:sSubPr>
                          <m:e>
                            <m:r>
                              <m:rPr>
                                <m:sty m:val="p"/>
                              </m:rPr>
                              <a:rPr lang="en-IN" sz="2800">
                                <a:latin typeface="Cambria Math" panose="02040503050406030204" pitchFamily="18" charset="0"/>
                              </a:rPr>
                              <m:t>P</m:t>
                            </m:r>
                          </m:e>
                          <m:sub>
                            <m:r>
                              <a:rPr lang="en-IN" sz="2800" b="0" i="0" smtClean="0">
                                <a:latin typeface="Cambria Math" panose="02040503050406030204" pitchFamily="18" charset="0"/>
                              </a:rPr>
                              <m:t>−</m:t>
                            </m:r>
                          </m:sub>
                        </m:sSub>
                        <m:r>
                          <a:rPr lang="en-IN" sz="2800">
                            <a:latin typeface="Cambria Math" panose="02040503050406030204" pitchFamily="18" charset="0"/>
                          </a:rPr>
                          <m:t>)</m:t>
                        </m:r>
                      </m:e>
                      <m:sup>
                        <m:r>
                          <a:rPr lang="en-IN" sz="2800" i="1">
                            <a:latin typeface="Cambria Math" panose="02040503050406030204" pitchFamily="18" charset="0"/>
                          </a:rPr>
                          <m:t>2</m:t>
                        </m:r>
                      </m:sup>
                    </m:sSup>
                  </m:oMath>
                </a14:m>
                <a:r>
                  <a:rPr lang="en-IN" sz="2800" dirty="0"/>
                  <a:t>]</a:t>
                </a:r>
              </a:p>
            </p:txBody>
          </p:sp>
        </mc:Choice>
        <mc:Fallback xmlns="">
          <p:sp>
            <p:nvSpPr>
              <p:cNvPr id="8" name="TextBox 7">
                <a:extLst>
                  <a:ext uri="{FF2B5EF4-FFF2-40B4-BE49-F238E27FC236}">
                    <a16:creationId xmlns:a16="http://schemas.microsoft.com/office/drawing/2014/main" id="{D4020BE8-8FC8-D774-9E7E-7C588FC12977}"/>
                  </a:ext>
                </a:extLst>
              </p:cNvPr>
              <p:cNvSpPr txBox="1">
                <a:spLocks noRot="1" noChangeAspect="1" noMove="1" noResize="1" noEditPoints="1" noAdjustHandles="1" noChangeArrowheads="1" noChangeShapeType="1" noTextEdit="1"/>
              </p:cNvSpPr>
              <p:nvPr/>
            </p:nvSpPr>
            <p:spPr>
              <a:xfrm>
                <a:off x="5272391" y="1874999"/>
                <a:ext cx="6402421" cy="646331"/>
              </a:xfrm>
              <a:prstGeom prst="rect">
                <a:avLst/>
              </a:prstGeom>
              <a:blipFill>
                <a:blip r:embed="rId4"/>
                <a:stretch>
                  <a:fillRect l="-2000" t="-15094" b="-3490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14D97BB-FFAD-7F31-CB94-581EF93C39E4}"/>
                  </a:ext>
                </a:extLst>
              </p:cNvPr>
              <p:cNvSpPr txBox="1"/>
              <p:nvPr/>
            </p:nvSpPr>
            <p:spPr>
              <a:xfrm>
                <a:off x="5264487" y="2646983"/>
                <a:ext cx="6060332" cy="646331"/>
              </a:xfrm>
              <a:prstGeom prst="rect">
                <a:avLst/>
              </a:prstGeom>
              <a:noFill/>
            </p:spPr>
            <p:txBody>
              <a:bodyPr wrap="square" rtlCol="0">
                <a:spAutoFit/>
              </a:bodyPr>
              <a:lstStyle/>
              <a:p>
                <a:r>
                  <a:rPr lang="en-IN" sz="2800" dirty="0">
                    <a:solidFill>
                      <a:prstClr val="black"/>
                    </a:solidFill>
                  </a:rPr>
                  <a:t>GI (Rainy) </a:t>
                </a:r>
                <a:r>
                  <a:rPr lang="en-IN" dirty="0"/>
                  <a:t>=</a:t>
                </a:r>
                <a:r>
                  <a:rPr kumimoji="0" lang="en-IN" sz="2800" b="0" i="0" u="none" strike="noStrike" kern="1200" cap="none" spc="0" normalizeH="0" baseline="0" noProof="0" dirty="0">
                    <a:ln>
                      <a:noFill/>
                    </a:ln>
                    <a:solidFill>
                      <a:prstClr val="black"/>
                    </a:solidFill>
                    <a:effectLst/>
                    <a:uLnTx/>
                    <a:uFillTx/>
                    <a:latin typeface="Calibri" panose="020F0502020204030204"/>
                    <a:ea typeface="+mn-ea"/>
                    <a:cs typeface="+mn-cs"/>
                  </a:rPr>
                  <a:t> 1</a:t>
                </a:r>
                <a14:m>
                  <m:oMath xmlns:m="http://schemas.openxmlformats.org/officeDocument/2006/math">
                    <m:r>
                      <a:rPr kumimoji="0" lang="en-IN" sz="2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r>
                      <a:rPr kumimoji="0" lang="en-IN" sz="2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sSup>
                      <m:sSupPr>
                        <m:ctrlPr>
                          <a:rPr kumimoji="0" lang="en-IN"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IN" sz="2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IN" sz="2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3/6</m:t>
                        </m:r>
                        <m:r>
                          <a:rPr kumimoji="0" lang="en-IN" sz="2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e>
                      <m:sup>
                        <m:r>
                          <a:rPr kumimoji="0" lang="en-IN"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p>
                    </m:sSup>
                  </m:oMath>
                </a14:m>
                <a:r>
                  <a:rPr kumimoji="0" lang="en-IN" sz="36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2800" b="0" i="0" u="none" strike="noStrike" kern="1200" cap="none" spc="0" normalizeH="0" baseline="0" noProof="0" dirty="0">
                    <a:ln>
                      <a:noFill/>
                    </a:ln>
                    <a:solidFill>
                      <a:prstClr val="black"/>
                    </a:solidFill>
                    <a:effectLst/>
                    <a:uLnTx/>
                    <a:uFillTx/>
                    <a:latin typeface="Calibri" panose="020F0502020204030204"/>
                    <a:ea typeface="+mn-ea"/>
                    <a:cs typeface="+mn-cs"/>
                  </a:rPr>
                  <a:t> </a:t>
                </a:r>
                <a14:m>
                  <m:oMath xmlns:m="http://schemas.openxmlformats.org/officeDocument/2006/math">
                    <m:sSup>
                      <m:sSupPr>
                        <m:ctrlPr>
                          <a:rPr kumimoji="0" lang="en-IN"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IN" sz="2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IN" sz="2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3/6</m:t>
                        </m:r>
                        <m:r>
                          <a:rPr kumimoji="0" lang="en-IN" sz="2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e>
                      <m:sup>
                        <m:r>
                          <a:rPr kumimoji="0" lang="en-IN"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p>
                    </m:sSup>
                  </m:oMath>
                </a14:m>
                <a:r>
                  <a:rPr kumimoji="0" lang="en-IN" sz="2800" b="0" i="0" u="none" strike="noStrike" kern="1200" cap="none" spc="0" normalizeH="0" baseline="0" noProof="0" dirty="0">
                    <a:ln>
                      <a:noFill/>
                    </a:ln>
                    <a:solidFill>
                      <a:prstClr val="black"/>
                    </a:solidFill>
                    <a:effectLst/>
                    <a:uLnTx/>
                    <a:uFillTx/>
                    <a:latin typeface="Calibri" panose="020F0502020204030204"/>
                    <a:ea typeface="+mn-ea"/>
                    <a:cs typeface="+mn-cs"/>
                  </a:rPr>
                  <a:t>]</a:t>
                </a:r>
                <a:endParaRPr lang="en-IN" dirty="0"/>
              </a:p>
            </p:txBody>
          </p:sp>
        </mc:Choice>
        <mc:Fallback xmlns="">
          <p:sp>
            <p:nvSpPr>
              <p:cNvPr id="9" name="TextBox 8">
                <a:extLst>
                  <a:ext uri="{FF2B5EF4-FFF2-40B4-BE49-F238E27FC236}">
                    <a16:creationId xmlns:a16="http://schemas.microsoft.com/office/drawing/2014/main" id="{714D97BB-FFAD-7F31-CB94-581EF93C39E4}"/>
                  </a:ext>
                </a:extLst>
              </p:cNvPr>
              <p:cNvSpPr txBox="1">
                <a:spLocks noRot="1" noChangeAspect="1" noMove="1" noResize="1" noEditPoints="1" noAdjustHandles="1" noChangeArrowheads="1" noChangeShapeType="1" noTextEdit="1"/>
              </p:cNvSpPr>
              <p:nvPr/>
            </p:nvSpPr>
            <p:spPr>
              <a:xfrm>
                <a:off x="5264487" y="2646983"/>
                <a:ext cx="6060332" cy="646331"/>
              </a:xfrm>
              <a:prstGeom prst="rect">
                <a:avLst/>
              </a:prstGeom>
              <a:blipFill>
                <a:blip r:embed="rId5"/>
                <a:stretch>
                  <a:fillRect l="-2113" t="-14151" b="-34906"/>
                </a:stretch>
              </a:blipFill>
            </p:spPr>
            <p:txBody>
              <a:bodyPr/>
              <a:lstStyle/>
              <a:p>
                <a:r>
                  <a:rPr lang="en-IN">
                    <a:noFill/>
                  </a:rPr>
                  <a:t> </a:t>
                </a:r>
              </a:p>
            </p:txBody>
          </p:sp>
        </mc:Fallback>
      </mc:AlternateContent>
      <p:sp>
        <p:nvSpPr>
          <p:cNvPr id="11" name="TextBox 10">
            <a:extLst>
              <a:ext uri="{FF2B5EF4-FFF2-40B4-BE49-F238E27FC236}">
                <a16:creationId xmlns:a16="http://schemas.microsoft.com/office/drawing/2014/main" id="{AB17E7E4-8C6B-D0D1-49A2-82F483502C77}"/>
              </a:ext>
            </a:extLst>
          </p:cNvPr>
          <p:cNvSpPr txBox="1"/>
          <p:nvPr/>
        </p:nvSpPr>
        <p:spPr>
          <a:xfrm>
            <a:off x="5264487" y="4376013"/>
            <a:ext cx="6060332" cy="523220"/>
          </a:xfrm>
          <a:prstGeom prst="rect">
            <a:avLst/>
          </a:prstGeom>
          <a:noFill/>
        </p:spPr>
        <p:txBody>
          <a:bodyPr wrap="square" rtlCol="0">
            <a:spAutoFit/>
          </a:bodyPr>
          <a:lstStyle/>
          <a:p>
            <a:r>
              <a:rPr kumimoji="0" lang="en-IN" sz="2800" b="0" i="0" u="none" strike="noStrike" kern="1200" cap="none" spc="0" normalizeH="0" baseline="0" noProof="0" dirty="0">
                <a:ln>
                  <a:noFill/>
                </a:ln>
                <a:solidFill>
                  <a:prstClr val="black"/>
                </a:solidFill>
                <a:effectLst/>
                <a:uLnTx/>
                <a:uFillTx/>
                <a:latin typeface="Calibri" panose="020F0502020204030204"/>
                <a:ea typeface="+mn-ea"/>
                <a:cs typeface="+mn-cs"/>
              </a:rPr>
              <a:t>GI (Rainy) </a:t>
            </a:r>
            <a:r>
              <a:rPr lang="en-IN" dirty="0"/>
              <a:t>= </a:t>
            </a:r>
            <a:r>
              <a:rPr lang="en-IN" sz="2800" dirty="0"/>
              <a:t>0.5</a:t>
            </a:r>
            <a:endParaRPr lang="en-IN"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8A1C838-5D52-5582-3D4C-4127097CC3DC}"/>
                  </a:ext>
                </a:extLst>
              </p:cNvPr>
              <p:cNvSpPr txBox="1"/>
              <p:nvPr/>
            </p:nvSpPr>
            <p:spPr>
              <a:xfrm>
                <a:off x="5264487" y="3602595"/>
                <a:ext cx="6060332" cy="523220"/>
              </a:xfrm>
              <a:prstGeom prst="rect">
                <a:avLst/>
              </a:prstGeom>
              <a:noFill/>
            </p:spPr>
            <p:txBody>
              <a:bodyPr wrap="square" rtlCol="0">
                <a:spAutoFit/>
              </a:bodyPr>
              <a:lstStyle/>
              <a:p>
                <a:r>
                  <a:rPr lang="en-IN" sz="2800" dirty="0">
                    <a:solidFill>
                      <a:prstClr val="black"/>
                    </a:solidFill>
                  </a:rPr>
                  <a:t>GI (Rainy) </a:t>
                </a:r>
                <a:r>
                  <a:rPr lang="en-IN" dirty="0"/>
                  <a:t>=</a:t>
                </a:r>
                <a:r>
                  <a:rPr kumimoji="0" lang="en-IN" sz="2800" b="0" i="0" u="none" strike="noStrike" kern="1200" cap="none" spc="0" normalizeH="0" baseline="0" noProof="0" dirty="0">
                    <a:ln>
                      <a:noFill/>
                    </a:ln>
                    <a:solidFill>
                      <a:prstClr val="black"/>
                    </a:solidFill>
                    <a:effectLst/>
                    <a:uLnTx/>
                    <a:uFillTx/>
                    <a:latin typeface="Calibri" panose="020F0502020204030204"/>
                    <a:ea typeface="+mn-ea"/>
                    <a:cs typeface="+mn-cs"/>
                  </a:rPr>
                  <a:t> 1</a:t>
                </a:r>
                <a14:m>
                  <m:oMath xmlns:m="http://schemas.openxmlformats.org/officeDocument/2006/math">
                    <m:r>
                      <a:rPr kumimoji="0" lang="en-IN" sz="2800" b="0" i="0" u="none" strike="noStrike" kern="1200" cap="none" spc="0" normalizeH="0" baseline="0" noProof="0">
                        <a:ln>
                          <a:noFill/>
                        </a:ln>
                        <a:solidFill>
                          <a:prstClr val="black"/>
                        </a:solidFill>
                        <a:effectLst/>
                        <a:uLnTx/>
                        <a:uFillTx/>
                        <a:latin typeface="Cambria Math" panose="02040503050406030204" pitchFamily="18" charset="0"/>
                      </a:rPr>
                      <m:t> </m:t>
                    </m:r>
                    <m:r>
                      <a:rPr kumimoji="0" lang="en-IN" sz="2800" b="0" i="0" u="none" strike="noStrike" kern="1200" cap="none" spc="0" normalizeH="0" baseline="0" noProof="0" smtClean="0">
                        <a:ln>
                          <a:noFill/>
                        </a:ln>
                        <a:solidFill>
                          <a:prstClr val="black"/>
                        </a:solidFill>
                        <a:effectLst/>
                        <a:uLnTx/>
                        <a:uFillTx/>
                        <a:latin typeface="Cambria Math" panose="02040503050406030204" pitchFamily="18" charset="0"/>
                      </a:rPr>
                      <m:t>− </m:t>
                    </m:r>
                    <m:r>
                      <m:rPr>
                        <m:nor/>
                      </m:rPr>
                      <a:rPr kumimoji="0" lang="en-IN" sz="2800" b="0" i="0" u="none" strike="noStrike" kern="1200" cap="none" spc="0" normalizeH="0" baseline="0" noProof="0" smtClean="0">
                        <a:ln>
                          <a:noFill/>
                        </a:ln>
                        <a:solidFill>
                          <a:prstClr val="black"/>
                        </a:solidFill>
                        <a:effectLst/>
                        <a:uLnTx/>
                        <a:uFillTx/>
                        <a:latin typeface="Cambria Math" panose="02040503050406030204" pitchFamily="18" charset="0"/>
                      </a:rPr>
                      <m:t>[</m:t>
                    </m:r>
                    <m:r>
                      <m:rPr>
                        <m:nor/>
                      </m:rPr>
                      <a:rPr lang="en-IN" sz="2800" dirty="0">
                        <a:solidFill>
                          <a:prstClr val="black"/>
                        </a:solidFill>
                      </a:rPr>
                      <m:t>(0.25)</m:t>
                    </m:r>
                  </m:oMath>
                </a14:m>
                <a:r>
                  <a:rPr kumimoji="0" lang="en-IN" sz="2800" b="0" i="0" u="none" strike="noStrike" kern="1200" cap="none" spc="0" normalizeH="0" baseline="0" noProof="0" dirty="0">
                    <a:ln>
                      <a:noFill/>
                    </a:ln>
                    <a:solidFill>
                      <a:prstClr val="black"/>
                    </a:solidFill>
                    <a:effectLst/>
                    <a:uLnTx/>
                    <a:uFillTx/>
                    <a:latin typeface="Calibri" panose="020F0502020204030204"/>
                  </a:rPr>
                  <a:t>+</a:t>
                </a:r>
                <a:r>
                  <a:rPr kumimoji="0" lang="en-IN" sz="2800" b="0" i="0" u="none" strike="noStrike" kern="1200" cap="none" spc="0" normalizeH="0" noProof="0" dirty="0">
                    <a:ln>
                      <a:noFill/>
                    </a:ln>
                    <a:solidFill>
                      <a:prstClr val="black"/>
                    </a:solidFill>
                    <a:effectLst/>
                    <a:uLnTx/>
                    <a:uFillTx/>
                    <a:latin typeface="Calibri" panose="020F0502020204030204"/>
                  </a:rPr>
                  <a:t> (0.25)</a:t>
                </a:r>
                <a:r>
                  <a:rPr lang="en-IN" sz="2800" dirty="0">
                    <a:solidFill>
                      <a:prstClr val="black"/>
                    </a:solidFill>
                    <a:latin typeface="Calibri" panose="020F0502020204030204"/>
                  </a:rPr>
                  <a:t>]</a:t>
                </a:r>
                <a:endParaRPr lang="en-IN" sz="2800" dirty="0"/>
              </a:p>
            </p:txBody>
          </p:sp>
        </mc:Choice>
        <mc:Fallback xmlns="">
          <p:sp>
            <p:nvSpPr>
              <p:cNvPr id="3" name="TextBox 2">
                <a:extLst>
                  <a:ext uri="{FF2B5EF4-FFF2-40B4-BE49-F238E27FC236}">
                    <a16:creationId xmlns:a16="http://schemas.microsoft.com/office/drawing/2014/main" id="{78A1C838-5D52-5582-3D4C-4127097CC3DC}"/>
                  </a:ext>
                </a:extLst>
              </p:cNvPr>
              <p:cNvSpPr txBox="1">
                <a:spLocks noRot="1" noChangeAspect="1" noMove="1" noResize="1" noEditPoints="1" noAdjustHandles="1" noChangeArrowheads="1" noChangeShapeType="1" noTextEdit="1"/>
              </p:cNvSpPr>
              <p:nvPr/>
            </p:nvSpPr>
            <p:spPr>
              <a:xfrm>
                <a:off x="5264487" y="3602595"/>
                <a:ext cx="6060332" cy="523220"/>
              </a:xfrm>
              <a:prstGeom prst="rect">
                <a:avLst/>
              </a:prstGeom>
              <a:blipFill>
                <a:blip r:embed="rId6"/>
                <a:stretch>
                  <a:fillRect l="-2113" t="-11628" b="-32558"/>
                </a:stretch>
              </a:blipFill>
            </p:spPr>
            <p:txBody>
              <a:bodyPr/>
              <a:lstStyle/>
              <a:p>
                <a:r>
                  <a:rPr lang="en-IN">
                    <a:noFill/>
                  </a:rPr>
                  <a:t> </a:t>
                </a:r>
              </a:p>
            </p:txBody>
          </p:sp>
        </mc:Fallback>
      </mc:AlternateContent>
    </p:spTree>
    <p:extLst>
      <p:ext uri="{BB962C8B-B14F-4D97-AF65-F5344CB8AC3E}">
        <p14:creationId xmlns:p14="http://schemas.microsoft.com/office/powerpoint/2010/main" val="405276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32A6ECD-5B76-9FB9-1E97-51CBF47C42E4}"/>
              </a:ext>
            </a:extLst>
          </p:cNvPr>
          <p:cNvSpPr>
            <a:spLocks noGrp="1"/>
          </p:cNvSpPr>
          <p:nvPr>
            <p:ph type="sldNum" sz="quarter" idx="12"/>
          </p:nvPr>
        </p:nvSpPr>
        <p:spPr/>
        <p:txBody>
          <a:bodyPr/>
          <a:lstStyle/>
          <a:p>
            <a:r>
              <a:rPr lang="en-IN" dirty="0"/>
              <a:t>6</a:t>
            </a:r>
          </a:p>
        </p:txBody>
      </p:sp>
      <p:pic>
        <p:nvPicPr>
          <p:cNvPr id="5" name="Picture 4">
            <a:extLst>
              <a:ext uri="{FF2B5EF4-FFF2-40B4-BE49-F238E27FC236}">
                <a16:creationId xmlns:a16="http://schemas.microsoft.com/office/drawing/2014/main" id="{3872216E-4A86-48F4-9F79-1A9F627A8761}"/>
              </a:ext>
            </a:extLst>
          </p:cNvPr>
          <p:cNvPicPr>
            <a:picLocks noChangeAspect="1"/>
          </p:cNvPicPr>
          <p:nvPr/>
        </p:nvPicPr>
        <p:blipFill>
          <a:blip r:embed="rId2"/>
          <a:stretch>
            <a:fillRect/>
          </a:stretch>
        </p:blipFill>
        <p:spPr>
          <a:xfrm>
            <a:off x="9286875" y="0"/>
            <a:ext cx="2905125" cy="738749"/>
          </a:xfrm>
          <a:prstGeom prst="rect">
            <a:avLst/>
          </a:prstGeom>
        </p:spPr>
      </p:pic>
      <p:sp>
        <p:nvSpPr>
          <p:cNvPr id="6" name="Footer Placeholder 5">
            <a:extLst>
              <a:ext uri="{FF2B5EF4-FFF2-40B4-BE49-F238E27FC236}">
                <a16:creationId xmlns:a16="http://schemas.microsoft.com/office/drawing/2014/main" id="{BCEB3532-ACE4-338C-AD79-580BA68F261B}"/>
              </a:ext>
            </a:extLst>
          </p:cNvPr>
          <p:cNvSpPr>
            <a:spLocks noGrp="1"/>
          </p:cNvSpPr>
          <p:nvPr>
            <p:ph type="ftr" sz="quarter" idx="11"/>
          </p:nvPr>
        </p:nvSpPr>
        <p:spPr/>
        <p:txBody>
          <a:bodyPr/>
          <a:lstStyle/>
          <a:p>
            <a:r>
              <a:rPr lang="en-IN"/>
              <a:t>Random Forest Classification</a:t>
            </a:r>
          </a:p>
        </p:txBody>
      </p:sp>
      <p:sp>
        <p:nvSpPr>
          <p:cNvPr id="2" name="TextBox 1">
            <a:extLst>
              <a:ext uri="{FF2B5EF4-FFF2-40B4-BE49-F238E27FC236}">
                <a16:creationId xmlns:a16="http://schemas.microsoft.com/office/drawing/2014/main" id="{EF5D1DBC-4DE1-6C2A-54F1-18C76D0F6562}"/>
              </a:ext>
            </a:extLst>
          </p:cNvPr>
          <p:cNvSpPr txBox="1"/>
          <p:nvPr/>
        </p:nvSpPr>
        <p:spPr>
          <a:xfrm>
            <a:off x="2811294" y="418289"/>
            <a:ext cx="4922195" cy="646331"/>
          </a:xfrm>
          <a:prstGeom prst="rect">
            <a:avLst/>
          </a:prstGeom>
          <a:noFill/>
        </p:spPr>
        <p:txBody>
          <a:bodyPr wrap="square" rtlCol="0">
            <a:spAutoFit/>
          </a:bodyPr>
          <a:lstStyle/>
          <a:p>
            <a:pPr algn="ctr"/>
            <a:r>
              <a:rPr lang="en-IN" sz="3600" dirty="0">
                <a:solidFill>
                  <a:schemeClr val="tx2">
                    <a:lumMod val="50000"/>
                  </a:schemeClr>
                </a:solidFill>
              </a:rPr>
              <a:t>Information Gain</a:t>
            </a:r>
            <a:endParaRPr lang="en-IN" sz="3200" dirty="0">
              <a:solidFill>
                <a:schemeClr val="tx2">
                  <a:lumMod val="50000"/>
                </a:schemeClr>
              </a:solidFill>
            </a:endParaRPr>
          </a:p>
        </p:txBody>
      </p:sp>
      <p:pic>
        <p:nvPicPr>
          <p:cNvPr id="7" name="Picture 6">
            <a:extLst>
              <a:ext uri="{FF2B5EF4-FFF2-40B4-BE49-F238E27FC236}">
                <a16:creationId xmlns:a16="http://schemas.microsoft.com/office/drawing/2014/main" id="{B6250CB7-5227-6644-5ABE-595F5CCC0B3B}"/>
              </a:ext>
            </a:extLst>
          </p:cNvPr>
          <p:cNvPicPr>
            <a:picLocks noChangeAspect="1"/>
          </p:cNvPicPr>
          <p:nvPr/>
        </p:nvPicPr>
        <p:blipFill>
          <a:blip r:embed="rId3"/>
          <a:stretch>
            <a:fillRect/>
          </a:stretch>
        </p:blipFill>
        <p:spPr>
          <a:xfrm>
            <a:off x="328409" y="1504950"/>
            <a:ext cx="4200525" cy="3848100"/>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4020BE8-8FC8-D774-9E7E-7C588FC12977}"/>
                  </a:ext>
                </a:extLst>
              </p:cNvPr>
              <p:cNvSpPr txBox="1"/>
              <p:nvPr/>
            </p:nvSpPr>
            <p:spPr>
              <a:xfrm>
                <a:off x="5229264" y="1966313"/>
                <a:ext cx="6762672" cy="584775"/>
              </a:xfrm>
              <a:prstGeom prst="rect">
                <a:avLst/>
              </a:prstGeom>
              <a:noFill/>
            </p:spPr>
            <p:txBody>
              <a:bodyPr wrap="square" rtlCol="0">
                <a:spAutoFit/>
              </a:bodyPr>
              <a:lstStyle/>
              <a:p>
                <a:r>
                  <a:rPr lang="en-IN" sz="2800" dirty="0">
                    <a:solidFill>
                      <a:schemeClr val="tx2">
                        <a:lumMod val="50000"/>
                      </a:schemeClr>
                    </a:solidFill>
                    <a:latin typeface="Calibri" panose="020F0502020204030204" pitchFamily="34" charset="0"/>
                    <a:cs typeface="Calibri" panose="020F0502020204030204" pitchFamily="34" charset="0"/>
                  </a:rPr>
                  <a:t>IG = E(P) - </a:t>
                </a:r>
                <a14:m>
                  <m:oMath xmlns:m="http://schemas.openxmlformats.org/officeDocument/2006/math">
                    <m:r>
                      <m:rPr>
                        <m:sty m:val="p"/>
                      </m:rPr>
                      <a:rPr lang="en-IN" sz="3200">
                        <a:solidFill>
                          <a:schemeClr val="tx2">
                            <a:lumMod val="50000"/>
                          </a:schemeClr>
                        </a:solidFill>
                        <a:latin typeface="Cambria Math" panose="02040503050406030204" pitchFamily="18" charset="0"/>
                      </a:rPr>
                      <m:t>Σ</m:t>
                    </m:r>
                    <m:r>
                      <a:rPr lang="en-IN" sz="3200" i="1">
                        <a:solidFill>
                          <a:schemeClr val="tx2">
                            <a:lumMod val="50000"/>
                          </a:schemeClr>
                        </a:solidFill>
                        <a:latin typeface="Cambria Math" panose="02040503050406030204" pitchFamily="18" charset="0"/>
                      </a:rPr>
                      <m:t> </m:t>
                    </m:r>
                    <m:r>
                      <a:rPr lang="en-US" sz="3200" b="0" i="0" smtClean="0">
                        <a:solidFill>
                          <a:schemeClr val="tx2">
                            <a:lumMod val="50000"/>
                          </a:schemeClr>
                        </a:solidFill>
                        <a:latin typeface="Cambria Math" panose="02040503050406030204" pitchFamily="18" charset="0"/>
                      </a:rPr>
                      <m:t>(</m:t>
                    </m:r>
                    <m:r>
                      <m:rPr>
                        <m:sty m:val="p"/>
                      </m:rPr>
                      <a:rPr lang="en-US" sz="3200" b="0" i="0" smtClean="0">
                        <a:solidFill>
                          <a:schemeClr val="tx2">
                            <a:lumMod val="50000"/>
                          </a:schemeClr>
                        </a:solidFill>
                        <a:latin typeface="Cambria Math" panose="02040503050406030204" pitchFamily="18" charset="0"/>
                      </a:rPr>
                      <m:t>Weighted</m:t>
                    </m:r>
                    <m:r>
                      <a:rPr lang="en-US" sz="3200" b="0" i="0" smtClean="0">
                        <a:solidFill>
                          <a:schemeClr val="tx2">
                            <a:lumMod val="50000"/>
                          </a:schemeClr>
                        </a:solidFill>
                        <a:latin typeface="Cambria Math" panose="02040503050406030204" pitchFamily="18" charset="0"/>
                      </a:rPr>
                      <m:t> </m:t>
                    </m:r>
                    <m:r>
                      <m:rPr>
                        <m:sty m:val="p"/>
                      </m:rPr>
                      <a:rPr lang="en-US" sz="3200" b="0" i="0" smtClean="0">
                        <a:solidFill>
                          <a:schemeClr val="tx2">
                            <a:lumMod val="50000"/>
                          </a:schemeClr>
                        </a:solidFill>
                        <a:latin typeface="Cambria Math" panose="02040503050406030204" pitchFamily="18" charset="0"/>
                      </a:rPr>
                      <m:t>avg</m:t>
                    </m:r>
                    <m:r>
                      <a:rPr lang="en-US" sz="3200" b="0" i="0" smtClean="0">
                        <a:solidFill>
                          <a:schemeClr val="tx2">
                            <a:lumMod val="50000"/>
                          </a:schemeClr>
                        </a:solidFill>
                        <a:latin typeface="Cambria Math" panose="02040503050406030204" pitchFamily="18" charset="0"/>
                      </a:rPr>
                      <m:t>)∗</m:t>
                    </m:r>
                    <m:r>
                      <m:rPr>
                        <m:sty m:val="p"/>
                      </m:rPr>
                      <a:rPr lang="en-IN" sz="3200" i="0" smtClean="0">
                        <a:solidFill>
                          <a:schemeClr val="tx2">
                            <a:lumMod val="50000"/>
                          </a:schemeClr>
                        </a:solidFill>
                        <a:latin typeface="Cambria Math" panose="02040503050406030204" pitchFamily="18" charset="0"/>
                      </a:rPr>
                      <m:t>E</m:t>
                    </m:r>
                    <m:r>
                      <a:rPr lang="en-US" sz="3200" b="0" i="0" smtClean="0">
                        <a:solidFill>
                          <a:schemeClr val="tx2">
                            <a:lumMod val="50000"/>
                          </a:schemeClr>
                        </a:solidFill>
                        <a:latin typeface="Cambria Math" panose="02040503050406030204" pitchFamily="18" charset="0"/>
                      </a:rPr>
                      <m:t>(</m:t>
                    </m:r>
                    <m:r>
                      <m:rPr>
                        <m:sty m:val="p"/>
                      </m:rPr>
                      <a:rPr lang="en-US" sz="3200" b="0" i="0" smtClean="0">
                        <a:solidFill>
                          <a:schemeClr val="tx2">
                            <a:lumMod val="50000"/>
                          </a:schemeClr>
                        </a:solidFill>
                        <a:latin typeface="Cambria Math" panose="02040503050406030204" pitchFamily="18" charset="0"/>
                      </a:rPr>
                      <m:t>Child</m:t>
                    </m:r>
                    <m:r>
                      <a:rPr lang="en-US" sz="3200" b="0" i="0" smtClean="0">
                        <a:solidFill>
                          <a:schemeClr val="tx2">
                            <a:lumMod val="50000"/>
                          </a:schemeClr>
                        </a:solidFill>
                        <a:latin typeface="Cambria Math" panose="02040503050406030204" pitchFamily="18" charset="0"/>
                      </a:rPr>
                      <m:t>)</m:t>
                    </m:r>
                  </m:oMath>
                </a14:m>
                <a:endParaRPr lang="en-IN" sz="2800" dirty="0">
                  <a:solidFill>
                    <a:schemeClr val="tx2">
                      <a:lumMod val="50000"/>
                    </a:schemeClr>
                  </a:solidFill>
                  <a:latin typeface="Calibri" panose="020F0502020204030204" pitchFamily="34" charset="0"/>
                  <a:cs typeface="Calibri" panose="020F0502020204030204" pitchFamily="34" charset="0"/>
                </a:endParaRPr>
              </a:p>
            </p:txBody>
          </p:sp>
        </mc:Choice>
        <mc:Fallback xmlns="">
          <p:sp>
            <p:nvSpPr>
              <p:cNvPr id="8" name="TextBox 7">
                <a:extLst>
                  <a:ext uri="{FF2B5EF4-FFF2-40B4-BE49-F238E27FC236}">
                    <a16:creationId xmlns:a16="http://schemas.microsoft.com/office/drawing/2014/main" id="{D4020BE8-8FC8-D774-9E7E-7C588FC12977}"/>
                  </a:ext>
                </a:extLst>
              </p:cNvPr>
              <p:cNvSpPr txBox="1">
                <a:spLocks noRot="1" noChangeAspect="1" noMove="1" noResize="1" noEditPoints="1" noAdjustHandles="1" noChangeArrowheads="1" noChangeShapeType="1" noTextEdit="1"/>
              </p:cNvSpPr>
              <p:nvPr/>
            </p:nvSpPr>
            <p:spPr>
              <a:xfrm>
                <a:off x="5229264" y="1966313"/>
                <a:ext cx="6762672" cy="584775"/>
              </a:xfrm>
              <a:prstGeom prst="rect">
                <a:avLst/>
              </a:prstGeom>
              <a:blipFill>
                <a:blip r:embed="rId4"/>
                <a:stretch>
                  <a:fillRect l="-1894" t="-2105" b="-28421"/>
                </a:stretch>
              </a:blipFill>
            </p:spPr>
            <p:txBody>
              <a:bodyPr/>
              <a:lstStyle/>
              <a:p>
                <a:r>
                  <a:rPr lang="en-IN">
                    <a:noFill/>
                  </a:rPr>
                  <a:t> </a:t>
                </a:r>
              </a:p>
            </p:txBody>
          </p:sp>
        </mc:Fallback>
      </mc:AlternateContent>
      <p:sp>
        <p:nvSpPr>
          <p:cNvPr id="11" name="TextBox 10">
            <a:extLst>
              <a:ext uri="{FF2B5EF4-FFF2-40B4-BE49-F238E27FC236}">
                <a16:creationId xmlns:a16="http://schemas.microsoft.com/office/drawing/2014/main" id="{AB17E7E4-8C6B-D0D1-49A2-82F483502C77}"/>
              </a:ext>
            </a:extLst>
          </p:cNvPr>
          <p:cNvSpPr txBox="1"/>
          <p:nvPr/>
        </p:nvSpPr>
        <p:spPr>
          <a:xfrm>
            <a:off x="5293468" y="4665263"/>
            <a:ext cx="6060332" cy="523220"/>
          </a:xfrm>
          <a:prstGeom prst="rect">
            <a:avLst/>
          </a:prstGeom>
          <a:noFill/>
        </p:spPr>
        <p:txBody>
          <a:bodyPr wrap="square" rtlCol="0">
            <a:spAutoFit/>
          </a:bodyPr>
          <a:lstStyle/>
          <a:p>
            <a:r>
              <a:rPr lang="en-IN" sz="2800" dirty="0">
                <a:solidFill>
                  <a:prstClr val="black"/>
                </a:solidFill>
                <a:latin typeface="Calibri" panose="020F0502020204030204"/>
              </a:rPr>
              <a:t>IG</a:t>
            </a:r>
            <a:r>
              <a:rPr kumimoji="0" lang="en-IN" sz="2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lang="en-IN" dirty="0"/>
              <a:t>= </a:t>
            </a:r>
            <a:r>
              <a:rPr lang="en-IN" sz="2800" dirty="0"/>
              <a:t>0.05</a:t>
            </a:r>
            <a:endParaRPr lang="en-IN"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E850648-8B2A-C38B-7912-3FB58E48CAE6}"/>
                  </a:ext>
                </a:extLst>
              </p:cNvPr>
              <p:cNvSpPr txBox="1"/>
              <p:nvPr/>
            </p:nvSpPr>
            <p:spPr>
              <a:xfrm>
                <a:off x="5264487" y="2770204"/>
                <a:ext cx="7562547" cy="701602"/>
              </a:xfrm>
              <a:prstGeom prst="rect">
                <a:avLst/>
              </a:prstGeom>
              <a:noFill/>
            </p:spPr>
            <p:txBody>
              <a:bodyPr wrap="square" rtlCol="0">
                <a:spAutoFit/>
              </a:bodyPr>
              <a:lstStyle/>
              <a:p>
                <a:r>
                  <a:rPr lang="en-IN" sz="2800" dirty="0">
                    <a:solidFill>
                      <a:schemeClr val="tx2">
                        <a:lumMod val="50000"/>
                      </a:schemeClr>
                    </a:solidFill>
                    <a:latin typeface="Calibri" panose="020F0502020204030204" pitchFamily="34" charset="0"/>
                    <a:cs typeface="Calibri" panose="020F0502020204030204" pitchFamily="34" charset="0"/>
                  </a:rPr>
                  <a:t>IG = 0.94 - </a:t>
                </a:r>
                <a14:m>
                  <m:oMath xmlns:m="http://schemas.openxmlformats.org/officeDocument/2006/math">
                    <m:f>
                      <m:fPr>
                        <m:ctrlPr>
                          <a:rPr lang="en-IN" sz="2800" i="1" dirty="0" smtClean="0">
                            <a:solidFill>
                              <a:schemeClr val="tx2">
                                <a:lumMod val="50000"/>
                              </a:schemeClr>
                            </a:solidFill>
                            <a:latin typeface="Cambria Math" panose="02040503050406030204" pitchFamily="18" charset="0"/>
                            <a:cs typeface="Calibri" panose="020F0502020204030204" pitchFamily="34" charset="0"/>
                          </a:rPr>
                        </m:ctrlPr>
                      </m:fPr>
                      <m:num>
                        <m:r>
                          <a:rPr lang="en-IN" sz="2800" b="0" i="0" dirty="0" smtClean="0">
                            <a:solidFill>
                              <a:schemeClr val="tx2">
                                <a:lumMod val="50000"/>
                              </a:schemeClr>
                            </a:solidFill>
                            <a:latin typeface="Cambria Math" panose="02040503050406030204" pitchFamily="18" charset="0"/>
                            <a:cs typeface="Calibri" panose="020F0502020204030204" pitchFamily="34" charset="0"/>
                          </a:rPr>
                          <m:t>8</m:t>
                        </m:r>
                      </m:num>
                      <m:den>
                        <m:r>
                          <a:rPr lang="en-IN" sz="2800" b="0" i="1" dirty="0" smtClean="0">
                            <a:solidFill>
                              <a:schemeClr val="tx2">
                                <a:lumMod val="50000"/>
                              </a:schemeClr>
                            </a:solidFill>
                            <a:latin typeface="Cambria Math" panose="02040503050406030204" pitchFamily="18" charset="0"/>
                            <a:cs typeface="Calibri" panose="020F0502020204030204" pitchFamily="34" charset="0"/>
                          </a:rPr>
                          <m:t>14</m:t>
                        </m:r>
                      </m:den>
                    </m:f>
                    <m:r>
                      <m:rPr>
                        <m:nor/>
                      </m:rPr>
                      <a:rPr lang="en-IN" sz="2800" dirty="0">
                        <a:solidFill>
                          <a:schemeClr val="tx2">
                            <a:lumMod val="50000"/>
                          </a:schemeClr>
                        </a:solidFill>
                        <a:latin typeface="Calibri" panose="020F0502020204030204" pitchFamily="34" charset="0"/>
                        <a:cs typeface="Calibri" panose="020F0502020204030204" pitchFamily="34" charset="0"/>
                      </a:rPr>
                      <m:t>E</m:t>
                    </m:r>
                    <m:r>
                      <m:rPr>
                        <m:nor/>
                      </m:rPr>
                      <a:rPr lang="en-IN" sz="2800" dirty="0">
                        <a:solidFill>
                          <a:schemeClr val="tx2">
                            <a:lumMod val="50000"/>
                          </a:schemeClr>
                        </a:solidFill>
                        <a:latin typeface="Calibri" panose="020F0502020204030204" pitchFamily="34" charset="0"/>
                        <a:cs typeface="Calibri" panose="020F0502020204030204" pitchFamily="34" charset="0"/>
                      </a:rPr>
                      <m:t>(</m:t>
                    </m:r>
                    <m:r>
                      <m:rPr>
                        <m:nor/>
                      </m:rPr>
                      <a:rPr lang="en-IN" sz="2800" b="0" dirty="0" smtClean="0">
                        <a:solidFill>
                          <a:schemeClr val="tx2">
                            <a:lumMod val="50000"/>
                          </a:schemeClr>
                        </a:solidFill>
                        <a:latin typeface="Calibri" panose="020F0502020204030204" pitchFamily="34" charset="0"/>
                        <a:cs typeface="Calibri" panose="020F0502020204030204" pitchFamily="34" charset="0"/>
                      </a:rPr>
                      <m:t>Sunny</m:t>
                    </m:r>
                    <m:r>
                      <m:rPr>
                        <m:nor/>
                      </m:rPr>
                      <a:rPr lang="en-IN" sz="2800" dirty="0">
                        <a:solidFill>
                          <a:schemeClr val="tx2">
                            <a:lumMod val="50000"/>
                          </a:schemeClr>
                        </a:solidFill>
                        <a:latin typeface="Calibri" panose="020F0502020204030204" pitchFamily="34" charset="0"/>
                        <a:cs typeface="Calibri" panose="020F0502020204030204" pitchFamily="34" charset="0"/>
                      </a:rPr>
                      <m:t>)</m:t>
                    </m:r>
                    <m:r>
                      <a:rPr lang="en-IN" sz="2800" b="0" i="0" dirty="0" smtClean="0">
                        <a:solidFill>
                          <a:schemeClr val="tx2">
                            <a:lumMod val="50000"/>
                          </a:schemeClr>
                        </a:solidFill>
                        <a:latin typeface="Cambria Math" panose="02040503050406030204" pitchFamily="18" charset="0"/>
                        <a:cs typeface="Calibri" panose="020F0502020204030204" pitchFamily="34" charset="0"/>
                      </a:rPr>
                      <m:t> −</m:t>
                    </m:r>
                    <m:f>
                      <m:fPr>
                        <m:ctrlPr>
                          <a:rPr lang="en-IN" sz="2800" i="1" dirty="0">
                            <a:solidFill>
                              <a:schemeClr val="tx2">
                                <a:lumMod val="50000"/>
                              </a:schemeClr>
                            </a:solidFill>
                            <a:latin typeface="Cambria Math" panose="02040503050406030204" pitchFamily="18" charset="0"/>
                            <a:cs typeface="Calibri" panose="020F0502020204030204" pitchFamily="34" charset="0"/>
                          </a:rPr>
                        </m:ctrlPr>
                      </m:fPr>
                      <m:num>
                        <m:r>
                          <a:rPr lang="en-IN" sz="2800" b="0" i="0" dirty="0" smtClean="0">
                            <a:solidFill>
                              <a:schemeClr val="tx2">
                                <a:lumMod val="50000"/>
                              </a:schemeClr>
                            </a:solidFill>
                            <a:latin typeface="Cambria Math" panose="02040503050406030204" pitchFamily="18" charset="0"/>
                            <a:cs typeface="Calibri" panose="020F0502020204030204" pitchFamily="34" charset="0"/>
                          </a:rPr>
                          <m:t>6</m:t>
                        </m:r>
                      </m:num>
                      <m:den>
                        <m:r>
                          <a:rPr lang="en-IN" sz="2800" i="0" dirty="0">
                            <a:solidFill>
                              <a:schemeClr val="tx2">
                                <a:lumMod val="50000"/>
                              </a:schemeClr>
                            </a:solidFill>
                            <a:latin typeface="Cambria Math" panose="02040503050406030204" pitchFamily="18" charset="0"/>
                            <a:cs typeface="Calibri" panose="020F0502020204030204" pitchFamily="34" charset="0"/>
                          </a:rPr>
                          <m:t>14</m:t>
                        </m:r>
                      </m:den>
                    </m:f>
                    <m:r>
                      <m:rPr>
                        <m:sty m:val="p"/>
                      </m:rPr>
                      <a:rPr lang="en-IN" sz="2800" i="0" smtClean="0">
                        <a:solidFill>
                          <a:schemeClr val="tx2">
                            <a:lumMod val="50000"/>
                          </a:schemeClr>
                        </a:solidFill>
                        <a:latin typeface="Cambria Math" panose="02040503050406030204" pitchFamily="18" charset="0"/>
                      </a:rPr>
                      <m:t>E</m:t>
                    </m:r>
                    <m:d>
                      <m:dPr>
                        <m:ctrlPr>
                          <a:rPr lang="en-IN" sz="2800" i="1" smtClean="0">
                            <a:solidFill>
                              <a:schemeClr val="tx2">
                                <a:lumMod val="50000"/>
                              </a:schemeClr>
                            </a:solidFill>
                            <a:latin typeface="Cambria Math" panose="02040503050406030204" pitchFamily="18" charset="0"/>
                          </a:rPr>
                        </m:ctrlPr>
                      </m:dPr>
                      <m:e>
                        <m:r>
                          <m:rPr>
                            <m:sty m:val="p"/>
                          </m:rPr>
                          <a:rPr lang="en-IN" sz="2800" b="0" i="0" smtClean="0">
                            <a:solidFill>
                              <a:schemeClr val="tx2">
                                <a:lumMod val="50000"/>
                              </a:schemeClr>
                            </a:solidFill>
                            <a:latin typeface="Cambria Math" panose="02040503050406030204" pitchFamily="18" charset="0"/>
                          </a:rPr>
                          <m:t>Rainy</m:t>
                        </m:r>
                      </m:e>
                    </m:d>
                  </m:oMath>
                </a14:m>
                <a:endParaRPr lang="en-IN" sz="2800" dirty="0">
                  <a:solidFill>
                    <a:schemeClr val="tx2">
                      <a:lumMod val="50000"/>
                    </a:schemeClr>
                  </a:solidFill>
                  <a:latin typeface="Calibri" panose="020F0502020204030204" pitchFamily="34" charset="0"/>
                  <a:cs typeface="Calibri" panose="020F0502020204030204" pitchFamily="34" charset="0"/>
                </a:endParaRPr>
              </a:p>
            </p:txBody>
          </p:sp>
        </mc:Choice>
        <mc:Fallback xmlns="">
          <p:sp>
            <p:nvSpPr>
              <p:cNvPr id="10" name="TextBox 9">
                <a:extLst>
                  <a:ext uri="{FF2B5EF4-FFF2-40B4-BE49-F238E27FC236}">
                    <a16:creationId xmlns:a16="http://schemas.microsoft.com/office/drawing/2014/main" id="{3E850648-8B2A-C38B-7912-3FB58E48CAE6}"/>
                  </a:ext>
                </a:extLst>
              </p:cNvPr>
              <p:cNvSpPr txBox="1">
                <a:spLocks noRot="1" noChangeAspect="1" noMove="1" noResize="1" noEditPoints="1" noAdjustHandles="1" noChangeArrowheads="1" noChangeShapeType="1" noTextEdit="1"/>
              </p:cNvSpPr>
              <p:nvPr/>
            </p:nvSpPr>
            <p:spPr>
              <a:xfrm>
                <a:off x="5264487" y="2770204"/>
                <a:ext cx="7562547" cy="701602"/>
              </a:xfrm>
              <a:prstGeom prst="rect">
                <a:avLst/>
              </a:prstGeom>
              <a:blipFill>
                <a:blip r:embed="rId5"/>
                <a:stretch>
                  <a:fillRect l="-1694" b="-1120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DACA5DC-BAF6-71C8-3ECB-4F8584A02452}"/>
                  </a:ext>
                </a:extLst>
              </p:cNvPr>
              <p:cNvSpPr txBox="1"/>
              <p:nvPr/>
            </p:nvSpPr>
            <p:spPr>
              <a:xfrm>
                <a:off x="5264486" y="3700972"/>
                <a:ext cx="7562547" cy="701602"/>
              </a:xfrm>
              <a:prstGeom prst="rect">
                <a:avLst/>
              </a:prstGeom>
              <a:noFill/>
            </p:spPr>
            <p:txBody>
              <a:bodyPr wrap="square" rtlCol="0">
                <a:spAutoFit/>
              </a:bodyPr>
              <a:lstStyle/>
              <a:p>
                <a:r>
                  <a:rPr lang="en-IN" sz="2800" dirty="0">
                    <a:solidFill>
                      <a:schemeClr val="tx2">
                        <a:lumMod val="50000"/>
                      </a:schemeClr>
                    </a:solidFill>
                    <a:latin typeface="Calibri" panose="020F0502020204030204" pitchFamily="34" charset="0"/>
                    <a:cs typeface="Calibri" panose="020F0502020204030204" pitchFamily="34" charset="0"/>
                  </a:rPr>
                  <a:t>IG = 0.94 - </a:t>
                </a:r>
                <a14:m>
                  <m:oMath xmlns:m="http://schemas.openxmlformats.org/officeDocument/2006/math">
                    <m:f>
                      <m:fPr>
                        <m:ctrlPr>
                          <a:rPr lang="en-IN" sz="2800" i="1" dirty="0" smtClean="0">
                            <a:solidFill>
                              <a:schemeClr val="tx2">
                                <a:lumMod val="50000"/>
                              </a:schemeClr>
                            </a:solidFill>
                            <a:latin typeface="Cambria Math" panose="02040503050406030204" pitchFamily="18" charset="0"/>
                            <a:cs typeface="Calibri" panose="020F0502020204030204" pitchFamily="34" charset="0"/>
                          </a:rPr>
                        </m:ctrlPr>
                      </m:fPr>
                      <m:num>
                        <m:r>
                          <a:rPr lang="en-IN" sz="2800" b="0" i="0" dirty="0" smtClean="0">
                            <a:solidFill>
                              <a:schemeClr val="tx2">
                                <a:lumMod val="50000"/>
                              </a:schemeClr>
                            </a:solidFill>
                            <a:latin typeface="Cambria Math" panose="02040503050406030204" pitchFamily="18" charset="0"/>
                            <a:cs typeface="Calibri" panose="020F0502020204030204" pitchFamily="34" charset="0"/>
                          </a:rPr>
                          <m:t>8</m:t>
                        </m:r>
                      </m:num>
                      <m:den>
                        <m:r>
                          <a:rPr lang="en-IN" sz="2800" b="0" i="1" dirty="0" smtClean="0">
                            <a:solidFill>
                              <a:schemeClr val="tx2">
                                <a:lumMod val="50000"/>
                              </a:schemeClr>
                            </a:solidFill>
                            <a:latin typeface="Cambria Math" panose="02040503050406030204" pitchFamily="18" charset="0"/>
                            <a:cs typeface="Calibri" panose="020F0502020204030204" pitchFamily="34" charset="0"/>
                          </a:rPr>
                          <m:t>14</m:t>
                        </m:r>
                      </m:den>
                    </m:f>
                    <m:r>
                      <m:rPr>
                        <m:nor/>
                      </m:rPr>
                      <a:rPr lang="en-IN" sz="2800" dirty="0">
                        <a:solidFill>
                          <a:schemeClr val="tx2">
                            <a:lumMod val="50000"/>
                          </a:schemeClr>
                        </a:solidFill>
                        <a:latin typeface="Calibri" panose="020F0502020204030204" pitchFamily="34" charset="0"/>
                        <a:cs typeface="Calibri" panose="020F0502020204030204" pitchFamily="34" charset="0"/>
                      </a:rPr>
                      <m:t>(</m:t>
                    </m:r>
                    <m:r>
                      <m:rPr>
                        <m:nor/>
                      </m:rPr>
                      <a:rPr lang="en-IN" sz="2800" b="0" i="0" dirty="0" smtClean="0">
                        <a:solidFill>
                          <a:schemeClr val="tx2">
                            <a:lumMod val="50000"/>
                          </a:schemeClr>
                        </a:solidFill>
                        <a:latin typeface="Calibri" panose="020F0502020204030204" pitchFamily="34" charset="0"/>
                        <a:cs typeface="Calibri" panose="020F0502020204030204" pitchFamily="34" charset="0"/>
                      </a:rPr>
                      <m:t>0.81</m:t>
                    </m:r>
                    <m:r>
                      <m:rPr>
                        <m:nor/>
                      </m:rPr>
                      <a:rPr lang="en-IN" sz="2800" dirty="0">
                        <a:solidFill>
                          <a:schemeClr val="tx2">
                            <a:lumMod val="50000"/>
                          </a:schemeClr>
                        </a:solidFill>
                        <a:latin typeface="Calibri" panose="020F0502020204030204" pitchFamily="34" charset="0"/>
                        <a:cs typeface="Calibri" panose="020F0502020204030204" pitchFamily="34" charset="0"/>
                      </a:rPr>
                      <m:t>)</m:t>
                    </m:r>
                    <m:r>
                      <a:rPr lang="en-IN" sz="2800" b="0" i="0" dirty="0" smtClean="0">
                        <a:solidFill>
                          <a:schemeClr val="tx2">
                            <a:lumMod val="50000"/>
                          </a:schemeClr>
                        </a:solidFill>
                        <a:latin typeface="Cambria Math" panose="02040503050406030204" pitchFamily="18" charset="0"/>
                        <a:cs typeface="Calibri" panose="020F0502020204030204" pitchFamily="34" charset="0"/>
                      </a:rPr>
                      <m:t> −</m:t>
                    </m:r>
                    <m:f>
                      <m:fPr>
                        <m:ctrlPr>
                          <a:rPr lang="en-IN" sz="2800" i="1" dirty="0">
                            <a:solidFill>
                              <a:schemeClr val="tx2">
                                <a:lumMod val="50000"/>
                              </a:schemeClr>
                            </a:solidFill>
                            <a:latin typeface="Cambria Math" panose="02040503050406030204" pitchFamily="18" charset="0"/>
                            <a:cs typeface="Calibri" panose="020F0502020204030204" pitchFamily="34" charset="0"/>
                          </a:rPr>
                        </m:ctrlPr>
                      </m:fPr>
                      <m:num>
                        <m:r>
                          <a:rPr lang="en-IN" sz="2800" b="0" i="0" dirty="0" smtClean="0">
                            <a:solidFill>
                              <a:schemeClr val="tx2">
                                <a:lumMod val="50000"/>
                              </a:schemeClr>
                            </a:solidFill>
                            <a:latin typeface="Cambria Math" panose="02040503050406030204" pitchFamily="18" charset="0"/>
                            <a:cs typeface="Calibri" panose="020F0502020204030204" pitchFamily="34" charset="0"/>
                          </a:rPr>
                          <m:t>6</m:t>
                        </m:r>
                      </m:num>
                      <m:den>
                        <m:r>
                          <a:rPr lang="en-IN" sz="2800" i="0" dirty="0">
                            <a:solidFill>
                              <a:schemeClr val="tx2">
                                <a:lumMod val="50000"/>
                              </a:schemeClr>
                            </a:solidFill>
                            <a:latin typeface="Cambria Math" panose="02040503050406030204" pitchFamily="18" charset="0"/>
                            <a:cs typeface="Calibri" panose="020F0502020204030204" pitchFamily="34" charset="0"/>
                          </a:rPr>
                          <m:t>14</m:t>
                        </m:r>
                      </m:den>
                    </m:f>
                    <m:d>
                      <m:dPr>
                        <m:ctrlPr>
                          <a:rPr lang="en-IN" sz="2800" i="1" smtClean="0">
                            <a:solidFill>
                              <a:schemeClr val="tx2">
                                <a:lumMod val="50000"/>
                              </a:schemeClr>
                            </a:solidFill>
                            <a:latin typeface="Cambria Math" panose="02040503050406030204" pitchFamily="18" charset="0"/>
                          </a:rPr>
                        </m:ctrlPr>
                      </m:dPr>
                      <m:e>
                        <m:r>
                          <a:rPr lang="en-IN" sz="2800" b="0" i="0" smtClean="0">
                            <a:solidFill>
                              <a:schemeClr val="tx2">
                                <a:lumMod val="50000"/>
                              </a:schemeClr>
                            </a:solidFill>
                            <a:latin typeface="Cambria Math" panose="02040503050406030204" pitchFamily="18" charset="0"/>
                          </a:rPr>
                          <m:t>1</m:t>
                        </m:r>
                      </m:e>
                    </m:d>
                  </m:oMath>
                </a14:m>
                <a:endParaRPr lang="en-IN" sz="2800" dirty="0">
                  <a:solidFill>
                    <a:schemeClr val="tx2">
                      <a:lumMod val="50000"/>
                    </a:schemeClr>
                  </a:solidFill>
                  <a:latin typeface="Calibri" panose="020F0502020204030204" pitchFamily="34" charset="0"/>
                  <a:cs typeface="Calibri" panose="020F0502020204030204" pitchFamily="34" charset="0"/>
                </a:endParaRPr>
              </a:p>
            </p:txBody>
          </p:sp>
        </mc:Choice>
        <mc:Fallback xmlns="">
          <p:sp>
            <p:nvSpPr>
              <p:cNvPr id="12" name="TextBox 11">
                <a:extLst>
                  <a:ext uri="{FF2B5EF4-FFF2-40B4-BE49-F238E27FC236}">
                    <a16:creationId xmlns:a16="http://schemas.microsoft.com/office/drawing/2014/main" id="{ADACA5DC-BAF6-71C8-3ECB-4F8584A02452}"/>
                  </a:ext>
                </a:extLst>
              </p:cNvPr>
              <p:cNvSpPr txBox="1">
                <a:spLocks noRot="1" noChangeAspect="1" noMove="1" noResize="1" noEditPoints="1" noAdjustHandles="1" noChangeArrowheads="1" noChangeShapeType="1" noTextEdit="1"/>
              </p:cNvSpPr>
              <p:nvPr/>
            </p:nvSpPr>
            <p:spPr>
              <a:xfrm>
                <a:off x="5264486" y="3700972"/>
                <a:ext cx="7562547" cy="701602"/>
              </a:xfrm>
              <a:prstGeom prst="rect">
                <a:avLst/>
              </a:prstGeom>
              <a:blipFill>
                <a:blip r:embed="rId6"/>
                <a:stretch>
                  <a:fillRect l="-1694" b="-12174"/>
                </a:stretch>
              </a:blipFill>
            </p:spPr>
            <p:txBody>
              <a:bodyPr/>
              <a:lstStyle/>
              <a:p>
                <a:r>
                  <a:rPr lang="en-IN">
                    <a:noFill/>
                  </a:rPr>
                  <a:t> </a:t>
                </a:r>
              </a:p>
            </p:txBody>
          </p:sp>
        </mc:Fallback>
      </mc:AlternateContent>
    </p:spTree>
    <p:extLst>
      <p:ext uri="{BB962C8B-B14F-4D97-AF65-F5344CB8AC3E}">
        <p14:creationId xmlns:p14="http://schemas.microsoft.com/office/powerpoint/2010/main" val="3074875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32A6ECD-5B76-9FB9-1E97-51CBF47C42E4}"/>
              </a:ext>
            </a:extLst>
          </p:cNvPr>
          <p:cNvSpPr>
            <a:spLocks noGrp="1"/>
          </p:cNvSpPr>
          <p:nvPr>
            <p:ph type="sldNum" sz="quarter" idx="12"/>
          </p:nvPr>
        </p:nvSpPr>
        <p:spPr/>
        <p:txBody>
          <a:bodyPr/>
          <a:lstStyle/>
          <a:p>
            <a:r>
              <a:rPr lang="en-IN" dirty="0"/>
              <a:t>7</a:t>
            </a:r>
          </a:p>
        </p:txBody>
      </p:sp>
      <p:pic>
        <p:nvPicPr>
          <p:cNvPr id="5" name="Picture 4">
            <a:extLst>
              <a:ext uri="{FF2B5EF4-FFF2-40B4-BE49-F238E27FC236}">
                <a16:creationId xmlns:a16="http://schemas.microsoft.com/office/drawing/2014/main" id="{3872216E-4A86-48F4-9F79-1A9F627A8761}"/>
              </a:ext>
            </a:extLst>
          </p:cNvPr>
          <p:cNvPicPr>
            <a:picLocks noChangeAspect="1"/>
          </p:cNvPicPr>
          <p:nvPr/>
        </p:nvPicPr>
        <p:blipFill>
          <a:blip r:embed="rId2"/>
          <a:stretch>
            <a:fillRect/>
          </a:stretch>
        </p:blipFill>
        <p:spPr>
          <a:xfrm>
            <a:off x="9286875" y="0"/>
            <a:ext cx="2905125" cy="738749"/>
          </a:xfrm>
          <a:prstGeom prst="rect">
            <a:avLst/>
          </a:prstGeom>
        </p:spPr>
      </p:pic>
      <p:sp>
        <p:nvSpPr>
          <p:cNvPr id="6" name="Footer Placeholder 5">
            <a:extLst>
              <a:ext uri="{FF2B5EF4-FFF2-40B4-BE49-F238E27FC236}">
                <a16:creationId xmlns:a16="http://schemas.microsoft.com/office/drawing/2014/main" id="{BCEB3532-ACE4-338C-AD79-580BA68F261B}"/>
              </a:ext>
            </a:extLst>
          </p:cNvPr>
          <p:cNvSpPr>
            <a:spLocks noGrp="1"/>
          </p:cNvSpPr>
          <p:nvPr>
            <p:ph type="ftr" sz="quarter" idx="11"/>
          </p:nvPr>
        </p:nvSpPr>
        <p:spPr/>
        <p:txBody>
          <a:bodyPr/>
          <a:lstStyle/>
          <a:p>
            <a:r>
              <a:rPr lang="en-IN"/>
              <a:t>Random Forest Classification</a:t>
            </a:r>
          </a:p>
        </p:txBody>
      </p:sp>
      <p:sp>
        <p:nvSpPr>
          <p:cNvPr id="2" name="TextBox 1">
            <a:extLst>
              <a:ext uri="{FF2B5EF4-FFF2-40B4-BE49-F238E27FC236}">
                <a16:creationId xmlns:a16="http://schemas.microsoft.com/office/drawing/2014/main" id="{EF5D1DBC-4DE1-6C2A-54F1-18C76D0F6562}"/>
              </a:ext>
            </a:extLst>
          </p:cNvPr>
          <p:cNvSpPr txBox="1"/>
          <p:nvPr/>
        </p:nvSpPr>
        <p:spPr>
          <a:xfrm>
            <a:off x="2634013" y="549603"/>
            <a:ext cx="4922195" cy="646331"/>
          </a:xfrm>
          <a:prstGeom prst="rect">
            <a:avLst/>
          </a:prstGeom>
          <a:noFill/>
        </p:spPr>
        <p:txBody>
          <a:bodyPr wrap="square" rtlCol="0">
            <a:spAutoFit/>
          </a:bodyPr>
          <a:lstStyle/>
          <a:p>
            <a:pPr algn="ctr"/>
            <a:r>
              <a:rPr lang="en-IN" sz="3600" dirty="0">
                <a:solidFill>
                  <a:schemeClr val="tx2">
                    <a:lumMod val="50000"/>
                  </a:schemeClr>
                </a:solidFill>
              </a:rPr>
              <a:t>Hyperparameters</a:t>
            </a:r>
            <a:endParaRPr lang="en-IN" sz="3200" dirty="0">
              <a:solidFill>
                <a:schemeClr val="tx2">
                  <a:lumMod val="50000"/>
                </a:schemeClr>
              </a:solidFill>
            </a:endParaRPr>
          </a:p>
        </p:txBody>
      </p:sp>
      <p:sp>
        <p:nvSpPr>
          <p:cNvPr id="3" name="TextBox 2">
            <a:extLst>
              <a:ext uri="{FF2B5EF4-FFF2-40B4-BE49-F238E27FC236}">
                <a16:creationId xmlns:a16="http://schemas.microsoft.com/office/drawing/2014/main" id="{D133D38F-B32F-B278-0999-0980F6EDB4A2}"/>
              </a:ext>
            </a:extLst>
          </p:cNvPr>
          <p:cNvSpPr txBox="1"/>
          <p:nvPr/>
        </p:nvSpPr>
        <p:spPr>
          <a:xfrm>
            <a:off x="615820" y="1653120"/>
            <a:ext cx="12014719" cy="3788858"/>
          </a:xfrm>
          <a:prstGeom prst="rect">
            <a:avLst/>
          </a:prstGeom>
          <a:noFill/>
        </p:spPr>
        <p:txBody>
          <a:bodyPr wrap="square" rtlCol="0">
            <a:spAutoFit/>
          </a:bodyPr>
          <a:lstStyle/>
          <a:p>
            <a:pPr>
              <a:lnSpc>
                <a:spcPct val="150000"/>
              </a:lnSpc>
            </a:pPr>
            <a:r>
              <a:rPr lang="en-IN" b="1" dirty="0"/>
              <a:t>Max Depth: </a:t>
            </a:r>
            <a:r>
              <a:rPr lang="en-IN" dirty="0"/>
              <a:t>This is the maximum number of children nodes that can grow out from decision tree until the tree is cut off.</a:t>
            </a:r>
          </a:p>
          <a:p>
            <a:pPr>
              <a:lnSpc>
                <a:spcPct val="150000"/>
              </a:lnSpc>
            </a:pPr>
            <a:endParaRPr lang="en-IN" dirty="0"/>
          </a:p>
          <a:p>
            <a:pPr>
              <a:lnSpc>
                <a:spcPct val="150000"/>
              </a:lnSpc>
            </a:pPr>
            <a:r>
              <a:rPr lang="en-IN" b="1" dirty="0"/>
              <a:t>Min Samples split: </a:t>
            </a:r>
            <a:r>
              <a:rPr lang="en-IN" dirty="0"/>
              <a:t>Minimum number of samples a node must possess before splitting.</a:t>
            </a:r>
          </a:p>
          <a:p>
            <a:pPr>
              <a:lnSpc>
                <a:spcPct val="150000"/>
              </a:lnSpc>
            </a:pPr>
            <a:endParaRPr lang="en-IN" dirty="0"/>
          </a:p>
          <a:p>
            <a:pPr>
              <a:lnSpc>
                <a:spcPct val="150000"/>
              </a:lnSpc>
            </a:pPr>
            <a:r>
              <a:rPr lang="en-IN" b="1" dirty="0"/>
              <a:t>Min Samples leaf: </a:t>
            </a:r>
            <a:r>
              <a:rPr lang="en-IN" dirty="0"/>
              <a:t>Minimum number of samples  a leaf node must possess.</a:t>
            </a:r>
          </a:p>
          <a:p>
            <a:pPr>
              <a:lnSpc>
                <a:spcPct val="150000"/>
              </a:lnSpc>
            </a:pPr>
            <a:endParaRPr lang="en-IN" dirty="0"/>
          </a:p>
          <a:p>
            <a:pPr>
              <a:lnSpc>
                <a:spcPct val="150000"/>
              </a:lnSpc>
            </a:pPr>
            <a:r>
              <a:rPr lang="en-IN" b="1" dirty="0"/>
              <a:t>Max leaf nodes: </a:t>
            </a:r>
            <a:r>
              <a:rPr lang="en-IN" dirty="0"/>
              <a:t>Maximum number of leaf nodes a decision tree can have.</a:t>
            </a:r>
          </a:p>
          <a:p>
            <a:pPr>
              <a:lnSpc>
                <a:spcPct val="150000"/>
              </a:lnSpc>
            </a:pPr>
            <a:endParaRPr lang="en-IN" dirty="0"/>
          </a:p>
          <a:p>
            <a:pPr>
              <a:lnSpc>
                <a:spcPct val="150000"/>
              </a:lnSpc>
            </a:pPr>
            <a:r>
              <a:rPr lang="en-IN" b="1" dirty="0"/>
              <a:t>Max features: </a:t>
            </a:r>
            <a:r>
              <a:rPr lang="en-IN" dirty="0"/>
              <a:t>Maximum number of features that are taken into the account for splitting each node.</a:t>
            </a:r>
          </a:p>
        </p:txBody>
      </p:sp>
    </p:spTree>
    <p:extLst>
      <p:ext uri="{BB962C8B-B14F-4D97-AF65-F5344CB8AC3E}">
        <p14:creationId xmlns:p14="http://schemas.microsoft.com/office/powerpoint/2010/main" val="385768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32A6ECD-5B76-9FB9-1E97-51CBF47C42E4}"/>
              </a:ext>
            </a:extLst>
          </p:cNvPr>
          <p:cNvSpPr>
            <a:spLocks noGrp="1"/>
          </p:cNvSpPr>
          <p:nvPr>
            <p:ph type="sldNum" sz="quarter" idx="12"/>
          </p:nvPr>
        </p:nvSpPr>
        <p:spPr/>
        <p:txBody>
          <a:bodyPr/>
          <a:lstStyle/>
          <a:p>
            <a:r>
              <a:rPr lang="en-IN" dirty="0"/>
              <a:t>8</a:t>
            </a:r>
          </a:p>
        </p:txBody>
      </p:sp>
      <p:pic>
        <p:nvPicPr>
          <p:cNvPr id="5" name="Picture 4">
            <a:extLst>
              <a:ext uri="{FF2B5EF4-FFF2-40B4-BE49-F238E27FC236}">
                <a16:creationId xmlns:a16="http://schemas.microsoft.com/office/drawing/2014/main" id="{3872216E-4A86-48F4-9F79-1A9F627A8761}"/>
              </a:ext>
            </a:extLst>
          </p:cNvPr>
          <p:cNvPicPr>
            <a:picLocks noChangeAspect="1"/>
          </p:cNvPicPr>
          <p:nvPr/>
        </p:nvPicPr>
        <p:blipFill>
          <a:blip r:embed="rId2"/>
          <a:stretch>
            <a:fillRect/>
          </a:stretch>
        </p:blipFill>
        <p:spPr>
          <a:xfrm>
            <a:off x="9286875" y="0"/>
            <a:ext cx="2905125" cy="738749"/>
          </a:xfrm>
          <a:prstGeom prst="rect">
            <a:avLst/>
          </a:prstGeom>
        </p:spPr>
      </p:pic>
      <p:sp>
        <p:nvSpPr>
          <p:cNvPr id="6" name="Footer Placeholder 5">
            <a:extLst>
              <a:ext uri="{FF2B5EF4-FFF2-40B4-BE49-F238E27FC236}">
                <a16:creationId xmlns:a16="http://schemas.microsoft.com/office/drawing/2014/main" id="{BCEB3532-ACE4-338C-AD79-580BA68F261B}"/>
              </a:ext>
            </a:extLst>
          </p:cNvPr>
          <p:cNvSpPr>
            <a:spLocks noGrp="1"/>
          </p:cNvSpPr>
          <p:nvPr>
            <p:ph type="ftr" sz="quarter" idx="11"/>
          </p:nvPr>
        </p:nvSpPr>
        <p:spPr/>
        <p:txBody>
          <a:bodyPr/>
          <a:lstStyle/>
          <a:p>
            <a:r>
              <a:rPr lang="en-IN"/>
              <a:t>Random Forest Classification</a:t>
            </a:r>
          </a:p>
        </p:txBody>
      </p:sp>
      <p:sp>
        <p:nvSpPr>
          <p:cNvPr id="2" name="TextBox 1">
            <a:extLst>
              <a:ext uri="{FF2B5EF4-FFF2-40B4-BE49-F238E27FC236}">
                <a16:creationId xmlns:a16="http://schemas.microsoft.com/office/drawing/2014/main" id="{EF5D1DBC-4DE1-6C2A-54F1-18C76D0F6562}"/>
              </a:ext>
            </a:extLst>
          </p:cNvPr>
          <p:cNvSpPr txBox="1"/>
          <p:nvPr/>
        </p:nvSpPr>
        <p:spPr>
          <a:xfrm>
            <a:off x="414334" y="1129900"/>
            <a:ext cx="4922195" cy="523220"/>
          </a:xfrm>
          <a:prstGeom prst="rect">
            <a:avLst/>
          </a:prstGeom>
          <a:noFill/>
        </p:spPr>
        <p:txBody>
          <a:bodyPr wrap="square" rtlCol="0">
            <a:spAutoFit/>
          </a:bodyPr>
          <a:lstStyle/>
          <a:p>
            <a:pPr algn="ctr"/>
            <a:r>
              <a:rPr lang="en-IN" sz="2800" dirty="0">
                <a:solidFill>
                  <a:srgbClr val="C00000"/>
                </a:solidFill>
              </a:rPr>
              <a:t>Advantages</a:t>
            </a:r>
            <a:endParaRPr lang="en-IN" sz="2400" dirty="0">
              <a:solidFill>
                <a:srgbClr val="C00000"/>
              </a:solidFill>
            </a:endParaRPr>
          </a:p>
        </p:txBody>
      </p:sp>
      <p:sp>
        <p:nvSpPr>
          <p:cNvPr id="3" name="TextBox 2">
            <a:extLst>
              <a:ext uri="{FF2B5EF4-FFF2-40B4-BE49-F238E27FC236}">
                <a16:creationId xmlns:a16="http://schemas.microsoft.com/office/drawing/2014/main" id="{D133D38F-B32F-B278-0999-0980F6EDB4A2}"/>
              </a:ext>
            </a:extLst>
          </p:cNvPr>
          <p:cNvSpPr txBox="1"/>
          <p:nvPr/>
        </p:nvSpPr>
        <p:spPr>
          <a:xfrm>
            <a:off x="1845629" y="1609979"/>
            <a:ext cx="2565919" cy="1711366"/>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IN" dirty="0"/>
              <a:t>Less Data Preparation</a:t>
            </a:r>
          </a:p>
          <a:p>
            <a:pPr marL="285750" indent="-285750">
              <a:lnSpc>
                <a:spcPct val="150000"/>
              </a:lnSpc>
              <a:buFont typeface="Wingdings" panose="05000000000000000000" pitchFamily="2" charset="2"/>
              <a:buChar char="§"/>
            </a:pPr>
            <a:r>
              <a:rPr lang="en-IN" dirty="0"/>
              <a:t>Easy to interpret </a:t>
            </a:r>
          </a:p>
          <a:p>
            <a:pPr marL="285750" indent="-285750">
              <a:lnSpc>
                <a:spcPct val="150000"/>
              </a:lnSpc>
              <a:buFont typeface="Wingdings" panose="05000000000000000000" pitchFamily="2" charset="2"/>
              <a:buChar char="§"/>
            </a:pPr>
            <a:r>
              <a:rPr lang="en-IN" dirty="0"/>
              <a:t>Versatility</a:t>
            </a:r>
          </a:p>
          <a:p>
            <a:pPr marL="285750" indent="-285750">
              <a:lnSpc>
                <a:spcPct val="150000"/>
              </a:lnSpc>
              <a:buFont typeface="Wingdings" panose="05000000000000000000" pitchFamily="2" charset="2"/>
              <a:buChar char="§"/>
            </a:pPr>
            <a:r>
              <a:rPr lang="en-IN" dirty="0"/>
              <a:t>More Accurate</a:t>
            </a:r>
          </a:p>
        </p:txBody>
      </p:sp>
      <p:sp>
        <p:nvSpPr>
          <p:cNvPr id="7" name="TextBox 6">
            <a:extLst>
              <a:ext uri="{FF2B5EF4-FFF2-40B4-BE49-F238E27FC236}">
                <a16:creationId xmlns:a16="http://schemas.microsoft.com/office/drawing/2014/main" id="{283EA39C-99AC-4E0F-DDD6-4859462FECB3}"/>
              </a:ext>
            </a:extLst>
          </p:cNvPr>
          <p:cNvSpPr txBox="1"/>
          <p:nvPr/>
        </p:nvSpPr>
        <p:spPr>
          <a:xfrm>
            <a:off x="667490" y="3626096"/>
            <a:ext cx="4922195" cy="523220"/>
          </a:xfrm>
          <a:prstGeom prst="rect">
            <a:avLst/>
          </a:prstGeom>
          <a:noFill/>
        </p:spPr>
        <p:txBody>
          <a:bodyPr wrap="square" rtlCol="0">
            <a:spAutoFit/>
          </a:bodyPr>
          <a:lstStyle/>
          <a:p>
            <a:pPr algn="ctr"/>
            <a:r>
              <a:rPr lang="en-IN" sz="2800" dirty="0">
                <a:solidFill>
                  <a:srgbClr val="C00000"/>
                </a:solidFill>
              </a:rPr>
              <a:t>Disadvantages</a:t>
            </a:r>
            <a:endParaRPr lang="en-IN" sz="2400" dirty="0">
              <a:solidFill>
                <a:srgbClr val="C00000"/>
              </a:solidFill>
            </a:endParaRPr>
          </a:p>
        </p:txBody>
      </p:sp>
      <p:sp>
        <p:nvSpPr>
          <p:cNvPr id="8" name="TextBox 7">
            <a:extLst>
              <a:ext uri="{FF2B5EF4-FFF2-40B4-BE49-F238E27FC236}">
                <a16:creationId xmlns:a16="http://schemas.microsoft.com/office/drawing/2014/main" id="{90B4C739-201A-4717-C4B8-640F23D3A377}"/>
              </a:ext>
            </a:extLst>
          </p:cNvPr>
          <p:cNvSpPr txBox="1"/>
          <p:nvPr/>
        </p:nvSpPr>
        <p:spPr>
          <a:xfrm>
            <a:off x="1845629" y="4149316"/>
            <a:ext cx="2565919" cy="1711366"/>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IN" dirty="0"/>
              <a:t>Overfitting</a:t>
            </a:r>
          </a:p>
          <a:p>
            <a:pPr marL="285750" indent="-285750">
              <a:lnSpc>
                <a:spcPct val="150000"/>
              </a:lnSpc>
              <a:buFont typeface="Wingdings" panose="05000000000000000000" pitchFamily="2" charset="2"/>
              <a:buChar char="§"/>
            </a:pPr>
            <a:r>
              <a:rPr lang="en-IN" dirty="0"/>
              <a:t>Data resampling </a:t>
            </a:r>
          </a:p>
          <a:p>
            <a:pPr marL="285750" indent="-285750">
              <a:lnSpc>
                <a:spcPct val="150000"/>
              </a:lnSpc>
              <a:buFont typeface="Wingdings" panose="05000000000000000000" pitchFamily="2" charset="2"/>
              <a:buChar char="§"/>
            </a:pPr>
            <a:r>
              <a:rPr lang="en-IN" dirty="0"/>
              <a:t>Feature reduction</a:t>
            </a:r>
          </a:p>
          <a:p>
            <a:pPr marL="285750" indent="-285750">
              <a:lnSpc>
                <a:spcPct val="150000"/>
              </a:lnSpc>
              <a:buFont typeface="Wingdings" panose="05000000000000000000" pitchFamily="2" charset="2"/>
              <a:buChar char="§"/>
            </a:pPr>
            <a:r>
              <a:rPr lang="en-IN" dirty="0"/>
              <a:t>Unstable</a:t>
            </a:r>
          </a:p>
        </p:txBody>
      </p:sp>
      <p:sp>
        <p:nvSpPr>
          <p:cNvPr id="9" name="TextBox 8">
            <a:extLst>
              <a:ext uri="{FF2B5EF4-FFF2-40B4-BE49-F238E27FC236}">
                <a16:creationId xmlns:a16="http://schemas.microsoft.com/office/drawing/2014/main" id="{2A004455-8C3A-8488-0525-737C90CABE11}"/>
              </a:ext>
            </a:extLst>
          </p:cNvPr>
          <p:cNvSpPr txBox="1"/>
          <p:nvPr/>
        </p:nvSpPr>
        <p:spPr>
          <a:xfrm>
            <a:off x="5589687" y="1129900"/>
            <a:ext cx="3507662" cy="523220"/>
          </a:xfrm>
          <a:prstGeom prst="rect">
            <a:avLst/>
          </a:prstGeom>
          <a:noFill/>
        </p:spPr>
        <p:txBody>
          <a:bodyPr wrap="square" rtlCol="0">
            <a:spAutoFit/>
          </a:bodyPr>
          <a:lstStyle/>
          <a:p>
            <a:pPr algn="ctr"/>
            <a:r>
              <a:rPr lang="en-IN" sz="2800" dirty="0">
                <a:solidFill>
                  <a:srgbClr val="C00000"/>
                </a:solidFill>
              </a:rPr>
              <a:t>Applications</a:t>
            </a:r>
            <a:endParaRPr lang="en-IN" sz="2400" dirty="0">
              <a:solidFill>
                <a:srgbClr val="C00000"/>
              </a:solidFill>
            </a:endParaRPr>
          </a:p>
        </p:txBody>
      </p:sp>
      <p:sp>
        <p:nvSpPr>
          <p:cNvPr id="10" name="TextBox 9">
            <a:extLst>
              <a:ext uri="{FF2B5EF4-FFF2-40B4-BE49-F238E27FC236}">
                <a16:creationId xmlns:a16="http://schemas.microsoft.com/office/drawing/2014/main" id="{80838FB5-5B98-5EA0-9B03-2DBB994AC0BB}"/>
              </a:ext>
            </a:extLst>
          </p:cNvPr>
          <p:cNvSpPr txBox="1"/>
          <p:nvPr/>
        </p:nvSpPr>
        <p:spPr>
          <a:xfrm>
            <a:off x="6096000" y="1653120"/>
            <a:ext cx="3691812" cy="2126864"/>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IN" dirty="0"/>
              <a:t>Blood donors classification</a:t>
            </a:r>
          </a:p>
          <a:p>
            <a:pPr marL="285750" indent="-285750">
              <a:lnSpc>
                <a:spcPct val="150000"/>
              </a:lnSpc>
              <a:buFont typeface="Wingdings" panose="05000000000000000000" pitchFamily="2" charset="2"/>
              <a:buChar char="§"/>
            </a:pPr>
            <a:r>
              <a:rPr lang="en-IN" dirty="0"/>
              <a:t>Spam classification </a:t>
            </a:r>
          </a:p>
          <a:p>
            <a:pPr marL="285750" indent="-285750">
              <a:lnSpc>
                <a:spcPct val="150000"/>
              </a:lnSpc>
              <a:buFont typeface="Wingdings" panose="05000000000000000000" pitchFamily="2" charset="2"/>
              <a:buChar char="§"/>
            </a:pPr>
            <a:r>
              <a:rPr lang="en-IN" dirty="0"/>
              <a:t>Healthcare sector</a:t>
            </a:r>
          </a:p>
          <a:p>
            <a:pPr marL="285750" indent="-285750">
              <a:lnSpc>
                <a:spcPct val="150000"/>
              </a:lnSpc>
              <a:buFont typeface="Wingdings" panose="05000000000000000000" pitchFamily="2" charset="2"/>
              <a:buChar char="§"/>
            </a:pPr>
            <a:r>
              <a:rPr lang="en-IN" dirty="0"/>
              <a:t>Heart disease prediction</a:t>
            </a:r>
          </a:p>
          <a:p>
            <a:pPr marL="285750" indent="-285750">
              <a:lnSpc>
                <a:spcPct val="150000"/>
              </a:lnSpc>
              <a:buFont typeface="Wingdings" panose="05000000000000000000" pitchFamily="2" charset="2"/>
              <a:buChar char="§"/>
            </a:pPr>
            <a:r>
              <a:rPr lang="en-IN" dirty="0"/>
              <a:t>Image Classification</a:t>
            </a:r>
          </a:p>
        </p:txBody>
      </p:sp>
    </p:spTree>
    <p:extLst>
      <p:ext uri="{BB962C8B-B14F-4D97-AF65-F5344CB8AC3E}">
        <p14:creationId xmlns:p14="http://schemas.microsoft.com/office/powerpoint/2010/main" val="17838482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370</TotalTime>
  <Words>805</Words>
  <Application>Microsoft Office PowerPoint</Application>
  <PresentationFormat>Widescreen</PresentationFormat>
  <Paragraphs>179</Paragraphs>
  <Slides>21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Cambria Math</vt:lpstr>
      <vt:lpstr>Roboto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Jayasurya Jinaralkar</dc:creator>
  <cp:lastModifiedBy>Jayasurya Jinaralkar</cp:lastModifiedBy>
  <cp:revision>53</cp:revision>
  <dcterms:created xsi:type="dcterms:W3CDTF">2023-02-02T16:18:56Z</dcterms:created>
  <dcterms:modified xsi:type="dcterms:W3CDTF">2023-03-24T04:15:08Z</dcterms:modified>
</cp:coreProperties>
</file>