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3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8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5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2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83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9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4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DDB0-C562-40A4-B059-DDB908B26664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C653FA-0DAC-4AB5-B3A8-14F9107F30E5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3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121C-172D-FEA8-BA78-1053858B4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Algo-Trading on kite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36B22-61C7-4AFA-9D1E-B0D5414AF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87246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Name: Jayasuryan </a:t>
            </a:r>
            <a:r>
              <a:rPr lang="en-SG" dirty="0" err="1"/>
              <a:t>mutyala</a:t>
            </a:r>
            <a:r>
              <a:rPr lang="en-SG" dirty="0"/>
              <a:t> </a:t>
            </a:r>
          </a:p>
          <a:p>
            <a:r>
              <a:rPr lang="en-SG" dirty="0" err="1"/>
              <a:t>Registeration</a:t>
            </a:r>
            <a:r>
              <a:rPr lang="en-SG" dirty="0"/>
              <a:t> No: 210962009</a:t>
            </a:r>
          </a:p>
          <a:p>
            <a:r>
              <a:rPr lang="en-SG" dirty="0"/>
              <a:t>branch: </a:t>
            </a:r>
            <a:r>
              <a:rPr lang="en-SG"/>
              <a:t>cse(</a:t>
            </a:r>
            <a:r>
              <a:rPr lang="en-SG" dirty="0" err="1"/>
              <a:t>aI</a:t>
            </a:r>
            <a:r>
              <a:rPr lang="en-SG" dirty="0"/>
              <a:t> &amp; ML)</a:t>
            </a:r>
          </a:p>
          <a:p>
            <a:r>
              <a:rPr lang="en-SG" dirty="0"/>
              <a:t>Section: b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263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E55E-5681-8B51-8E3D-98FD0253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9EE7-13DF-8CBA-0BD5-DF1BEAF9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Developed an algorithmic trading strategy using </a:t>
            </a:r>
            <a:r>
              <a:rPr lang="en-US" dirty="0" err="1"/>
              <a:t>Zerodha's</a:t>
            </a:r>
            <a:r>
              <a:rPr lang="en-US" dirty="0"/>
              <a:t> Kite API, price action concepts, and support-resistance lines, resulting in a system that automates trades based on historical and live data. </a:t>
            </a:r>
            <a:r>
              <a:rPr lang="en-US" dirty="0" err="1"/>
              <a:t>Backtesting</a:t>
            </a:r>
            <a:r>
              <a:rPr lang="en-US" dirty="0"/>
              <a:t> confirmed effective risk management and consistent returns.</a:t>
            </a:r>
          </a:p>
          <a:p>
            <a:r>
              <a:rPr lang="en-US" dirty="0"/>
              <a:t>Technical Skills: Enhanced skills in algorithmic trading, applying financial theories, and programming. Successful testing highlighted the potential of automated systems for steady growth with controlled risk.</a:t>
            </a:r>
          </a:p>
          <a:p>
            <a:r>
              <a:rPr lang="en-US" dirty="0"/>
              <a:t>Adding technical indicators (MACD, RSI), implementing machine learning models (LSTM), optimizing parameters, expanding </a:t>
            </a:r>
            <a:r>
              <a:rPr lang="en-US" dirty="0" err="1"/>
              <a:t>backtesting</a:t>
            </a:r>
            <a:r>
              <a:rPr lang="en-US" dirty="0"/>
              <a:t>, enhancing risk management, developing a performance dashboard, and improving error handling and logging.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801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7667-CF58-456A-9863-F71CEED6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3433-D2EA-B97F-FBA3-468B906A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7391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and develop an algorithmic trading strategy using:</a:t>
            </a:r>
            <a:endParaRPr lang="en-SG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Price Action Concepts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Hammer, Bullish engulfing, Shooting star and Bearish engulfing.</a:t>
            </a:r>
            <a:endParaRPr lang="en-SG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 and Resistance lines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using fractal candlestick patterns</a:t>
            </a:r>
            <a:endParaRPr lang="en-SG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trading algorithm is designed based on the fundamental price action concepts and support, resistance lines. While placing a buy or sell order:</a:t>
            </a:r>
            <a:endParaRPr lang="en-SG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Buy Order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algorithm looks for possible entry points to buy when the closing price is near the support line, and it examines if there is a hammer or bullish engulfing candlestick pattern. </a:t>
            </a:r>
            <a:endParaRPr lang="en-SG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Sell Order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algorithm looks for possible exit points to buy when the closing price is near the resistance line, and it examines if there is a shooting star or bearish engulfing candlestick pattern. Additionally, there are predefined parameters for take profit and stop-loss so when the closing price meets those target points it will place a sell order.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 </a:t>
            </a:r>
            <a:r>
              <a:rPr lang="en-SG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backtesting</a:t>
            </a:r>
            <a:endParaRPr lang="en-SG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400" dirty="0">
                <a:ea typeface="Calibri" panose="020F0502020204030204" pitchFamily="34" charset="0"/>
                <a:cs typeface="Times New Roman" panose="02020603050405020304" pitchFamily="18" charset="0"/>
              </a:rPr>
              <a:t>Deploy locally</a:t>
            </a:r>
            <a:endParaRPr lang="en-SG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7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F461-4A0F-2729-F737-9EEF0AC6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Price action concepts</a:t>
            </a:r>
          </a:p>
        </p:txBody>
      </p:sp>
      <p:pic>
        <p:nvPicPr>
          <p:cNvPr id="4" name="Content Placeholder 3" descr="Hammer Candlestick Pattern: Definition, Importance &amp; Usage Examples">
            <a:extLst>
              <a:ext uri="{FF2B5EF4-FFF2-40B4-BE49-F238E27FC236}">
                <a16:creationId xmlns:a16="http://schemas.microsoft.com/office/drawing/2014/main" id="{085867C2-7BAB-4ABE-A8C1-1E72BC427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8459"/>
            <a:ext cx="2751645" cy="179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What Is Bullish and Bearish Engulfing Candlestick Pattern">
            <a:extLst>
              <a:ext uri="{FF2B5EF4-FFF2-40B4-BE49-F238E27FC236}">
                <a16:creationId xmlns:a16="http://schemas.microsoft.com/office/drawing/2014/main" id="{9AA6BD67-FD7C-D12D-2A3D-B5D95867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61" y="2016698"/>
            <a:ext cx="3138170" cy="179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Complete Guide to Shooting Star Candlestick Pattern - ForexBee">
            <a:extLst>
              <a:ext uri="{FF2B5EF4-FFF2-40B4-BE49-F238E27FC236}">
                <a16:creationId xmlns:a16="http://schemas.microsoft.com/office/drawing/2014/main" id="{78FC3E68-6E06-8A03-4280-AEB7EA9CF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548" y="1932662"/>
            <a:ext cx="3694314" cy="23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Bearish Engulfing&#10;">
            <a:extLst>
              <a:ext uri="{FF2B5EF4-FFF2-40B4-BE49-F238E27FC236}">
                <a16:creationId xmlns:a16="http://schemas.microsoft.com/office/drawing/2014/main" id="{58DE2992-E90A-5EE9-6952-46DC304F6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77" y="4071195"/>
            <a:ext cx="3177943" cy="233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Fractal Trading: the Complete Traders ...">
            <a:extLst>
              <a:ext uri="{FF2B5EF4-FFF2-40B4-BE49-F238E27FC236}">
                <a16:creationId xmlns:a16="http://schemas.microsoft.com/office/drawing/2014/main" id="{BBFE6FDA-FEC1-E023-743E-AA2903560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22" y="3902249"/>
            <a:ext cx="5284470" cy="2858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3B3A68-2330-BF83-DE27-EA7FA4879BD4}"/>
              </a:ext>
            </a:extLst>
          </p:cNvPr>
          <p:cNvSpPr txBox="1"/>
          <p:nvPr/>
        </p:nvSpPr>
        <p:spPr>
          <a:xfrm>
            <a:off x="2522367" y="4261512"/>
            <a:ext cx="198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Bearish engulfing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42F7F-361C-6003-8233-74342843593B}"/>
              </a:ext>
            </a:extLst>
          </p:cNvPr>
          <p:cNvSpPr txBox="1"/>
          <p:nvPr/>
        </p:nvSpPr>
        <p:spPr>
          <a:xfrm>
            <a:off x="6395830" y="4174435"/>
            <a:ext cx="158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Fractal</a:t>
            </a:r>
          </a:p>
        </p:txBody>
      </p:sp>
    </p:spTree>
    <p:extLst>
      <p:ext uri="{BB962C8B-B14F-4D97-AF65-F5344CB8AC3E}">
        <p14:creationId xmlns:p14="http://schemas.microsoft.com/office/powerpoint/2010/main" val="14515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F1C9-3B0C-9BA8-88AF-8FA6A58C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of detecting the Patterns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E62F767-CAFC-BB8A-EC99-3569E818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Hammer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Shooting star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3E4C82-0A75-0BF0-6C2E-E9F9AE92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62" y="2383107"/>
            <a:ext cx="5705517" cy="19526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2E2094-1DC5-BDBA-C21A-8E73E21D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852207"/>
            <a:ext cx="6543723" cy="19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7FB4-514B-7F5A-8855-E8CB7E96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Engulfing pattern (Bullish and bearish)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0BE03-C612-5E87-66A6-512B56963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839" y="2170181"/>
            <a:ext cx="5581794" cy="3449638"/>
          </a:xfrm>
        </p:spPr>
      </p:pic>
    </p:spTree>
    <p:extLst>
      <p:ext uri="{BB962C8B-B14F-4D97-AF65-F5344CB8AC3E}">
        <p14:creationId xmlns:p14="http://schemas.microsoft.com/office/powerpoint/2010/main" val="323800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26DC-CB6B-A3D0-C19F-A91476C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48" y="799549"/>
            <a:ext cx="9603275" cy="1049235"/>
          </a:xfrm>
        </p:spPr>
        <p:txBody>
          <a:bodyPr/>
          <a:lstStyle/>
          <a:p>
            <a:r>
              <a:rPr lang="en-SG" dirty="0"/>
              <a:t>Support-resistance levels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B4A436-6A02-5B09-1597-7D1EFFEC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48" y="1946158"/>
            <a:ext cx="6883885" cy="34756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Support and Resistance Identification:</a:t>
            </a:r>
            <a:r>
              <a:rPr lang="en-US" sz="1400" dirty="0"/>
              <a:t> The rolling window approach identifies support and resistance levels based on the minimum and maximum prices within a centered window of 5 candlesticks,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Combining Levels:</a:t>
            </a:r>
            <a:r>
              <a:rPr lang="en-US" sz="1400" dirty="0"/>
              <a:t> The identified support and resistance levels are combined into a single series, sorted by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Filtering Levels:</a:t>
            </a:r>
            <a:r>
              <a:rPr lang="en-US" sz="1400" dirty="0"/>
              <a:t> Significant levels are filtered based on their distance from each other, ensuring that only the most relevant support and resistance levels are retained. These levels are then labeled accordingly.</a:t>
            </a:r>
          </a:p>
          <a:p>
            <a:endParaRPr lang="en-SG" dirty="0"/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4936E6A8-F158-3C02-B2FA-9932DCC8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729" y="1946158"/>
            <a:ext cx="4607518" cy="39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4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200B-0E3C-B589-8F28-EB582DC6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Simulating orders on historic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B72D-381C-8F08-71AA-54A2BAC3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799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Buy Signal: A potential buy signal is identified when the stock price is near a support level and a bullish pattern (either bullish engulfing or hammer) is detected. Upon meeting these conditions and having sufficient capital, the stock is purchased with predefined stop-loss, take-profit levels, and a trailing stop-loss. The trailing stop-loss is continuously updated if the price increases beyond the profit target.</a:t>
            </a:r>
          </a:p>
          <a:p>
            <a:endParaRPr lang="en-US" dirty="0"/>
          </a:p>
          <a:p>
            <a:r>
              <a:rPr lang="en-US" dirty="0"/>
              <a:t>Sell Signal: A sell signal is triggered if the price reaches the stop-loss, take-profit, trailing stop-loss, or if a bearish pattern (either bearish engulfing or shooting star) is detected near a resistance level.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284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F0E5-B11A-021C-F1BD-5BB25E23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5126-D47D-3B6A-E1FE-1E750092B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06371662-E1C2-1874-7C55-726ABF1F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5" y="556591"/>
            <a:ext cx="10340309" cy="55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5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4154-F89B-F1CB-A3E2-5AF29ED2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from back-testing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1EC8-5184-4C4D-CBF9-732E6CA1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58EB952-268E-354C-CCD7-4B78BB75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7" y="1797533"/>
            <a:ext cx="7316386" cy="4138917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BCBA60-FD01-EF3A-74FA-47654073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109" y="1797533"/>
            <a:ext cx="2785745" cy="419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45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527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Symbol</vt:lpstr>
      <vt:lpstr>Wingdings</vt:lpstr>
      <vt:lpstr>Gallery</vt:lpstr>
      <vt:lpstr>Algo-Trading on kite internship</vt:lpstr>
      <vt:lpstr>Workflow Process</vt:lpstr>
      <vt:lpstr>Price action concepts</vt:lpstr>
      <vt:lpstr>Results of detecting the Patterns</vt:lpstr>
      <vt:lpstr>Engulfing pattern (Bullish and bearish)</vt:lpstr>
      <vt:lpstr>Support-resistance levels</vt:lpstr>
      <vt:lpstr>Simulating orders on historic data </vt:lpstr>
      <vt:lpstr>PowerPoint Presentation</vt:lpstr>
      <vt:lpstr>Results from back-testing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Jayasuryan Mutyala</dc:creator>
  <cp:lastModifiedBy>Jayasuryan Mutyala</cp:lastModifiedBy>
  <cp:revision>1</cp:revision>
  <dcterms:created xsi:type="dcterms:W3CDTF">2024-07-18T18:07:41Z</dcterms:created>
  <dcterms:modified xsi:type="dcterms:W3CDTF">2024-07-18T18:54:48Z</dcterms:modified>
</cp:coreProperties>
</file>