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59" r:id="rId34"/>
  </p:sldIdLst>
  <p:sldSz cx="12192000" cy="6858000"/>
  <p:notesSz cx="6858000" cy="9144000"/>
  <p:embeddedFontLst>
    <p:embeddedFont>
      <p:font typeface="Calibri" pitchFamily="34" charset="0"/>
      <p:regular r:id="rId36"/>
      <p:bold r:id="rId37"/>
      <p:italic r:id="rId38"/>
      <p:boldItalic r:id="rId39"/>
    </p:embeddedFont>
    <p:embeddedFont>
      <p:font typeface="Libre Baskerville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F44"/>
    <a:srgbClr val="F3A7AB"/>
    <a:srgbClr val="FBE4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629" y="-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 panose="020B0604020202020204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ayatejaswini7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linkedin.com/in/gorre-kavya-852a2b290/" TargetMode="External"/><Relationship Id="rId2" Type="http://schemas.openxmlformats.org/officeDocument/2006/relationships/hyperlink" Target="https://github.com/kushalvasvangari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shrutakeerti-daggubati-61a209147/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hyperlink" Target="http://www.linkedin.com/in/jayatejaswini-68238b2ab" TargetMode="External"/><Relationship Id="rId4" Type="http://schemas.openxmlformats.org/officeDocument/2006/relationships/hyperlink" Target="https://www.linkedin.com/in/kushal-vangari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635" y="635"/>
            <a:ext cx="12238355" cy="68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3200" b="1" i="0" u="none" strike="noStrike" cap="none">
                <a:solidFill>
                  <a:srgbClr val="EA3F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Employee Management System</a:t>
            </a:r>
          </a:p>
        </p:txBody>
      </p:sp>
      <p:sp>
        <p:nvSpPr>
          <p:cNvPr id="3" name="Text Box 0"/>
          <p:cNvSpPr txBox="1"/>
          <p:nvPr/>
        </p:nvSpPr>
        <p:spPr>
          <a:xfrm>
            <a:off x="3436620" y="4293235"/>
            <a:ext cx="5323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GB" sz="1800" b="1">
                <a:solidFill>
                  <a:srgbClr val="EA3F44"/>
                </a:solidFill>
              </a:rPr>
              <a:t>by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151630" y="4796790"/>
            <a:ext cx="40894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GB" sz="1600" b="1">
                <a:solidFill>
                  <a:schemeClr val="tx1"/>
                </a:solidFill>
              </a:rPr>
              <a:t>Kushal Vas Vangari (381)</a:t>
            </a:r>
          </a:p>
          <a:p>
            <a:pPr algn="ctr"/>
            <a:r>
              <a:rPr lang="en-US" altLang="en-GB" sz="1600" b="1">
                <a:solidFill>
                  <a:schemeClr val="tx1"/>
                </a:solidFill>
              </a:rPr>
              <a:t>Shrutakeerti Daggubati</a:t>
            </a:r>
            <a:r>
              <a:rPr lang="en-IN" altLang="en-US" sz="1600" b="1">
                <a:solidFill>
                  <a:schemeClr val="tx1"/>
                </a:solidFill>
              </a:rPr>
              <a:t> (382)</a:t>
            </a:r>
          </a:p>
          <a:p>
            <a:pPr algn="ctr"/>
            <a:r>
              <a:rPr lang="en-US" altLang="en-GB" sz="1600" b="1">
                <a:solidFill>
                  <a:schemeClr val="tx1"/>
                </a:solidFill>
                <a:sym typeface="+mn-ea"/>
              </a:rPr>
              <a:t>Jayatejaswini</a:t>
            </a:r>
            <a:r>
              <a:rPr lang="en-IN" altLang="en-US" sz="1600" b="1">
                <a:solidFill>
                  <a:schemeClr val="tx1"/>
                </a:solidFill>
                <a:sym typeface="+mn-ea"/>
              </a:rPr>
              <a:t> (381)</a:t>
            </a:r>
            <a:endParaRPr lang="en-US" altLang="en-GB" sz="1600" b="1">
              <a:solidFill>
                <a:schemeClr val="tx1"/>
              </a:solidFill>
            </a:endParaRPr>
          </a:p>
          <a:p>
            <a:pPr algn="ctr"/>
            <a:r>
              <a:rPr lang="en-US" altLang="en-GB" sz="1600" b="1">
                <a:solidFill>
                  <a:schemeClr val="tx1"/>
                </a:solidFill>
                <a:sym typeface="+mn-ea"/>
              </a:rPr>
              <a:t>Kavya Gorre</a:t>
            </a:r>
            <a:r>
              <a:rPr lang="en-IN" altLang="en-US" sz="1600" b="1">
                <a:solidFill>
                  <a:schemeClr val="tx1"/>
                </a:solidFill>
                <a:sym typeface="+mn-ea"/>
              </a:rPr>
              <a:t> (382)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105283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How many different job roles exist in each department?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871980"/>
            <a:ext cx="4582160" cy="328231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2205355"/>
            <a:ext cx="38754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jobdept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department,</a:t>
            </a:r>
          </a:p>
          <a:p>
            <a:r>
              <a:rPr lang="en-US" altLang="en-GB" sz="1800"/>
              <a:t>    COUNT(</a:t>
            </a:r>
            <a:r>
              <a:rPr lang="en-US" altLang="en-GB" sz="1800">
                <a:solidFill>
                  <a:srgbClr val="EA3F44"/>
                </a:solidFill>
              </a:rPr>
              <a:t>DISTINCT</a:t>
            </a:r>
            <a:r>
              <a:rPr lang="en-US" altLang="en-GB" sz="1800"/>
              <a:t> name) </a:t>
            </a:r>
            <a:r>
              <a:rPr lang="en-US" altLang="en-GB" sz="1800">
                <a:solidFill>
                  <a:srgbClr val="EA3F44"/>
                </a:solidFill>
              </a:rPr>
              <a:t>AS </a:t>
            </a:r>
            <a:r>
              <a:rPr lang="en-US" altLang="en-GB" sz="1800"/>
              <a:t>job_roles_count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JobDepartment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jobdept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job_roles_count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r>
              <a:rPr lang="en-US" altLang="en-GB" sz="1800"/>
              <a:t>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600190" y="170053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67715" y="404495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>
                <a:solidFill>
                  <a:srgbClr val="EA3F44"/>
                </a:solidFill>
              </a:rPr>
              <a:t>JOB ROLE AND DEPARTMENT ANALYSIS</a:t>
            </a:r>
          </a:p>
        </p:txBody>
      </p:sp>
      <p:pic>
        <p:nvPicPr>
          <p:cNvPr id="5" name="Picture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35" y="2277110"/>
            <a:ext cx="4023360" cy="3268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33274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What is the average salary range per department?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204595"/>
            <a:ext cx="4582160" cy="523621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487805" y="1422400"/>
            <a:ext cx="376745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jobdept</a:t>
            </a:r>
            <a:r>
              <a:rPr lang="en-US" altLang="en-GB" sz="1800">
                <a:solidFill>
                  <a:srgbClr val="EA3F44"/>
                </a:solidFill>
              </a:rPr>
              <a:t> AS</a:t>
            </a:r>
            <a:r>
              <a:rPr lang="en-US" altLang="en-GB" sz="1800"/>
              <a:t> Department,</a:t>
            </a:r>
          </a:p>
          <a:p>
            <a:endParaRPr lang="en-US" altLang="en-GB" sz="1800"/>
          </a:p>
          <a:p>
            <a:r>
              <a:rPr lang="en-US" altLang="en-GB" sz="1800"/>
              <a:t>ROUND(</a:t>
            </a:r>
            <a:r>
              <a:rPr lang="en-US" altLang="en-GB" sz="1800">
                <a:solidFill>
                  <a:srgbClr val="EA3F44"/>
                </a:solidFill>
              </a:rPr>
              <a:t>AVG</a:t>
            </a:r>
            <a:r>
              <a:rPr lang="en-US" altLang="en-GB" sz="1800"/>
              <a:t>(</a:t>
            </a:r>
            <a:r>
              <a:rPr lang="en-IN" altLang="en-US" sz="1800"/>
              <a:t>(</a:t>
            </a:r>
            <a:r>
              <a:rPr lang="en-US" altLang="en-GB" sz="1800"/>
              <a:t>CAST(</a:t>
            </a:r>
            <a:r>
              <a:rPr lang="en-US" altLang="en-GB" sz="1800">
                <a:solidFill>
                  <a:srgbClr val="EA3F44"/>
                </a:solidFill>
              </a:rPr>
              <a:t>REPLACE</a:t>
            </a:r>
            <a:r>
              <a:rPr lang="en-IN" altLang="en-US" sz="1800">
                <a:solidFill>
                  <a:srgbClr val="EA3F44"/>
                </a:solidFill>
              </a:rPr>
              <a:t> </a:t>
            </a:r>
            <a:r>
              <a:rPr lang="en-US" altLang="en-GB" sz="1800"/>
              <a:t>(</a:t>
            </a:r>
            <a:r>
              <a:rPr lang="en-US" altLang="en-GB" sz="1800">
                <a:solidFill>
                  <a:srgbClr val="EA3F44"/>
                </a:solidFill>
              </a:rPr>
              <a:t>REPLACE</a:t>
            </a:r>
            <a:r>
              <a:rPr lang="en-US" altLang="en-GB" sz="1800"/>
              <a:t>(TRIM(SUBSTRING_INDEX(salaryrange, '-', 1)), '$', ''), ',', '') </a:t>
            </a:r>
            <a:r>
              <a:rPr lang="en-US" altLang="en-GB" sz="1800">
                <a:solidFill>
                  <a:srgbClr val="EA3F44"/>
                </a:solidFill>
              </a:rPr>
              <a:t>AS DECIMAL</a:t>
            </a:r>
            <a:r>
              <a:rPr lang="en-US" altLang="en-GB" sz="1800"/>
              <a:t>(10,2)) +</a:t>
            </a:r>
            <a:r>
              <a:rPr lang="en-IN" altLang="en-US" sz="1800"/>
              <a:t> </a:t>
            </a:r>
            <a:r>
              <a:rPr lang="en-US" altLang="en-GB" sz="1800"/>
              <a:t>CAST(</a:t>
            </a:r>
            <a:r>
              <a:rPr lang="en-US" altLang="en-GB" sz="1800">
                <a:solidFill>
                  <a:srgbClr val="EA3F44"/>
                </a:solidFill>
              </a:rPr>
              <a:t>REPLACE</a:t>
            </a:r>
            <a:r>
              <a:rPr lang="en-US" altLang="en-GB" sz="1800"/>
              <a:t>(</a:t>
            </a:r>
            <a:r>
              <a:rPr lang="en-US" altLang="en-GB" sz="1800">
                <a:solidFill>
                  <a:srgbClr val="EA3F44"/>
                </a:solidFill>
              </a:rPr>
              <a:t>REPLACE</a:t>
            </a:r>
            <a:r>
              <a:rPr lang="en-US" altLang="en-GB" sz="1800"/>
              <a:t>(TRIM(SUBSTRING_INDEX(salaryrange, '-', -1)), '$', ''), ',', '') </a:t>
            </a:r>
            <a:r>
              <a:rPr lang="en-US" altLang="en-GB" sz="1800">
                <a:solidFill>
                  <a:srgbClr val="EA3F44"/>
                </a:solidFill>
              </a:rPr>
              <a:t>AS DECIMAL</a:t>
            </a:r>
            <a:r>
              <a:rPr lang="en-US" altLang="en-GB" sz="1800"/>
              <a:t>(10,2))) / 2), 2)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Average_Salary_Range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jobdepartment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WHERE</a:t>
            </a:r>
            <a:r>
              <a:rPr lang="en-US" altLang="en-GB" sz="1800"/>
              <a:t> salaryrange LIKE '%-%'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jobdept;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28435" y="198882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C:\Users\Admin\Downloads\4.png4"/>
          <p:cNvPicPr>
            <a:picLocks noChangeAspect="1"/>
          </p:cNvPicPr>
          <p:nvPr/>
        </p:nvPicPr>
        <p:blipFill>
          <a:blip r:embed="rId2"/>
          <a:srcRect t="1186" b="-691"/>
          <a:stretch>
            <a:fillRect/>
          </a:stretch>
        </p:blipFill>
        <p:spPr>
          <a:xfrm>
            <a:off x="6624320" y="2564765"/>
            <a:ext cx="4301490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54864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Which job roles offer the highest salary?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204595"/>
            <a:ext cx="4582160" cy="485013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487805" y="1506855"/>
            <a:ext cx="376745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jd.name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job_role,</a:t>
            </a:r>
          </a:p>
          <a:p>
            <a:r>
              <a:rPr lang="en-US" altLang="en-GB" sz="1800"/>
              <a:t>    jd.jobdept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department,</a:t>
            </a:r>
          </a:p>
          <a:p>
            <a:r>
              <a:rPr lang="en-US" altLang="en-GB" sz="1800"/>
              <a:t>    MAX(sb.amount)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highest_salary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JobDepartment jd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SalaryBonus sb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jd.Job_ID = sb.Job_ID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jd.name, jd.jobdept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highest_salary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endParaRPr lang="en-US" altLang="en-GB" sz="1800"/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LIMIT</a:t>
            </a:r>
            <a:r>
              <a:rPr lang="en-US" altLang="en-GB" sz="1800"/>
              <a:t> </a:t>
            </a:r>
            <a:r>
              <a:rPr lang="en-IN" altLang="en-US" sz="1800"/>
              <a:t>5</a:t>
            </a:r>
            <a:r>
              <a:rPr lang="en-US" altLang="en-GB" sz="1800"/>
              <a:t>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28435" y="198882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C:\Users\Admin\Downloads\5.png5"/>
          <p:cNvPicPr>
            <a:picLocks noChangeAspect="1"/>
          </p:cNvPicPr>
          <p:nvPr/>
        </p:nvPicPr>
        <p:blipFill>
          <a:blip r:embed="rId2"/>
          <a:srcRect l="341" r="701"/>
          <a:stretch>
            <a:fillRect/>
          </a:stretch>
        </p:blipFill>
        <p:spPr>
          <a:xfrm>
            <a:off x="5951855" y="2637155"/>
            <a:ext cx="5767705" cy="2127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33274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Which departments have the highest total salary allocation?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204595"/>
            <a:ext cx="4582160" cy="502983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487805" y="1506855"/>
            <a:ext cx="376745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jd.jobdept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department,</a:t>
            </a:r>
          </a:p>
          <a:p>
            <a:r>
              <a:rPr lang="en-US" altLang="en-GB" sz="1800"/>
              <a:t>    SUM(sb.amount)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total_salary_allocation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Employee 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JobDepartment jd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e.Job_ID = jd.Job_ID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SalaryBonus sb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e.Job_ID = sb.Job_ID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jd.jobdept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total_salary_allocation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r>
              <a:rPr lang="en-US" altLang="en-GB" sz="1800"/>
              <a:t>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28435" y="1628775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3" name="Picture 2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35" y="2204720"/>
            <a:ext cx="4451350" cy="31997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105283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How many employees have at least one qualification listed?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871980"/>
            <a:ext cx="4582160" cy="348615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2205355"/>
            <a:ext cx="38754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COUNT(</a:t>
            </a:r>
            <a:r>
              <a:rPr lang="en-US" altLang="en-GB" sz="1800">
                <a:solidFill>
                  <a:srgbClr val="EA3F44"/>
                </a:solidFill>
              </a:rPr>
              <a:t>DISTINCT</a:t>
            </a:r>
            <a:r>
              <a:rPr lang="en-US" altLang="en-GB" sz="1800"/>
              <a:t> q.Emp_ID) AS employees_with_qualifications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 </a:t>
            </a:r>
            <a:r>
              <a:rPr lang="en-US" altLang="en-GB" sz="1800"/>
              <a:t>Qualification q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WHERE </a:t>
            </a:r>
            <a:r>
              <a:rPr lang="en-US" altLang="en-GB" sz="1800"/>
              <a:t>TRIM(q.Requirements) != ''</a:t>
            </a:r>
          </a:p>
          <a:p>
            <a:r>
              <a:rPr lang="en-US" altLang="en-GB" sz="1800"/>
              <a:t>    </a:t>
            </a:r>
            <a:r>
              <a:rPr lang="en-US" altLang="en-GB" sz="1800">
                <a:solidFill>
                  <a:srgbClr val="EA3F44"/>
                </a:solidFill>
              </a:rPr>
              <a:t>AND</a:t>
            </a:r>
            <a:r>
              <a:rPr lang="en-US" altLang="en-GB" sz="1800"/>
              <a:t> LENGTH(q.Requirements) - LENGTH(REPLACE(q.Requirements, ' ', '')) + 1 &gt; 0;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56045" y="220472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67715" y="404495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>
                <a:solidFill>
                  <a:srgbClr val="EA3F44"/>
                </a:solidFill>
              </a:rPr>
              <a:t>QUALIFICATION AND SKILLS ANALYSIS</a:t>
            </a:r>
          </a:p>
        </p:txBody>
      </p:sp>
      <p:pic>
        <p:nvPicPr>
          <p:cNvPr id="3" name="Picture 2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5" y="2851150"/>
            <a:ext cx="4791710" cy="11550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83693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Which positions require the most qualifications?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584325"/>
            <a:ext cx="4582160" cy="382016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487805" y="1886585"/>
            <a:ext cx="37674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 </a:t>
            </a:r>
            <a:r>
              <a:rPr lang="en-US" altLang="en-GB" sz="1800"/>
              <a:t>Position,</a:t>
            </a:r>
          </a:p>
          <a:p>
            <a:r>
              <a:rPr lang="en-US" altLang="en-GB" sz="1800"/>
              <a:t>    LENGTH(Requirements) - LENGTH(</a:t>
            </a:r>
            <a:r>
              <a:rPr lang="en-US" altLang="en-GB" sz="1800">
                <a:solidFill>
                  <a:srgbClr val="EA3F44"/>
                </a:solidFill>
              </a:rPr>
              <a:t>REPLACE</a:t>
            </a:r>
            <a:r>
              <a:rPr lang="en-US" altLang="en-GB" sz="1800"/>
              <a:t>(Requirements, ' ', '')) + 1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qualification_count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Qualification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qualification_count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endParaRPr lang="en-US" altLang="en-GB" sz="1800"/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LIMIT</a:t>
            </a:r>
            <a:r>
              <a:rPr lang="en-US" altLang="en-GB" sz="1800"/>
              <a:t> 10;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56045" y="1628775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258695"/>
            <a:ext cx="5221605" cy="23412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27760" y="26035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What is the average number of qualifications per department?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2398" y="785794"/>
            <a:ext cx="9929882" cy="535495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59560" y="908685"/>
            <a:ext cx="8802370" cy="520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750">
                <a:solidFill>
                  <a:srgbClr val="EA3F44"/>
                </a:solidFill>
              </a:rPr>
              <a:t>SELECT</a:t>
            </a:r>
            <a:r>
              <a:rPr lang="en-US" altLang="en-GB" sz="1750"/>
              <a:t> jd.jobdept </a:t>
            </a:r>
            <a:r>
              <a:rPr lang="en-US" altLang="en-GB" sz="1750">
                <a:solidFill>
                  <a:srgbClr val="EA3F44"/>
                </a:solidFill>
              </a:rPr>
              <a:t>AS</a:t>
            </a:r>
            <a:r>
              <a:rPr lang="en-US" altLang="en-GB" sz="1750"/>
              <a:t> department,ROUND(</a:t>
            </a:r>
            <a:r>
              <a:rPr lang="en-US" altLang="en-GB" sz="1750">
                <a:solidFill>
                  <a:srgbClr val="EA3F44"/>
                </a:solidFill>
              </a:rPr>
              <a:t>AVG</a:t>
            </a:r>
            <a:r>
              <a:rPr lang="en-US" altLang="en-GB" sz="1750"/>
              <a:t>(word_count), 2) </a:t>
            </a:r>
            <a:r>
              <a:rPr lang="en-US" altLang="en-GB" sz="1750">
                <a:solidFill>
                  <a:srgbClr val="EA3F44"/>
                </a:solidFill>
              </a:rPr>
              <a:t>AS</a:t>
            </a:r>
            <a:r>
              <a:rPr lang="en-IN" altLang="en-US" sz="1750"/>
              <a:t> a</a:t>
            </a:r>
            <a:r>
              <a:rPr lang="en-US" altLang="en-GB" sz="1750"/>
              <a:t>vg_qualifications_per_employee</a:t>
            </a:r>
          </a:p>
          <a:p>
            <a:endParaRPr lang="en-US" altLang="en-GB" sz="1750"/>
          </a:p>
          <a:p>
            <a:r>
              <a:rPr lang="en-US" altLang="en-GB" sz="1750">
                <a:solidFill>
                  <a:srgbClr val="EA3F44"/>
                </a:solidFill>
              </a:rPr>
              <a:t>FROM</a:t>
            </a:r>
            <a:r>
              <a:rPr lang="en-US" altLang="en-GB" sz="1750"/>
              <a:t> (</a:t>
            </a:r>
            <a:r>
              <a:rPr lang="en-US" altLang="en-GB" sz="1750">
                <a:solidFill>
                  <a:srgbClr val="EA3F44"/>
                </a:solidFill>
              </a:rPr>
              <a:t>SELECT</a:t>
            </a:r>
            <a:r>
              <a:rPr lang="en-US" altLang="en-GB" sz="1750"/>
              <a:t> e.emp_ID,e.Job_ID,</a:t>
            </a:r>
          </a:p>
          <a:p>
            <a:r>
              <a:rPr lang="en-US" altLang="en-GB" sz="1750"/>
              <a:t>        </a:t>
            </a:r>
            <a:r>
              <a:rPr lang="en-US" altLang="en-GB" sz="1750">
                <a:solidFill>
                  <a:srgbClr val="EA3F44"/>
                </a:solidFill>
              </a:rPr>
              <a:t>COALESCE</a:t>
            </a:r>
            <a:r>
              <a:rPr lang="en-US" altLang="en-GB" sz="1750"/>
              <a:t>(SUM(LENGTH(q.Requirements) </a:t>
            </a:r>
            <a:r>
              <a:rPr lang="en-IN" altLang="en-US" sz="1750"/>
              <a:t>-L</a:t>
            </a:r>
            <a:r>
              <a:rPr lang="en-US" altLang="en-GB" sz="1750"/>
              <a:t>ENGTH(</a:t>
            </a:r>
            <a:r>
              <a:rPr lang="en-US" altLang="en-GB" sz="1750">
                <a:solidFill>
                  <a:srgbClr val="EA3F44"/>
                </a:solidFill>
              </a:rPr>
              <a:t>REPLACE</a:t>
            </a:r>
            <a:r>
              <a:rPr lang="en-US" altLang="en-GB" sz="1750"/>
              <a:t>(q.Requirements, ' ', '')) + 1), 0) </a:t>
            </a:r>
            <a:r>
              <a:rPr lang="en-US" altLang="en-GB" sz="1750">
                <a:solidFill>
                  <a:srgbClr val="EA3F44"/>
                </a:solidFill>
              </a:rPr>
              <a:t>AS</a:t>
            </a:r>
            <a:r>
              <a:rPr lang="en-US" altLang="en-GB" sz="1750"/>
              <a:t> word_count</a:t>
            </a:r>
          </a:p>
          <a:p>
            <a:endParaRPr lang="en-US" altLang="en-GB" sz="1750"/>
          </a:p>
          <a:p>
            <a:r>
              <a:rPr lang="en-US" altLang="en-GB" sz="1750"/>
              <a:t>    </a:t>
            </a:r>
            <a:r>
              <a:rPr lang="en-US" altLang="en-GB" sz="1750">
                <a:solidFill>
                  <a:srgbClr val="EA3F44"/>
                </a:solidFill>
              </a:rPr>
              <a:t>FROM</a:t>
            </a:r>
            <a:r>
              <a:rPr lang="en-US" altLang="en-GB" sz="1750"/>
              <a:t> Employee e</a:t>
            </a:r>
          </a:p>
          <a:p>
            <a:endParaRPr lang="en-US" altLang="en-GB" sz="1750"/>
          </a:p>
          <a:p>
            <a:r>
              <a:rPr lang="en-US" altLang="en-GB" sz="1750"/>
              <a:t>  </a:t>
            </a:r>
            <a:r>
              <a:rPr lang="en-US" altLang="en-GB" sz="1750">
                <a:solidFill>
                  <a:srgbClr val="EA3F44"/>
                </a:solidFill>
              </a:rPr>
              <a:t>  LEFT JOIN</a:t>
            </a:r>
            <a:r>
              <a:rPr lang="en-US" altLang="en-GB" sz="1750"/>
              <a:t> Qualification q </a:t>
            </a:r>
            <a:r>
              <a:rPr lang="en-US" altLang="en-GB" sz="1750">
                <a:solidFill>
                  <a:srgbClr val="EA3F44"/>
                </a:solidFill>
              </a:rPr>
              <a:t>ON</a:t>
            </a:r>
            <a:r>
              <a:rPr lang="en-US" altLang="en-GB" sz="1750"/>
              <a:t> e.emp_ID = q.Emp_ID</a:t>
            </a:r>
          </a:p>
          <a:p>
            <a:endParaRPr lang="en-US" altLang="en-GB" sz="1750"/>
          </a:p>
          <a:p>
            <a:r>
              <a:rPr lang="en-US" altLang="en-GB" sz="1750"/>
              <a:t>    </a:t>
            </a:r>
            <a:r>
              <a:rPr lang="en-US" altLang="en-GB" sz="1750">
                <a:solidFill>
                  <a:srgbClr val="EA3F44"/>
                </a:solidFill>
              </a:rPr>
              <a:t>GROUP BY</a:t>
            </a:r>
            <a:r>
              <a:rPr lang="en-US" altLang="en-GB" sz="1750"/>
              <a:t> e.emp_ID, e.Job_ID</a:t>
            </a:r>
          </a:p>
          <a:p>
            <a:r>
              <a:rPr lang="en-US" altLang="en-GB" sz="1750"/>
              <a:t>) </a:t>
            </a:r>
            <a:r>
              <a:rPr lang="en-US" altLang="en-GB" sz="1750">
                <a:solidFill>
                  <a:srgbClr val="EA3F44"/>
                </a:solidFill>
              </a:rPr>
              <a:t>AS</a:t>
            </a:r>
            <a:r>
              <a:rPr lang="en-US" altLang="en-GB" sz="1750"/>
              <a:t> emp_qual_counts</a:t>
            </a:r>
          </a:p>
          <a:p>
            <a:endParaRPr lang="en-US" altLang="en-GB" sz="1750"/>
          </a:p>
          <a:p>
            <a:r>
              <a:rPr lang="en-US" altLang="en-GB" sz="1750">
                <a:solidFill>
                  <a:srgbClr val="EA3F44"/>
                </a:solidFill>
              </a:rPr>
              <a:t>JOIN</a:t>
            </a:r>
            <a:r>
              <a:rPr lang="en-US" altLang="en-GB" sz="1750"/>
              <a:t> JobDepartment jd</a:t>
            </a:r>
            <a:r>
              <a:rPr lang="en-US" altLang="en-GB" sz="1750">
                <a:solidFill>
                  <a:srgbClr val="EA3F44"/>
                </a:solidFill>
              </a:rPr>
              <a:t> ON</a:t>
            </a:r>
            <a:r>
              <a:rPr lang="en-US" altLang="en-GB" sz="1750"/>
              <a:t> emp_qual_counts.Job_ID = jd.Job_ID</a:t>
            </a:r>
          </a:p>
          <a:p>
            <a:endParaRPr lang="en-US" altLang="en-GB" sz="1750"/>
          </a:p>
          <a:p>
            <a:r>
              <a:rPr lang="en-US" altLang="en-GB" sz="1750">
                <a:solidFill>
                  <a:srgbClr val="EA3F44"/>
                </a:solidFill>
              </a:rPr>
              <a:t>GROUP BY</a:t>
            </a:r>
            <a:r>
              <a:rPr lang="en-US" altLang="en-GB" sz="1750"/>
              <a:t> jd.jobdept</a:t>
            </a:r>
          </a:p>
          <a:p>
            <a:endParaRPr lang="en-US" altLang="en-GB" sz="1750"/>
          </a:p>
          <a:p>
            <a:r>
              <a:rPr lang="en-US" altLang="en-GB" sz="1750">
                <a:solidFill>
                  <a:srgbClr val="EA3F44"/>
                </a:solidFill>
              </a:rPr>
              <a:t>ORDER BY</a:t>
            </a:r>
            <a:r>
              <a:rPr lang="en-US" altLang="en-GB" sz="1750"/>
              <a:t> avg_qualifications_per_employee </a:t>
            </a:r>
            <a:r>
              <a:rPr lang="en-US" altLang="en-GB" sz="1750">
                <a:solidFill>
                  <a:srgbClr val="EA3F44"/>
                </a:solidFill>
              </a:rPr>
              <a:t>DESC</a:t>
            </a:r>
            <a:r>
              <a:rPr lang="en-US" altLang="en-GB" sz="175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3463290" y="476885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40" y="1621155"/>
            <a:ext cx="6449695" cy="36156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105283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Which year had the most employees taking leaves?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871980"/>
            <a:ext cx="4582160" cy="433895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2205355"/>
            <a:ext cx="38754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</a:t>
            </a:r>
            <a:r>
              <a:rPr lang="en-US" altLang="en-GB" sz="1800">
                <a:solidFill>
                  <a:srgbClr val="EA3F44"/>
                </a:solidFill>
              </a:rPr>
              <a:t>YEAR</a:t>
            </a:r>
            <a:r>
              <a:rPr lang="en-US" altLang="en-GB" sz="1800"/>
              <a:t>(</a:t>
            </a:r>
            <a:r>
              <a:rPr lang="en-US" altLang="en-GB" sz="1800">
                <a:solidFill>
                  <a:srgbClr val="EA3F44"/>
                </a:solidFill>
              </a:rPr>
              <a:t>date</a:t>
            </a:r>
            <a:r>
              <a:rPr lang="en-US" altLang="en-GB" sz="1800"/>
              <a:t>) AS leave_year,</a:t>
            </a:r>
          </a:p>
          <a:p>
            <a:r>
              <a:rPr lang="en-US" altLang="en-GB" sz="1800"/>
              <a:t>    COUNT(</a:t>
            </a:r>
            <a:r>
              <a:rPr lang="en-US" altLang="en-GB" sz="1800">
                <a:solidFill>
                  <a:srgbClr val="EA3F44"/>
                </a:solidFill>
              </a:rPr>
              <a:t>DISTINCT</a:t>
            </a:r>
            <a:r>
              <a:rPr lang="en-US" altLang="en-GB" sz="1800"/>
              <a:t> emp_ID)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employees_on_leave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 </a:t>
            </a:r>
            <a:r>
              <a:rPr lang="en-US" altLang="en-GB" sz="1800"/>
              <a:t>Leaves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leave_year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employees_on_leave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endParaRPr lang="en-US" altLang="en-GB" sz="1800"/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LIMIT</a:t>
            </a:r>
            <a:r>
              <a:rPr lang="en-US" altLang="en-GB" sz="1800"/>
              <a:t> 2;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56045" y="249301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67715" y="404495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>
                <a:solidFill>
                  <a:srgbClr val="EA3F44"/>
                </a:solidFill>
              </a:rPr>
              <a:t>LEAVE AND ABSENCE PATTERNS</a:t>
            </a:r>
          </a:p>
        </p:txBody>
      </p:sp>
      <p:pic>
        <p:nvPicPr>
          <p:cNvPr id="5" name="Picture 4" descr="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90" y="3140710"/>
            <a:ext cx="4712335" cy="9550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27760" y="260350"/>
            <a:ext cx="101866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What is the average number of leave days taken by its employees per department?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836930"/>
            <a:ext cx="9525000" cy="535495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59560" y="980440"/>
            <a:ext cx="8802370" cy="49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750">
                <a:solidFill>
                  <a:srgbClr val="EA3F44"/>
                </a:solidFill>
              </a:rPr>
              <a:t>SELECT</a:t>
            </a:r>
            <a:r>
              <a:rPr lang="en-US" altLang="en-GB" sz="1750"/>
              <a:t> jd.jobdept</a:t>
            </a:r>
            <a:r>
              <a:rPr lang="en-US" altLang="en-GB" sz="1750">
                <a:solidFill>
                  <a:srgbClr val="EA3F44"/>
                </a:solidFill>
              </a:rPr>
              <a:t> AS</a:t>
            </a:r>
            <a:r>
              <a:rPr lang="en-US" altLang="en-GB" sz="1750"/>
              <a:t> department,</a:t>
            </a:r>
            <a:r>
              <a:rPr lang="en-IN" altLang="en-US" sz="1750"/>
              <a:t> </a:t>
            </a:r>
            <a:r>
              <a:rPr lang="en-US" altLang="en-GB" sz="1750"/>
              <a:t>ROUND(</a:t>
            </a:r>
            <a:r>
              <a:rPr lang="en-US" altLang="en-GB" sz="1750">
                <a:solidFill>
                  <a:srgbClr val="EA3F44"/>
                </a:solidFill>
              </a:rPr>
              <a:t>AVG</a:t>
            </a:r>
            <a:r>
              <a:rPr lang="en-US" altLang="en-GB" sz="1750"/>
              <a:t>(emp_leave_count.total_leaves), 2) </a:t>
            </a:r>
            <a:r>
              <a:rPr lang="en-US" altLang="en-GB" sz="1750">
                <a:solidFill>
                  <a:srgbClr val="EA3F44"/>
                </a:solidFill>
              </a:rPr>
              <a:t>AS</a:t>
            </a:r>
            <a:r>
              <a:rPr lang="en-US" altLang="en-GB" sz="1750"/>
              <a:t> avg_leave_days_per_employee</a:t>
            </a:r>
          </a:p>
          <a:p>
            <a:endParaRPr lang="en-US" altLang="en-GB" sz="1750"/>
          </a:p>
          <a:p>
            <a:r>
              <a:rPr lang="en-US" altLang="en-GB" sz="1750">
                <a:solidFill>
                  <a:srgbClr val="EA3F44"/>
                </a:solidFill>
              </a:rPr>
              <a:t>FROM</a:t>
            </a:r>
            <a:r>
              <a:rPr lang="en-US" altLang="en-GB" sz="1750"/>
              <a:t> (</a:t>
            </a:r>
          </a:p>
          <a:p>
            <a:r>
              <a:rPr lang="en-US" altLang="en-GB" sz="1750"/>
              <a:t>    </a:t>
            </a:r>
            <a:r>
              <a:rPr lang="en-US" altLang="en-GB" sz="1750">
                <a:solidFill>
                  <a:srgbClr val="EA3F44"/>
                </a:solidFill>
              </a:rPr>
              <a:t>SELECT</a:t>
            </a:r>
            <a:r>
              <a:rPr lang="en-US" altLang="en-GB" sz="1750"/>
              <a:t> e.emp_ID,</a:t>
            </a:r>
            <a:r>
              <a:rPr lang="en-IN" altLang="en-US" sz="1750"/>
              <a:t> </a:t>
            </a:r>
            <a:r>
              <a:rPr lang="en-US" altLang="en-GB" sz="1750"/>
              <a:t>e.Job_ID,</a:t>
            </a:r>
          </a:p>
          <a:p>
            <a:r>
              <a:rPr lang="en-US" altLang="en-GB" sz="1750"/>
              <a:t>        </a:t>
            </a:r>
            <a:r>
              <a:rPr lang="en-US" altLang="en-GB" sz="1750">
                <a:solidFill>
                  <a:srgbClr val="EA3F44"/>
                </a:solidFill>
              </a:rPr>
              <a:t>COUNT</a:t>
            </a:r>
            <a:r>
              <a:rPr lang="en-US" altLang="en-GB" sz="1750"/>
              <a:t>(l.leave_ID)</a:t>
            </a:r>
            <a:r>
              <a:rPr lang="en-US" altLang="en-GB" sz="1750">
                <a:solidFill>
                  <a:srgbClr val="EA3F44"/>
                </a:solidFill>
              </a:rPr>
              <a:t> AS</a:t>
            </a:r>
            <a:r>
              <a:rPr lang="en-US" altLang="en-GB" sz="1750"/>
              <a:t> total_leaves</a:t>
            </a:r>
          </a:p>
          <a:p>
            <a:endParaRPr lang="en-US" altLang="en-GB" sz="1750"/>
          </a:p>
          <a:p>
            <a:r>
              <a:rPr lang="en-US" altLang="en-GB" sz="1750"/>
              <a:t>    </a:t>
            </a:r>
            <a:r>
              <a:rPr lang="en-US" altLang="en-GB" sz="1750">
                <a:solidFill>
                  <a:srgbClr val="EA3F44"/>
                </a:solidFill>
              </a:rPr>
              <a:t>FROM</a:t>
            </a:r>
            <a:r>
              <a:rPr lang="en-US" altLang="en-GB" sz="1750"/>
              <a:t> Employee e</a:t>
            </a:r>
          </a:p>
          <a:p>
            <a:endParaRPr lang="en-US" altLang="en-GB" sz="1750"/>
          </a:p>
          <a:p>
            <a:r>
              <a:rPr lang="en-US" altLang="en-GB" sz="1750"/>
              <a:t>    </a:t>
            </a:r>
            <a:r>
              <a:rPr lang="en-US" altLang="en-GB" sz="1750">
                <a:solidFill>
                  <a:srgbClr val="EA3F44"/>
                </a:solidFill>
              </a:rPr>
              <a:t>LEFT JOIN</a:t>
            </a:r>
            <a:r>
              <a:rPr lang="en-US" altLang="en-GB" sz="1750"/>
              <a:t> Leaves l </a:t>
            </a:r>
            <a:r>
              <a:rPr lang="en-US" altLang="en-GB" sz="1750">
                <a:solidFill>
                  <a:srgbClr val="EA3F44"/>
                </a:solidFill>
              </a:rPr>
              <a:t>ON</a:t>
            </a:r>
            <a:r>
              <a:rPr lang="en-US" altLang="en-GB" sz="1750"/>
              <a:t> e.emp_ID = l.emp_ID</a:t>
            </a:r>
          </a:p>
          <a:p>
            <a:r>
              <a:rPr lang="en-US" altLang="en-GB" sz="1750"/>
              <a:t>    </a:t>
            </a:r>
            <a:r>
              <a:rPr lang="en-US" altLang="en-GB" sz="1750">
                <a:solidFill>
                  <a:srgbClr val="EA3F44"/>
                </a:solidFill>
              </a:rPr>
              <a:t>GROUP BY</a:t>
            </a:r>
            <a:r>
              <a:rPr lang="en-US" altLang="en-GB" sz="1750"/>
              <a:t> e.emp_ID, e.Job_ID</a:t>
            </a:r>
          </a:p>
          <a:p>
            <a:r>
              <a:rPr lang="en-US" altLang="en-GB" sz="1750"/>
              <a:t>) </a:t>
            </a:r>
            <a:r>
              <a:rPr lang="en-US" altLang="en-GB" sz="1750">
                <a:solidFill>
                  <a:srgbClr val="EA3F44"/>
                </a:solidFill>
              </a:rPr>
              <a:t>AS</a:t>
            </a:r>
            <a:r>
              <a:rPr lang="en-US" altLang="en-GB" sz="1750"/>
              <a:t> emp_leave_count</a:t>
            </a:r>
          </a:p>
          <a:p>
            <a:endParaRPr lang="en-US" altLang="en-GB" sz="1750"/>
          </a:p>
          <a:p>
            <a:r>
              <a:rPr lang="en-US" altLang="en-GB" sz="1750">
                <a:solidFill>
                  <a:srgbClr val="EA3F44"/>
                </a:solidFill>
              </a:rPr>
              <a:t>JOIN</a:t>
            </a:r>
            <a:r>
              <a:rPr lang="en-US" altLang="en-GB" sz="1750"/>
              <a:t> JobDepartment jd </a:t>
            </a:r>
            <a:r>
              <a:rPr lang="en-US" altLang="en-GB" sz="1750">
                <a:solidFill>
                  <a:srgbClr val="EA3F44"/>
                </a:solidFill>
              </a:rPr>
              <a:t>ON</a:t>
            </a:r>
            <a:r>
              <a:rPr lang="en-US" altLang="en-GB" sz="1750"/>
              <a:t> emp_leave_count.Job_ID = jd.Job_ID</a:t>
            </a:r>
          </a:p>
          <a:p>
            <a:endParaRPr lang="en-US" altLang="en-GB" sz="1750"/>
          </a:p>
          <a:p>
            <a:r>
              <a:rPr lang="en-US" altLang="en-GB" sz="1750">
                <a:solidFill>
                  <a:srgbClr val="EA3F44"/>
                </a:solidFill>
              </a:rPr>
              <a:t>GROUP BY</a:t>
            </a:r>
            <a:r>
              <a:rPr lang="en-US" altLang="en-GB" sz="1750"/>
              <a:t> jd.jobdept</a:t>
            </a:r>
          </a:p>
          <a:p>
            <a:endParaRPr lang="en-US" altLang="en-GB" sz="1750"/>
          </a:p>
          <a:p>
            <a:r>
              <a:rPr lang="en-US" altLang="en-GB" sz="1750">
                <a:solidFill>
                  <a:srgbClr val="EA3F44"/>
                </a:solidFill>
              </a:rPr>
              <a:t>ORDER BY</a:t>
            </a:r>
            <a:r>
              <a:rPr lang="en-US" altLang="en-GB" sz="1750"/>
              <a:t> avg_leave_days_per_employee </a:t>
            </a:r>
            <a:r>
              <a:rPr lang="en-US" altLang="en-GB" sz="1750">
                <a:solidFill>
                  <a:srgbClr val="EA3F44"/>
                </a:solidFill>
              </a:rPr>
              <a:t>DESC</a:t>
            </a:r>
            <a:r>
              <a:rPr lang="en-US" altLang="en-GB" sz="175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2496399" y="332801"/>
            <a:ext cx="7246189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3600" b="1" i="0" u="none" strike="noStrike" cap="none">
                <a:solidFill>
                  <a:srgbClr val="EA3F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OUR TEAM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51180" y="1341120"/>
            <a:ext cx="2736215" cy="4680585"/>
          </a:xfrm>
          <a:prstGeom prst="roundRect">
            <a:avLst/>
          </a:prstGeom>
          <a:solidFill>
            <a:srgbClr val="EA3F4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24560" y="1988820"/>
            <a:ext cx="2003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 sz="2000" b="1">
                <a:solidFill>
                  <a:schemeClr val="bg1"/>
                </a:solidFill>
              </a:rPr>
              <a:t>Jayatejaswini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69670" y="2493010"/>
            <a:ext cx="1541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GB">
                <a:solidFill>
                  <a:schemeClr val="bg1"/>
                </a:solidFill>
              </a:rPr>
              <a:t>381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11225" y="2924810"/>
            <a:ext cx="2068195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937895" y="3074670"/>
            <a:ext cx="2061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>
                <a:solidFill>
                  <a:schemeClr val="bg1"/>
                </a:solidFill>
              </a:rPr>
              <a:t>B.com computer applications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054090" y="1442085"/>
            <a:ext cx="0" cy="4572000"/>
          </a:xfrm>
          <a:prstGeom prst="line">
            <a:avLst/>
          </a:prstGeom>
          <a:ln>
            <a:solidFill>
              <a:srgbClr val="EA3F4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74785" y="1449705"/>
            <a:ext cx="0" cy="4572000"/>
          </a:xfrm>
          <a:prstGeom prst="line">
            <a:avLst/>
          </a:prstGeom>
          <a:ln>
            <a:solidFill>
              <a:srgbClr val="EA3F4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575685" y="1988820"/>
            <a:ext cx="20034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GB" sz="2000" b="1">
                <a:solidFill>
                  <a:srgbClr val="EA3F44"/>
                </a:solidFill>
              </a:rPr>
              <a:t>Kavya Gorre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3820795" y="2493010"/>
            <a:ext cx="154178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GB">
                <a:solidFill>
                  <a:schemeClr val="tx1"/>
                </a:solidFill>
              </a:rPr>
              <a:t>382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562350" y="2924810"/>
            <a:ext cx="2068195" cy="0"/>
          </a:xfrm>
          <a:prstGeom prst="line">
            <a:avLst/>
          </a:prstGeom>
          <a:ln w="3175">
            <a:solidFill>
              <a:srgbClr val="EA3F4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589020" y="3074670"/>
            <a:ext cx="206184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GB">
                <a:solidFill>
                  <a:schemeClr val="tx1"/>
                </a:solidFill>
              </a:rPr>
              <a:t>B-Tech in A</a:t>
            </a:r>
            <a:r>
              <a:rPr lang="en-IN" altLang="en-US">
                <a:solidFill>
                  <a:schemeClr val="tx1"/>
                </a:solidFill>
              </a:rPr>
              <a:t>.I. </a:t>
            </a:r>
          </a:p>
          <a:p>
            <a:pPr algn="ctr"/>
            <a:r>
              <a:rPr lang="en-US" altLang="en-GB">
                <a:solidFill>
                  <a:schemeClr val="tx1"/>
                </a:solidFill>
              </a:rPr>
              <a:t>and </a:t>
            </a:r>
            <a:r>
              <a:rPr lang="en-IN">
                <a:solidFill>
                  <a:schemeClr val="tx1"/>
                </a:solidFill>
              </a:rPr>
              <a:t>M.L.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6529070" y="1772920"/>
            <a:ext cx="200342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GB" sz="2000" b="1">
                <a:solidFill>
                  <a:srgbClr val="EA3F44"/>
                </a:solidFill>
              </a:rPr>
              <a:t>Shrutakeerti Daggubati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6774180" y="2548890"/>
            <a:ext cx="154178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GB">
                <a:solidFill>
                  <a:schemeClr val="tx1"/>
                </a:solidFill>
              </a:rPr>
              <a:t>382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506845" y="3018155"/>
            <a:ext cx="2068195" cy="0"/>
          </a:xfrm>
          <a:prstGeom prst="line">
            <a:avLst/>
          </a:prstGeom>
          <a:ln w="3175">
            <a:solidFill>
              <a:srgbClr val="EA3F4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6397625" y="3168015"/>
            <a:ext cx="2302510" cy="737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GB">
                <a:solidFill>
                  <a:schemeClr val="tx1"/>
                </a:solidFill>
              </a:rPr>
              <a:t>MSc International Business Economics</a:t>
            </a:r>
            <a:r>
              <a:rPr lang="" altLang="en-US">
                <a:solidFill>
                  <a:schemeClr val="tx1"/>
                </a:solidFill>
              </a:rPr>
              <a:t> </a:t>
            </a:r>
            <a:r>
              <a:rPr lang="en-US" altLang="en-GB">
                <a:solidFill>
                  <a:schemeClr val="tx1"/>
                </a:solidFill>
              </a:rPr>
              <a:t>and</a:t>
            </a:r>
            <a:r>
              <a:rPr lang="" altLang="en-US">
                <a:solidFill>
                  <a:schemeClr val="tx1"/>
                </a:solidFill>
              </a:rPr>
              <a:t> </a:t>
            </a:r>
            <a:r>
              <a:rPr lang="en-US" altLang="en-GB">
                <a:solidFill>
                  <a:schemeClr val="tx1"/>
                </a:solidFill>
              </a:rPr>
              <a:t>Finance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9482455" y="1772920"/>
            <a:ext cx="200342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 sz="2000" b="1">
                <a:solidFill>
                  <a:srgbClr val="EA3F44"/>
                </a:solidFill>
              </a:rPr>
              <a:t>Kushal Vas</a:t>
            </a:r>
          </a:p>
          <a:p>
            <a:pPr algn="ctr"/>
            <a:r>
              <a:rPr lang="en-IN" altLang="en-US" sz="2000" b="1">
                <a:solidFill>
                  <a:srgbClr val="EA3F44"/>
                </a:solidFill>
              </a:rPr>
              <a:t>Vangari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9727565" y="2548890"/>
            <a:ext cx="154178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GB">
                <a:solidFill>
                  <a:schemeClr val="tx1"/>
                </a:solidFill>
              </a:rPr>
              <a:t>381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9460230" y="3018155"/>
            <a:ext cx="2068195" cy="0"/>
          </a:xfrm>
          <a:prstGeom prst="line">
            <a:avLst/>
          </a:prstGeom>
          <a:ln w="3175">
            <a:solidFill>
              <a:srgbClr val="EA3F44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351010" y="3168015"/>
            <a:ext cx="23025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>
                <a:solidFill>
                  <a:schemeClr val="tx1"/>
                </a:solidFill>
              </a:rPr>
              <a:t>B.Tech in Electronics and</a:t>
            </a:r>
          </a:p>
          <a:p>
            <a:pPr algn="ctr"/>
            <a:r>
              <a:rPr lang="en-IN" altLang="en-US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9408160" y="3764915"/>
            <a:ext cx="23025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GB">
                <a:solidFill>
                  <a:schemeClr val="tx1"/>
                </a:solidFill>
              </a:rPr>
              <a:t>Learning data science to upskill</a:t>
            </a:r>
            <a:r>
              <a:rPr lang="" altLang="en-US">
                <a:solidFill>
                  <a:schemeClr val="tx1"/>
                </a:solidFill>
              </a:rPr>
              <a:t> </a:t>
            </a:r>
            <a:r>
              <a:rPr lang="en-US" altLang="en-GB">
                <a:solidFill>
                  <a:schemeClr val="tx1"/>
                </a:solidFill>
              </a:rPr>
              <a:t>in</a:t>
            </a:r>
            <a:r>
              <a:rPr lang="" altLang="en-US">
                <a:solidFill>
                  <a:schemeClr val="tx1"/>
                </a:solidFill>
              </a:rPr>
              <a:t> </a:t>
            </a:r>
            <a:r>
              <a:rPr lang="en-US" altLang="en-GB">
                <a:solidFill>
                  <a:schemeClr val="tx1"/>
                </a:solidFill>
              </a:rPr>
              <a:t>AI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9449435" y="4378325"/>
            <a:ext cx="23025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>
                <a:solidFill>
                  <a:schemeClr val="tx1"/>
                </a:solidFill>
              </a:rPr>
              <a:t>3+ Years Work Experience</a:t>
            </a:r>
          </a:p>
        </p:txBody>
      </p:sp>
      <p:pic>
        <p:nvPicPr>
          <p:cNvPr id="28" name="Picture 27" descr="github-sign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900" y="5157470"/>
            <a:ext cx="496570" cy="496570"/>
          </a:xfrm>
          <a:prstGeom prst="rect">
            <a:avLst/>
          </a:prstGeom>
        </p:spPr>
      </p:pic>
      <p:pic>
        <p:nvPicPr>
          <p:cNvPr id="29" name="Picture 28" descr="C:\Users\Admin\Downloads\linkedin.pnglinkedin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965055" y="5144770"/>
            <a:ext cx="496570" cy="496570"/>
          </a:xfrm>
          <a:prstGeom prst="rect">
            <a:avLst/>
          </a:prstGeom>
        </p:spPr>
      </p:pic>
      <p:sp>
        <p:nvSpPr>
          <p:cNvPr id="30" name="Text Box 29"/>
          <p:cNvSpPr txBox="1"/>
          <p:nvPr/>
        </p:nvSpPr>
        <p:spPr>
          <a:xfrm>
            <a:off x="6450330" y="3980815"/>
            <a:ext cx="23025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GB">
                <a:solidFill>
                  <a:schemeClr val="tx1"/>
                </a:solidFill>
              </a:rPr>
              <a:t>To power ahead in</a:t>
            </a:r>
            <a:r>
              <a:rPr lang="" altLang="en-US">
                <a:solidFill>
                  <a:schemeClr val="tx1"/>
                </a:solidFill>
              </a:rPr>
              <a:t> </a:t>
            </a:r>
            <a:r>
              <a:rPr lang="en-US" altLang="en-GB">
                <a:solidFill>
                  <a:schemeClr val="tx1"/>
                </a:solidFill>
              </a:rPr>
              <a:t>my</a:t>
            </a:r>
            <a:r>
              <a:rPr lang="" altLang="en-US">
                <a:solidFill>
                  <a:schemeClr val="tx1"/>
                </a:solidFill>
              </a:rPr>
              <a:t> </a:t>
            </a:r>
            <a:r>
              <a:rPr lang="en-US" altLang="en-GB">
                <a:solidFill>
                  <a:schemeClr val="tx1"/>
                </a:solidFill>
              </a:rPr>
              <a:t>career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6450330" y="4578350"/>
            <a:ext cx="23025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>
                <a:solidFill>
                  <a:schemeClr val="tx1"/>
                </a:solidFill>
              </a:rPr>
              <a:t>1+ Years Work Experience</a:t>
            </a:r>
          </a:p>
        </p:txBody>
      </p:sp>
      <p:pic>
        <p:nvPicPr>
          <p:cNvPr id="33" name="Picture 32" descr="C:\Users\Admin\Downloads\linkedin.pnglinkedin">
            <a:hlinkClick r:id="rId6" action="ppaction://hlinkfile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248525" y="5301615"/>
            <a:ext cx="496570" cy="496570"/>
          </a:xfrm>
          <a:prstGeom prst="rect">
            <a:avLst/>
          </a:prstGeom>
        </p:spPr>
      </p:pic>
      <p:sp>
        <p:nvSpPr>
          <p:cNvPr id="34" name="Text Box 33"/>
          <p:cNvSpPr txBox="1"/>
          <p:nvPr/>
        </p:nvSpPr>
        <p:spPr>
          <a:xfrm>
            <a:off x="3568700" y="3691255"/>
            <a:ext cx="2302510" cy="737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GB">
                <a:solidFill>
                  <a:schemeClr val="tx1"/>
                </a:solidFill>
              </a:rPr>
              <a:t> </a:t>
            </a:r>
            <a:r>
              <a:rPr lang="en-IN" altLang="en-US">
                <a:solidFill>
                  <a:schemeClr val="tx1"/>
                </a:solidFill>
              </a:rPr>
              <a:t>L</a:t>
            </a:r>
            <a:r>
              <a:rPr lang="en-US" altLang="en-GB">
                <a:solidFill>
                  <a:schemeClr val="tx1"/>
                </a:solidFill>
              </a:rPr>
              <a:t>earning data analytics is about taking control of my career path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3519170" y="4548505"/>
            <a:ext cx="230251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>
                <a:solidFill>
                  <a:schemeClr val="tx1"/>
                </a:solidFill>
              </a:rPr>
              <a:t>Fresher</a:t>
            </a:r>
          </a:p>
        </p:txBody>
      </p:sp>
      <p:pic>
        <p:nvPicPr>
          <p:cNvPr id="37" name="Picture 36" descr="C:\Users\Admin\Downloads\linkedin.pnglinkedin">
            <a:hlinkClick r:id="rId7" action="ppaction://hlinkfile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63085" y="5043805"/>
            <a:ext cx="496570" cy="496570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762000" y="3749040"/>
            <a:ext cx="2302510" cy="737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en-GB">
                <a:solidFill>
                  <a:schemeClr val="bg1"/>
                </a:solidFill>
              </a:rPr>
              <a:t> </a:t>
            </a:r>
            <a:r>
              <a:rPr lang="en-IN" altLang="en-US">
                <a:solidFill>
                  <a:schemeClr val="bg1"/>
                </a:solidFill>
              </a:rPr>
              <a:t>L</a:t>
            </a:r>
            <a:r>
              <a:rPr lang="en-US" altLang="en-GB">
                <a:solidFill>
                  <a:schemeClr val="bg1"/>
                </a:solidFill>
              </a:rPr>
              <a:t>earning data analytics is about taking control of my career path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782320" y="4580890"/>
            <a:ext cx="230251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altLang="en-US">
                <a:solidFill>
                  <a:schemeClr val="bg1"/>
                </a:solidFill>
              </a:rPr>
              <a:t>Fresher</a:t>
            </a:r>
          </a:p>
        </p:txBody>
      </p:sp>
      <p:pic>
        <p:nvPicPr>
          <p:cNvPr id="40" name="Picture 39" descr="C:\Users\Admin\Downloads\github-sign (1).pnggithub-sign (1)">
            <a:hlinkClick r:id="rId8" action="ppaction://hlinkfile"/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2045335" y="5126990"/>
            <a:ext cx="496570" cy="496570"/>
          </a:xfrm>
          <a:prstGeom prst="rect">
            <a:avLst/>
          </a:prstGeom>
        </p:spPr>
      </p:pic>
      <p:pic>
        <p:nvPicPr>
          <p:cNvPr id="41" name="Picture 40" descr="C:\Users\Admin\Downloads\linkedin (1).pnglinkedin (1)">
            <a:hlinkClick r:id="rId10"/>
          </p:cNvPr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1253490" y="5114290"/>
            <a:ext cx="496570" cy="4965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3463290" y="476885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3" name="Picture 2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12875"/>
            <a:ext cx="5893435" cy="34359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83693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Which employees have taken the most leaves?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871980"/>
            <a:ext cx="4582160" cy="441007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2132965"/>
            <a:ext cx="38754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 </a:t>
            </a:r>
            <a:r>
              <a:rPr lang="en-US" altLang="en-GB" sz="1800"/>
              <a:t>e.emp_ID,</a:t>
            </a:r>
          </a:p>
          <a:p>
            <a:r>
              <a:rPr lang="en-US" altLang="en-GB" sz="1800"/>
              <a:t>    CONCAT(e.firstname, ' ', e.lastname) </a:t>
            </a:r>
            <a:r>
              <a:rPr lang="en-US" altLang="en-GB" sz="1800">
                <a:solidFill>
                  <a:srgbClr val="EA3F44"/>
                </a:solidFill>
              </a:rPr>
              <a:t>AS </a:t>
            </a:r>
            <a:r>
              <a:rPr lang="en-US" altLang="en-GB" sz="1800"/>
              <a:t>employee_name,</a:t>
            </a:r>
          </a:p>
          <a:p>
            <a:r>
              <a:rPr lang="en-US" altLang="en-GB" sz="1800"/>
              <a:t>    COUNT(l.leave_ID)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</a:t>
            </a:r>
            <a:r>
              <a:rPr lang="en-IN" altLang="en-US" sz="1800"/>
              <a:t>t</a:t>
            </a:r>
            <a:r>
              <a:rPr lang="en-US" altLang="en-GB" sz="1800"/>
              <a:t>otal_leaves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Employee 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Leaves l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e.emp_ID = l.emp_ID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e.emp_ID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total_leaves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r>
              <a:rPr lang="en-US" altLang="en-GB" sz="1800"/>
              <a:t>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56045" y="227711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3" name="Picture 2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5" y="2853055"/>
            <a:ext cx="4863465" cy="26428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83693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What is the total number of leave days taken company-wide?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2519680"/>
            <a:ext cx="4582160" cy="181991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2780665"/>
            <a:ext cx="38754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COUNT(*)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total_leave_days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Leaves;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56045" y="227711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90" y="2924810"/>
            <a:ext cx="4017010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404495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How do leave days correlate with payroll amounts?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130300"/>
            <a:ext cx="5732145" cy="528510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1412875"/>
            <a:ext cx="497903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e.emp_ID, </a:t>
            </a:r>
            <a:r>
              <a:rPr lang="en-US" altLang="en-GB" sz="1800">
                <a:solidFill>
                  <a:schemeClr val="tx1"/>
                </a:solidFill>
              </a:rPr>
              <a:t>CONCAT</a:t>
            </a:r>
            <a:r>
              <a:rPr lang="en-US" altLang="en-GB" sz="1800"/>
              <a:t>(e.firstname, ' ', e.lastname)</a:t>
            </a:r>
            <a:r>
              <a:rPr lang="en-US" altLang="en-GB" sz="1800">
                <a:solidFill>
                  <a:srgbClr val="EA3F44"/>
                </a:solidFill>
              </a:rPr>
              <a:t> AS</a:t>
            </a:r>
            <a:r>
              <a:rPr lang="en-US" altLang="en-GB" sz="1800"/>
              <a:t> Employee_Name,</a:t>
            </a:r>
            <a:r>
              <a:rPr lang="en-IN" altLang="en-US" sz="1800"/>
              <a:t> </a:t>
            </a:r>
            <a:r>
              <a:rPr lang="en-US" altLang="en-GB" sz="1800"/>
              <a:t>sb.amount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Base_Salary,</a:t>
            </a:r>
            <a:r>
              <a:rPr lang="en-IN" altLang="en-US" sz="1800"/>
              <a:t> </a:t>
            </a:r>
            <a:r>
              <a:rPr lang="en-US" altLang="en-GB" sz="1800"/>
              <a:t>SUM(p.total_amount)</a:t>
            </a:r>
            <a:r>
              <a:rPr lang="en-US" altLang="en-GB" sz="1800">
                <a:solidFill>
                  <a:srgbClr val="EA3F44"/>
                </a:solidFill>
              </a:rPr>
              <a:t> AS </a:t>
            </a:r>
            <a:r>
              <a:rPr lang="en-US" altLang="en-GB" sz="1800"/>
              <a:t>Total_Paid,</a:t>
            </a:r>
            <a:r>
              <a:rPr lang="en-IN" altLang="en-US" sz="1800"/>
              <a:t> </a:t>
            </a:r>
            <a:r>
              <a:rPr lang="en-US" altLang="en-GB" sz="1800"/>
              <a:t>(sb.amount - SUM(p.total_amount))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Total_Deduction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Employee 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Payroll p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e.emp_ID = p.emp_ID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SalaryBonus sb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p.salary_ID = sb.salary_ID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e.emp_ID, Employee_Name, sb.amount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 </a:t>
            </a:r>
            <a:r>
              <a:rPr lang="en-US" altLang="en-GB" sz="1800"/>
              <a:t>e.emp_ID;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392035" y="1767840"/>
            <a:ext cx="449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5" name="Picture 4" descr="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90" y="2420620"/>
            <a:ext cx="4538980" cy="15671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908685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What is the total monthly payroll processed?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5325" y="1351280"/>
            <a:ext cx="10746740" cy="484505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11225" y="1484630"/>
            <a:ext cx="10295255" cy="453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700">
                <a:solidFill>
                  <a:srgbClr val="EA3F44"/>
                </a:solidFill>
              </a:rPr>
              <a:t>SELECT</a:t>
            </a:r>
            <a:r>
              <a:rPr lang="en-US" altLang="en-GB" sz="1700"/>
              <a:t> pm.payroll_month,</a:t>
            </a:r>
            <a:r>
              <a:rPr lang="en-IN" altLang="en-US" sz="1700"/>
              <a:t> </a:t>
            </a:r>
            <a:r>
              <a:rPr lang="en-US" altLang="en-GB" sz="1700"/>
              <a:t>pm.total_monthly_payroll,</a:t>
            </a:r>
            <a:r>
              <a:rPr lang="en-IN" altLang="en-US" sz="1700"/>
              <a:t> </a:t>
            </a:r>
            <a:r>
              <a:rPr lang="en-US" altLang="en-GB" sz="1700">
                <a:solidFill>
                  <a:srgbClr val="EA3F44"/>
                </a:solidFill>
              </a:rPr>
              <a:t>COALESCE</a:t>
            </a:r>
            <a:r>
              <a:rPr lang="en-IN" altLang="en-US" sz="1700">
                <a:solidFill>
                  <a:srgbClr val="EA3F44"/>
                </a:solidFill>
              </a:rPr>
              <a:t> </a:t>
            </a:r>
            <a:r>
              <a:rPr lang="en-US" altLang="en-GB" sz="1700"/>
              <a:t>(lv.total_leave_days, 0) </a:t>
            </a:r>
            <a:r>
              <a:rPr lang="en-US" altLang="en-GB" sz="1700">
                <a:solidFill>
                  <a:srgbClr val="EA3F44"/>
                </a:solidFill>
              </a:rPr>
              <a:t>AS</a:t>
            </a:r>
            <a:r>
              <a:rPr lang="en-US" altLang="en-GB" sz="1700"/>
              <a:t> total_leave_days</a:t>
            </a:r>
          </a:p>
          <a:p>
            <a:endParaRPr lang="en-US" altLang="en-GB" sz="1700"/>
          </a:p>
          <a:p>
            <a:r>
              <a:rPr lang="en-US" altLang="en-GB" sz="1700">
                <a:solidFill>
                  <a:srgbClr val="EA3F44"/>
                </a:solidFill>
              </a:rPr>
              <a:t>FROM</a:t>
            </a:r>
            <a:r>
              <a:rPr lang="en-IN" altLang="en-US" sz="1700"/>
              <a:t> </a:t>
            </a:r>
            <a:r>
              <a:rPr lang="en-US" altLang="en-GB" sz="1700"/>
              <a:t>(</a:t>
            </a:r>
            <a:r>
              <a:rPr lang="en-US" altLang="en-GB" sz="1700">
                <a:solidFill>
                  <a:srgbClr val="EA3F44"/>
                </a:solidFill>
              </a:rPr>
              <a:t>SELECT</a:t>
            </a:r>
            <a:r>
              <a:rPr lang="en-US" altLang="en-GB" sz="1700"/>
              <a:t> DATE_FORMAT(</a:t>
            </a:r>
            <a:r>
              <a:rPr lang="en-US" altLang="en-GB" sz="1700">
                <a:solidFill>
                  <a:srgbClr val="EA3F44"/>
                </a:solidFill>
              </a:rPr>
              <a:t>date</a:t>
            </a:r>
            <a:r>
              <a:rPr lang="en-US" altLang="en-GB" sz="1700"/>
              <a:t>, '%Y-%m') </a:t>
            </a:r>
            <a:r>
              <a:rPr lang="en-US" altLang="en-GB" sz="1700">
                <a:solidFill>
                  <a:srgbClr val="EA3F44"/>
                </a:solidFill>
              </a:rPr>
              <a:t>AS</a:t>
            </a:r>
            <a:r>
              <a:rPr lang="en-US" altLang="en-GB" sz="1700"/>
              <a:t> payroll_month,</a:t>
            </a:r>
            <a:r>
              <a:rPr lang="en-IN" altLang="en-US" sz="1700"/>
              <a:t> </a:t>
            </a:r>
            <a:r>
              <a:rPr lang="en-US" altLang="en-GB" sz="1700"/>
              <a:t>SUM(total_amount) </a:t>
            </a:r>
            <a:r>
              <a:rPr lang="en-US" altLang="en-GB" sz="1700">
                <a:solidFill>
                  <a:srgbClr val="EA3F44"/>
                </a:solidFill>
              </a:rPr>
              <a:t>AS</a:t>
            </a:r>
            <a:r>
              <a:rPr lang="en-US" altLang="en-GB" sz="1700"/>
              <a:t> total_monthly_payroll</a:t>
            </a:r>
          </a:p>
          <a:p>
            <a:endParaRPr lang="en-US" altLang="en-GB" sz="1700"/>
          </a:p>
          <a:p>
            <a:r>
              <a:rPr lang="en-US" altLang="en-GB" sz="1700"/>
              <a:t>        </a:t>
            </a:r>
            <a:r>
              <a:rPr lang="en-US" altLang="en-GB" sz="1700">
                <a:solidFill>
                  <a:srgbClr val="EA3F44"/>
                </a:solidFill>
              </a:rPr>
              <a:t>FROM</a:t>
            </a:r>
            <a:r>
              <a:rPr lang="en-US" altLang="en-GB" sz="1700"/>
              <a:t> Payroll</a:t>
            </a:r>
          </a:p>
          <a:p>
            <a:endParaRPr lang="en-US" altLang="en-GB" sz="1700"/>
          </a:p>
          <a:p>
            <a:r>
              <a:rPr lang="en-US" altLang="en-GB" sz="1700"/>
              <a:t>        </a:t>
            </a:r>
            <a:r>
              <a:rPr lang="en-US" altLang="en-GB" sz="1700">
                <a:solidFill>
                  <a:srgbClr val="EA3F44"/>
                </a:solidFill>
              </a:rPr>
              <a:t>GROUP BY</a:t>
            </a:r>
            <a:r>
              <a:rPr lang="en-US" altLang="en-GB" sz="1700"/>
              <a:t> payroll_month) pm</a:t>
            </a:r>
          </a:p>
          <a:p>
            <a:endParaRPr lang="en-US" altLang="en-GB" sz="1700"/>
          </a:p>
          <a:p>
            <a:r>
              <a:rPr lang="en-US" altLang="en-GB" sz="1700">
                <a:solidFill>
                  <a:srgbClr val="EA3F44"/>
                </a:solidFill>
              </a:rPr>
              <a:t>LEFT JOIN</a:t>
            </a:r>
            <a:r>
              <a:rPr lang="en-IN" altLang="en-US" sz="1700">
                <a:solidFill>
                  <a:srgbClr val="EA3F44"/>
                </a:solidFill>
              </a:rPr>
              <a:t> </a:t>
            </a:r>
            <a:r>
              <a:rPr lang="en-US" altLang="en-GB" sz="1700"/>
              <a:t>(</a:t>
            </a:r>
            <a:r>
              <a:rPr lang="en-US" altLang="en-GB" sz="1700">
                <a:solidFill>
                  <a:srgbClr val="EA3F44"/>
                </a:solidFill>
              </a:rPr>
              <a:t>SELECT</a:t>
            </a:r>
            <a:r>
              <a:rPr lang="en-US" altLang="en-GB" sz="1700"/>
              <a:t> DATE_FORMAT(</a:t>
            </a:r>
            <a:r>
              <a:rPr lang="en-US" altLang="en-GB" sz="1700">
                <a:solidFill>
                  <a:srgbClr val="EA3F44"/>
                </a:solidFill>
              </a:rPr>
              <a:t>date</a:t>
            </a:r>
            <a:r>
              <a:rPr lang="en-US" altLang="en-GB" sz="1700"/>
              <a:t>, '%Y-%m') </a:t>
            </a:r>
            <a:r>
              <a:rPr lang="en-US" altLang="en-GB" sz="1700">
                <a:solidFill>
                  <a:srgbClr val="EA3F44"/>
                </a:solidFill>
              </a:rPr>
              <a:t>AS</a:t>
            </a:r>
            <a:r>
              <a:rPr lang="en-US" altLang="en-GB" sz="1700"/>
              <a:t> leave_month,</a:t>
            </a:r>
            <a:r>
              <a:rPr lang="en-IN" altLang="en-US" sz="1700"/>
              <a:t> </a:t>
            </a:r>
            <a:r>
              <a:rPr lang="en-US" altLang="en-GB" sz="1700"/>
              <a:t>COUNT(*) </a:t>
            </a:r>
            <a:r>
              <a:rPr lang="en-US" altLang="en-GB" sz="1700">
                <a:solidFill>
                  <a:srgbClr val="EA3F44"/>
                </a:solidFill>
              </a:rPr>
              <a:t>AS</a:t>
            </a:r>
            <a:r>
              <a:rPr lang="en-IN" altLang="en-US" sz="1700"/>
              <a:t> t</a:t>
            </a:r>
            <a:r>
              <a:rPr lang="en-US" altLang="en-GB" sz="1700"/>
              <a:t>otal_leave_days</a:t>
            </a:r>
          </a:p>
          <a:p>
            <a:endParaRPr lang="en-US" altLang="en-GB" sz="1700"/>
          </a:p>
          <a:p>
            <a:r>
              <a:rPr lang="en-US" altLang="en-GB" sz="1700"/>
              <a:t>        </a:t>
            </a:r>
            <a:r>
              <a:rPr lang="en-US" altLang="en-GB" sz="1700">
                <a:solidFill>
                  <a:srgbClr val="EA3F44"/>
                </a:solidFill>
              </a:rPr>
              <a:t>FROM</a:t>
            </a:r>
            <a:r>
              <a:rPr lang="en-US" altLang="en-GB" sz="1700"/>
              <a:t> Leaves</a:t>
            </a:r>
          </a:p>
          <a:p>
            <a:endParaRPr lang="en-US" altLang="en-GB" sz="1700"/>
          </a:p>
          <a:p>
            <a:r>
              <a:rPr lang="en-US" altLang="en-GB" sz="1700"/>
              <a:t>        </a:t>
            </a:r>
            <a:r>
              <a:rPr lang="en-US" altLang="en-GB" sz="1700">
                <a:solidFill>
                  <a:srgbClr val="EA3F44"/>
                </a:solidFill>
              </a:rPr>
              <a:t>GROUP BY</a:t>
            </a:r>
            <a:r>
              <a:rPr lang="en-US" altLang="en-GB" sz="1700"/>
              <a:t> leave_month</a:t>
            </a:r>
            <a:r>
              <a:rPr lang="en-IN" altLang="en-US" sz="1700"/>
              <a:t>)</a:t>
            </a:r>
            <a:r>
              <a:rPr lang="en-US" altLang="en-GB" sz="1700"/>
              <a:t> lv </a:t>
            </a:r>
            <a:r>
              <a:rPr lang="en-US" altLang="en-GB" sz="1700">
                <a:solidFill>
                  <a:srgbClr val="EA3F44"/>
                </a:solidFill>
              </a:rPr>
              <a:t>ON</a:t>
            </a:r>
            <a:r>
              <a:rPr lang="en-US" altLang="en-GB" sz="1700"/>
              <a:t> pm.payroll_month = lv.leave_month</a:t>
            </a:r>
          </a:p>
          <a:p>
            <a:endParaRPr lang="en-US" altLang="en-GB" sz="1700"/>
          </a:p>
          <a:p>
            <a:r>
              <a:rPr lang="en-US" altLang="en-GB" sz="1700">
                <a:solidFill>
                  <a:srgbClr val="EA3F44"/>
                </a:solidFill>
              </a:rPr>
              <a:t>ORDER BY</a:t>
            </a:r>
            <a:r>
              <a:rPr lang="en-US" altLang="en-GB" sz="1700"/>
              <a:t> pm.payroll_month;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67715" y="404495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>
                <a:solidFill>
                  <a:srgbClr val="EA3F44"/>
                </a:solidFill>
              </a:rPr>
              <a:t>PAYROLL AND COMPENSATION ANALYSIS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3463290" y="1412875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90" y="2420620"/>
            <a:ext cx="7195820" cy="11531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692785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What is the average bonus given per department?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83615" y="1562100"/>
            <a:ext cx="5732145" cy="406400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402715" y="1844675"/>
            <a:ext cx="49790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jd.jobdept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department,</a:t>
            </a:r>
            <a:r>
              <a:rPr lang="en-IN" altLang="en-US" sz="1800"/>
              <a:t> </a:t>
            </a:r>
            <a:endParaRPr lang="en-US" altLang="en-GB" sz="1800"/>
          </a:p>
          <a:p>
            <a:r>
              <a:rPr lang="en-US" altLang="en-GB" sz="1800"/>
              <a:t>    ROUND(</a:t>
            </a:r>
            <a:r>
              <a:rPr lang="en-US" altLang="en-GB" sz="1800">
                <a:solidFill>
                  <a:srgbClr val="EA3F44"/>
                </a:solidFill>
              </a:rPr>
              <a:t>AVG</a:t>
            </a:r>
            <a:r>
              <a:rPr lang="en-US" altLang="en-GB" sz="1800"/>
              <a:t>(sb.bonus), 2) </a:t>
            </a:r>
            <a:r>
              <a:rPr lang="en-US" altLang="en-GB" sz="1800">
                <a:solidFill>
                  <a:srgbClr val="EA3F44"/>
                </a:solidFill>
              </a:rPr>
              <a:t>AS </a:t>
            </a:r>
            <a:r>
              <a:rPr lang="en-US" altLang="en-GB" sz="1800"/>
              <a:t>average_bonus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SalaryBonus sb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JobDepartment jd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sb.Job_ID = jd.Job_ID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jd.jobdept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 </a:t>
            </a:r>
            <a:r>
              <a:rPr lang="en-US" altLang="en-GB" sz="1800"/>
              <a:t>average_bonus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r>
              <a:rPr lang="en-US" altLang="en-GB" sz="1800"/>
              <a:t>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392035" y="1767840"/>
            <a:ext cx="449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35" y="2348865"/>
            <a:ext cx="3798570" cy="32753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692785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Which department receives the highest total bonuses?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83615" y="1562100"/>
            <a:ext cx="5732145" cy="420497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402715" y="1844675"/>
            <a:ext cx="49790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jd.jobdept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department,</a:t>
            </a:r>
          </a:p>
          <a:p>
            <a:r>
              <a:rPr lang="en-US" altLang="en-GB" sz="1800"/>
              <a:t>    SUM(sb.bonus)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total_bonus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SalaryBonus sb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 </a:t>
            </a:r>
            <a:r>
              <a:rPr lang="en-US" altLang="en-GB" sz="1800"/>
              <a:t>JobDepartment jd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sb.Job_ID = jd.Job_ID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jd.jobdept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total_bonus DESC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LIMIT</a:t>
            </a:r>
            <a:r>
              <a:rPr lang="en-US" altLang="en-GB" sz="1800"/>
              <a:t> 5;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392035" y="1767840"/>
            <a:ext cx="449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3" name="Picture 2" descr="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280" y="2493010"/>
            <a:ext cx="4062730" cy="25939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98044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What is the average net salary after all deductions?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83615" y="2564765"/>
            <a:ext cx="5732145" cy="183070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402715" y="2847340"/>
            <a:ext cx="4979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ROUND(</a:t>
            </a:r>
            <a:r>
              <a:rPr lang="en-US" altLang="en-GB" sz="1800">
                <a:solidFill>
                  <a:srgbClr val="EA3F44"/>
                </a:solidFill>
              </a:rPr>
              <a:t>AVG</a:t>
            </a:r>
            <a:r>
              <a:rPr lang="en-US" altLang="en-GB" sz="1800"/>
              <a:t>(total_amount), 2)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average_net_salary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 </a:t>
            </a:r>
            <a:r>
              <a:rPr lang="en-US" altLang="en-GB" sz="1800"/>
              <a:t>Payroll;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392035" y="2204720"/>
            <a:ext cx="4498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890" y="2924810"/>
            <a:ext cx="4001770" cy="12795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199515" y="105283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Which year had the highest number of employee promotions?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871980"/>
            <a:ext cx="4582160" cy="384048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2205355"/>
            <a:ext cx="38754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</a:t>
            </a:r>
            <a:r>
              <a:rPr lang="en-US" altLang="en-GB" sz="1800">
                <a:solidFill>
                  <a:srgbClr val="EA3F44"/>
                </a:solidFill>
              </a:rPr>
              <a:t>YEAR</a:t>
            </a:r>
            <a:r>
              <a:rPr lang="en-US" altLang="en-GB" sz="1800"/>
              <a:t>(Date_In)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promotion_year, COUNT(*)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total_promotions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Qualification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promotion_year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total_promotions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endParaRPr lang="en-US" altLang="en-GB" sz="1800"/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LIMIT</a:t>
            </a:r>
            <a:r>
              <a:rPr lang="en-US" altLang="en-GB" sz="1800"/>
              <a:t> 5;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456045" y="249301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767715" y="404495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>
                <a:solidFill>
                  <a:srgbClr val="EA3F44"/>
                </a:solidFill>
              </a:rPr>
              <a:t>EMPLOYEE PERFORMANCE AND GROWTH</a:t>
            </a:r>
          </a:p>
        </p:txBody>
      </p:sp>
      <p:pic>
        <p:nvPicPr>
          <p:cNvPr id="3" name="Picture 2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290" y="2997200"/>
            <a:ext cx="4860925" cy="2506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767929" y="548701"/>
            <a:ext cx="7246189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3600" b="1" i="0" u="none" strike="noStrike" cap="none">
                <a:solidFill>
                  <a:srgbClr val="EA3F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OBJECTIVE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83945" y="1340485"/>
            <a:ext cx="101244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/>
              <a:t>Design and implement a system to efficiently manage employee data, including personal details, job roles, salaries, qualifications, leave records, and payroll.</a:t>
            </a:r>
          </a:p>
          <a:p>
            <a:r>
              <a:rPr lang="en-US" altLang="en-GB" sz="2000"/>
              <a:t>The system uses relational tables with foreign keys to maintain data integrity and consistency.</a:t>
            </a:r>
          </a:p>
        </p:txBody>
      </p:sp>
      <p:sp>
        <p:nvSpPr>
          <p:cNvPr id="3" name="Google Shape;99;p1"/>
          <p:cNvSpPr txBox="1"/>
          <p:nvPr/>
        </p:nvSpPr>
        <p:spPr>
          <a:xfrm>
            <a:off x="767294" y="2810571"/>
            <a:ext cx="7246189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3600" b="1" i="0" u="none" strike="noStrike" cap="none">
                <a:solidFill>
                  <a:srgbClr val="EA3F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Benifits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71270" y="3716655"/>
            <a:ext cx="95427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000" b="1">
                <a:solidFill>
                  <a:srgbClr val="EA3F44"/>
                </a:solidFill>
              </a:rPr>
              <a:t>Improved HR Efficiency:</a:t>
            </a:r>
            <a:r>
              <a:rPr lang="en-US" altLang="en-GB" sz="2000"/>
              <a:t> Automates and streamlines employee data management, reducing manual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000" b="1">
                <a:solidFill>
                  <a:srgbClr val="EA3F44"/>
                </a:solidFill>
              </a:rPr>
              <a:t>Data Accuracy &amp; Insights:</a:t>
            </a:r>
            <a:r>
              <a:rPr lang="en-US" altLang="en-GB" sz="2000"/>
              <a:t> Ensures consistent, reliable data with powerful query and reporting capabilities.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551430" y="404495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EA3F44"/>
                </a:solidFill>
                <a:sym typeface="+mn-ea"/>
              </a:rPr>
              <a:t>Final business insights</a:t>
            </a:r>
            <a:endParaRPr lang="en-IN" altLang="en-GB" sz="2400" b="1">
              <a:solidFill>
                <a:srgbClr val="EA3F44"/>
              </a:solidFill>
              <a:sym typeface="+mn-ea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839470" y="981075"/>
            <a:ext cx="10515600" cy="2465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45720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Despite employees taking the same number of leaves, their salary deductions differ.</a:t>
            </a:r>
            <a:r>
              <a:rPr lang="en-IN" altLang="en-US" sz="1800"/>
              <a:t> </a:t>
            </a:r>
            <a:r>
              <a:rPr lang="en-US" altLang="en-GB" sz="1800"/>
              <a:t>Possible Causes Identified</a:t>
            </a:r>
            <a:r>
              <a:rPr lang="en-IN" altLang="en-US" sz="1800"/>
              <a:t>:</a:t>
            </a:r>
            <a:endParaRPr lang="en-US" altLang="en-GB" sz="1800"/>
          </a:p>
          <a:p>
            <a:pPr marL="914400" lvl="1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Presence of taxes and additional deductions.</a:t>
            </a:r>
          </a:p>
          <a:p>
            <a:pPr marL="914400" lvl="1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Inconsistent salary records – some employees may be receiving higher pay than documented.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All employees have the same password, posing a serious privacy and data security risk.</a:t>
            </a:r>
          </a:p>
          <a:p>
            <a:pPr marL="457200" lvl="0" indent="-431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Only one employee took leave per day, indicating well-managed leave distribution and strong team coordination.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639695" y="3644900"/>
            <a:ext cx="70891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>
                <a:solidFill>
                  <a:srgbClr val="EA3F44"/>
                </a:solidFill>
                <a:sym typeface="+mn-ea"/>
              </a:rPr>
              <a:t> Recommendations</a:t>
            </a:r>
            <a:endParaRPr lang="en-IN" altLang="en-GB" sz="2400" b="1">
              <a:solidFill>
                <a:srgbClr val="EA3F44"/>
              </a:solidFill>
              <a:sym typeface="+mn-ea"/>
            </a:endParaRPr>
          </a:p>
        </p:txBody>
      </p:sp>
      <p:sp>
        <p:nvSpPr>
          <p:cNvPr id="6" name="Google Shape;111;p4"/>
          <p:cNvSpPr txBox="1"/>
          <p:nvPr/>
        </p:nvSpPr>
        <p:spPr>
          <a:xfrm>
            <a:off x="839470" y="4237990"/>
            <a:ext cx="10515600" cy="24650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Clearly mention percentage of tax and other deductions to improve transparency and salary analysis.</a:t>
            </a: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Ensure unique passwords for every employee.</a:t>
            </a: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No two employees should have the same password to maintain data security</a:t>
            </a: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Re-verify salaries and deductions for accuracy.</a:t>
            </a: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altLang="en-GB" sz="1800"/>
              <a:t>Pay special attention to employees receiving more than the documented salary.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567305" y="764540"/>
            <a:ext cx="70891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 b="1">
                <a:solidFill>
                  <a:srgbClr val="EA3F44"/>
                </a:solidFill>
                <a:sym typeface="+mn-ea"/>
              </a:rPr>
              <a:t>Experience/Challenges working on the Project</a:t>
            </a:r>
            <a:endParaRPr lang="en-IN" altLang="en-GB" sz="2400" b="1">
              <a:solidFill>
                <a:srgbClr val="EA3F44"/>
              </a:solidFill>
              <a:sym typeface="+mn-ea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911225" y="1916430"/>
            <a:ext cx="10515600" cy="34683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25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IN" sz="2400"/>
              <a:t>Observed that all the employees Qualifications intially showed 1 per Role but after checking the Qualifiction Table I observed that the qualifications are not sapreated by comma only its saperated by spaces for I re-wrote the code accordingly then retrived the answer.</a:t>
            </a:r>
          </a:p>
          <a:p>
            <a:pPr marL="25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endParaRPr lang="en-IN" sz="2400"/>
          </a:p>
          <a:p>
            <a:pPr marL="25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altLang="en-GB" sz="2400"/>
              <a:t>Working on the Employee Management System (EMS) project helped me understand how real-world HR data is stored and managed using SQL. I created six connected tables to handle employees, job roles, departments, salaries, qualifications, leaves, and payroll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 descr="C:\Users\Admin\Downloads\ask.pngask"/>
          <p:cNvPicPr preferRelativeResize="0"/>
          <p:nvPr/>
        </p:nvPicPr>
        <p:blipFill rotWithShape="1">
          <a:blip r:embed="rId2"/>
          <a:srcRect t="536" b="-507"/>
          <a:stretch>
            <a:fillRect/>
          </a:stretch>
        </p:blipFill>
        <p:spPr>
          <a:xfrm>
            <a:off x="4225925" y="2060575"/>
            <a:ext cx="3808095" cy="3422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3143250" y="692785"/>
            <a:ext cx="597281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6000" b="1" i="0" u="none" strike="noStrike" cap="none">
                <a:solidFill>
                  <a:srgbClr val="EA3F44"/>
                </a:solidFill>
                <a:latin typeface="Calibri" panose="020F0502020204030204" charset="0"/>
                <a:ea typeface="Libre Baskerville"/>
                <a:cs typeface="Calibri" panose="020F0502020204030204" charset="0"/>
                <a:sym typeface="Libre Baskerville"/>
              </a:rPr>
              <a:t>Any Questions 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25551" y="2204444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3143250" y="692785"/>
            <a:ext cx="597281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6000" b="1" i="0" u="none" strike="noStrike" cap="none">
                <a:solidFill>
                  <a:srgbClr val="EA3F44"/>
                </a:solidFill>
                <a:latin typeface="Calibri" panose="020F0502020204030204" charset="0"/>
                <a:ea typeface="Libre Baskerville"/>
                <a:cs typeface="Calibri" panose="020F0502020204030204" charset="0"/>
                <a:sym typeface="Libre Baskerville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Admin\Downloads\Screenshot 2025-05-29 001156.pngScreenshot 2025-05-29 001156"/>
          <p:cNvPicPr>
            <a:picLocks noChangeAspect="1"/>
          </p:cNvPicPr>
          <p:nvPr/>
        </p:nvPicPr>
        <p:blipFill>
          <a:blip r:embed="rId2"/>
          <a:srcRect l="-1981" r="-1968"/>
          <a:stretch>
            <a:fillRect/>
          </a:stretch>
        </p:blipFill>
        <p:spPr>
          <a:xfrm>
            <a:off x="1020445" y="476885"/>
            <a:ext cx="10151745" cy="5747385"/>
          </a:xfrm>
          <a:prstGeom prst="rect">
            <a:avLst/>
          </a:prstGeom>
        </p:spPr>
      </p:pic>
      <p:sp>
        <p:nvSpPr>
          <p:cNvPr id="10" name="Trapezoid 9"/>
          <p:cNvSpPr/>
          <p:nvPr/>
        </p:nvSpPr>
        <p:spPr>
          <a:xfrm flipV="1">
            <a:off x="3705225" y="0"/>
            <a:ext cx="4926330" cy="746760"/>
          </a:xfrm>
          <a:prstGeom prst="trapezoid">
            <a:avLst>
              <a:gd name="adj" fmla="val 36649"/>
            </a:avLst>
          </a:prstGeom>
          <a:solidFill>
            <a:srgbClr val="EA3F4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99" name="Google Shape;99;p1"/>
          <p:cNvSpPr txBox="1"/>
          <p:nvPr/>
        </p:nvSpPr>
        <p:spPr>
          <a:xfrm>
            <a:off x="2473539" y="44511"/>
            <a:ext cx="7246189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altLang="en-GB" sz="3600" b="1" i="0" u="none" strike="noStrike" cap="none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ER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apezoid 9"/>
          <p:cNvSpPr/>
          <p:nvPr/>
        </p:nvSpPr>
        <p:spPr>
          <a:xfrm flipV="1">
            <a:off x="3705225" y="0"/>
            <a:ext cx="4926330" cy="746760"/>
          </a:xfrm>
          <a:prstGeom prst="trapezoid">
            <a:avLst>
              <a:gd name="adj" fmla="val 36649"/>
            </a:avLst>
          </a:prstGeom>
          <a:solidFill>
            <a:srgbClr val="EA3F4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99" name="Google Shape;99;p1"/>
          <p:cNvSpPr txBox="1"/>
          <p:nvPr/>
        </p:nvSpPr>
        <p:spPr>
          <a:xfrm>
            <a:off x="2473539" y="44511"/>
            <a:ext cx="7246189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IN" sz="3600" b="1">
                <a:solidFill>
                  <a:schemeClr val="bg1"/>
                </a:solidFill>
                <a:sym typeface="+mn-ea"/>
              </a:rPr>
              <a:t>Key analysis</a:t>
            </a:r>
            <a:endParaRPr lang="en-IN" altLang="en-GB" sz="3600" b="1" i="0" u="none" strike="noStrike" cap="none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23570" y="1196975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b="1">
                <a:solidFill>
                  <a:srgbClr val="EA3F44"/>
                </a:solidFill>
              </a:rPr>
              <a:t>EMPLOYEE INSIGHTS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30630" y="183134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How many unique employees are currently in the system?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2653030"/>
            <a:ext cx="4582160" cy="255905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3213100"/>
            <a:ext cx="38754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COUNT</a:t>
            </a:r>
          </a:p>
          <a:p>
            <a:r>
              <a:rPr lang="en-US" altLang="en-GB" sz="1800"/>
              <a:t>(</a:t>
            </a:r>
            <a:r>
              <a:rPr lang="en-US" altLang="en-GB" sz="1800">
                <a:solidFill>
                  <a:srgbClr val="EA3F44"/>
                </a:solidFill>
              </a:rPr>
              <a:t>DISTINCT</a:t>
            </a:r>
            <a:r>
              <a:rPr lang="en-US" altLang="en-GB" sz="1800"/>
              <a:t> emp_ID)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unique_employee_count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Employee;</a:t>
            </a:r>
          </a:p>
        </p:txBody>
      </p:sp>
      <p:pic>
        <p:nvPicPr>
          <p:cNvPr id="8" name="Picture 7" descr="Screenshot 2025-05-29 0033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90" y="3284855"/>
            <a:ext cx="4083050" cy="12490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816090" y="270891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30630" y="404495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Which departments have the highest number of employees?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557020"/>
            <a:ext cx="4582160" cy="42240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1772920"/>
            <a:ext cx="38754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 </a:t>
            </a:r>
          </a:p>
          <a:p>
            <a:r>
              <a:rPr lang="en-US" altLang="en-GB" sz="1800"/>
              <a:t>    jd.jobdept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department,</a:t>
            </a:r>
          </a:p>
          <a:p>
            <a:r>
              <a:rPr lang="en-US" altLang="en-GB" sz="1800"/>
              <a:t>    COUNT(e.emp_ID)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employee_count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 </a:t>
            </a:r>
            <a:r>
              <a:rPr lang="en-US" altLang="en-GB" sz="1800"/>
              <a:t> Employee 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JobDepartment jd </a:t>
            </a:r>
            <a:r>
              <a:rPr lang="en-US" altLang="en-GB" sz="1800">
                <a:solidFill>
                  <a:srgbClr val="EA3F44"/>
                </a:solidFill>
              </a:rPr>
              <a:t>ON </a:t>
            </a:r>
            <a:r>
              <a:rPr lang="en-US" altLang="en-GB" sz="1800"/>
              <a:t>e.Job_ID = jd.Job_ID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jd.jobdept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employee_count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r>
              <a:rPr lang="en-US" altLang="en-GB" sz="1800"/>
              <a:t>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600190" y="170053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945" y="2277110"/>
            <a:ext cx="3846830" cy="3209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30630" y="404495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What is the average salary per department?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124585"/>
            <a:ext cx="4582160" cy="489140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1268730"/>
            <a:ext cx="38754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 </a:t>
            </a:r>
          </a:p>
          <a:p>
            <a:r>
              <a:rPr lang="en-US" altLang="en-GB" sz="1800"/>
              <a:t>    jd.jobdept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department,</a:t>
            </a:r>
          </a:p>
          <a:p>
            <a:r>
              <a:rPr lang="en-US" altLang="en-GB" sz="1800"/>
              <a:t>    ROUND(</a:t>
            </a:r>
            <a:r>
              <a:rPr lang="en-US" altLang="en-GB" sz="1800">
                <a:solidFill>
                  <a:srgbClr val="EA3F44"/>
                </a:solidFill>
              </a:rPr>
              <a:t>AVG</a:t>
            </a:r>
            <a:r>
              <a:rPr lang="en-US" altLang="en-GB" sz="1800"/>
              <a:t>(sb.amount), 2)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average_salary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Employee 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JobDepartment jd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e.Job_ID = jd.Job_ID</a:t>
            </a:r>
          </a:p>
          <a:p>
            <a:r>
              <a:rPr lang="en-US" altLang="en-GB" sz="1800">
                <a:solidFill>
                  <a:srgbClr val="EA3F44"/>
                </a:solidFill>
              </a:rPr>
              <a:t>JOIN </a:t>
            </a:r>
          </a:p>
          <a:p>
            <a:r>
              <a:rPr lang="en-US" altLang="en-GB" sz="1800"/>
              <a:t>    SalaryBonus sb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e.Job_ID = sb.Job_ID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GROUP BY</a:t>
            </a:r>
            <a:r>
              <a:rPr lang="en-US" altLang="en-GB" sz="1800"/>
              <a:t> jd.jobdept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average_salary </a:t>
            </a:r>
            <a:r>
              <a:rPr lang="en-US" altLang="en-GB" sz="1800">
                <a:solidFill>
                  <a:srgbClr val="EA3F44"/>
                </a:solidFill>
              </a:rPr>
              <a:t>DESC</a:t>
            </a:r>
            <a:r>
              <a:rPr lang="en-US" altLang="en-GB" sz="1800"/>
              <a:t>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600190" y="170053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C:\Users\Admin\Downloads\2.png2"/>
          <p:cNvPicPr>
            <a:picLocks noChangeAspect="1"/>
          </p:cNvPicPr>
          <p:nvPr/>
        </p:nvPicPr>
        <p:blipFill>
          <a:blip r:embed="rId2"/>
          <a:srcRect t="1543" b="1543"/>
          <a:stretch>
            <a:fillRect/>
          </a:stretch>
        </p:blipFill>
        <p:spPr>
          <a:xfrm>
            <a:off x="6671945" y="2277110"/>
            <a:ext cx="3846830" cy="32092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30630" y="404495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Who are the top 5 highest-paid employees?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1124585"/>
            <a:ext cx="4582160" cy="5048885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1268730"/>
            <a:ext cx="38754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e.emp_ID,</a:t>
            </a:r>
          </a:p>
          <a:p>
            <a:r>
              <a:rPr lang="en-US" altLang="en-GB" sz="1800"/>
              <a:t>    CONCAT(e.firstname, ' ', e.lastname)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full_name,</a:t>
            </a:r>
          </a:p>
          <a:p>
            <a:r>
              <a:rPr lang="en-US" altLang="en-GB" sz="1800"/>
              <a:t>    jd.jobdept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department,</a:t>
            </a:r>
          </a:p>
          <a:p>
            <a:r>
              <a:rPr lang="en-US" altLang="en-GB" sz="1800"/>
              <a:t>    sb.amount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salary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Employee 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JobDepartment jd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e.Job_ID = jd.Job_ID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SalaryBonus sb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e.Job_ID = sb.Job_ID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ORDER BY</a:t>
            </a:r>
            <a:r>
              <a:rPr lang="en-US" altLang="en-GB" sz="1800"/>
              <a:t> sb.amount DESC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LIMIT</a:t>
            </a:r>
            <a:r>
              <a:rPr lang="en-US" altLang="en-GB" sz="1800"/>
              <a:t> 5;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600190" y="170053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3" name="Picture 2" descr="Screenshot 2025-05-29 0049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2493010"/>
            <a:ext cx="5081905" cy="1926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71270" y="836930"/>
            <a:ext cx="89693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GB" sz="2000" b="1"/>
              <a:t>What is the total salary expenditure across the company?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27760" y="2204720"/>
            <a:ext cx="4582160" cy="252222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solidFill>
              <a:srgbClr val="EA3F4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546860" y="2420620"/>
            <a:ext cx="38754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800">
                <a:solidFill>
                  <a:srgbClr val="EA3F44"/>
                </a:solidFill>
              </a:rPr>
              <a:t>SELECT</a:t>
            </a:r>
            <a:r>
              <a:rPr lang="en-US" altLang="en-GB" sz="1800"/>
              <a:t> SUM(sb.amount) </a:t>
            </a:r>
            <a:r>
              <a:rPr lang="en-US" altLang="en-GB" sz="1800">
                <a:solidFill>
                  <a:srgbClr val="EA3F44"/>
                </a:solidFill>
              </a:rPr>
              <a:t>AS</a:t>
            </a:r>
            <a:r>
              <a:rPr lang="en-US" altLang="en-GB" sz="1800"/>
              <a:t> total_salary_expenditure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FROM</a:t>
            </a:r>
            <a:r>
              <a:rPr lang="en-US" altLang="en-GB" sz="1800"/>
              <a:t> Employee e</a:t>
            </a:r>
          </a:p>
          <a:p>
            <a:endParaRPr lang="en-US" altLang="en-GB" sz="1800"/>
          </a:p>
          <a:p>
            <a:r>
              <a:rPr lang="en-US" altLang="en-GB" sz="1800">
                <a:solidFill>
                  <a:srgbClr val="EA3F44"/>
                </a:solidFill>
              </a:rPr>
              <a:t>JOIN</a:t>
            </a:r>
            <a:r>
              <a:rPr lang="en-US" altLang="en-GB" sz="1800"/>
              <a:t> SalaryBonus sb </a:t>
            </a:r>
            <a:r>
              <a:rPr lang="en-US" altLang="en-GB" sz="1800">
                <a:solidFill>
                  <a:srgbClr val="EA3F44"/>
                </a:solidFill>
              </a:rPr>
              <a:t>ON</a:t>
            </a:r>
            <a:r>
              <a:rPr lang="en-US" altLang="en-GB" sz="1800"/>
              <a:t> e.Job_ID = sb.Job_ID;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528435" y="1988820"/>
            <a:ext cx="526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 b="1">
                <a:solidFill>
                  <a:srgbClr val="EA3F44"/>
                </a:solidFill>
              </a:rPr>
              <a:t>OUTPUT</a:t>
            </a:r>
          </a:p>
        </p:txBody>
      </p:sp>
      <p:pic>
        <p:nvPicPr>
          <p:cNvPr id="2" name="Picture 1" descr="Screenshot 2025-05-29 0052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35" y="2853055"/>
            <a:ext cx="4398010" cy="1165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1428</Words>
  <Application>WPS Presentation</Application>
  <PresentationFormat>Custom</PresentationFormat>
  <Paragraphs>328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Libre Baskerville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DELL</cp:lastModifiedBy>
  <cp:revision>3</cp:revision>
  <dcterms:created xsi:type="dcterms:W3CDTF">2025-05-30T11:32:23Z</dcterms:created>
  <dcterms:modified xsi:type="dcterms:W3CDTF">2025-05-30T12:15:28Z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28552639998D41D3BD26E42CE6C924D7_13</vt:lpwstr>
  </property>
  <property fmtid="{D5CDD505-2E9C-101B-9397-08002B2CF9AE}" pid="3" name="KSOProductBuildVer">
    <vt:lpwstr>2057-12.2.0.21183</vt:lpwstr>
  </property>
</Properties>
</file>