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8" r:id="rId3"/>
    <p:sldId id="259" r:id="rId4"/>
    <p:sldId id="260" r:id="rId5"/>
    <p:sldId id="261" r:id="rId6"/>
    <p:sldId id="267" r:id="rId7"/>
    <p:sldId id="269" r:id="rId8"/>
    <p:sldId id="270" r:id="rId9"/>
    <p:sldId id="262" r:id="rId10"/>
    <p:sldId id="268" r:id="rId11"/>
    <p:sldId id="263" r:id="rId12"/>
    <p:sldId id="271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5E0E-0718-43B4-86C5-9D784E0267C1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F4F8-A7AE-4DE2-9F1E-5037AACF2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8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1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282200" y="10155240"/>
            <a:ext cx="327132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8997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2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13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91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549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8763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645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2120" cy="53073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79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03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871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5354133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50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418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562" y="3681925"/>
            <a:ext cx="10972120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60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562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03" y="160451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03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562" y="3681925"/>
            <a:ext cx="5354133" cy="189680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495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772637" y="1604514"/>
            <a:ext cx="6645534" cy="39771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4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5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069F8-3E46-4AE4-80B2-430197F1C949}" type="datetimeFigureOut">
              <a:rPr lang="en-IN" smtClean="0"/>
              <a:t>03-11-2019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C6B6-0CE2-4EA1-870D-5A140CC51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7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435" y="0"/>
            <a:ext cx="12186455" cy="6853723"/>
          </a:xfrm>
          <a:prstGeom prst="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2120" cy="1144682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3992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562" y="1604514"/>
            <a:ext cx="10972120" cy="3977158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903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783821" lvl="1" indent="-293933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5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175731" lvl="2" indent="-261274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177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567642" lvl="3" indent="-195955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959552" lvl="4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351462" lvl="5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743373" lvl="6" indent="-195955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14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2372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910" indent="-293933" algn="l" defTabSz="829544" rtl="0" eaLnBrk="1" latinLnBrk="0" hangingPunct="1">
        <a:lnSpc>
          <a:spcPct val="90000"/>
        </a:lnSpc>
        <a:spcBef>
          <a:spcPts val="907"/>
        </a:spcBef>
        <a:buClr>
          <a:srgbClr val="000000"/>
        </a:buClr>
        <a:buSzPct val="45000"/>
        <a:buFont typeface="Wingdings" charset="2"/>
        <a:buChar char="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98575" y="942853"/>
            <a:ext cx="6786773" cy="4963119"/>
          </a:xfrm>
          <a:custGeom>
            <a:avLst/>
            <a:gdLst/>
            <a:ahLst/>
            <a:cxnLst/>
            <a:rect l="l" t="t" r="r" b="b"/>
            <a:pathLst>
              <a:path w="5703" h="3129">
                <a:moveTo>
                  <a:pt x="1722" y="476"/>
                </a:moveTo>
                <a:lnTo>
                  <a:pt x="4097" y="476"/>
                </a:lnTo>
                <a:lnTo>
                  <a:pt x="4378" y="159"/>
                </a:lnTo>
                <a:lnTo>
                  <a:pt x="5237" y="159"/>
                </a:lnTo>
                <a:lnTo>
                  <a:pt x="5303" y="235"/>
                </a:lnTo>
                <a:lnTo>
                  <a:pt x="5556" y="235"/>
                </a:lnTo>
                <a:lnTo>
                  <a:pt x="5556" y="654"/>
                </a:lnTo>
                <a:lnTo>
                  <a:pt x="5628" y="726"/>
                </a:lnTo>
                <a:lnTo>
                  <a:pt x="5628" y="2331"/>
                </a:lnTo>
                <a:lnTo>
                  <a:pt x="5556" y="2391"/>
                </a:lnTo>
                <a:lnTo>
                  <a:pt x="5556" y="2797"/>
                </a:lnTo>
                <a:lnTo>
                  <a:pt x="5278" y="2797"/>
                </a:lnTo>
                <a:lnTo>
                  <a:pt x="5059" y="3070"/>
                </a:lnTo>
                <a:lnTo>
                  <a:pt x="4984" y="2970"/>
                </a:lnTo>
                <a:lnTo>
                  <a:pt x="3981" y="2970"/>
                </a:lnTo>
                <a:lnTo>
                  <a:pt x="3900" y="3070"/>
                </a:lnTo>
                <a:lnTo>
                  <a:pt x="3747" y="2879"/>
                </a:lnTo>
                <a:lnTo>
                  <a:pt x="153" y="2879"/>
                </a:lnTo>
                <a:lnTo>
                  <a:pt x="153" y="159"/>
                </a:lnTo>
                <a:lnTo>
                  <a:pt x="1428" y="159"/>
                </a:lnTo>
                <a:lnTo>
                  <a:pt x="1722" y="476"/>
                </a:lnTo>
                <a:moveTo>
                  <a:pt x="541" y="0"/>
                </a:moveTo>
                <a:lnTo>
                  <a:pt x="181" y="0"/>
                </a:lnTo>
                <a:lnTo>
                  <a:pt x="6" y="181"/>
                </a:lnTo>
                <a:lnTo>
                  <a:pt x="6" y="554"/>
                </a:lnTo>
                <a:lnTo>
                  <a:pt x="94" y="626"/>
                </a:lnTo>
                <a:lnTo>
                  <a:pt x="94" y="1076"/>
                </a:lnTo>
                <a:lnTo>
                  <a:pt x="9" y="1161"/>
                </a:lnTo>
                <a:lnTo>
                  <a:pt x="9" y="1890"/>
                </a:lnTo>
                <a:lnTo>
                  <a:pt x="94" y="1956"/>
                </a:lnTo>
                <a:lnTo>
                  <a:pt x="94" y="2425"/>
                </a:lnTo>
                <a:lnTo>
                  <a:pt x="3" y="2488"/>
                </a:lnTo>
                <a:lnTo>
                  <a:pt x="0" y="2854"/>
                </a:lnTo>
                <a:lnTo>
                  <a:pt x="187" y="3048"/>
                </a:lnTo>
                <a:lnTo>
                  <a:pt x="531" y="3048"/>
                </a:lnTo>
                <a:lnTo>
                  <a:pt x="616" y="2944"/>
                </a:lnTo>
                <a:lnTo>
                  <a:pt x="3256" y="2944"/>
                </a:lnTo>
                <a:lnTo>
                  <a:pt x="3325" y="3048"/>
                </a:lnTo>
                <a:lnTo>
                  <a:pt x="3637" y="3048"/>
                </a:lnTo>
                <a:lnTo>
                  <a:pt x="3716" y="2944"/>
                </a:lnTo>
                <a:lnTo>
                  <a:pt x="3859" y="3129"/>
                </a:lnTo>
                <a:lnTo>
                  <a:pt x="5106" y="3129"/>
                </a:lnTo>
                <a:lnTo>
                  <a:pt x="5250" y="2944"/>
                </a:lnTo>
                <a:lnTo>
                  <a:pt x="5700" y="2944"/>
                </a:lnTo>
                <a:lnTo>
                  <a:pt x="5703" y="91"/>
                </a:lnTo>
                <a:lnTo>
                  <a:pt x="619" y="91"/>
                </a:lnTo>
                <a:lnTo>
                  <a:pt x="541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1521561" y="117571"/>
            <a:ext cx="3971606" cy="513392"/>
          </a:xfrm>
          <a:custGeom>
            <a:avLst/>
            <a:gdLst/>
            <a:ahLst/>
            <a:cxnLst/>
            <a:rect l="l" t="t" r="r" b="b"/>
            <a:pathLst>
              <a:path w="3339" h="326">
                <a:moveTo>
                  <a:pt x="0" y="0"/>
                </a:moveTo>
                <a:lnTo>
                  <a:pt x="1229" y="0"/>
                </a:lnTo>
                <a:lnTo>
                  <a:pt x="1362" y="96"/>
                </a:lnTo>
                <a:lnTo>
                  <a:pt x="2991" y="96"/>
                </a:lnTo>
                <a:lnTo>
                  <a:pt x="3339" y="326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3"/>
          <p:cNvSpPr/>
          <p:nvPr/>
        </p:nvSpPr>
        <p:spPr>
          <a:xfrm>
            <a:off x="1521561" y="314176"/>
            <a:ext cx="6767504" cy="543438"/>
          </a:xfrm>
          <a:custGeom>
            <a:avLst/>
            <a:gdLst/>
            <a:ahLst/>
            <a:cxnLst/>
            <a:rect l="l" t="t" r="r" b="b"/>
            <a:pathLst>
              <a:path w="5687" h="345">
                <a:moveTo>
                  <a:pt x="0" y="230"/>
                </a:moveTo>
                <a:lnTo>
                  <a:pt x="2941" y="230"/>
                </a:lnTo>
                <a:lnTo>
                  <a:pt x="3074" y="345"/>
                </a:lnTo>
                <a:lnTo>
                  <a:pt x="3611" y="345"/>
                </a:lnTo>
                <a:lnTo>
                  <a:pt x="3786" y="194"/>
                </a:lnTo>
                <a:lnTo>
                  <a:pt x="4126" y="194"/>
                </a:lnTo>
                <a:lnTo>
                  <a:pt x="4330" y="0"/>
                </a:lnTo>
                <a:lnTo>
                  <a:pt x="5687" y="0"/>
                </a:lnTo>
              </a:path>
            </a:pathLst>
          </a:custGeom>
          <a:noFill/>
          <a:ln w="28440">
            <a:solidFill>
              <a:schemeClr val="bg1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4"/>
          <p:cNvSpPr/>
          <p:nvPr/>
        </p:nvSpPr>
        <p:spPr>
          <a:xfrm>
            <a:off x="8293311" y="205096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5"/>
          <p:cNvSpPr/>
          <p:nvPr/>
        </p:nvSpPr>
        <p:spPr>
          <a:xfrm>
            <a:off x="5423931" y="523191"/>
            <a:ext cx="143044" cy="19203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6"/>
          <p:cNvSpPr/>
          <p:nvPr/>
        </p:nvSpPr>
        <p:spPr>
          <a:xfrm>
            <a:off x="7806372" y="6567308"/>
            <a:ext cx="2851418" cy="181255"/>
          </a:xfrm>
          <a:custGeom>
            <a:avLst/>
            <a:gdLst/>
            <a:ahLst/>
            <a:cxnLst/>
            <a:rect l="l" t="t" r="r" b="b"/>
            <a:pathLst>
              <a:path w="2158" h="105">
                <a:moveTo>
                  <a:pt x="0" y="0"/>
                </a:moveTo>
                <a:lnTo>
                  <a:pt x="1543" y="0"/>
                </a:lnTo>
                <a:lnTo>
                  <a:pt x="1713" y="105"/>
                </a:lnTo>
                <a:lnTo>
                  <a:pt x="2158" y="105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7"/>
          <p:cNvSpPr/>
          <p:nvPr/>
        </p:nvSpPr>
        <p:spPr>
          <a:xfrm>
            <a:off x="5129677" y="5752477"/>
            <a:ext cx="5528112" cy="646639"/>
          </a:xfrm>
          <a:custGeom>
            <a:avLst/>
            <a:gdLst/>
            <a:ahLst/>
            <a:cxnLst/>
            <a:rect l="l" t="t" r="r" b="b"/>
            <a:pathLst>
              <a:path w="4181" h="369">
                <a:moveTo>
                  <a:pt x="4181" y="0"/>
                </a:moveTo>
                <a:lnTo>
                  <a:pt x="3706" y="275"/>
                </a:lnTo>
                <a:lnTo>
                  <a:pt x="1621" y="275"/>
                </a:lnTo>
                <a:lnTo>
                  <a:pt x="1463" y="369"/>
                </a:lnTo>
                <a:lnTo>
                  <a:pt x="0" y="369"/>
                </a:lnTo>
              </a:path>
            </a:pathLst>
          </a:custGeom>
          <a:noFill/>
          <a:ln w="28440">
            <a:solidFill>
              <a:srgbClr val="FFFFFF"/>
            </a:solidFill>
            <a:miter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"/>
          <p:cNvSpPr/>
          <p:nvPr/>
        </p:nvSpPr>
        <p:spPr>
          <a:xfrm>
            <a:off x="4962139" y="62854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9"/>
          <p:cNvSpPr/>
          <p:nvPr/>
        </p:nvSpPr>
        <p:spPr>
          <a:xfrm>
            <a:off x="7718847" y="6470965"/>
            <a:ext cx="159374" cy="213913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10"/>
          <p:cNvSpPr/>
          <p:nvPr/>
        </p:nvSpPr>
        <p:spPr>
          <a:xfrm>
            <a:off x="1980740" y="2580679"/>
            <a:ext cx="8224402" cy="11397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IN" sz="3629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AMEX AI/ML </a:t>
            </a:r>
            <a:r>
              <a:rPr lang="en-IN" sz="3629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Hackathon</a:t>
            </a:r>
          </a:p>
          <a:p>
            <a:pPr algn="ctr"/>
            <a:r>
              <a:rPr lang="en-IN" sz="3629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Geek </a:t>
            </a:r>
            <a:r>
              <a:rPr lang="en-IN" sz="3629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Goddess </a:t>
            </a:r>
            <a:r>
              <a:rPr lang="en-IN" sz="3629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2019</a:t>
            </a:r>
          </a:p>
          <a:p>
            <a:pPr algn="ctr"/>
            <a:r>
              <a:rPr lang="en-IN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Powered by </a:t>
            </a:r>
            <a:r>
              <a:rPr lang="en-IN" sz="3629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American Express</a:t>
            </a:r>
          </a:p>
          <a:p>
            <a:pPr algn="ctr"/>
            <a:r>
              <a:rPr lang="en-IN" sz="3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Title: Credit </a:t>
            </a:r>
            <a:r>
              <a:rPr lang="en-IN" sz="3600" b="1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Card</a:t>
            </a:r>
            <a:endParaRPr lang="en-IN" sz="36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/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8890" y="4593234"/>
            <a:ext cx="9075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Team Member: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Jayathilaga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entury Schoolbook L"/>
              </a:rPr>
              <a:t>Ramajayam</a:t>
            </a:r>
            <a:endParaRPr lang="en-US" dirty="0" smtClean="0">
              <a:solidFill>
                <a:schemeClr val="bg1"/>
              </a:solidFill>
              <a:latin typeface="Century Schoolbook L"/>
            </a:endParaRPr>
          </a:p>
          <a:p>
            <a:r>
              <a:rPr lang="en-US" dirty="0">
                <a:solidFill>
                  <a:schemeClr val="bg1"/>
                </a:solidFill>
                <a:latin typeface="Century Schoolbook L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           Analyst –Data analytics from Verizon</a:t>
            </a:r>
          </a:p>
          <a:p>
            <a:endParaRPr lang="en-US" dirty="0" smtClean="0">
              <a:solidFill>
                <a:schemeClr val="bg1"/>
              </a:solidFill>
              <a:latin typeface="Century Schoolbook L"/>
            </a:endParaRPr>
          </a:p>
          <a:p>
            <a:r>
              <a:rPr lang="en-US" b="1" dirty="0">
                <a:solidFill>
                  <a:schemeClr val="bg1"/>
                </a:solidFill>
                <a:latin typeface="Century Schoolbook L"/>
              </a:rPr>
              <a:t>Team name</a:t>
            </a:r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:      </a:t>
            </a:r>
            <a:r>
              <a:rPr lang="en-US" b="1" dirty="0">
                <a:solidFill>
                  <a:schemeClr val="bg1"/>
                </a:solidFill>
                <a:latin typeface="Century Schoolbook L"/>
              </a:rPr>
              <a:t>CG_TEAM_HKRZM</a:t>
            </a:r>
          </a:p>
        </p:txBody>
      </p:sp>
    </p:spTree>
    <p:extLst>
      <p:ext uri="{BB962C8B-B14F-4D97-AF65-F5344CB8AC3E}">
        <p14:creationId xmlns:p14="http://schemas.microsoft.com/office/powerpoint/2010/main" val="28237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7646" y="313509"/>
            <a:ext cx="10807337" cy="573894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88275" y="213095"/>
            <a:ext cx="7771428" cy="16910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Prototype Demo(Video/Screenshots)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22" y="801189"/>
            <a:ext cx="6309204" cy="51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563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57646" y="313509"/>
            <a:ext cx="10807337" cy="5738947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33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88274" y="213094"/>
            <a:ext cx="10171611" cy="26171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3266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 Data Results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Summary of the test data predicted using logistic regression with L2 model shows </a:t>
            </a:r>
            <a:r>
              <a:rPr lang="en-IN" sz="3266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75</a:t>
            </a:r>
            <a:r>
              <a:rPr lang="en-IN" sz="3266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</a:t>
            </a:r>
            <a:r>
              <a:rPr lang="en-IN" sz="3266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‘+’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IN" sz="3266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</a:t>
            </a:r>
            <a:r>
              <a:rPr lang="en-IN" sz="3266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IN" sz="3266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output as </a:t>
            </a:r>
            <a:r>
              <a:rPr lang="en-IN" sz="3266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‘-’</a:t>
            </a:r>
            <a:endParaRPr lang="en-IN" sz="1633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11" y="3013166"/>
            <a:ext cx="10110646" cy="2272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7772" y="4032069"/>
            <a:ext cx="6879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22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111374" y="653171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5"/>
          <p:cNvPicPr/>
          <p:nvPr/>
        </p:nvPicPr>
        <p:blipFill>
          <a:blip r:embed="rId2"/>
          <a:stretch/>
        </p:blipFill>
        <p:spPr>
          <a:xfrm>
            <a:off x="2437960" y="2155465"/>
            <a:ext cx="7540205" cy="1686814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3" name="Picture 122"/>
          <p:cNvPicPr/>
          <p:nvPr/>
        </p:nvPicPr>
        <p:blipFill>
          <a:blip r:embed="rId3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158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80413" y="718162"/>
            <a:ext cx="8289719" cy="450165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111048" y="819402"/>
            <a:ext cx="7947352" cy="4263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 fontAlgn="base"/>
            <a:r>
              <a:rPr lang="en-US" sz="3600" b="1" dirty="0" smtClean="0">
                <a:solidFill>
                  <a:srgbClr val="C00000"/>
                </a:solidFill>
                <a:latin typeface="Century Schoolbook L"/>
              </a:rPr>
              <a:t>USE CASE:</a:t>
            </a:r>
          </a:p>
          <a:p>
            <a:pPr fontAlgn="base"/>
            <a:endParaRPr lang="en-US" sz="3600" dirty="0" smtClean="0">
              <a:solidFill>
                <a:schemeClr val="bg1"/>
              </a:solidFill>
              <a:latin typeface="Century Schoolbook L"/>
            </a:endParaRPr>
          </a:p>
          <a:p>
            <a:pPr fontAlgn="base"/>
            <a:r>
              <a:rPr lang="en-US" sz="3600" dirty="0" smtClean="0">
                <a:solidFill>
                  <a:schemeClr val="bg1"/>
                </a:solidFill>
                <a:latin typeface="Century Schoolbook L"/>
              </a:rPr>
              <a:t>Predict credit card approval by using customers information.</a:t>
            </a:r>
            <a:endParaRPr lang="en-IN" sz="1633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8604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39931" y="391886"/>
            <a:ext cx="10850880" cy="5521234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3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bg1"/>
              </a:solid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The </a:t>
            </a:r>
            <a:r>
              <a:rPr lang="en-US" sz="3200" dirty="0">
                <a:solidFill>
                  <a:schemeClr val="bg1"/>
                </a:solidFill>
                <a:latin typeface="Century Schoolbook L"/>
              </a:rPr>
              <a:t>bank needs ways to </a:t>
            </a: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minimize the credit card approval.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entury Schoolbook L"/>
              </a:rPr>
              <a:t>It is where the role of Machine Learning and Data Science comes into play. </a:t>
            </a:r>
            <a:endParaRPr lang="en-US" sz="3200" dirty="0" smtClean="0">
              <a:solidFill>
                <a:schemeClr val="bg1"/>
              </a:solidFill>
              <a:latin typeface="Century Schoolbook 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Century Schoolbook L"/>
              </a:rPr>
              <a:t>The </a:t>
            </a:r>
            <a:r>
              <a:rPr lang="en-US" sz="3200" dirty="0">
                <a:solidFill>
                  <a:schemeClr val="bg1"/>
                </a:solidFill>
                <a:latin typeface="Century Schoolbook L"/>
              </a:rPr>
              <a:t>tedious task can be dealt with Machine Learning by training the models with minimized errors.</a:t>
            </a:r>
          </a:p>
          <a:p>
            <a:r>
              <a:rPr lang="en-US" sz="3200" dirty="0">
                <a:solidFill>
                  <a:schemeClr val="bg1"/>
                </a:solidFill>
                <a:latin typeface="Century Schoolbook L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Century Schoolbook L"/>
              </a:rPr>
            </a:br>
            <a:endParaRPr lang="en-IN" sz="3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61213" y="613660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being solved</a:t>
            </a:r>
            <a:endParaRPr lang="en-IN" sz="1633" b="1" spc="-1" dirty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744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96686" y="452845"/>
            <a:ext cx="10493827" cy="5286103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111048" y="819403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Technical </a:t>
            </a: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05" y="2098767"/>
            <a:ext cx="10343942" cy="22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659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48937" y="478971"/>
            <a:ext cx="10650583" cy="497259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75361" y="636222"/>
            <a:ext cx="7045428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Understanding</a:t>
            </a: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975361" y="1445620"/>
            <a:ext cx="99364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Train data: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590 records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Test data: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100 records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Number of features: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Continuous </a:t>
            </a: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data: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7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Discrete </a:t>
            </a: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data: </a:t>
            </a: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10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Attributes</a:t>
            </a:r>
          </a:p>
          <a:p>
            <a:endParaRPr lang="en-US" sz="1000" dirty="0">
              <a:solidFill>
                <a:schemeClr val="bg1"/>
              </a:solidFill>
              <a:latin typeface="Century Schoolbook 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entury Schoolbook L"/>
              </a:rPr>
              <a:t>Univariate analysis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and Bivariate analysis reports are recorded in </a:t>
            </a:r>
            <a:r>
              <a:rPr lang="en-US" sz="2000" dirty="0" smtClean="0">
                <a:solidFill>
                  <a:srgbClr val="C00000"/>
                </a:solidFill>
                <a:latin typeface="Century Schoolbook L"/>
              </a:rPr>
              <a:t>Exploratory data analysis.docx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For more information about Exploratory data analysis: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Please open </a:t>
            </a:r>
            <a:r>
              <a:rPr lang="en-US" sz="2000" b="1" dirty="0">
                <a:solidFill>
                  <a:schemeClr val="bg1"/>
                </a:solidFill>
                <a:latin typeface="Century Schoolbook L"/>
              </a:rPr>
              <a:t>Exploratory data </a:t>
            </a:r>
            <a:r>
              <a:rPr lang="en-US" sz="2000" b="1" dirty="0" smtClean="0">
                <a:solidFill>
                  <a:schemeClr val="bg1"/>
                </a:solidFill>
                <a:latin typeface="Century Schoolbook L"/>
              </a:rPr>
              <a:t>analysis.docx </a:t>
            </a:r>
            <a:r>
              <a:rPr lang="en-US" sz="2000" dirty="0" smtClean="0">
                <a:solidFill>
                  <a:schemeClr val="bg1"/>
                </a:solidFill>
                <a:latin typeface="Century Schoolbook L"/>
              </a:rPr>
              <a:t>file</a:t>
            </a:r>
            <a:endParaRPr lang="en-US" sz="2000" b="1" dirty="0" smtClean="0">
              <a:solidFill>
                <a:schemeClr val="bg1"/>
              </a:solidFill>
              <a:latin typeface="Century Schoolbook L"/>
            </a:endParaRPr>
          </a:p>
          <a:p>
            <a:pPr lvl="1"/>
            <a:endParaRPr lang="en-US" sz="2000" dirty="0" smtClean="0">
              <a:solidFill>
                <a:schemeClr val="bg1"/>
              </a:solidFill>
              <a:latin typeface="Century Schoolbook L"/>
            </a:endParaRPr>
          </a:p>
        </p:txBody>
      </p:sp>
    </p:spTree>
    <p:extLst>
      <p:ext uri="{BB962C8B-B14F-4D97-AF65-F5344CB8AC3E}">
        <p14:creationId xmlns:p14="http://schemas.microsoft.com/office/powerpoint/2010/main" val="14129015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48640" y="304799"/>
            <a:ext cx="11181805" cy="5782753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8641" y="440412"/>
            <a:ext cx="9292045" cy="10698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Pre-processing / Feature Engineering</a:t>
            </a: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817011" y="1055258"/>
            <a:ext cx="102935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Data Pre-processing: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Removed fields with no variations (single value) and too much variations (phone numbers, sequential number like Key)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Some categorical fields had special characters like ‘?’,’+’,’-’ 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Cannot provide special characters as input to the model. Hence changed them to ‘no’, ‘yes’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Some fields had null values, they are transformed into ‘no’. Null cannot be given as input for model.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  <a:latin typeface="Century Schoolbook L"/>
              </a:rPr>
              <a:t>Feature Engineering: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For continuous variable </a:t>
            </a:r>
            <a:r>
              <a:rPr lang="en-US" b="1" dirty="0" smtClean="0">
                <a:solidFill>
                  <a:srgbClr val="C00000"/>
                </a:solidFill>
                <a:latin typeface="Century Schoolbook L"/>
              </a:rPr>
              <a:t>Tree </a:t>
            </a:r>
            <a:r>
              <a:rPr lang="en-US" b="1" dirty="0" smtClean="0">
                <a:solidFill>
                  <a:srgbClr val="C00000"/>
                </a:solidFill>
                <a:latin typeface="Century Schoolbook L"/>
              </a:rPr>
              <a:t>classifier and </a:t>
            </a:r>
            <a:r>
              <a:rPr lang="en-US" b="1" dirty="0">
                <a:solidFill>
                  <a:srgbClr val="C00000"/>
                </a:solidFill>
              </a:rPr>
              <a:t>Recursive Feature </a:t>
            </a:r>
            <a:r>
              <a:rPr lang="en-US" b="1" dirty="0" smtClean="0">
                <a:solidFill>
                  <a:srgbClr val="C00000"/>
                </a:solidFill>
              </a:rPr>
              <a:t>Elimination</a:t>
            </a:r>
            <a:r>
              <a:rPr lang="en-US" b="1" dirty="0" smtClean="0">
                <a:solidFill>
                  <a:srgbClr val="C00000"/>
                </a:solidFill>
                <a:latin typeface="Century Schoolbook L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is used to get Feature importance.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Century Schoolbook L"/>
              </a:rPr>
              <a:t>Years employed and income 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has more importance than other variables.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Relationship between categorical variables are tested using chi- </a:t>
            </a:r>
            <a:r>
              <a:rPr lang="en-US" dirty="0">
                <a:solidFill>
                  <a:schemeClr val="bg1"/>
                </a:solidFill>
                <a:latin typeface="Century Schoolbook L"/>
              </a:rPr>
              <a:t>squared test and 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the results are as follows,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Male </a:t>
            </a:r>
            <a:r>
              <a:rPr lang="en-US" dirty="0">
                <a:solidFill>
                  <a:schemeClr val="bg1"/>
                </a:solidFill>
                <a:latin typeface="Century Schoolbook L"/>
              </a:rPr>
              <a:t>and Drivers License 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fields have no relationship with Approved variable</a:t>
            </a:r>
            <a:endParaRPr lang="en-US" dirty="0">
              <a:solidFill>
                <a:schemeClr val="bg1"/>
              </a:solidFill>
              <a:latin typeface="Century Schoolbook L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entury Schoolbook L"/>
              </a:rPr>
              <a:t>Bank customer, married, education, ethnicity, prior default, employed, </a:t>
            </a:r>
            <a:r>
              <a:rPr lang="en-US" dirty="0" smtClean="0">
                <a:solidFill>
                  <a:srgbClr val="C00000"/>
                </a:solidFill>
                <a:latin typeface="Century Schoolbook L"/>
              </a:rPr>
              <a:t>citizen</a:t>
            </a:r>
            <a:r>
              <a:rPr lang="en-US" dirty="0" smtClean="0">
                <a:solidFill>
                  <a:schemeClr val="bg1"/>
                </a:solidFill>
                <a:latin typeface="Century Schoolbook L"/>
              </a:rPr>
              <a:t> have relationship with Approved variable.</a:t>
            </a:r>
            <a:endParaRPr lang="en-US" dirty="0"/>
          </a:p>
          <a:p>
            <a:pPr lvl="1"/>
            <a:endParaRPr lang="en-US" dirty="0" smtClean="0">
              <a:solidFill>
                <a:schemeClr val="bg1"/>
              </a:solidFill>
              <a:latin typeface="Century Schoolbook L"/>
            </a:endParaRPr>
          </a:p>
        </p:txBody>
      </p:sp>
    </p:spTree>
    <p:extLst>
      <p:ext uri="{BB962C8B-B14F-4D97-AF65-F5344CB8AC3E}">
        <p14:creationId xmlns:p14="http://schemas.microsoft.com/office/powerpoint/2010/main" val="33455833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48641" y="304800"/>
            <a:ext cx="11025050" cy="5573486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57647" y="440412"/>
            <a:ext cx="10441576" cy="51853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Building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Since it is a binary classification problem, Inputs need to be provided in </a:t>
            </a:r>
            <a:r>
              <a:rPr lang="en-IN" sz="2200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vectorized</a:t>
            </a: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form.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Years employed and income </a:t>
            </a: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are not changed, as it is already in continuous form.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Century Schoolbook L"/>
              </a:rPr>
              <a:t>married, education, ethnicity, prior default, employed, </a:t>
            </a:r>
            <a:r>
              <a:rPr lang="en-US" sz="2200" dirty="0" smtClean="0">
                <a:solidFill>
                  <a:srgbClr val="C00000"/>
                </a:solidFill>
                <a:latin typeface="Century Schoolbook L"/>
              </a:rPr>
              <a:t>citizen </a:t>
            </a:r>
            <a:r>
              <a:rPr lang="en-US" sz="2200" dirty="0" smtClean="0">
                <a:solidFill>
                  <a:schemeClr val="bg1"/>
                </a:solidFill>
                <a:latin typeface="Century Schoolbook L"/>
              </a:rPr>
              <a:t>are </a:t>
            </a:r>
            <a:r>
              <a:rPr lang="en-US" sz="2200" dirty="0" err="1" smtClean="0">
                <a:solidFill>
                  <a:schemeClr val="bg1"/>
                </a:solidFill>
                <a:latin typeface="Century Schoolbook L"/>
              </a:rPr>
              <a:t>vectorized</a:t>
            </a:r>
            <a:r>
              <a:rPr lang="en-US" sz="2200" dirty="0" smtClean="0">
                <a:solidFill>
                  <a:schemeClr val="bg1"/>
                </a:solidFill>
                <a:latin typeface="Century Schoolbook L"/>
              </a:rPr>
              <a:t> using </a:t>
            </a:r>
            <a:r>
              <a:rPr lang="en-US" sz="2200" b="1" dirty="0" smtClean="0">
                <a:solidFill>
                  <a:srgbClr val="C00000"/>
                </a:solidFill>
                <a:latin typeface="Century Schoolbook L"/>
              </a:rPr>
              <a:t>one hot encoder</a:t>
            </a:r>
            <a:endParaRPr lang="en-IN" sz="2200" b="1" spc="-1" dirty="0" smtClean="0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Input is merged as </a:t>
            </a:r>
            <a:r>
              <a:rPr lang="en-IN" sz="22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sparse matrix </a:t>
            </a:r>
            <a:r>
              <a:rPr lang="en-IN" sz="22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( </a:t>
            </a:r>
            <a:r>
              <a:rPr lang="en-I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to </a:t>
            </a:r>
            <a:r>
              <a:rPr lang="en-US" sz="2200" dirty="0" smtClean="0">
                <a:solidFill>
                  <a:schemeClr val="bg1"/>
                </a:solidFill>
                <a:latin typeface="Century Schoolbook L"/>
              </a:rPr>
              <a:t>save </a:t>
            </a:r>
            <a:r>
              <a:rPr lang="en-US" sz="2200" dirty="0">
                <a:solidFill>
                  <a:schemeClr val="bg1"/>
                </a:solidFill>
                <a:latin typeface="Century Schoolbook L"/>
              </a:rPr>
              <a:t>a significant amount of memory and speed up the processing of that </a:t>
            </a:r>
            <a:r>
              <a:rPr lang="en-US" sz="2200" dirty="0" smtClean="0">
                <a:solidFill>
                  <a:schemeClr val="bg1"/>
                </a:solidFill>
                <a:latin typeface="Century Schoolbook L"/>
              </a:rPr>
              <a:t>data</a:t>
            </a:r>
            <a:r>
              <a:rPr lang="en-I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Following classification algorithms are tried,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Simple logistic regression, logistic regression with L2, multinomial Naïve Bayes, Support Vector Machine(SVM), random forest</a:t>
            </a:r>
            <a:r>
              <a:rPr lang="en-IN" sz="1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.(details in </a:t>
            </a:r>
            <a:r>
              <a:rPr lang="en-US" sz="1200" dirty="0">
                <a:solidFill>
                  <a:srgbClr val="C00000"/>
                </a:solidFill>
                <a:latin typeface="Century Schoolbook L"/>
              </a:rPr>
              <a:t>Exploratory data </a:t>
            </a:r>
            <a:r>
              <a:rPr lang="en-US" sz="1200" dirty="0" smtClean="0">
                <a:solidFill>
                  <a:srgbClr val="C00000"/>
                </a:solidFill>
                <a:latin typeface="Century Schoolbook L"/>
              </a:rPr>
              <a:t>analysis.docx</a:t>
            </a:r>
            <a:r>
              <a:rPr lang="en-IN" sz="1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Logistic regression with L2 provided better results</a:t>
            </a:r>
            <a:r>
              <a:rPr lang="en-IN" sz="1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.(</a:t>
            </a:r>
            <a:r>
              <a:rPr lang="en-IN" sz="1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details in </a:t>
            </a:r>
            <a:r>
              <a:rPr lang="en-IN" sz="1200" spc="-1" dirty="0" smtClean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next slide)</a:t>
            </a:r>
          </a:p>
          <a:p>
            <a:pPr>
              <a:lnSpc>
                <a:spcPct val="100000"/>
              </a:lnSpc>
            </a:pPr>
            <a:endParaRPr lang="en-IN" sz="1633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5050643" y="6087553"/>
            <a:ext cx="1826266" cy="4415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7444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2775" y="312738"/>
            <a:ext cx="11100254" cy="575509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2774" y="383974"/>
            <a:ext cx="10848297" cy="22930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Metrics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Performance metrics are calculated using </a:t>
            </a:r>
            <a:r>
              <a:rPr lang="en-IN" sz="2200" b="1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sklearn</a:t>
            </a:r>
            <a:r>
              <a:rPr lang="en-IN" sz="2200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packages,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Accuracy_score</a:t>
            </a:r>
            <a:r>
              <a:rPr lang="en-IN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: 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(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+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tn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 / (p + n)</a:t>
            </a:r>
            <a:endParaRPr lang="en-IN" sz="22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Prescision_score</a:t>
            </a:r>
            <a:r>
              <a:rPr lang="en-IN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: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/ (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+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</a:t>
            </a:r>
            <a:endParaRPr lang="en-IN" sz="22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spc="-1" dirty="0" err="1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Recall_score</a:t>
            </a:r>
            <a:r>
              <a:rPr lang="en-IN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: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/ (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+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fn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</a:t>
            </a:r>
            <a:endParaRPr lang="en-IN" sz="2200" b="1" spc="-1" dirty="0" smtClea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F1_score: 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2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/ (2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+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fp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+ </a:t>
            </a:r>
            <a:r>
              <a:rPr lang="en-IN" sz="2200" b="1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fn</a:t>
            </a:r>
            <a:r>
              <a:rPr lang="en-IN" sz="220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)</a:t>
            </a:r>
            <a:endParaRPr lang="en-IN" sz="22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entury Schoolbook 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3" name="AutoShape 4" descr="data:image/png;base64,iVBORw0KGgoAAAANSUhEUgAABCAAAAQTCAYAAAC1AlhmAAAABHNCSVQICAgIfAhkiAAAAAlwSFlzAAALEgAACxIB0t1+/AAAADl0RVh0U29mdHdhcmUAbWF0cGxvdGxpYiB2ZXJzaW9uIDMuMC4yLCBodHRwOi8vbWF0cGxvdGxpYi5vcmcvOIA7rQAAIABJREFUeJzs3XuUl3W96PHPb2YYEhQVDmxUlhhCAQbCjlMeNQQl3ZmnyK0IQQFKZngpMQpJEhFLS0iOJFYWaqQbNZfsSpONInjbKjcB0RDkUkiKyuZqwDC/80eL2XtCcNT5MDK8XmuxFr/n+f6e5/PzL3mv51IoFovFAAAAAEhUUtcDAAAAAPWfAAEAAACkEyAAAACAdAIEAAAAkE6AAAAAANIJEAAAAEA6AQIADjAVFRVx/vnnR7NmzaJQKMRjjz1WK8c95phjYuzYsbVyrP3BypUro1AoxBNPPFHXowDAfqFQLBaLdT0EABzo3nzzzbjhhhti2rRpsWrVqmjSpEm0b98+hgwZEl/+8pejrKys1s41derUGDhwYDz66KPRpk2baNq0aZSXl3/g465bty4aNWoUjRs3roUp60avXr2iVatWcfvtt7/r2p07d8a6deuiWbNm0aBBg/zhAGA/V3v/NwMAvC9//vOf4+STT46ysrIYM2ZMdO3aNRo0aBBPPfVU3HjjjdG5c+fo0qVLrZ3v5ZdfjqOOOipOPPHEWjtmRETz5s1r9XgfZtu3b4/y8vJo2bJlXY8CAPsNt2AAQB0bOnRobNu2LebNmxf9+/ePjh07Rrt27WLgwIExd+7caNeuXURE7NixI0aMGBFHHXVUlJeXR8eOHeOuu+6qdqxCoRC33HJLfOUrX4lDDjkkWrVqFT/84Q+r9vfo0SNGjRoVr7zyShQKhTjmmGOqtg8ZMqTascaOHVu1PyLihRdeiDPOOCMOO+ywaNy4cXTo0CF+/etfV+3/x1swNm3aFF//+tejefPm0bBhw+jWrVtMnz69av+uWxjuueeeOOuss6JRo0bRpk2bd7364Pbbb4+ysrKYOXNmdOrUKQ466KDo0aNHvPrqqzF79uzo2rVrNG7cOHr16hVr1qyp+t6KFSvi7LPPjiOPPDIaNWoUnTp1qjb/oEGD4pFHHok77rgjCoVC1e0pu+b8zW9+E2eeeWY0btw4Ro0atdstGPfcc0+Ul5fHs88+W3XMO++8Mw466KBYuHDhXn8TABwIBAgAqENvvfVWPPjgg3HJJZfEoYceutv+Bg0aVN3SMHLkyPjFL34RN910UyxevDgGDBgQAwYMiEceeaTad6655pro3r17LFiwIK688soYOXJk1Zr7778/rrjiijjmmGNi7dq18dxzz9V41n79+kWzZs3iqaeeikWLFsX48ePj8MMP3+P6888/Px5++OGYMmVKLFiwIE466aQ466yz4qWXXqq2bsSIEfHVr341Fi5cGH379o0hQ4bE0qVL9zpLZWVlXHPNNXHbbbfFk08+GWvWrInzzjsvvv/978ekSZPiySefjL/85S8xbNiwqu9s3rw5Tj311HjooYdi0aJFceGFF8bgwYNj5syZERExYcKE+MxnPhN9+vSJtWvXxtq1a6tdJfLd7343+vfvH4sXL46LLrpot5n69OkTAwcOjH79+sXGjRtj6dKlcfHFF8e4ceOic+fONfpvDAD1WhEAqDPPPPNMMSKKv/3tb/e6bsuWLcXy8vLiT3/602rbe/fuXezZs2fV54goXnrppdXWtG/fvjhixIiqz1dffXXx2GOPrbbmlFNOKV5wwQXVtl177bXF1q1bV31u0qRJcfLkyXucsXXr1sVrr722WCwWiy+//HIxIop/+MMfqq3p2rVrcfDgwcVisVhcsWJFMSKK48aNq9pfUVFRPPjgg4u33nrrHs8zefLkYkQU58+fX7XtRz/6UTEiinPmzKnaNn78+GKzZs32eJxisVj8whe+UBwyZEjV59NOO604cODAamt2zTlmzJh33P74449XbduyZUuxY8eOxXPPPbfYpUuXYu/evfd6fgA4kLgCAgDqULGGz4JetmxZbN++Pbp3715t+ymnnBIvvPBCtW3/+LyII488Ml577bUPNmhEfPvb344hQ4ZEjx49YvTo0TFv3rw9rl2yZElExG7zdu/efa/zlpaWRosWLd513kKhEJ06dar6vOtZDP/zSoOWLVvGm2++GTt37oyIiK1bt8aIESPiuOOOi6ZNm8bBBx8cDz74YKxatWqv59rlU5/61LuuadSoUUydOjXuv//+eP311+OXv/xljY4NAAcCAQIA6lC7du2ipKSk6h/steEf32hRKBSisrJyr98pKSnZLYbs2LGj2udRo0bF0qVLo0+fPrF48eI44YQT4qqrrqqzeUtLS6t9JyKqvY1i17Zdv2v48OExZcqUuPrqq2PmzJmxYMGCOPPMM2P79u01mrOmb/fY9UyIDRs2xLp162r0HQA4EAgQAFCHmjZtGp/73Odi4sSJsWHDht3279ixI7Zs2RJt27aNhg0bxuzZs6vtnzVrVnziE5/4wHO0aNEiXn311Wrb3ukKhzZt2sTQoUPjvvvuizFjxsSkSZPe8XjHHXdcRMRu886ePbtW5n0/Zs+eHf37948+ffrE8ccfH23atNntWRPl5eVVV0y8H4sXL45hw4bFbbfdFr169Yq+ffvGtm3bPujoAFAvCBAAUMduueWWaNCgQXzyk5+Mu+66K5YsWRLLli2LKVOmRLdu3eLll1+ORo0axWWXXRajRo2Ke++9N5YuXRo/+MEPYtq0aTFy5MgPPEOvXr1ixowZce+998ayZcvi+uuvj8cff7xq/+bNm+Piiy+ORx99NFasWBHz58+PP/7xj9GxY8d3PN6xxx4b5557bgwdOjQefvjheOmll+Kb3/xmLF68OIYPH/6B530/Pv7xj8e0adPi2WefjSVLlsSFF164W3T56Ec/GnPnzo3ly5fHG2+8sdtVIHvzt7/9Lfr16xe9e/eOQYMGxa9+9at444034jvf+U5t/xQA2C+V1fUAAHCgO/roo2PevHlxww03xOjRo2P16tXRpEmT6NChQwwfPrzqioHrrrsuSkpK4lvf+lasW7cu2rZtG1OmTInTTjvtA88wcODAWLx4cVx88cWxffv26N+/f1x22WVx5513RkREWVlZrF+/Pi644IJYu3ZtNGnSJHr27Bk33njjHo952223xfDhw2PAgAGxcePG6NSpU/z+97+P9u3bf+B534+f/OQnMWTIkOjZs2c0adIkLrzwwjjnnHNi+fLlVWuuuOKKWLRoURx//PGxZcuWmDlzZrVXke7N5ZdfHlu2bIlbb701Iv5+dctdd90Vp556apx++unx+c9/PuNnAcB+o1Cs6dOvAAAAAN4nt2AAAAAA6QQIAAAAIJ0AAQAAAKQTIAAAAIB0AgQAAACQbr95DedBR/er6xEAgFrw9uq7Y9DsWXU9BgBQC27vfkqN17oC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wD7TsGGDePzfr41n/nh9zJ3x47hq2DkREXHRwNNj8eyfxNur745mhx+y2/c+2blNbHplSnzpzE/t65EBgPegWFkZz4+5Nl78fzdX277i7n+LZy65tI6mAj4syup6AODAsW3bjviXvmNjy9ZtUVZWGo/+dnRMn7kgnp6zNB58ZF5Mn/r93b5TUlKIsVd+OWbMXlgHEwMA78XaGY/EQUccETvffrtq2+aVK6Ni65Y6nAr4sNgnAWLNmjXx3HPPxVtvvRUREU2bNo1u3bpFq1at9sXpgQ+RLVu3RUREg7LSKCsrjWKxGM+/sHKP64cO/pd44KFn4pPHH7uPJgQA3o9tb62P9YsWRaszz4xX/+M/IuLvV0Ssuu++aDdkSLw1f0EdTwjUtfRbMB544IG46aabIiKibdu20bZt24iImDBhQjzwwAPZpwc+ZEpKCvGfD/0wVs//WTz6xKJ4bsHyPa498p8Ojy+c8b/j57+esQ8nBADej5VTp0brc/41oqRQte2vj86Mw48/PsoPO6wOJwM+LNKvgJg5c2aMGzcuysqqn+qss86KYcOGRe/evd/xezNmzIgZM/7+j47rr78+e0xgH6msLMYJn7syDm3SKKb+fFh0/FirWLL0L++49sejvxpX/fCuKBaL+3hKAOC9WP/8wmjQ5JA4uHXr2PCnP0VExPb/+q94c+6cOO7b367j6YAPi/QAUSgUYv369dG8efNq29evXx+FQmEP34ro1atX9OrVK3s8oI5s2Lg1Zj29JE7vcfweA8Q/d2oTd068LCIimjU9JM7o2SUqKirjd9Pn7MtRAYB3sXH5sli/4PmYt2hxVO7YETv/9nYsuHp0lJSVxfzvXRUREZXbt8e8kd+Lf/7BdXU8LVBX0gPEoEGDYsyYMXHEEUdEs2bNIiLijTfeiL/+9a9xwQUXZJ8e+BD5X00PiR0VO2PDxq3xkYYN4rTPdIpxk/59j+s7nPzNqr//fNxF8dAj88QHAPgQan322dH67LMjImLDn/4Urz48PTpcVv2tF89ccqn4AAe49ADRpUuXmDBhQixbtqzaQyjbtm0bJSXeAgoHkpYtDo9fjP9GlJaWRElJIX77+/+Mhx6ZH0MHnxHDLvq/8U/ND4vnpt8Qf3x0fgz97i/qelwAAKAWFYr7yc3VBx3dr65HAABqwdur745Bs2fV9RgAQC24vfspNV7rEgQ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nK9rTjG9/4Ro0OMGnSpFobBgAAAKif9hggLr300n05BwAAAFCP7TFAdOzYcV/OAQAAANRjewwQ/2jlypXx4osvxqZNm6JYLFZtP++881IGAwAAAOqPGgWIGTNmxB133BGdO3eOBQsWRJcuXWLhwoXRrVu37PkAAACAeqBGb8GYNm1ajBw5MoYPHx7l5eUxfPjwGDZsWJSWlmbPBwAAANQDNQoQGzdujA4dOkRERKFQiMrKyujatWvMnTs3dTgAAACgfqjRLRhNmzaN119/PVq0aBFHHHFEzJkzJw455JAoK6vxIyQAAACAA1iNCsIXv/jFWLNmTbRo0SLOOeecGD9+fFRUVMTgwYOz5wMAAADqgRoFiB49elT9vWvXrjF58uSoqKiIj3zkI1lzAQAAAPVIjQJEZWVltc8lJSVRXl4elZWVUVJSo8dIAAAAAAewGgWIfv367XHf1KlTa20YAAAAoH6qUYCYOHFitc/r16+PBx54ILp165YyFAAAAFC/1Oj+iebNm1f787GPfSwuueSSmDZtWvZ8AAAAQD3wvh/gsHXr1ti4cWNtzgIAAADUU4VisVh8t0U333xzFAqFqs/btm2LF198MU488cQ4//zzUwcEAAAA9n81egZEy5Ytq31u2LBhfPazn43OnTunDPVObl4yfZ+dCwDIc2nH0+Ogo/f8gGsAYP/x9uq7a7y2RgGiS5cu0a5du922L1u2LNq2bVvzyQAAAIADUo2eATF27Nh33H7dddfV6jAAAABA/bTXKyAqKysjIqJYLFb92eW1116L0tLS3OkAAACAemGvAaJfv/++P7Nv377V9pWUlMSXvvSlnKkAAACAemWvAWLixIlRLBZj9OjRcc0111RtLxQK0aRJkygvL08fEAAAANj/7TVANG/ePCIibrrppigpKYmysv9eXlFRETt27IgGDRrkTggAAADs92r0EMrrrrsuXnnllWrbXnnlFQ+hBAAAAGqkRgFi1apVu72Gs23btrFq1aqUoQAAAID6pUYBonHjxrFhw4Zq2zZs2BANGzZMGQoAAACoX2oUID796U/HhAkTYvXq1bFt27ZYvXp1TJw4MU444YTs+QAAAIB6YK8Podylb9++ceedd8bIkSNjx44dUV5eHj179tzt1ZwAAAAA76RQLBaLNV1cLBZj06ZNsX79+pg1a1Y8+eST8bOf/Sxzvio3L5m+T84DAOS6tOPpcdDR/ep6DACgFry9+u4ar63RFRARERs3bownnngiZs2aFStXrowOHTrEoEGD3s98AAAAwAFmrwGioqIi5syZE4899lg8//zz0bJlyzjppJPi9ddfj8svvzwOPfTQfTUnAAAAsB/ba4D42te+FiUlJXHKKadEnz59ok2bNhERMX262yEAAACAmtvrWzBat24dW7ZsiWXLlsXy5ctj8+bN+2ouAAAAoB7Z6xUQo0ePjnXr1sWsWbPid7/7XUyePDk6d+4c27Zti507d+6rGQEAAID93Ht6C8ZLL70Us2bNiqeffjpKS0ujZ8+eMWDAgMz5qngLBgDUD96CAQD1R8pbMCIi2rdvH+3bt4/BgwfHs88+G7Nnz37PwwEAAAAHnvcUIHYpLy+Pk08+OU4++eTangcAAACoh/b6EEoAAACA2iB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BGMFJIAAAUeElEQVQ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BdWV0PAByYKrbviPu/d1PsrKiI4s7KOPb/dIlP9/t81f7Zt90XLz7ydHz97nF1OCUAsCe3/vjr8bnTusa6NzdGt89+JyIiOnU4Om7+wQXRuPFHYtVf1sXgy34amza/HWVlpTHpRxdGl08cE2WlpfGb+x+PG386rY5/AbCvuQICqBOlDcqi95jLot9Prozzxo+I1fNfjL/+aUVERLy2bHVs27y1jicEAPbm/7d397FWH/Qdxz/3ghYKA+FyC3bWtEJxgqGU0m7U4CjQJiutIDM4l63BuT44oUYnlmF13cw6sGE8aHW60YYHo6HTdHNYY1htmaX1AagbRUJbulmsBe69LQJ95J6zP8yIxLbDji8Hzev1173n/Di/T84/9/LO73fu2jvuzcyrFh/z2Oc+dU1uXPzlXHjZDfmXb3w/H7r2iiTJ78/47Zz22r658LIbcvGMRfnTP5yWN75hWCtmAy0kQAAt0dbWltf2Py1J0ujtTaO3N2lrS6O3kc2r78zFV81s8UIA4JXc992d6Xn60DGPjTrn9fn2d36YJLn73/8jsy6/KEnSbCann35a+vRpT/9+r80LLx7JwYPPnvTNQGu1NEB861vfauXpgRZr9Dby5Q8tzm1z/yJnnfdbGTH67Pzn1zflnAvfmgFDB7d6HgDwS/rhrj258rKJSZLZM34nb3h9R5Lkq1//Tp555vk89v3PZdcDn87yL/xrnjpwuJVTgRZoaYBYv379yz63cePGLFy4MAsXLjyJi4CTqb1Pe/5g2cLM/cdPZu/D/50fP/RIHtm8LeNm/G6rpwEAr8K1Cz6fa666NPdt+JsMHNg/L7x4JEly4fiR6e1t5E0X/lne8rYP5oNXz8jZbzyjxWuBk638Qyg/8pGPvOTjzWYzBw4ceNl/N3369EyfPr1qFnAKOW3A6fnNt56bH2/flQNP7s/a9/91kuTF51/M2vf/Vf74c3/Z4oUAwPHY9egTufKP/jZJMuqcEfm9qeOTJHNmvi3fvPcHOXKkN/u7f5r7v78rF4x7U/7rR/taORc4ycoDxIEDB/Kxj30sAwYMOObxZrOZj3/849WnB05Rzx44mPa+fXLagNNz5PkX8vgPdmbCOy/Nn9x+89FjPv+ePxcfAOBXSGfHoOzv/mna2tqy8Pp35h/W/VuSZM8TXZly8dh86avfzun9T8tFE0blM6vuavFa4GQrDxATJkzIc889l7PPPvsXnhszZkz16YFT1OGnfpqNK9el2Wik2Whm1NvOzzkXvrXVswCA47T60/MzedJbMmzIb+SR73wmn/y7f8rAAf1y7VWXJUn++RvfzZr19yRJ/n71N/OFpddly8Zb0taWrF1/b7bv/FEL1wOt0NZsNputHnE8Pr3jm62eAACcAPPHXJb+b3xPq2cAACfAsz/60nEf689wAg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ubZms9ls9QgAAADg15srIIBTxsaNG1s9AQA4gfxsB36eAAGcMvySAgC/XvxsB36eAAEAAACUEyAAAACAcgIEcMqYPn16qycAACeQn+3Az/NXMAAAAIByroAAAAAAygkQAAAAQLm+rR4AkCQPPvhgbr/99jQajUybNi2zZs1q9SQA4FX47Gc/m61bt2bw4MFZunRpq+cApxBXQAAt12g0smrVqixatCjLli3Lfffdlz179rR6FgDwKkyZMiWLFi1q9QzgFCRAAC33yCOPZMSIERk+fHj69u2biy++ON/73vdaPQsAeBXGjBmTgQMHtnoGcAoSIICW6+npSUdHx9HvOzo60tPT08JFAADAiSZAAAAAAOUECKDlhg4dmu7u7qPfd3d3Z+jQoS1cBAAAnGgCBNByI0eOzE9+8pPs27cvR44cyebNmzNx4sRWzwIAAE6gtmaz2Wz1CICtW7dm9erVaTQaueSSSzJ79uxWTwIAXoXly5dnx44dOXjwYAYPHpw5c+Zk6tSprZ4FnAIECAAAAKCcWzAAAACAcgIEAAAAUE6AAAAAAMoJEAAAAEA5AQIAAAAoJ0AAAGX27duXOXPmpLe3N0ly880355577ik/7/r167Ny5cry8wAAx69vqwcAAK33gQ98IE8//XTa29vTr1+/jB8/Pu973/vSr1+/E3qeRYsWHfeea6+9NuPGjTuh5wcAWscVEABAkuSGG27I2rVrs2TJkuzevTtf+cpXjnm+2Wym0Wi0aB0A8KvOFRAAwDGGDh2a8ePH5/HHH89NN92UN7/5zdmxY0d2796dpUuXZtCgQVm9enW2bduWtra2XHLJJZkzZ07a29vTaDSybt263Hvvvenfv3+uuOKKY177pptuyuTJkzNt2rQkycaNG7Nhw4Z0d3eno6Mj8+fPz4YNG9LV1ZUlS5akvb0973rXuzJz5szs2rUra9asyZ49e9LZ2Zm5c+dm7NixSX52q8ett96axx57LOeee27OPPPMk/6+AQCvTIAAAI7R1dWVbdu25aKLLsrOnTuzadOmLFq0KGeeeWaazWaWLVuWwYMHZ+XKlXn++eezePHidHR05NJLL83GjRuzdevWLFmyJP369cvSpUtf9jz3339/7rjjjixYsCAjR47M3r1706dPn8yfPz87d+485haMnp6eLF68OPPmzcv48eOzffv2LF26NMuXL8+gQYOyYsWKjB49OjfeeGMefvjhLF68OBMnTjxZbxkAcBzcggEAJEluueWWzJ07N5/4xCcyZsyYzJ49O0kyZcqUnHXWWenTp08OHTqUbdu2Ze7cuenXr18GDx6cGTNmZPPmzUl+FhUuv/zyDBs2LAMHDsysWbNe9nx33313Zs6cmVGjRqWtrS0jRoxIZ2fnSx67adOmnH/++ZkwYULa29szbty4jBw5Mlu3bk1XV1ceffTRvPvd785rXvOajBkzJhdccMGJf4MAgP8XV0AAAEmSBQsWvOSHPnZ0dBz9uqurK729vbnmmmuOPtZsNo8e89RTT2XYsGFHn3u5oPC/rzV8+PDj2tbV1ZUHHnggW7ZsOfpYb29vxo4dm56engwYMOCYD8zs7OxMV1fXcb02AHByCBAAwCtqa2s7+nVHR0f69u2bVatWpU+fPr9w7JAhQ475j/8rRYBhw4Zl7969x7Who6MjkydPznXXXfcLz+3fvz+HDx/Oc889dzRCiA8AcOpxCwYAcNyGDBmS8847L2vWrMkzzzyTRqORJ598Mjt27EiSTJo0KXfddVe6u7tz6NCh3HnnnS/7WlOnTs3Xvva17N69O81mM08++WT279+fJHnd616Xffv2HT128uTJ2bJlSx588ME0Go288MILeeihh9Ld3Z3Ozs6MHDky69evz5EjR7Jz585jrpQAAE4NroAAAH4p8+bNyxe/+MV8+MMfzrPPPpvhw4dn5syZSZJp06bliSeeyIIFC9K/f/9ceeWV2b59+0u+zqRJk3Lw4MGsWLEiPT09OeOMMzJv3rx0dnZm1qxZue2227Ju3brMnj0773jHO/LRj34069aty4oVK9Le3p5Ro0bl6quvTpJcf/31ufXWW/Pe9743o0ePztvf/vYcPnz4pL0nAMD/ra3ZbDZbPQIAAAD49eYWDAAAAKCcAAEAAACUEyAAAACAcgIEAAAAUE6AAAAAAMoJEAAAAEA5AQIAAAAoJ0AAAAAA5f4HL1gKoj5y/Z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BCAAAAQTCAYAAAC1AlhmAAAABHNCSVQICAgIfAhkiAAAAAlwSFlzAAALEgAACxIB0t1+/AAAADl0RVh0U29mdHdhcmUAbWF0cGxvdGxpYiB2ZXJzaW9uIDMuMC4yLCBodHRwOi8vbWF0cGxvdGxpYi5vcmcvOIA7rQAAIABJREFUeJzs3XuUl3W96PHPb2YYEhQVDmxUlhhCAQbCjlMeNQQl3ZmnyK0IQQFKZngpMQpJEhFLS0iOJFYWaqQbNZfsSpONInjbKjcB0RDkUkiKyuZqwDC/80eL2XtCcNT5MDK8XmuxFr/n+f6e5/PzL3mv51IoFovFAAAAAEhUUtcDAAAAAPWfAAEAAACkEyAAAACAdAIEAAAAkE6AAAAAANIJEAAAAEA6AQIADjAVFRVx/vnnR7NmzaJQKMRjjz1WK8c95phjYuzYsbVyrP3BypUro1AoxBNPPFHXowDAfqFQLBaLdT0EABzo3nzzzbjhhhti2rRpsWrVqmjSpEm0b98+hgwZEl/+8pejrKys1s41derUGDhwYDz66KPRpk2baNq0aZSXl3/g465bty4aNWoUjRs3roUp60avXr2iVatWcfvtt7/r2p07d8a6deuiWbNm0aBBg/zhAGA/V3v/NwMAvC9//vOf4+STT46ysrIYM2ZMdO3aNRo0aBBPPfVU3HjjjdG5c+fo0qVLrZ3v5ZdfjqOOOipOPPHEWjtmRETz5s1r9XgfZtu3b4/y8vJo2bJlXY8CAPsNt2AAQB0bOnRobNu2LebNmxf9+/ePjh07Rrt27WLgwIExd+7caNeuXURE7NixI0aMGBFHHXVUlJeXR8eOHeOuu+6qdqxCoRC33HJLfOUrX4lDDjkkWrVqFT/84Q+r9vfo0SNGjRoVr7zyShQKhTjmmGOqtg8ZMqTascaOHVu1PyLihRdeiDPOOCMOO+ywaNy4cXTo0CF+/etfV+3/x1swNm3aFF//+tejefPm0bBhw+jWrVtMnz69av+uWxjuueeeOOuss6JRo0bRpk2bd7364Pbbb4+ysrKYOXNmdOrUKQ466KDo0aNHvPrqqzF79uzo2rVrNG7cOHr16hVr1qyp+t6KFSvi7LPPjiOPPDIaNWoUnTp1qjb/oEGD4pFHHok77rgjCoVC1e0pu+b8zW9+E2eeeWY0btw4Ro0atdstGPfcc0+Ul5fHs88+W3XMO++8Mw466KBYuHDhXn8TABwIBAgAqENvvfVWPPjgg3HJJZfEoYceutv+Bg0aVN3SMHLkyPjFL34RN910UyxevDgGDBgQAwYMiEceeaTad6655pro3r17LFiwIK688soYOXJk1Zr7778/rrjiijjmmGNi7dq18dxzz9V41n79+kWzZs3iqaeeikWLFsX48ePj8MMP3+P6888/Px5++OGYMmVKLFiwIE466aQ466yz4qWXXqq2bsSIEfHVr341Fi5cGH379o0hQ4bE0qVL9zpLZWVlXHPNNXHbbbfFk08+GWvWrInzzjsvvv/978ekSZPiySefjL/85S8xbNiwqu9s3rw5Tj311HjooYdi0aJFceGFF8bgwYNj5syZERExYcKE+MxnPhN9+vSJtWvXxtq1a6tdJfLd7343+vfvH4sXL46LLrpot5n69OkTAwcOjH79+sXGjRtj6dKlcfHFF8e4ceOic+fONfpvDAD1WhEAqDPPPPNMMSKKv/3tb/e6bsuWLcXy8vLiT3/602rbe/fuXezZs2fV54goXnrppdXWtG/fvjhixIiqz1dffXXx2GOPrbbmlFNOKV5wwQXVtl177bXF1q1bV31u0qRJcfLkyXucsXXr1sVrr722WCwWiy+//HIxIop/+MMfqq3p2rVrcfDgwcVisVhcsWJFMSKK48aNq9pfUVFRPPjgg4u33nrrHs8zefLkYkQU58+fX7XtRz/6UTEiinPmzKnaNn78+GKzZs32eJxisVj8whe+UBwyZEjV59NOO604cODAamt2zTlmzJh33P74449XbduyZUuxY8eOxXPPPbfYpUuXYu/evfd6fgA4kLgCAgDqULGGz4JetmxZbN++Pbp3715t+ymnnBIvvPBCtW3/+LyII488Ml577bUPNmhEfPvb344hQ4ZEjx49YvTo0TFv3rw9rl2yZElExG7zdu/efa/zlpaWRosWLd513kKhEJ06dar6vOtZDP/zSoOWLVvGm2++GTt37oyIiK1bt8aIESPiuOOOi6ZNm8bBBx8cDz74YKxatWqv59rlU5/61LuuadSoUUydOjXuv//+eP311+OXv/xljY4NAAcCAQIA6lC7du2ipKSk6h/steEf32hRKBSisrJyr98pKSnZLYbs2LGj2udRo0bF0qVLo0+fPrF48eI44YQT4qqrrqqzeUtLS6t9JyKqvY1i17Zdv2v48OExZcqUuPrqq2PmzJmxYMGCOPPMM2P79u01mrOmb/fY9UyIDRs2xLp162r0HQA4EAgQAFCHmjZtGp/73Odi4sSJsWHDht3279ixI7Zs2RJt27aNhg0bxuzZs6vtnzVrVnziE5/4wHO0aNEiXn311Wrb3ukKhzZt2sTQoUPjvvvuizFjxsSkSZPe8XjHHXdcRMRu886ePbtW5n0/Zs+eHf37948+ffrE8ccfH23atNntWRPl5eVVV0y8H4sXL45hw4bFbbfdFr169Yq+ffvGtm3bPujoAFAvCBAAUMduueWWaNCgQXzyk5+Mu+66K5YsWRLLli2LKVOmRLdu3eLll1+ORo0axWWXXRajRo2Ke++9N5YuXRo/+MEPYtq0aTFy5MgPPEOvXr1ixowZce+998ayZcvi+uuvj8cff7xq/+bNm+Piiy+ORx99NFasWBHz58+PP/7xj9GxY8d3PN6xxx4b5557bgwdOjQefvjheOmll+Kb3/xmLF68OIYPH/6B530/Pv7xj8e0adPi2WefjSVLlsSFF164W3T56Ec/GnPnzo3ly5fHG2+8sdtVIHvzt7/9Lfr16xe9e/eOQYMGxa9+9at444034jvf+U5t/xQA2C+V1fUAAHCgO/roo2PevHlxww03xOjRo2P16tXRpEmT6NChQwwfPrzqioHrrrsuSkpK4lvf+lasW7cu2rZtG1OmTInTTjvtA88wcODAWLx4cVx88cWxffv26N+/f1x22WVx5513RkREWVlZrF+/Pi644IJYu3ZtNGnSJHr27Bk33njjHo952223xfDhw2PAgAGxcePG6NSpU/z+97+P9u3bf+B534+f/OQnMWTIkOjZs2c0adIkLrzwwjjnnHNi+fLlVWuuuOKKWLRoURx//PGxZcuWmDlzZrVXke7N5ZdfHlu2bIlbb701Iv5+dctdd90Vp556apx++unx+c9/PuNnAcB+o1Cs6dOvAAAAAN4nt2AAAAAA6QQIAAAAIJ0AAQAAAKQTIAAAAIB0AgQAAACQbr95DedBR/er6xEAgFrw9uq7Y9DsWXU9BgBQC27vfkqN17oC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wD7TsGGDePzfr41n/nh9zJ3x47hq2DkREXHRwNNj8eyfxNur745mhx+y2/c+2blNbHplSnzpzE/t65EBgPegWFkZz4+5Nl78fzdX277i7n+LZy65tI6mAj4syup6AODAsW3bjviXvmNjy9ZtUVZWGo/+dnRMn7kgnp6zNB58ZF5Mn/r93b5TUlKIsVd+OWbMXlgHEwMA78XaGY/EQUccETvffrtq2+aVK6Ni65Y6nAr4sNgnAWLNmjXx3HPPxVtvvRUREU2bNo1u3bpFq1at9sXpgQ+RLVu3RUREg7LSKCsrjWKxGM+/sHKP64cO/pd44KFn4pPHH7uPJgQA3o9tb62P9YsWRaszz4xX/+M/IuLvV0Ssuu++aDdkSLw1f0EdTwjUtfRbMB544IG46aabIiKibdu20bZt24iImDBhQjzwwAPZpwc+ZEpKCvGfD/0wVs//WTz6xKJ4bsHyPa498p8Ojy+c8b/j57+esQ8nBADej5VTp0brc/41oqRQte2vj86Mw48/PsoPO6wOJwM+LNKvgJg5c2aMGzcuysqqn+qss86KYcOGRe/evd/xezNmzIgZM/7+j47rr78+e0xgH6msLMYJn7syDm3SKKb+fFh0/FirWLL0L++49sejvxpX/fCuKBaL+3hKAOC9WP/8wmjQ5JA4uHXr2PCnP0VExPb/+q94c+6cOO7b367j6YAPi/QAUSgUYv369dG8efNq29evXx+FQmEP34ro1atX9OrVK3s8oI5s2Lg1Zj29JE7vcfweA8Q/d2oTd068LCIimjU9JM7o2SUqKirjd9Pn7MtRAYB3sXH5sli/4PmYt2hxVO7YETv/9nYsuHp0lJSVxfzvXRUREZXbt8e8kd+Lf/7BdXU8LVBX0gPEoEGDYsyYMXHEEUdEs2bNIiLijTfeiL/+9a9xwQUXZJ8e+BD5X00PiR0VO2PDxq3xkYYN4rTPdIpxk/59j+s7nPzNqr//fNxF8dAj88QHAPgQan322dH67LMjImLDn/4Urz48PTpcVv2tF89ccqn4AAe49ADRpUuXmDBhQixbtqzaQyjbtm0bJSXeAgoHkpYtDo9fjP9GlJaWRElJIX77+/+Mhx6ZH0MHnxHDLvq/8U/ND4vnpt8Qf3x0fgz97i/qelwAAKAWFYr7yc3VBx3dr65HAABqwdur745Bs2fV9RgAQC24vfspNV7rEgQ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nK9rTjG9/4Ro0OMGnSpFobBgAAAKif9hggLr300n05BwAAAFCP7TFAdOzYcV/OAQAAANRjewwQ/2jlypXx4osvxqZNm6JYLFZtP++881IGAwAAAOqPGgWIGTNmxB133BGdO3eOBQsWRJcuXWLhwoXRrVu37PkAAACAeqBGb8GYNm1ajBw5MoYPHx7l5eUxfPjwGDZsWJSWlmbPBwAAANQDNQoQGzdujA4dOkRERKFQiMrKyujatWvMnTs3dTgAAACgfqjRLRhNmzaN119/PVq0aBFHHHFEzJkzJw455JAoK6vxIyQAAACAA1iNCsIXv/jFWLNmTbRo0SLOOeecGD9+fFRUVMTgwYOz5wMAAADqgRoFiB49elT9vWvXrjF58uSoqKiIj3zkI1lzAQAAAPVIjQJEZWVltc8lJSVRXl4elZWVUVJSo8dIAAAAAAewGgWIfv367XHf1KlTa20YAAAAoH6qUYCYOHFitc/r16+PBx54ILp165YyFAAAAFC/1Oj+iebNm1f787GPfSwuueSSmDZtWvZ8AAAAQD3wvh/gsHXr1ti4cWNtzgIAAADUU4VisVh8t0U333xzFAqFqs/btm2LF198MU488cQ4//zzUwcEAAAA9n81egZEy5Ytq31u2LBhfPazn43OnTunDPVObl4yfZ+dCwDIc2nH0+Ogo/f8gGsAYP/x9uq7a7y2RgGiS5cu0a5du922L1u2LNq2bVvzyQAAAIADUo2eATF27Nh33H7dddfV6jAAAABA/bTXKyAqKysjIqJYLFb92eW1116L0tLS3OkAAACAemGvAaJfv/++P7Nv377V9pWUlMSXvvSlnKkAAACAemWvAWLixIlRLBZj9OjRcc0111RtLxQK0aRJkygvL08fEAAAANj/7TVANG/ePCIibrrppigpKYmysv9eXlFRETt27IgGDRrkTggAAADs92r0EMrrrrsuXnnllWrbXnnlFQ+hBAAAAGqkRgFi1apVu72Gs23btrFq1aqUoQAAAID6pUYBonHjxrFhw4Zq2zZs2BANGzZMGQoAAACoX2oUID796U/HhAkTYvXq1bFt27ZYvXp1TJw4MU444YTs+QAAAIB6YK8Podylb9++ceedd8bIkSNjx44dUV5eHj179tzt1ZwAAAAA76RQLBaLNV1cLBZj06ZNsX79+pg1a1Y8+eST8bOf/Sxzvio3L5m+T84DAOS6tOPpcdDR/ep6DACgFry9+u4ar63RFRARERs3bownnngiZs2aFStXrowOHTrEoEGD3s98AAAAwAFmrwGioqIi5syZE4899lg8//zz0bJlyzjppJPi9ddfj8svvzwOPfTQfTUnAAAAsB/ba4D42te+FiUlJXHKKadEnz59ok2bNhERMX262yEAAACAmtvrWzBat24dW7ZsiWXLlsXy5ctj8+bN+2ouAAAAoB7Z6xUQo0ePjnXr1sWsWbPid7/7XUyePDk6d+4c27Zti507d+6rGQEAAID93Ht6C8ZLL70Us2bNiqeffjpKS0ujZ8+eMWDAgMz5qngLBgDUD96CAQD1R8pbMCIi2rdvH+3bt4/BgwfHs88+G7Nnz37PwwEAAAAHnvcUIHYpLy+Pk08+OU4++eTangcAAACoh/b6EEoAAACA2iB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BGMFJIAAAUeElEQVQ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BdWV0PAByYKrbviPu/d1PsrKiI4s7KOPb/dIlP9/t81f7Zt90XLz7ydHz97nF1OCUAsCe3/vjr8bnTusa6NzdGt89+JyIiOnU4Om7+wQXRuPFHYtVf1sXgy34amza/HWVlpTHpRxdGl08cE2WlpfGb+x+PG386rY5/AbCvuQICqBOlDcqi95jLot9Prozzxo+I1fNfjL/+aUVERLy2bHVs27y1jicEAPbm/7d397FWH/Qdxz/3ghYKA+FyC3bWtEJxgqGU0m7U4CjQJiutIDM4l63BuT44oUYnlmF13cw6sGE8aHW60YYHo6HTdHNYY1htmaX1AagbRUJbulmsBe69LQJ95J6zP8yIxLbDji8Hzev1173n/Di/T84/9/LO73fu2jvuzcyrFh/z2Oc+dU1uXPzlXHjZDfmXb3w/H7r2iiTJ78/47Zz22r658LIbcvGMRfnTP5yWN75hWCtmAy0kQAAt0dbWltf2Py1J0ujtTaO3N2lrS6O3kc2r78zFV81s8UIA4JXc992d6Xn60DGPjTrn9fn2d36YJLn73/8jsy6/KEnSbCann35a+vRpT/9+r80LLx7JwYPPnvTNQGu1NEB861vfauXpgRZr9Dby5Q8tzm1z/yJnnfdbGTH67Pzn1zflnAvfmgFDB7d6HgDwS/rhrj258rKJSZLZM34nb3h9R5Lkq1//Tp555vk89v3PZdcDn87yL/xrnjpwuJVTgRZoaYBYv379yz63cePGLFy4MAsXLjyJi4CTqb1Pe/5g2cLM/cdPZu/D/50fP/RIHtm8LeNm/G6rpwEAr8K1Cz6fa666NPdt+JsMHNg/L7x4JEly4fiR6e1t5E0X/lne8rYP5oNXz8jZbzyjxWuBk638Qyg/8pGPvOTjzWYzBw4ceNl/N3369EyfPr1qFnAKOW3A6fnNt56bH2/flQNP7s/a9/91kuTF51/M2vf/Vf74c3/Z4oUAwPHY9egTufKP/jZJMuqcEfm9qeOTJHNmvi3fvPcHOXKkN/u7f5r7v78rF4x7U/7rR/taORc4ycoDxIEDB/Kxj30sAwYMOObxZrOZj3/849WnB05Rzx44mPa+fXLagNNz5PkX8vgPdmbCOy/Nn9x+89FjPv+ePxcfAOBXSGfHoOzv/mna2tqy8Pp35h/W/VuSZM8TXZly8dh86avfzun9T8tFE0blM6vuavFa4GQrDxATJkzIc889l7PPPvsXnhszZkz16YFT1OGnfpqNK9el2Wik2Whm1NvOzzkXvrXVswCA47T60/MzedJbMmzIb+SR73wmn/y7f8rAAf1y7VWXJUn++RvfzZr19yRJ/n71N/OFpddly8Zb0taWrF1/b7bv/FEL1wOt0NZsNputHnE8Pr3jm62eAACcAPPHXJb+b3xPq2cAACfAsz/60nEf689wAg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ubZms9ls9QgAAADg15srIIBTxsaNG1s9AQA4gfxsB36eAAGcMvySAgC/XvxsB36eAAEAAACUEyAAAACAcgIEcMqYPn16qycAACeQn+3Az/NXMAAAAIByroAAAAAAygkQAAAAQLm+rR4AkCQPPvhgbr/99jQajUybNi2zZs1q9SQA4FX47Gc/m61bt2bw4MFZunRpq+cApxBXQAAt12g0smrVqixatCjLli3Lfffdlz179rR6FgDwKkyZMiWLFi1q9QzgFCRAAC33yCOPZMSIERk+fHj69u2biy++ON/73vdaPQsAeBXGjBmTgQMHtnoGcAoSIICW6+npSUdHx9HvOzo60tPT08JFAADAiSZAAAAAAOUECKDlhg4dmu7u7qPfd3d3Z+jQoS1cBAAAnGgCBNByI0eOzE9+8pPs27cvR44cyebNmzNx4sRWzwIAAE6gtmaz2Wz1CICtW7dm9erVaTQaueSSSzJ79uxWTwIAXoXly5dnx44dOXjwYAYPHpw5c+Zk6tSprZ4FnAIECAAAAKCcWzAAAACAcgIEAAAAUE6AAAAAAMoJEAAAAEA5AQIAAAAoJ0AAAGX27duXOXPmpLe3N0ly880355577ik/7/r167Ny5cry8wAAx69vqwcAAK33gQ98IE8//XTa29vTr1+/jB8/Pu973/vSr1+/E3qeRYsWHfeea6+9NuPGjTuh5wcAWscVEABAkuSGG27I2rVrs2TJkuzevTtf+cpXjnm+2Wym0Wi0aB0A8KvOFRAAwDGGDh2a8ePH5/HHH89NN92UN7/5zdmxY0d2796dpUuXZtCgQVm9enW2bduWtra2XHLJJZkzZ07a29vTaDSybt263Hvvvenfv3+uuOKKY177pptuyuTJkzNt2rQkycaNG7Nhw4Z0d3eno6Mj8+fPz4YNG9LV1ZUlS5akvb0973rXuzJz5szs2rUra9asyZ49e9LZ2Zm5c+dm7NixSX52q8ett96axx57LOeee27OPPPMk/6+AQCvTIAAAI7R1dWVbdu25aKLLsrOnTuzadOmLFq0KGeeeWaazWaWLVuWwYMHZ+XKlXn++eezePHidHR05NJLL83GjRuzdevWLFmyJP369cvSpUtf9jz3339/7rjjjixYsCAjR47M3r1706dPn8yfPz87d+485haMnp6eLF68OPPmzcv48eOzffv2LF26NMuXL8+gQYOyYsWKjB49OjfeeGMefvjhLF68OBMnTjxZbxkAcBzcggEAJEluueWWzJ07N5/4xCcyZsyYzJ49O0kyZcqUnHXWWenTp08OHTqUbdu2Ze7cuenXr18GDx6cGTNmZPPmzUl+FhUuv/zyDBs2LAMHDsysWbNe9nx33313Zs6cmVGjRqWtrS0jRoxIZ2fnSx67adOmnH/++ZkwYULa29szbty4jBw5Mlu3bk1XV1ceffTRvPvd785rXvOajBkzJhdccMGJf4MAgP8XV0AAAEmSBQsWvOSHPnZ0dBz9uqurK729vbnmmmuOPtZsNo8e89RTT2XYsGFHn3u5oPC/rzV8+PDj2tbV1ZUHHnggW7ZsOfpYb29vxo4dm56engwYMOCYD8zs7OxMV1fXcb02AHByCBAAwCtqa2s7+nVHR0f69u2bVatWpU+fPr9w7JAhQ475j/8rRYBhw4Zl7969x7Who6MjkydPznXXXfcLz+3fvz+HDx/Oc889dzRCiA8AcOpxCwYAcNyGDBmS8847L2vWrMkzzzyTRqORJ598Mjt27EiSTJo0KXfddVe6u7tz6NCh3HnnnS/7WlOnTs3Xvva17N69O81mM08++WT279+fJHnd616Xffv2HT128uTJ2bJlSx588ME0Go288MILeeihh9Ld3Z3Ozs6MHDky69evz5EjR7Jz585jrpQAAE4NroAAAH4p8+bNyxe/+MV8+MMfzrPPPpvhw4dn5syZSZJp06bliSeeyIIFC9K/f/9ceeWV2b59+0u+zqRJk3Lw4MGsWLEiPT09OeOMMzJv3rx0dnZm1qxZue2227Ju3brMnj0773jHO/LRj34069aty4oVK9Le3p5Ro0bl6quvTpJcf/31ufXWW/Pe9743o0ePztvf/vYcPnz4pL0nAMD/ra3ZbDZbPQIAAAD49eYWDAAAAKCcAAEAAACUEyAAAACAcgIEAAAAUE6AAAAAAMoJEAAAAEA5AQIAAAAoJ0AAAAAA5f4HL1gKoj5y/Z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19275" y="2928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2677034"/>
            <a:ext cx="11037903" cy="28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249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2775" y="312738"/>
            <a:ext cx="11100254" cy="5755091"/>
          </a:xfrm>
          <a:prstGeom prst="rect">
            <a:avLst/>
          </a:prstGeom>
          <a:solidFill>
            <a:srgbClr val="2F0E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07771" y="561362"/>
            <a:ext cx="3497586" cy="17392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46" tIns="40823" rIns="81646" bIns="40823"/>
          <a:lstStyle/>
          <a:p>
            <a:pPr>
              <a:lnSpc>
                <a:spcPct val="100000"/>
              </a:lnSpc>
            </a:pPr>
            <a:r>
              <a:rPr lang="en-IN" sz="3266" b="1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Confusion matrix</a:t>
            </a: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42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54000"/>
              </a:lnSpc>
            </a:pPr>
            <a:endParaRPr lang="en-IN" sz="163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5050643" y="6152870"/>
            <a:ext cx="1826266" cy="441544"/>
          </a:xfrm>
          <a:prstGeom prst="rect">
            <a:avLst/>
          </a:prstGeom>
          <a:ln>
            <a:noFill/>
          </a:ln>
        </p:spPr>
      </p:pic>
      <p:sp>
        <p:nvSpPr>
          <p:cNvPr id="3" name="AutoShape 4" descr="data:image/png;base64,iVBORw0KGgoAAAANSUhEUgAABCAAAAQTCAYAAAC1AlhmAAAABHNCSVQICAgIfAhkiAAAAAlwSFlzAAALEgAACxIB0t1+/AAAADl0RVh0U29mdHdhcmUAbWF0cGxvdGxpYiB2ZXJzaW9uIDMuMC4yLCBodHRwOi8vbWF0cGxvdGxpYi5vcmcvOIA7rQAAIABJREFUeJzs3XuUl3W96PHPb2YYEhQVDmxUlhhCAQbCjlMeNQQl3ZmnyK0IQQFKZngpMQpJEhFLS0iOJFYWaqQbNZfsSpONInjbKjcB0RDkUkiKyuZqwDC/80eL2XtCcNT5MDK8XmuxFr/n+f6e5/PzL3mv51IoFovFAAAAAEhUUtcDAAAAAPWfAAEAAACkEyAAAACAdAIEAAAAkE6AAAAAANIJEAAAAEA6AQIADjAVFRVx/vnnR7NmzaJQKMRjjz1WK8c95phjYuzYsbVyrP3BypUro1AoxBNPPFHXowDAfqFQLBaLdT0EABzo3nzzzbjhhhti2rRpsWrVqmjSpEm0b98+hgwZEl/+8pejrKys1s41derUGDhwYDz66KPRpk2baNq0aZSXl3/g465bty4aNWoUjRs3roUp60avXr2iVatWcfvtt7/r2p07d8a6deuiWbNm0aBBg/zhAGA/V3v/NwMAvC9//vOf4+STT46ysrIYM2ZMdO3aNRo0aBBPPfVU3HjjjdG5c+fo0qVLrZ3v5ZdfjqOOOipOPPHEWjtmRETz5s1r9XgfZtu3b4/y8vJo2bJlXY8CAPsNt2AAQB0bOnRobNu2LebNmxf9+/ePjh07Rrt27WLgwIExd+7caNeuXURE7NixI0aMGBFHHXVUlJeXR8eOHeOuu+6qdqxCoRC33HJLfOUrX4lDDjkkWrVqFT/84Q+r9vfo0SNGjRoVr7zyShQKhTjmmGOqtg8ZMqTascaOHVu1PyLihRdeiDPOOCMOO+ywaNy4cXTo0CF+/etfV+3/x1swNm3aFF//+tejefPm0bBhw+jWrVtMnz69av+uWxjuueeeOOuss6JRo0bRpk2bd7364Pbbb4+ysrKYOXNmdOrUKQ466KDo0aNHvPrqqzF79uzo2rVrNG7cOHr16hVr1qyp+t6KFSvi7LPPjiOPPDIaNWoUnTp1qjb/oEGD4pFHHok77rgjCoVC1e0pu+b8zW9+E2eeeWY0btw4Ro0atdstGPfcc0+Ul5fHs88+W3XMO++8Mw466KBYuHDhXn8TABwIBAgAqENvvfVWPPjgg3HJJZfEoYceutv+Bg0aVN3SMHLkyPjFL34RN910UyxevDgGDBgQAwYMiEceeaTad6655pro3r17LFiwIK688soYOXJk1Zr7778/rrjiijjmmGNi7dq18dxzz9V41n79+kWzZs3iqaeeikWLFsX48ePj8MMP3+P6888/Px5++OGYMmVKLFiwIE466aQ466yz4qWXXqq2bsSIEfHVr341Fi5cGH379o0hQ4bE0qVL9zpLZWVlXHPNNXHbbbfFk08+GWvWrInzzjsvvv/978ekSZPiySefjL/85S8xbNiwqu9s3rw5Tj311HjooYdi0aJFceGFF8bgwYNj5syZERExYcKE+MxnPhN9+vSJtWvXxtq1a6tdJfLd7343+vfvH4sXL46LLrpot5n69OkTAwcOjH79+sXGjRtj6dKlcfHFF8e4ceOic+fONfpvDAD1WhEAqDPPPPNMMSKKv/3tb/e6bsuWLcXy8vLiT3/602rbe/fuXezZs2fV54goXnrppdXWtG/fvjhixIiqz1dffXXx2GOPrbbmlFNOKV5wwQXVtl177bXF1q1bV31u0qRJcfLkyXucsXXr1sVrr722WCwWiy+//HIxIop/+MMfqq3p2rVrcfDgwcVisVhcsWJFMSKK48aNq9pfUVFRPPjgg4u33nrrHs8zefLkYkQU58+fX7XtRz/6UTEiinPmzKnaNn78+GKzZs32eJxisVj8whe+UBwyZEjV59NOO604cODAamt2zTlmzJh33P74449XbduyZUuxY8eOxXPPPbfYpUuXYu/evfd6fgA4kLgCAgDqULGGz4JetmxZbN++Pbp3715t+ymnnBIvvPBCtW3/+LyII488Ml577bUPNmhEfPvb344hQ4ZEjx49YvTo0TFv3rw9rl2yZElExG7zdu/efa/zlpaWRosWLd513kKhEJ06dar6vOtZDP/zSoOWLVvGm2++GTt37oyIiK1bt8aIESPiuOOOi6ZNm8bBBx8cDz74YKxatWqv59rlU5/61LuuadSoUUydOjXuv//+eP311+OXv/xljY4NAAcCAQIA6lC7du2ipKSk6h/steEf32hRKBSisrJyr98pKSnZLYbs2LGj2udRo0bF0qVLo0+fPrF48eI44YQT4qqrrqqzeUtLS6t9JyKqvY1i17Zdv2v48OExZcqUuPrqq2PmzJmxYMGCOPPMM2P79u01mrOmb/fY9UyIDRs2xLp162r0HQA4EAgQAFCHmjZtGp/73Odi4sSJsWHDht3279ixI7Zs2RJt27aNhg0bxuzZs6vtnzVrVnziE5/4wHO0aNEiXn311Wrb3ukKhzZt2sTQoUPjvvvuizFjxsSkSZPe8XjHHXdcRMRu886ePbtW5n0/Zs+eHf37948+ffrE8ccfH23atNntWRPl5eVVV0y8H4sXL45hw4bFbbfdFr169Yq+ffvGtm3bPujoAFAvCBAAUMduueWWaNCgQXzyk5+Mu+66K5YsWRLLli2LKVOmRLdu3eLll1+ORo0axWWXXRajRo2Ke++9N5YuXRo/+MEPYtq0aTFy5MgPPEOvXr1ixowZce+998ayZcvi+uuvj8cff7xq/+bNm+Piiy+ORx99NFasWBHz58+PP/7xj9GxY8d3PN6xxx4b5557bgwdOjQefvjheOmll+Kb3/xmLF68OIYPH/6B530/Pv7xj8e0adPi2WefjSVLlsSFF164W3T56Ec/GnPnzo3ly5fHG2+8sdtVIHvzt7/9Lfr16xe9e/eOQYMGxa9+9at444034jvf+U5t/xQA2C+V1fUAAHCgO/roo2PevHlxww03xOjRo2P16tXRpEmT6NChQwwfPrzqioHrrrsuSkpK4lvf+lasW7cu2rZtG1OmTInTTjvtA88wcODAWLx4cVx88cWxffv26N+/f1x22WVx5513RkREWVlZrF+/Pi644IJYu3ZtNGnSJHr27Bk33njjHo952223xfDhw2PAgAGxcePG6NSpU/z+97+P9u3bf+B534+f/OQnMWTIkOjZs2c0adIkLrzwwjjnnHNi+fLlVWuuuOKKWLRoURx//PGxZcuWmDlzZrVXke7N5ZdfHlu2bIlbb701Iv5+dctdd90Vp556apx++unx+c9/PuNnAcB+o1Cs6dOvAAAAAN4nt2AAAAAA6QQIAAAAIJ0AAQAAAKQTIAAAAIB0AgQAAACQbr95DedBR/er6xEAgFrw9uq7Y9DsWXU9BgBQC27vfkqN17oC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wD7TsGGDePzfr41n/nh9zJ3x47hq2DkREXHRwNNj8eyfxNur745mhx+y2/c+2blNbHplSnzpzE/t65EBgPegWFkZz4+5Nl78fzdX277i7n+LZy65tI6mAj4syup6AODAsW3bjviXvmNjy9ZtUVZWGo/+dnRMn7kgnp6zNB58ZF5Mn/r93b5TUlKIsVd+OWbMXlgHEwMA78XaGY/EQUccETvffrtq2+aVK6Ni65Y6nAr4sNgnAWLNmjXx3HPPxVtvvRUREU2bNo1u3bpFq1at9sXpgQ+RLVu3RUREg7LSKCsrjWKxGM+/sHKP64cO/pd44KFn4pPHH7uPJgQA3o9tb62P9YsWRaszz4xX/+M/IuLvV0Ssuu++aDdkSLw1f0EdTwjUtfRbMB544IG46aabIiKibdu20bZt24iImDBhQjzwwAPZpwc+ZEpKCvGfD/0wVs//WTz6xKJ4bsHyPa498p8Ojy+c8b/j57+esQ8nBADej5VTp0brc/41oqRQte2vj86Mw48/PsoPO6wOJwM+LNKvgJg5c2aMGzcuysqqn+qss86KYcOGRe/evd/xezNmzIgZM/7+j47rr78+e0xgH6msLMYJn7syDm3SKKb+fFh0/FirWLL0L++49sejvxpX/fCuKBaL+3hKAOC9WP/8wmjQ5JA4uHXr2PCnP0VExPb/+q94c+6cOO7b367j6YAPi/QAUSgUYv369dG8efNq29evXx+FQmEP34ro1atX9OrVK3s8oI5s2Lg1Zj29JE7vcfweA8Q/d2oTd068LCIimjU9JM7o2SUqKirjd9Pn7MtRAYB3sXH5sli/4PmYt2hxVO7YETv/9nYsuHp0lJSVxfzvXRUREZXbt8e8kd+Lf/7BdXU8LVBX0gPEoEGDYsyYMXHEEUdEs2bNIiLijTfeiL/+9a9xwQUXZJ8e+BD5X00PiR0VO2PDxq3xkYYN4rTPdIpxk/59j+s7nPzNqr//fNxF8dAj88QHAPgQan322dH67LMjImLDn/4Urz48PTpcVv2tF89ccqn4AAe49ADRpUuXmDBhQixbtqzaQyjbtm0bJSXeAgoHkpYtDo9fjP9GlJaWRElJIX77+/+Mhx6ZH0MHnxHDLvq/8U/ND4vnpt8Qf3x0fgz97i/qelwAAKAWFYr7yc3VBx3dr65HAABqwdur745Bs2fV9RgAQC24vfspNV7rEgQ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nK9rTjG9/4Ro0OMGnSpFobBgAAAKif9hggLr300n05BwAAAFCP7TFAdOzYcV/OAQAAANRjewwQ/2jlypXx4osvxqZNm6JYLFZtP++881IGAwAAAOqPGgWIGTNmxB133BGdO3eOBQsWRJcuXWLhwoXRrVu37PkAAACAeqBGb8GYNm1ajBw5MoYPHx7l5eUxfPjwGDZsWJSWlmbPBwAAANQDNQoQGzdujA4dOkRERKFQiMrKyujatWvMnTs3dTgAAACgfqjRLRhNmzaN119/PVq0aBFHHHFEzJkzJw455JAoK6vxIyQAAACAA1iNCsIXv/jFWLNmTbRo0SLOOeecGD9+fFRUVMTgwYOz5wMAAADqgRoFiB49elT9vWvXrjF58uSoqKiIj3zkI1lzAQAAAPVIjQJEZWVltc8lJSVRXl4elZWVUVJSo8dIAAAAAAewGgWIfv367XHf1KlTa20YAAAAoH6qUYCYOHFitc/r16+PBx54ILp165YyFAAAAFC/1Oj+iebNm1f787GPfSwuueSSmDZtWvZ8AAAAQD3wvh/gsHXr1ti4cWNtzgIAAADUU4VisVh8t0U333xzFAqFqs/btm2LF198MU488cQ4//zzUwcEAAAA9n81egZEy5Ytq31u2LBhfPazn43OnTunDPVObl4yfZ+dCwDIc2nH0+Ogo/f8gGsAYP/x9uq7a7y2RgGiS5cu0a5du922L1u2LNq2bVvzyQAAAIADUo2eATF27Nh33H7dddfV6jAAAABA/bTXKyAqKysjIqJYLFb92eW1116L0tLS3OkAAACAemGvAaJfv/++P7Nv377V9pWUlMSXvvSlnKkAAACAemWvAWLixIlRLBZj9OjRcc0111RtLxQK0aRJkygvL08fEAAAANj/7TVANG/ePCIibrrppigpKYmysv9eXlFRETt27IgGDRrkTggAAADs92r0EMrrrrsuXnnllWrbXnnlFQ+hBAAAAGqkRgFi1apVu72Gs23btrFq1aqUoQAAAID6pUYBonHjxrFhw4Zq2zZs2BANGzZMGQoAAACoX2oUID796U/HhAkTYvXq1bFt27ZYvXp1TJw4MU444YTs+QAAAIB6YK8Podylb9++ceedd8bIkSNjx44dUV5eHj179tzt1ZwAAAAA76RQLBaLNV1cLBZj06ZNsX79+pg1a1Y8+eST8bOf/Sxzvio3L5m+T84DAOS6tOPpcdDR/ep6DACgFry9+u4ar63RFRARERs3bownnngiZs2aFStXrowOHTrEoEGD3s98AAAAwAFmrwGioqIi5syZE4899lg8//zz0bJlyzjppJPi9ddfj8svvzwOPfTQfTUnAAAAsB/ba4D42te+FiUlJXHKKadEnz59ok2bNhERMX262yEAAACAmtvrWzBat24dW7ZsiWXLlsXy5ctj8+bN+2ouAAAAoB7Z6xUQo0ePjnXr1sWsWbPid7/7XUyePDk6d+4c27Zti507d+6rGQEAAID93Ht6C8ZLL70Us2bNiqeffjpKS0ujZ8+eMWDAgMz5qngLBgDUD96CAQD1R8pbMCIi2rdvH+3bt4/BgwfHs88+G7Nnz37PwwEAAAAHnvcUIHYpLy+Pk08+OU4++eTangcAAACoh/b6EEoAAACA2iB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BGMFJIAAAUeElEQVQ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BdWV0PAByYKrbviPu/d1PsrKiI4s7KOPb/dIlP9/t81f7Zt90XLz7ydHz97nF1OCUAsCe3/vjr8bnTusa6NzdGt89+JyIiOnU4Om7+wQXRuPFHYtVf1sXgy34amza/HWVlpTHpRxdGl08cE2WlpfGb+x+PG386rY5/AbCvuQICqBOlDcqi95jLot9Prozzxo+I1fNfjL/+aUVERLy2bHVs27y1jicEAPbm/7d397FWH/Qdxz/3ghYKA+FyC3bWtEJxgqGU0m7U4CjQJiutIDM4l63BuT44oUYnlmF13cw6sGE8aHW60YYHo6HTdHNYY1htmaX1AagbRUJbulmsBe69LQJ95J6zP8yIxLbDji8Hzev1173n/Di/T84/9/LO73fu2jvuzcyrFh/z2Oc+dU1uXPzlXHjZDfmXb3w/H7r2iiTJ78/47Zz22r658LIbcvGMRfnTP5yWN75hWCtmAy0kQAAt0dbWltf2Py1J0ujtTaO3N2lrS6O3kc2r78zFV81s8UIA4JXc992d6Xn60DGPjTrn9fn2d36YJLn73/8jsy6/KEnSbCann35a+vRpT/9+r80LLx7JwYPPnvTNQGu1NEB861vfauXpgRZr9Dby5Q8tzm1z/yJnnfdbGTH67Pzn1zflnAvfmgFDB7d6HgDwS/rhrj258rKJSZLZM34nb3h9R5Lkq1//Tp555vk89v3PZdcDn87yL/xrnjpwuJVTgRZoaYBYv379yz63cePGLFy4MAsXLjyJi4CTqb1Pe/5g2cLM/cdPZu/D/50fP/RIHtm8LeNm/G6rpwEAr8K1Cz6fa666NPdt+JsMHNg/L7x4JEly4fiR6e1t5E0X/lne8rYP5oNXz8jZbzyjxWuBk638Qyg/8pGPvOTjzWYzBw4ceNl/N3369EyfPr1qFnAKOW3A6fnNt56bH2/flQNP7s/a9/91kuTF51/M2vf/Vf74c3/Z4oUAwPHY9egTufKP/jZJMuqcEfm9qeOTJHNmvi3fvPcHOXKkN/u7f5r7v78rF4x7U/7rR/taORc4ycoDxIEDB/Kxj30sAwYMOObxZrOZj3/849WnB05Rzx44mPa+fXLagNNz5PkX8vgPdmbCOy/Nn9x+89FjPv+ePxcfAOBXSGfHoOzv/mna2tqy8Pp35h/W/VuSZM8TXZly8dh86avfzun9T8tFE0blM6vuavFa4GQrDxATJkzIc889l7PPPvsXnhszZkz16YFT1OGnfpqNK9el2Wik2Whm1NvOzzkXvrXVswCA47T60/MzedJbMmzIb+SR73wmn/y7f8rAAf1y7VWXJUn++RvfzZr19yRJ/n71N/OFpddly8Zb0taWrF1/b7bv/FEL1wOt0NZsNputHnE8Pr3jm62eAACcAPPHXJb+b3xPq2cAACfAsz/60nEf689wAg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ubZms9ls9QgAAADg15srIIBTxsaNG1s9AQA4gfxsB36eAAGcMvySAgC/XvxsB36eAAEAAACUEyAAAACAcgIEcMqYPn16qycAACeQn+3Az/NXMAAAAIByroAAAAAAygkQAAAAQLm+rR4AkCQPPvhgbr/99jQajUybNi2zZs1q9SQA4FX47Gc/m61bt2bw4MFZunRpq+cApxBXQAAt12g0smrVqixatCjLli3Lfffdlz179rR6FgDwKkyZMiWLFi1q9QzgFCRAAC33yCOPZMSIERk+fHj69u2biy++ON/73vdaPQsAeBXGjBmTgQMHtnoGcAoSIICW6+npSUdHx9HvOzo60tPT08JFAADAiSZAAAAAAOUECKDlhg4dmu7u7qPfd3d3Z+jQoS1cBAAAnGgCBNByI0eOzE9+8pPs27cvR44cyebNmzNx4sRWzwIAAE6gtmaz2Wz1CICtW7dm9erVaTQaueSSSzJ79uxWTwIAXoXly5dnx44dOXjwYAYPHpw5c+Zk6tSprZ4FnAIECAAAAKCcWzAAAACAcgIEAAAAUE6AAAAAAMoJEAAAAEA5AQIAAAAoJ0AAAGX27duXOXPmpLe3N0ly880355577ik/7/r167Ny5cry8wAAx69vqwcAAK33gQ98IE8//XTa29vTr1+/jB8/Pu973/vSr1+/E3qeRYsWHfeea6+9NuPGjTuh5wcAWscVEABAkuSGG27I2rVrs2TJkuzevTtf+cpXjnm+2Wym0Wi0aB0A8KvOFRAAwDGGDh2a8ePH5/HHH89NN92UN7/5zdmxY0d2796dpUuXZtCgQVm9enW2bduWtra2XHLJJZkzZ07a29vTaDSybt263Hvvvenfv3+uuOKKY177pptuyuTJkzNt2rQkycaNG7Nhw4Z0d3eno6Mj8+fPz4YNG9LV1ZUlS5akvb0973rXuzJz5szs2rUra9asyZ49e9LZ2Zm5c+dm7NixSX52q8ett96axx57LOeee27OPPPMk/6+AQCvTIAAAI7R1dWVbdu25aKLLsrOnTuzadOmLFq0KGeeeWaazWaWLVuWwYMHZ+XKlXn++eezePHidHR05NJLL83GjRuzdevWLFmyJP369cvSpUtf9jz3339/7rjjjixYsCAjR47M3r1706dPn8yfPz87d+485haMnp6eLF68OPPmzcv48eOzffv2LF26NMuXL8+gQYOyYsWKjB49OjfeeGMefvjhLF68OBMnTjxZbxkAcBzcggEAJEluueWWzJ07N5/4xCcyZsyYzJ49O0kyZcqUnHXWWenTp08OHTqUbdu2Ze7cuenXr18GDx6cGTNmZPPmzUl+FhUuv/zyDBs2LAMHDsysWbNe9nx33313Zs6cmVGjRqWtrS0jRoxIZ2fnSx67adOmnH/++ZkwYULa29szbty4jBw5Mlu3bk1XV1ceffTRvPvd785rXvOajBkzJhdccMGJf4MAgP8XV0AAAEmSBQsWvOSHPnZ0dBz9uqurK729vbnmmmuOPtZsNo8e89RTT2XYsGFHn3u5oPC/rzV8+PDj2tbV1ZUHHnggW7ZsOfpYb29vxo4dm56engwYMOCYD8zs7OxMV1fXcb02AHByCBAAwCtqa2s7+nVHR0f69u2bVatWpU+fPr9w7JAhQ475j/8rRYBhw4Zl7969x7Who6MjkydPznXXXfcLz+3fvz+HDx/Oc889dzRCiA8AcOpxCwYAcNyGDBmS8847L2vWrMkzzzyTRqORJ598Mjt27EiSTJo0KXfddVe6u7tz6NCh3HnnnS/7WlOnTs3Xvva17N69O81mM08++WT279+fJHnd616Xffv2HT128uTJ2bJlSx588ME0Go288MILeeihh9Ld3Z3Ozs6MHDky69evz5EjR7Jz585jrpQAAE4NroAAAH4p8+bNyxe/+MV8+MMfzrPPPpvhw4dn5syZSZJp06bliSeeyIIFC9K/f/9ceeWV2b59+0u+zqRJk3Lw4MGsWLEiPT09OeOMMzJv3rx0dnZm1qxZue2227Ju3brMnj0773jHO/LRj34069aty4oVK9Le3p5Ro0bl6quvTpJcf/31ufXWW/Pe9743o0ePztvf/vYcPnz4pL0nAMD/ra3ZbDZbPQIAAAD49eYWDAAAAKCcAAEAAACUEyAAAACAcgIEAAAAUE6AAAAAAMoJEAAAAEA5AQIAAAAoJ0AAAAAA5f4HL1gKoj5y/Z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ata:image/png;base64,iVBORw0KGgoAAAANSUhEUgAABCAAAAQTCAYAAAC1AlhmAAAABHNCSVQICAgIfAhkiAAAAAlwSFlzAAALEgAACxIB0t1+/AAAADl0RVh0U29mdHdhcmUAbWF0cGxvdGxpYiB2ZXJzaW9uIDMuMC4yLCBodHRwOi8vbWF0cGxvdGxpYi5vcmcvOIA7rQAAIABJREFUeJzs3XuUl3W96PHPb2YYEhQVDmxUlhhCAQbCjlMeNQQl3ZmnyK0IQQFKZngpMQpJEhFLS0iOJFYWaqQbNZfsSpONInjbKjcB0RDkUkiKyuZqwDC/80eL2XtCcNT5MDK8XmuxFr/n+f6e5/PzL3mv51IoFovFAAAAAEhUUtcDAAAAAPWfAAEAAACkEyAAAACAdAIEAAAAkE6AAAAAANIJEAAAAEA6AQIADjAVFRVx/vnnR7NmzaJQKMRjjz1WK8c95phjYuzYsbVyrP3BypUro1AoxBNPPFHXowDAfqFQLBaLdT0EABzo3nzzzbjhhhti2rRpsWrVqmjSpEm0b98+hgwZEl/+8pejrKys1s41derUGDhwYDz66KPRpk2baNq0aZSXl3/g465bty4aNWoUjRs3roUp60avXr2iVatWcfvtt7/r2p07d8a6deuiWbNm0aBBg/zhAGA/V3v/NwMAvC9//vOf4+STT46ysrIYM2ZMdO3aNRo0aBBPPfVU3HjjjdG5c+fo0qVLrZ3v5ZdfjqOOOipOPPHEWjtmRETz5s1r9XgfZtu3b4/y8vJo2bJlXY8CAPsNt2AAQB0bOnRobNu2LebNmxf9+/ePjh07Rrt27WLgwIExd+7caNeuXURE7NixI0aMGBFHHXVUlJeXR8eOHeOuu+6qdqxCoRC33HJLfOUrX4lDDjkkWrVqFT/84Q+r9vfo0SNGjRoVr7zyShQKhTjmmGOqtg8ZMqTascaOHVu1PyLihRdeiDPOOCMOO+ywaNy4cXTo0CF+/etfV+3/x1swNm3aFF//+tejefPm0bBhw+jWrVtMnz69av+uWxjuueeeOOuss6JRo0bRpk2bd7364Pbbb4+ysrKYOXNmdOrUKQ466KDo0aNHvPrqqzF79uzo2rVrNG7cOHr16hVr1qyp+t6KFSvi7LPPjiOPPDIaNWoUnTp1qjb/oEGD4pFHHok77rgjCoVC1e0pu+b8zW9+E2eeeWY0btw4Ro0atdstGPfcc0+Ul5fHs88+W3XMO++8Mw466KBYuHDhXn8TABwIBAgAqENvvfVWPPjgg3HJJZfEoYceutv+Bg0aVN3SMHLkyPjFL34RN910UyxevDgGDBgQAwYMiEceeaTad6655pro3r17LFiwIK688soYOXJk1Zr7778/rrjiijjmmGNi7dq18dxzz9V41n79+kWzZs3iqaeeikWLFsX48ePj8MMP3+P6888/Px5++OGYMmVKLFiwIE466aQ466yz4qWXXqq2bsSIEfHVr341Fi5cGH379o0hQ4bE0qVL9zpLZWVlXHPNNXHbbbfFk08+GWvWrInzzjsvvv/978ekSZPiySefjL/85S8xbNiwqu9s3rw5Tj311HjooYdi0aJFceGFF8bgwYNj5syZERExYcKE+MxnPhN9+vSJtWvXxtq1a6tdJfLd7343+vfvH4sXL46LLrpot5n69OkTAwcOjH79+sXGjRtj6dKlcfHFF8e4ceOic+fONfpvDAD1WhEAqDPPPPNMMSKKv/3tb/e6bsuWLcXy8vLiT3/602rbe/fuXezZs2fV54goXnrppdXWtG/fvjhixIiqz1dffXXx2GOPrbbmlFNOKV5wwQXVtl177bXF1q1bV31u0qRJcfLkyXucsXXr1sVrr722WCwWiy+//HIxIop/+MMfqq3p2rVrcfDgwcVisVhcsWJFMSKK48aNq9pfUVFRPPjgg4u33nrrHs8zefLkYkQU58+fX7XtRz/6UTEiinPmzKnaNn78+GKzZs32eJxisVj8whe+UBwyZEjV59NOO604cODAamt2zTlmzJh33P74449XbduyZUuxY8eOxXPPPbfYpUuXYu/evfd6fgA4kLgCAgDqULGGz4JetmxZbN++Pbp3715t+ymnnBIvvPBCtW3/+LyII488Ml577bUPNmhEfPvb344hQ4ZEjx49YvTo0TFv3rw9rl2yZElExG7zdu/efa/zlpaWRosWLd513kKhEJ06dar6vOtZDP/zSoOWLVvGm2++GTt37oyIiK1bt8aIESPiuOOOi6ZNm8bBBx8cDz74YKxatWqv59rlU5/61LuuadSoUUydOjXuv//+eP311+OXv/xljY4NAAcCAQIA6lC7du2ipKSk6h/steEf32hRKBSisrJyr98pKSnZLYbs2LGj2udRo0bF0qVLo0+fPrF48eI44YQT4qqrrqqzeUtLS6t9JyKqvY1i17Zdv2v48OExZcqUuPrqq2PmzJmxYMGCOPPMM2P79u01mrOmb/fY9UyIDRs2xLp162r0HQA4EAgQAFCHmjZtGp/73Odi4sSJsWHDht3279ixI7Zs2RJt27aNhg0bxuzZs6vtnzVrVnziE5/4wHO0aNEiXn311Wrb3ukKhzZt2sTQoUPjvvvuizFjxsSkSZPe8XjHHXdcRMRu886ePbtW5n0/Zs+eHf37948+ffrE8ccfH23atNntWRPl5eVVV0y8H4sXL45hw4bFbbfdFr169Yq+ffvGtm3bPujoAFAvCBAAUMduueWWaNCgQXzyk5+Mu+66K5YsWRLLli2LKVOmRLdu3eLll1+ORo0axWWXXRajRo2Ke++9N5YuXRo/+MEPYtq0aTFy5MgPPEOvXr1ixowZce+998ayZcvi+uuvj8cff7xq/+bNm+Piiy+ORx99NFasWBHz58+PP/7xj9GxY8d3PN6xxx4b5557bgwdOjQefvjheOmll+Kb3/xmLF68OIYPH/6B530/Pv7xj8e0adPi2WefjSVLlsSFF164W3T56Ec/GnPnzo3ly5fHG2+8sdtVIHvzt7/9Lfr16xe9e/eOQYMGxa9+9at444034jvf+U5t/xQA2C+V1fUAAHCgO/roo2PevHlxww03xOjRo2P16tXRpEmT6NChQwwfPrzqioHrrrsuSkpK4lvf+lasW7cu2rZtG1OmTInTTjvtA88wcODAWLx4cVx88cWxffv26N+/f1x22WVx5513RkREWVlZrF+/Pi644IJYu3ZtNGnSJHr27Bk33njjHo952223xfDhw2PAgAGxcePG6NSpU/z+97+P9u3bf+B534+f/OQnMWTIkOjZs2c0adIkLrzwwjjnnHNi+fLlVWuuuOKKWLRoURx//PGxZcuWmDlzZrVXke7N5ZdfHlu2bIlbb701Iv5+dctdd90Vp556apx++unx+c9/PuNnAcB+o1Cs6dOvAAAAAN4nt2AAAAAA6QQIAAAAIJ0AAQAAAKQTIAAAAIB0AgQAAACQbr95DedBR/er6xEAgFrw9uq7Y9DsWXU9BgBQC27vfkqN17oC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wD7TsGGDePzfr41n/nh9zJ3x47hq2DkREXHRwNNj8eyfxNur745mhx+y2/c+2blNbHplSnzpzE/t65EBgPegWFkZz4+5Nl78fzdX277i7n+LZy65tI6mAj4syup6AODAsW3bjviXvmNjy9ZtUVZWGo/+dnRMn7kgnp6zNB58ZF5Mn/r93b5TUlKIsVd+OWbMXlgHEwMA78XaGY/EQUccETvffrtq2+aVK6Ni65Y6nAr4sNgnAWLNmjXx3HPPxVtvvRUREU2bNo1u3bpFq1at9sXpgQ+RLVu3RUREg7LSKCsrjWKxGM+/sHKP64cO/pd44KFn4pPHH7uPJgQA3o9tb62P9YsWRaszz4xX/+M/IuLvV0Ssuu++aDdkSLw1f0EdTwjUtfRbMB544IG46aabIiKibdu20bZt24iImDBhQjzwwAPZpwc+ZEpKCvGfD/0wVs//WTz6xKJ4bsHyPa498p8Ojy+c8b/j57+esQ8nBADej5VTp0brc/41oqRQte2vj86Mw48/PsoPO6wOJwM+LNKvgJg5c2aMGzcuysqqn+qss86KYcOGRe/evd/xezNmzIgZM/7+j47rr78+e0xgH6msLMYJn7syDm3SKKb+fFh0/FirWLL0L++49sejvxpX/fCuKBaL+3hKAOC9WP/8wmjQ5JA4uHXr2PCnP0VExPb/+q94c+6cOO7b367j6YAPi/QAUSgUYv369dG8efNq29evXx+FQmEP34ro1atX9OrVK3s8oI5s2Lg1Zj29JE7vcfweA8Q/d2oTd068LCIimjU9JM7o2SUqKirjd9Pn7MtRAYB3sXH5sli/4PmYt2hxVO7YETv/9nYsuHp0lJSVxfzvXRUREZXbt8e8kd+Lf/7BdXU8LVBX0gPEoEGDYsyYMXHEEUdEs2bNIiLijTfeiL/+9a9xwQUXZJ8e+BD5X00PiR0VO2PDxq3xkYYN4rTPdIpxk/59j+s7nPzNqr//fNxF8dAj88QHAPgQan322dH67LMjImLDn/4Urz48PTpcVv2tF89ccqn4AAe49ADRpUuXmDBhQixbtqzaQyjbtm0bJSXeAgoHkpYtDo9fjP9GlJaWRElJIX77+/+Mhx6ZH0MHnxHDLvq/8U/ND4vnpt8Qf3x0fgz97i/qelwAAKAWFYr7yc3VBx3dr65HAABqwdur745Bs2fV9RgAQC24vfspNV7rEgQ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nK9rTjG9/4Ro0OMGnSpFobBgAAAKif9hggLr300n05BwAAAFCP7TFAdOzYcV/OAQAAANRjewwQ/2jlypXx4osvxqZNm6JYLFZtP++881IGAwAAAOqPGgWIGTNmxB133BGdO3eOBQsWRJcuXWLhwoXRrVu37PkAAACAeqBGb8GYNm1ajBw5MoYPHx7l5eUxfPjwGDZsWJSWlmbPBwAAANQDNQoQGzdujA4dOkRERKFQiMrKyujatWvMnTs3dTgAAACgfqjRLRhNmzaN119/PVq0aBFHHHFEzJkzJw455JAoK6vxIyQAAACAA1iNCsIXv/jFWLNmTbRo0SLOOeecGD9+fFRUVMTgwYOz5wMAAADqgRoFiB49elT9vWvXrjF58uSoqKiIj3zkI1lzAQAAAPVIjQJEZWVltc8lJSVRXl4elZWVUVJSo8dIAAAAAAewGgWIfv367XHf1KlTa20YAAAAoH6qUYCYOHFitc/r16+PBx54ILp165YyFAAAAFC/1Oj+iebNm1f787GPfSwuueSSmDZtWvZ8AAAAQD3wvh/gsHXr1ti4cWNtzgIAAADUU4VisVh8t0U333xzFAqFqs/btm2LF198MU488cQ4//zzUwcEAAAA9n81egZEy5Ytq31u2LBhfPazn43OnTunDPVObl4yfZ+dCwDIc2nH0+Ogo/f8gGsAYP/x9uq7a7y2RgGiS5cu0a5du922L1u2LNq2bVvzyQAAAIADUo2eATF27Nh33H7dddfV6jAAAABA/bTXKyAqKysjIqJYLFb92eW1116L0tLS3OkAAACAemGvAaJfv/++P7Nv377V9pWUlMSXvvSlnKkAAACAemWvAWLixIlRLBZj9OjRcc0111RtLxQK0aRJkygvL08fEAAAANj/7TVANG/ePCIibrrppigpKYmysv9eXlFRETt27IgGDRrkTggAAADs92r0EMrrrrsuXnnllWrbXnnlFQ+hBAAAAGqkRgFi1apVu72Gs23btrFq1aqUoQAAAID6pUYBonHjxrFhw4Zq2zZs2BANGzZMGQoAAACoX2oUID796U/HhAkTYvXq1bFt27ZYvXp1TJw4MU444YTs+QAAAIB6YK8Podylb9++ceedd8bIkSNjx44dUV5eHj179tzt1ZwAAAAA76RQLBaLNV1cLBZj06ZNsX79+pg1a1Y8+eST8bOf/Sxzvio3L5m+T84DAOS6tOPpcdDR/ep6DACgFry9+u4ar63RFRARERs3bownnngiZs2aFStXrowOHTrEoEGD3s98AAAAwAFmrwGioqIi5syZE4899lg8//zz0bJlyzjppJPi9ddfj8svvzwOPfTQfTUnAAAAsB/ba4D42te+FiUlJXHKKadEnz59ok2bNhERMX262yEAAACAmtvrWzBat24dW7ZsiWXLlsXy5ctj8+bN+2ouAAAAoB7Z6xUQo0ePjnXr1sWsWbPid7/7XUyePDk6d+4c27Zti507d+6rGQEAAID93Ht6C8ZLL70Us2bNiqeffjpKS0ujZ8+eMWDAgMz5qngLBgDUD96CAQD1R8pbMCIi2rdvH+3bt4/BgwfHs88+G7Nnz37PwwEAAAAHnvcUIHYpLy+Pk08+OU4++eTangcAAACoh/b6EEoAAACA2iB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BGMFJIAAAUeElEQVQ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CdAAEAAACkEyAAAACAdAIEAAAAkE6AAAAAANIJEAAAAEA6AQIAAABIJ0AAAAAA6QQIAAAAIJ0AAQAAAKQTIAAAAIB0AgQAAACQToAAAAAA0gkQAAAAQDoBAgAAAEgnQAAAAADpBAgAAAAgnQABAAAApBMgAAAAgHQCBAAAAJBOgAAAAADSCRAAAABAOgECAAAASCdAAAAAAOkECAAAACBdWV0PAByYKrbviPu/d1PsrKiI4s7KOPb/dIlP9/t81f7Zt90XLz7ydHz97nF1OCUAsCe3/vjr8bnTusa6NzdGt89+JyIiOnU4Om7+wQXRuPFHYtVf1sXgy34amza/HWVlpTHpRxdGl08cE2WlpfGb+x+PG386rY5/AbCvuQICqBOlDcqi95jLot9Prozzxo+I1fNfjL/+aUVERLy2bHVs27y1jicEAPbm/7d397FWH/Qdxz/3ghYKA+FyC3bWtEJxgqGU0m7U4CjQJiutIDM4l63BuT44oUYnlmF13cw6sGE8aHW60YYHo6HTdHNYY1htmaX1AagbRUJbulmsBe69LQJ95J6zP8yIxLbDji8Hzev1173n/Di/T84/9/LO73fu2jvuzcyrFh/z2Oc+dU1uXPzlXHjZDfmXb3w/H7r2iiTJ78/47Zz22r658LIbcvGMRfnTP5yWN75hWCtmAy0kQAAt0dbWltf2Py1J0ujtTaO3N2lrS6O3kc2r78zFV81s8UIA4JXc992d6Xn60DGPjTrn9fn2d36YJLn73/8jsy6/KEnSbCann35a+vRpT/9+r80LLx7JwYPPnvTNQGu1NEB861vfauXpgRZr9Dby5Q8tzm1z/yJnnfdbGTH67Pzn1zflnAvfmgFDB7d6HgDwS/rhrj258rKJSZLZM34nb3h9R5Lkq1//Tp555vk89v3PZdcDn87yL/xrnjpwuJVTgRZoaYBYv379yz63cePGLFy4MAsXLjyJi4CTqb1Pe/5g2cLM/cdPZu/D/50fP/RIHtm8LeNm/G6rpwEAr8K1Cz6fa666NPdt+JsMHNg/L7x4JEly4fiR6e1t5E0X/lne8rYP5oNXz8jZbzyjxWuBk638Qyg/8pGPvOTjzWYzBw4ceNl/N3369EyfPr1qFnAKOW3A6fnNt56bH2/flQNP7s/a9/91kuTF51/M2vf/Vf74c3/Z4oUAwPHY9egTufKP/jZJMuqcEfm9qeOTJHNmvi3fvPcHOXKkN/u7f5r7v78rF4x7U/7rR/taORc4ycoDxIEDB/Kxj30sAwYMOObxZrOZj3/849WnB05Rzx44mPa+fXLagNNz5PkX8vgPdmbCOy/Nn9x+89FjPv+ePxcfAOBXSGfHoOzv/mna2tqy8Pp35h/W/VuSZM8TXZly8dh86avfzun9T8tFE0blM6vuavFa4GQrDxATJkzIc889l7PPPvsXnhszZkz16YFT1OGnfpqNK9el2Wik2Whm1NvOzzkXvrXVswCA47T60/MzedJbMmzIb+SR73wmn/y7f8rAAf1y7VWXJUn++RvfzZr19yRJ/n71N/OFpddly8Zb0taWrF1/b7bv/FEL1wOt0NZsNputHnE8Pr3jm62eAACcAPPHXJb+b3xPq2cAACfAsz/60nEf689wAg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OQECAAAAKCdAAAAAAOUECAAAAKCcAAEAAACUEyAAAACAcgIEAAAAUE6AAAAAAMoJEAAAAEA5AQIAAAAoJ0AAAAAA5QQIAAAAoJwAAQAAAJQTIAAAAIByAgQAAABQToAAAAAAygkQAAAAQDkBAgAAACgnQAAAAADlBAgAAACgnAABAAAAlBMgAAAAgHICBAAAAFBOgAAAAADKCRAAAABAubZms9ls9QgAAADg15srIIBTxsaNG1s9AQA4gfxsB36eAAGcMvySAgC/XvxsB36eAAEAAACUEyAAAACAcgIEcMqYPn16qycAACeQn+3Az/NXMAAAAIByroAAAAAAygkQAAAAQLm+rR4AkCQPPvhgbr/99jQajUybNi2zZs1q9SQA4FX47Gc/m61bt2bw4MFZunRpq+cApxBXQAAt12g0smrVqixatCjLli3Lfffdlz179rR6FgDwKkyZMiWLFi1q9QzgFCRAAC33yCOPZMSIERk+fHj69u2biy++ON/73vdaPQsAeBXGjBmTgQMHtnoGcAoSIICW6+npSUdHx9HvOzo60tPT08JFAADAiSZAAAAAAOUECKDlhg4dmu7u7qPfd3d3Z+jQoS1cBAAAnGgCBNByI0eOzE9+8pPs27cvR44cyebNmzNx4sRWzwIAAE6gtmaz2Wz1CICtW7dm9erVaTQaueSSSzJ79uxWTwIAXoXly5dnx44dOXjwYAYPHpw5c+Zk6tSprZ4FnAIECAAAAKCcWzAAAACAcgIEAAAAUE6AAAAAAMoJEAAAAEA5AQIAAAAoJ0AAAGX27duXOXPmpLe3N0ly880355577ik/7/r167Ny5cry8wAAx69vqwcAAK33gQ98IE8//XTa29vTr1+/jB8/Pu973/vSr1+/E3qeRYsWHfeea6+9NuPGjTuh5wcAWscVEABAkuSGG27I2rVrs2TJkuzevTtf+cpXjnm+2Wym0Wi0aB0A8KvOFRAAwDGGDh2a8ePH5/HHH89NN92UN7/5zdmxY0d2796dpUuXZtCgQVm9enW2bduWtra2XHLJJZkzZ07a29vTaDSybt263Hvvvenfv3+uuOKKY177pptuyuTJkzNt2rQkycaNG7Nhw4Z0d3eno6Mj8+fPz4YNG9LV1ZUlS5akvb0973rXuzJz5szs2rUra9asyZ49e9LZ2Zm5c+dm7NixSX52q8ett96axx57LOeee27OPPPMk/6+AQCvTIAAAI7R1dWVbdu25aKLLsrOnTuzadOmLFq0KGeeeWaazWaWLVuWwYMHZ+XKlXn++eezePHidHR05NJLL83GjRuzdevWLFmyJP369cvSpUtf9jz3339/7rjjjixYsCAjR47M3r1706dPn8yfPz87d+485haMnp6eLF68OPPmzcv48eOzffv2LF26NMuXL8+gQYOyYsWKjB49OjfeeGMefvjhLF68OBMnTjxZbxkAcBzcggEAJEluueWWzJ07N5/4xCcyZsyYzJ49O0kyZcqUnHXWWenTp08OHTqUbdu2Ze7cuenXr18GDx6cGTNmZPPmzUl+FhUuv/zyDBs2LAMHDsysWbNe9nx33313Zs6cmVGjRqWtrS0jRoxIZ2fnSx67adOmnH/++ZkwYULa29szbty4jBw5Mlu3bk1XV1ceffTRvPvd785rXvOajBkzJhdccMGJf4MAgP8XV0AAAEmSBQsWvOSHPnZ0dBz9uqurK729vbnmmmuOPtZsNo8e89RTT2XYsGFHn3u5oPC/rzV8+PDj2tbV1ZUHHnggW7ZsOfpYb29vxo4dm56engwYMOCYD8zs7OxMV1fXcb02AHByCBAAwCtqa2s7+nVHR0f69u2bVatWpU+fPr9w7JAhQ475j/8rRYBhw4Zl7969x7Who6MjkydPznXXXfcLz+3fvz+HDx/Oc889dzRCiA8AcOpxCwYAcNyGDBmS8847L2vWrMkzzzyTRqORJ598Mjt27EiSTJo0KXfddVe6u7tz6NCh3HnnnS/7WlOnTs3Xvva17N69O81mM08++WT279+fJHnd616Xffv2HT128uTJ2bJlSx588ME0Go288MILeeihh9Ld3Z3Ozs6MHDky69evz5EjR7Jz585jrpQAAE4NroAAAH4p8+bNyxe/+MV8+MMfzrPPPpvhw4dn5syZSZJp06bliSeeyIIFC9K/f/9ceeWV2b59+0u+zqRJk3Lw4MGsWLEiPT09OeOMMzJv3rx0dnZm1qxZue2227Ju3brMnj0773jHO/LRj34069aty4oVK9Le3p5Ro0bl6quvTpJcf/31ufXWW/Pe9743o0ePztvf/vYcPnz4pL0nAMD/ra3ZbDZbPQIAAAD49eYWDAAAAKCcAAEAAACUEyAAAACAcgIEAAAAUE6AAAAAAMoJEAAAAEA5AQIAAAAoJ0AAAAAA5f4HL1gKoj5y/Z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19275" y="29289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06" y="589707"/>
            <a:ext cx="7505700" cy="1533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4346" y="2300619"/>
            <a:ext cx="67647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entury Schoolbook L"/>
              </a:rPr>
              <a:t>The number of correct and incorrect predictions are summarized with count values and broken down by each class. This is the key to the confusion matrix</a:t>
            </a:r>
            <a:r>
              <a:rPr lang="en-US" sz="2400" dirty="0" smtClean="0">
                <a:solidFill>
                  <a:schemeClr val="bg1"/>
                </a:solidFill>
                <a:latin typeface="Century Schoolbook L"/>
              </a:rPr>
              <a:t>.</a:t>
            </a:r>
            <a:r>
              <a:rPr lang="en-US" sz="2400" dirty="0">
                <a:solidFill>
                  <a:schemeClr val="bg1"/>
                </a:solidFill>
                <a:latin typeface="Century Schoolbook L"/>
              </a:rPr>
              <a:t> </a:t>
            </a:r>
            <a:endParaRPr lang="en-US" sz="2400" dirty="0" smtClean="0">
              <a:solidFill>
                <a:schemeClr val="bg1"/>
              </a:solidFill>
              <a:latin typeface="Century Schoolbook 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Century Schoolbook L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Century Schoolbook L"/>
              </a:rPr>
              <a:t>gives us insight not only into the errors being made by a classifier but more importantly the types of errors that are being made.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8" y="2151577"/>
            <a:ext cx="3726614" cy="380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1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557</Words>
  <Application>Microsoft Office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Schoolbook L</vt:lpstr>
      <vt:lpstr>DejaVu Sans</vt:lpstr>
      <vt:lpstr>Symbol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Dundlodia</dc:creator>
  <cp:lastModifiedBy>R, Jayathilaga</cp:lastModifiedBy>
  <cp:revision>35</cp:revision>
  <dcterms:created xsi:type="dcterms:W3CDTF">2018-04-16T06:56:04Z</dcterms:created>
  <dcterms:modified xsi:type="dcterms:W3CDTF">2019-11-03T14:49:58Z</dcterms:modified>
</cp:coreProperties>
</file>