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d8d6ae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d8d6ae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d8d6ae4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d8d6ae4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d8d6ae4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d8d6ae4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d8d6ae4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d8d6ae4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Example - throwing paper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Recommendation - i/p, o/p, prog</a:t>
            </a:r>
            <a:endParaRPr sz="1200"/>
          </a:p>
          <a:p>
            <a:pPr indent="-3048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i="1" lang="en" sz="1200">
                <a:highlight>
                  <a:srgbClr val="FFFFFF"/>
                </a:highlight>
              </a:rPr>
              <a:t>“If a typical person can do a mental task with less than one second of thought, we can probably automate it using AI either now or in the near future.”</a:t>
            </a:r>
            <a:r>
              <a:rPr b="1" lang="en" sz="1200">
                <a:highlight>
                  <a:srgbClr val="FFFFFF"/>
                </a:highlight>
              </a:rPr>
              <a:t>— Andrew Ng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d8d6ae4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d8d6ae4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d8d6ae4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d8d6ae4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Continuously changes and no change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d8d6ae4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d8d6ae4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d8d6ae4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fd8d6ae4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“Hour_Of_Day”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Age range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d8d6ae4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fd8d6ae4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d8d6ae4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d8d6ae4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hyperlink" Target="https://urldefense.proofpoint.com/v2/url?u=https-3A__www.linkedin.com_in_jayathilaga-2Dramajayam-2D1a037792&amp;d=DwMBaQ&amp;c=udBTRvFvXC5Dhqg7UHpJlPps3mZ3LRxpb6__0PomBTQ&amp;r=QxO7gzOwfV3T-RxCPSA5GOV_Us57-VtO59qi_g4ott4&amp;m=TaI0lz9Kv6z6Lv0pfOL9Slpbr2OfqJ8-X5Lri5SnbPw&amp;s=MRcib3gYBPZR0d1DJ-4aphT0k-fH12L5PxI2KByokwQ&amp;e=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17314" l="13067" r="38154" t="18293"/>
          <a:stretch/>
        </p:blipFill>
        <p:spPr>
          <a:xfrm>
            <a:off x="6982749" y="31850"/>
            <a:ext cx="2161249" cy="2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851925" y="549375"/>
            <a:ext cx="6130800" cy="3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Jayathilaga Ramajayam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51C75"/>
                </a:solidFill>
              </a:rPr>
              <a:t>Analyst - Data Analytics, Verizon India</a:t>
            </a:r>
            <a:endParaRPr b="1" sz="24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Runner up - AI/ML hackathon conducted by Techgig Geek Goddess 2019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https://www.linkedin.com/in/jayathilaga-ramajayam-1a037792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175" y="3010950"/>
            <a:ext cx="334175" cy="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1021300" y="518050"/>
            <a:ext cx="7319400" cy="384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1058300" y="381600"/>
            <a:ext cx="7304400" cy="41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FFFFFF"/>
                </a:highlight>
              </a:rPr>
              <a:t>Step by Step process of building a ML Model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058300" y="381600"/>
            <a:ext cx="7304400" cy="41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850" y="584650"/>
            <a:ext cx="1387600" cy="1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154500" y="510650"/>
            <a:ext cx="5373000" cy="180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61C00"/>
                </a:solidFill>
              </a:rPr>
              <a:t>What is Machine learning?</a:t>
            </a:r>
            <a:endParaRPr b="1" sz="1800">
              <a:solidFill>
                <a:srgbClr val="A61C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Machine learning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an application of artificial intelligence (AI) that provides systems the ability to automatically learn and improve from experience without being explicitly programmed.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874" y="2360999"/>
            <a:ext cx="2091375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3678150" y="2397825"/>
            <a:ext cx="4514400" cy="18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61C00"/>
                </a:solidFill>
              </a:rPr>
              <a:t>Why use of Machine Learning model</a:t>
            </a:r>
            <a:endParaRPr b="1" sz="1800">
              <a:solidFill>
                <a:srgbClr val="A61C00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</a:rPr>
              <a:t>The rule of thumb is: use Machine Learning when traditional programming methods can’t deal efficiently with the problem.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/>
        </p:nvSpPr>
        <p:spPr>
          <a:xfrm>
            <a:off x="1058300" y="381600"/>
            <a:ext cx="7304400" cy="41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Step by step process in model building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00" y="751625"/>
            <a:ext cx="7304401" cy="425555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7134400" y="1262275"/>
            <a:ext cx="1102500" cy="347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Validation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134400" y="2076375"/>
            <a:ext cx="976800" cy="2604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Accuracy, precision, recall, F1 score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1058300" y="381600"/>
            <a:ext cx="7304400" cy="41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highlight>
                  <a:srgbClr val="FFFFFF"/>
                </a:highlight>
              </a:rPr>
              <a:t>Exploratory Data Analysis</a:t>
            </a:r>
            <a:endParaRPr b="1" sz="18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0202"/>
                </a:solidFill>
              </a:rPr>
              <a:t>To gain a sense of the relationship of the features with each other and the target variable</a:t>
            </a:r>
            <a:endParaRPr b="1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highlight>
                <a:srgbClr val="FFFFFF"/>
              </a:highlight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63" y="1349125"/>
            <a:ext cx="58578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1058300" y="381600"/>
            <a:ext cx="7304400" cy="41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Data </a:t>
            </a:r>
            <a:r>
              <a:rPr b="1" lang="en" sz="1800">
                <a:solidFill>
                  <a:srgbClr val="980000"/>
                </a:solidFill>
              </a:rPr>
              <a:t>Pr</a:t>
            </a:r>
            <a:r>
              <a:rPr b="1" lang="en" sz="1800">
                <a:solidFill>
                  <a:srgbClr val="980000"/>
                </a:solidFill>
              </a:rPr>
              <a:t>eprocessing  and Data cleaning</a:t>
            </a:r>
            <a:endParaRPr b="1" sz="1800">
              <a:solidFill>
                <a:srgbClr val="98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For Categorical and numerical data:</a:t>
            </a:r>
            <a:endParaRPr b="1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values,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Ignore the column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Fill the missing values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For textual data: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Lower case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Remove stop words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Remove punctuations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Stemming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Lemmatization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00" y="1369125"/>
            <a:ext cx="2844200" cy="19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1058300" y="381600"/>
            <a:ext cx="7304400" cy="41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Feature Engineering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Preparing the proper input dataset, compatible with the machine learning algorithm requirements.</a:t>
            </a:r>
            <a:endParaRPr b="1"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Imputation</a:t>
            </a:r>
            <a:endParaRPr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Handling Outliers</a:t>
            </a:r>
            <a:endParaRPr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Binning</a:t>
            </a:r>
            <a:endParaRPr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Log Transform</a:t>
            </a:r>
            <a:endParaRPr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One-Hot Encoding</a:t>
            </a:r>
            <a:endParaRPr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Grouping Operations</a:t>
            </a:r>
            <a:endParaRPr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Feature Split</a:t>
            </a:r>
            <a:endParaRPr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Scaling</a:t>
            </a:r>
            <a:endParaRPr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Extracting Date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4477425" y="1358500"/>
            <a:ext cx="3300600" cy="1961100"/>
          </a:xfrm>
          <a:prstGeom prst="bevel">
            <a:avLst>
              <a:gd fmla="val 12500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a survey in Forbes, data scientists spend </a:t>
            </a:r>
            <a:r>
              <a:rPr b="1" lang="en"/>
              <a:t>80%</a:t>
            </a:r>
            <a:r>
              <a:rPr lang="en"/>
              <a:t> of their time on </a:t>
            </a:r>
            <a:r>
              <a:rPr b="1" lang="en"/>
              <a:t>data preparation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1058300" y="381600"/>
            <a:ext cx="7304400" cy="41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Modeling 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Model selection</a:t>
            </a:r>
            <a:r>
              <a:rPr lang="en">
                <a:highlight>
                  <a:srgbClr val="FFFFFF"/>
                </a:highlight>
              </a:rPr>
              <a:t> is the process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of choosing one of the models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as the final model that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addresses the problem.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16977" l="0" r="0" t="16832"/>
          <a:stretch/>
        </p:blipFill>
        <p:spPr>
          <a:xfrm>
            <a:off x="4314625" y="348924"/>
            <a:ext cx="3596624" cy="4232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598" y="2217200"/>
            <a:ext cx="1940900" cy="21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1058300" y="381600"/>
            <a:ext cx="7304400" cy="41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How well your model performs?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21" y="609296"/>
            <a:ext cx="2634525" cy="268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888" y="3499413"/>
            <a:ext cx="2619375" cy="752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1"/>
          <p:cNvSpPr txBox="1"/>
          <p:nvPr/>
        </p:nvSpPr>
        <p:spPr>
          <a:xfrm>
            <a:off x="1176725" y="825650"/>
            <a:ext cx="3552300" cy="34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Classification problem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number of correct and incorrect predictions are summarized with count values and broken down by each class. This is the key to the </a:t>
            </a:r>
            <a:r>
              <a:rPr b="1" lang="en"/>
              <a:t>confusion matrix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gives us insight not only into the errors being made by a classifier but more importantly the types of errors that are being made.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