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4" r:id="rId9"/>
    <p:sldId id="265" r:id="rId10"/>
    <p:sldId id="261"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07"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5088"/>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603AA-0889-4731-B970-206DC06EDB5B}" type="datetimeFigureOut">
              <a:rPr lang="en-US" smtClean="0"/>
              <a:pPr/>
              <a:t>9/20/2019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D6C647-6E94-4D68-8D72-61432F52C31F}"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603AA-0889-4731-B970-206DC06EDB5B}" type="datetimeFigureOut">
              <a:rPr lang="en-US" smtClean="0"/>
              <a:pPr/>
              <a:t>9/20/2019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6C647-6E94-4D68-8D72-61432F52C31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exa.info/paper/faecfadbd4a49f6705e0d3904d6770171b05041f" TargetMode="External"/><Relationship Id="rId2" Type="http://schemas.openxmlformats.org/officeDocument/2006/relationships/hyperlink" Target="http://rexa.info/paper/0519d1408b992b21964af4bfe97675987c0caef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7772400" cy="2000264"/>
          </a:xfrm>
        </p:spPr>
        <p:txBody>
          <a:bodyPr>
            <a:noAutofit/>
          </a:bodyPr>
          <a:lstStyle/>
          <a:p>
            <a:r>
              <a:rPr lang="en-IN" sz="4800" b="1" dirty="0" smtClean="0"/>
              <a:t>HEART DISEASE PREDICTION USING DATA MINING</a:t>
            </a:r>
            <a:endParaRPr lang="en-IN" sz="4800" b="1" dirty="0"/>
          </a:p>
        </p:txBody>
      </p:sp>
      <p:sp>
        <p:nvSpPr>
          <p:cNvPr id="3" name="Subtitle 2"/>
          <p:cNvSpPr>
            <a:spLocks noGrp="1"/>
          </p:cNvSpPr>
          <p:nvPr>
            <p:ph type="subTitle" idx="1"/>
          </p:nvPr>
        </p:nvSpPr>
        <p:spPr>
          <a:xfrm>
            <a:off x="2743200" y="4500570"/>
            <a:ext cx="6400800" cy="2109790"/>
          </a:xfrm>
        </p:spPr>
        <p:txBody>
          <a:bodyPr>
            <a:normAutofit fontScale="62500" lnSpcReduction="20000"/>
          </a:bodyPr>
          <a:lstStyle/>
          <a:p>
            <a:pPr algn="l"/>
            <a:r>
              <a:rPr lang="en-IN" sz="3400" b="1" dirty="0" smtClean="0"/>
              <a:t>Guide Name:         Mr.Srikanth Reddy</a:t>
            </a:r>
          </a:p>
          <a:p>
            <a:pPr algn="l"/>
            <a:r>
              <a:rPr lang="en-IN" sz="3400" b="1" dirty="0" smtClean="0"/>
              <a:t>Team Members:   A.JayaVani                   (16881A1201)</a:t>
            </a:r>
          </a:p>
          <a:p>
            <a:pPr marL="514350" indent="-514350"/>
            <a:r>
              <a:rPr lang="en-IN" sz="3400" b="1" dirty="0" smtClean="0"/>
              <a:t>                            Rakshitha Somadri    (16881A1239)</a:t>
            </a:r>
          </a:p>
          <a:p>
            <a:pPr marL="514350" indent="-514350"/>
            <a:r>
              <a:rPr lang="en-IN" sz="3400" b="1" dirty="0" smtClean="0"/>
              <a:t>                            Devaraneni  Shresta  (16881A1213</a:t>
            </a:r>
            <a:r>
              <a:rPr lang="en-IN" dirty="0" smtClean="0"/>
              <a: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76672"/>
            <a:ext cx="8229600" cy="5688632"/>
          </a:xfrm>
        </p:spPr>
        <p:txBody>
          <a:bodyPr>
            <a:normAutofit fontScale="77500" lnSpcReduction="20000"/>
          </a:bodyPr>
          <a:lstStyle/>
          <a:p>
            <a:pPr>
              <a:buNone/>
            </a:pPr>
            <a:r>
              <a:rPr lang="en-US" sz="3400" b="1" u="sng" dirty="0" smtClean="0"/>
              <a:t>Relevant </a:t>
            </a:r>
            <a:r>
              <a:rPr lang="en-US" sz="3400" b="1" u="sng" dirty="0"/>
              <a:t>Papers:</a:t>
            </a:r>
            <a:endParaRPr lang="en-US" sz="3400" u="sng" dirty="0"/>
          </a:p>
          <a:p>
            <a:r>
              <a:rPr lang="en-US" sz="3400" dirty="0"/>
              <a:t>Detrano, R., Janosi, A., Steinbrunn, W., Pfisterer, M., Schmid, J., Sandhu, S., Guppy, K., Lee, S., &amp; Froelicher, V. (1989). International application of a new probability algorithm for the diagnosis of coronary artery disease. American Journal of Cardiology, 64,304--310.</a:t>
            </a:r>
            <a:br>
              <a:rPr lang="en-US" sz="3400" dirty="0"/>
            </a:br>
            <a:r>
              <a:rPr lang="en-US" sz="3400" dirty="0"/>
              <a:t>[Web Link</a:t>
            </a:r>
            <a:r>
              <a:rPr lang="en-US" sz="3400" dirty="0" smtClean="0"/>
              <a:t>]</a:t>
            </a:r>
            <a:endParaRPr lang="en-US" sz="3400" dirty="0" smtClean="0"/>
          </a:p>
          <a:p>
            <a:endParaRPr lang="en-US" sz="3400" dirty="0" smtClean="0"/>
          </a:p>
          <a:p>
            <a:r>
              <a:rPr lang="en-US" sz="3400" dirty="0" smtClean="0"/>
              <a:t>David </a:t>
            </a:r>
            <a:r>
              <a:rPr lang="en-US" sz="3400" dirty="0"/>
              <a:t>W. Aha &amp; Dennis Kibler. "Instance-based prediction of heart-disease presence with the Cleveland database."</a:t>
            </a:r>
            <a:br>
              <a:rPr lang="en-US" sz="3400" dirty="0"/>
            </a:br>
            <a:r>
              <a:rPr lang="en-US" sz="3400" dirty="0">
                <a:hlinkClick r:id="rId2"/>
              </a:rPr>
              <a:t>[Web Link</a:t>
            </a:r>
            <a:r>
              <a:rPr lang="en-US" sz="3400" dirty="0" smtClean="0">
                <a:hlinkClick r:id="rId2"/>
              </a:rPr>
              <a:t>]</a:t>
            </a:r>
            <a:endParaRPr lang="en-US" sz="3400" dirty="0"/>
          </a:p>
          <a:p>
            <a:endParaRPr lang="en-US" sz="3400" dirty="0" smtClean="0"/>
          </a:p>
          <a:p>
            <a:r>
              <a:rPr lang="en-US" sz="3400" dirty="0" smtClean="0"/>
              <a:t>Gennari</a:t>
            </a:r>
            <a:r>
              <a:rPr lang="en-US" sz="3400" dirty="0"/>
              <a:t>, J.H., Langley, P, &amp; Fisher, D. (1989). Models of incremental concept formation. Artificial Intelligence, 40, 11--61.</a:t>
            </a:r>
            <a:br>
              <a:rPr lang="en-US" sz="3400" dirty="0"/>
            </a:br>
            <a:r>
              <a:rPr lang="en-US" sz="3400" dirty="0">
                <a:hlinkClick r:id="rId3"/>
              </a:rPr>
              <a:t>[Web Link]</a:t>
            </a:r>
            <a:endParaRPr lang="en-US" sz="3400" dirty="0"/>
          </a:p>
          <a:p>
            <a:endParaRPr lang="en-US" dirty="0"/>
          </a:p>
        </p:txBody>
      </p:sp>
    </p:spTree>
    <p:extLst>
      <p:ext uri="{BB962C8B-B14F-4D97-AF65-F5344CB8AC3E}">
        <p14:creationId xmlns:p14="http://schemas.microsoft.com/office/powerpoint/2010/main" xmlns="" val="35054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332037"/>
            <a:ext cx="8229600" cy="4525963"/>
          </a:xfrm>
        </p:spPr>
        <p:txBody>
          <a:bodyPr>
            <a:normAutofit/>
          </a:bodyPr>
          <a:lstStyle/>
          <a:p>
            <a:pPr algn="ctr">
              <a:buNone/>
            </a:pPr>
            <a:r>
              <a:rPr lang="en-IN" sz="7200" dirty="0" smtClean="0">
                <a:latin typeface="Brush Script MT" pitchFamily="66" charset="0"/>
              </a:rPr>
              <a:t>Thank You!</a:t>
            </a:r>
            <a:endParaRPr lang="en-IN" sz="7200" dirty="0">
              <a:latin typeface="Brush Script M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54162"/>
          </a:xfrm>
        </p:spPr>
        <p:txBody>
          <a:bodyPr>
            <a:normAutofit/>
          </a:bodyPr>
          <a:lstStyle/>
          <a:p>
            <a:r>
              <a:rPr lang="en-IN" sz="5400" dirty="0" smtClean="0"/>
              <a:t>INTRODUCTION</a:t>
            </a:r>
            <a:endParaRPr lang="en-IN" sz="5400" dirty="0"/>
          </a:p>
        </p:txBody>
      </p:sp>
      <p:sp>
        <p:nvSpPr>
          <p:cNvPr id="3" name="Content Placeholder 2"/>
          <p:cNvSpPr>
            <a:spLocks noGrp="1"/>
          </p:cNvSpPr>
          <p:nvPr>
            <p:ph idx="1"/>
          </p:nvPr>
        </p:nvSpPr>
        <p:spPr>
          <a:xfrm>
            <a:off x="457200" y="1268760"/>
            <a:ext cx="8229600" cy="4857403"/>
          </a:xfrm>
        </p:spPr>
        <p:txBody>
          <a:bodyPr>
            <a:normAutofit lnSpcReduction="10000"/>
          </a:bodyPr>
          <a:lstStyle/>
          <a:p>
            <a:endParaRPr lang="en-IN" dirty="0" smtClean="0"/>
          </a:p>
          <a:p>
            <a:r>
              <a:rPr lang="en-IN" dirty="0" smtClean="0"/>
              <a:t>Heart Disease is one of the major causes of increased mortality rate in India.</a:t>
            </a:r>
          </a:p>
          <a:p>
            <a:r>
              <a:rPr lang="en-IN" dirty="0" smtClean="0"/>
              <a:t>Data mining techniques are helpful for early diagnosis of heart disease in a patient.</a:t>
            </a:r>
          </a:p>
          <a:p>
            <a:r>
              <a:rPr lang="en-IN" dirty="0" smtClean="0"/>
              <a:t>The system analyzes the patient’s data and derives the patterns from it.</a:t>
            </a:r>
          </a:p>
          <a:p>
            <a:r>
              <a:rPr lang="en-IN" dirty="0" smtClean="0"/>
              <a:t>These patterns are used to predict whether the patient is having the heart disease or not.</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IN" dirty="0" smtClean="0"/>
              <a:t>1.</a:t>
            </a:r>
            <a:r>
              <a:rPr lang="en-IN" dirty="0" smtClean="0"/>
              <a:t> </a:t>
            </a:r>
            <a:r>
              <a:rPr lang="en-IN" dirty="0" smtClean="0"/>
              <a:t>To predict how likely a person is to get </a:t>
            </a:r>
            <a:r>
              <a:rPr lang="en-IN" dirty="0" smtClean="0"/>
              <a:t>heart disease </a:t>
            </a:r>
            <a:r>
              <a:rPr lang="en-IN" dirty="0" smtClean="0"/>
              <a:t>using data mining techniques.</a:t>
            </a:r>
          </a:p>
          <a:p>
            <a:pPr>
              <a:buNone/>
            </a:pPr>
            <a:r>
              <a:rPr lang="en-IN" dirty="0" smtClean="0"/>
              <a:t>2. </a:t>
            </a:r>
            <a:r>
              <a:rPr lang="en-IN" dirty="0" smtClean="0"/>
              <a:t>The prediction model is built using </a:t>
            </a:r>
            <a:r>
              <a:rPr lang="en-IN" dirty="0" smtClean="0"/>
              <a:t>the dataset </a:t>
            </a:r>
            <a:r>
              <a:rPr lang="en-IN" dirty="0" smtClean="0"/>
              <a:t>which is predefined.</a:t>
            </a:r>
          </a:p>
          <a:p>
            <a:pPr>
              <a:buNone/>
            </a:pPr>
            <a:r>
              <a:rPr lang="en-IN" dirty="0" smtClean="0"/>
              <a:t>3.</a:t>
            </a:r>
            <a:r>
              <a:rPr lang="en-US" dirty="0" smtClean="0"/>
              <a:t>This </a:t>
            </a:r>
            <a:r>
              <a:rPr lang="en-US" dirty="0"/>
              <a:t>database contains 76 attributes, but </a:t>
            </a:r>
            <a:r>
              <a:rPr lang="en-US" dirty="0" smtClean="0"/>
              <a:t>all published </a:t>
            </a:r>
            <a:r>
              <a:rPr lang="en-US" dirty="0"/>
              <a:t>experiments refer to using a subset of </a:t>
            </a:r>
            <a:r>
              <a:rPr lang="en-US" dirty="0" smtClean="0"/>
              <a:t>13 </a:t>
            </a:r>
            <a:r>
              <a:rPr lang="en-US" dirty="0"/>
              <a:t>of them</a:t>
            </a:r>
            <a:r>
              <a:rPr lang="en-US" dirty="0" smtClean="0"/>
              <a:t>.</a:t>
            </a:r>
          </a:p>
          <a:p>
            <a:pPr>
              <a:buNone/>
            </a:pPr>
            <a:r>
              <a:rPr lang="en-US" dirty="0" smtClean="0"/>
              <a:t>4.The </a:t>
            </a:r>
            <a:r>
              <a:rPr lang="en-US" dirty="0"/>
              <a:t>"goal" field refers to the presence of heart disease in the patient. </a:t>
            </a:r>
            <a:endParaRPr lang="en-IN" dirty="0" smtClean="0"/>
          </a:p>
        </p:txBody>
      </p:sp>
      <p:sp>
        <p:nvSpPr>
          <p:cNvPr id="6" name="Title 5"/>
          <p:cNvSpPr>
            <a:spLocks noGrp="1"/>
          </p:cNvSpPr>
          <p:nvPr>
            <p:ph type="title"/>
          </p:nvPr>
        </p:nvSpPr>
        <p:spPr/>
        <p:txBody>
          <a:bodyPr/>
          <a:lstStyle/>
          <a:p>
            <a:r>
              <a:rPr lang="en-US" u="sng" dirty="0" smtClean="0"/>
              <a:t>Overview</a:t>
            </a:r>
            <a:endParaRPr lang="en-US"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4"/>
            <a:ext cx="8229600" cy="4525963"/>
          </a:xfrm>
        </p:spPr>
        <p:txBody>
          <a:bodyPr>
            <a:normAutofit lnSpcReduction="10000"/>
          </a:bodyPr>
          <a:lstStyle/>
          <a:p>
            <a:r>
              <a:rPr lang="en-IN" sz="3600" dirty="0" smtClean="0"/>
              <a:t>The aim of the project is to compare and contrast the different machine learning algorithms applied on the heart disease data-set. It is to improve the accuracy of the result prediction capability.</a:t>
            </a:r>
          </a:p>
          <a:p>
            <a:r>
              <a:rPr lang="en-IN" sz="3600" dirty="0" smtClean="0"/>
              <a:t>The system collects the values from the user and predicts if the person is likely to have a heart disease or not.</a:t>
            </a:r>
          </a:p>
          <a:p>
            <a:endParaRPr lang="en-IN" dirty="0" smtClean="0"/>
          </a:p>
        </p:txBody>
      </p:sp>
      <p:sp>
        <p:nvSpPr>
          <p:cNvPr id="4" name="TextBox 3"/>
          <p:cNvSpPr txBox="1"/>
          <p:nvPr/>
        </p:nvSpPr>
        <p:spPr>
          <a:xfrm>
            <a:off x="2928926" y="214290"/>
            <a:ext cx="2071702" cy="830997"/>
          </a:xfrm>
          <a:prstGeom prst="rect">
            <a:avLst/>
          </a:prstGeom>
          <a:noFill/>
        </p:spPr>
        <p:txBody>
          <a:bodyPr wrap="square" rtlCol="0">
            <a:spAutoFit/>
          </a:bodyPr>
          <a:lstStyle/>
          <a:p>
            <a:pPr algn="ctr"/>
            <a:r>
              <a:rPr lang="en-IN" sz="4800" b="1" dirty="0" smtClean="0"/>
              <a:t>Aim</a:t>
            </a:r>
            <a:endParaRPr lang="en-IN" sz="4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those 13 attributes?		</a:t>
            </a:r>
            <a:endParaRPr lang="en-IN" dirty="0"/>
          </a:p>
        </p:txBody>
      </p:sp>
      <p:sp>
        <p:nvSpPr>
          <p:cNvPr id="3" name="Content Placeholder 2"/>
          <p:cNvSpPr>
            <a:spLocks noGrp="1"/>
          </p:cNvSpPr>
          <p:nvPr>
            <p:ph idx="1"/>
          </p:nvPr>
        </p:nvSpPr>
        <p:spPr/>
        <p:txBody>
          <a:bodyPr>
            <a:normAutofit lnSpcReduction="10000"/>
          </a:bodyPr>
          <a:lstStyle/>
          <a:p>
            <a:r>
              <a:rPr lang="en-IN" sz="2000" dirty="0" smtClean="0"/>
              <a:t>Age</a:t>
            </a:r>
          </a:p>
          <a:p>
            <a:r>
              <a:rPr lang="en-IN" sz="2000" dirty="0" smtClean="0"/>
              <a:t>Gender(0=Female,1=Male)</a:t>
            </a:r>
          </a:p>
          <a:p>
            <a:r>
              <a:rPr lang="en-IN" sz="2000" dirty="0" smtClean="0"/>
              <a:t>Chest pain type</a:t>
            </a:r>
          </a:p>
          <a:p>
            <a:r>
              <a:rPr lang="en-IN" sz="2000" dirty="0" smtClean="0"/>
              <a:t>Resting blood pressure</a:t>
            </a:r>
          </a:p>
          <a:p>
            <a:r>
              <a:rPr lang="en-IN" sz="2000" dirty="0" smtClean="0"/>
              <a:t>Cholesterol</a:t>
            </a:r>
          </a:p>
          <a:p>
            <a:r>
              <a:rPr lang="en-IN" sz="2000" dirty="0" smtClean="0"/>
              <a:t>Fasting blood sugar</a:t>
            </a:r>
          </a:p>
          <a:p>
            <a:r>
              <a:rPr lang="en-IN" sz="2000" dirty="0" smtClean="0"/>
              <a:t>Slope</a:t>
            </a:r>
          </a:p>
          <a:p>
            <a:r>
              <a:rPr lang="en-IN" sz="2000" dirty="0" smtClean="0"/>
              <a:t>Oldpeak</a:t>
            </a:r>
            <a:endParaRPr lang="en-IN" sz="2000" dirty="0"/>
          </a:p>
          <a:p>
            <a:r>
              <a:rPr lang="en-IN" sz="2000" dirty="0" smtClean="0"/>
              <a:t>Exercise induced angina</a:t>
            </a:r>
          </a:p>
          <a:p>
            <a:r>
              <a:rPr lang="en-IN" sz="2000" dirty="0" smtClean="0"/>
              <a:t>Maximum heart rate acheived</a:t>
            </a:r>
          </a:p>
          <a:p>
            <a:r>
              <a:rPr lang="en-IN" sz="2000" dirty="0" smtClean="0"/>
              <a:t>Number of major vessels</a:t>
            </a:r>
          </a:p>
          <a:p>
            <a:r>
              <a:rPr lang="en-IN" sz="2000" dirty="0" smtClean="0"/>
              <a:t>Thalassemia</a:t>
            </a:r>
          </a:p>
          <a:p>
            <a:r>
              <a:rPr lang="en-IN" sz="2000" dirty="0" smtClean="0"/>
              <a:t>Resting electrocardiographic</a:t>
            </a:r>
          </a:p>
          <a:p>
            <a:endParaRPr lang="en-IN" sz="2000" dirty="0" smtClean="0"/>
          </a:p>
          <a:p>
            <a:endParaRPr lang="en-IN"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u="sng" dirty="0" smtClean="0"/>
              <a:t>Advantages:</a:t>
            </a:r>
            <a:endParaRPr lang="en-US" sz="4000" u="sng"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US" dirty="0"/>
              <a:t>The health care industries collect huge amounts of data that contain some hidden information, which is useful for making effective decisions. For providing appropriate results and making effective decisions on data, some advanced data mining techniques are </a:t>
            </a:r>
            <a:r>
              <a:rPr lang="en-US" dirty="0" smtClean="0"/>
              <a:t>used. The </a:t>
            </a:r>
            <a:r>
              <a:rPr lang="en-US" dirty="0"/>
              <a:t>obtained results have illustrated that the designed diagnostic system can effectively predict the risk level of heart diseases.</a:t>
            </a:r>
            <a:br>
              <a:rPr lang="en-US" dirty="0"/>
            </a:br>
            <a:endParaRPr lang="en-US" dirty="0"/>
          </a:p>
        </p:txBody>
      </p:sp>
    </p:spTree>
    <p:extLst>
      <p:ext uri="{BB962C8B-B14F-4D97-AF65-F5344CB8AC3E}">
        <p14:creationId xmlns:p14="http://schemas.microsoft.com/office/powerpoint/2010/main" xmlns="" val="286243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u="sng" dirty="0" smtClean="0"/>
              <a:t>Difficulties faced during the project:</a:t>
            </a:r>
            <a:br>
              <a:rPr lang="en-US" sz="4800" u="sng" dirty="0" smtClean="0"/>
            </a:br>
            <a:endParaRPr lang="en-US" sz="4800" u="sng" dirty="0"/>
          </a:p>
        </p:txBody>
      </p:sp>
      <p:sp>
        <p:nvSpPr>
          <p:cNvPr id="3" name="Content Placeholder 2"/>
          <p:cNvSpPr>
            <a:spLocks noGrp="1"/>
          </p:cNvSpPr>
          <p:nvPr>
            <p:ph idx="1"/>
          </p:nvPr>
        </p:nvSpPr>
        <p:spPr/>
        <p:txBody>
          <a:bodyPr/>
          <a:lstStyle/>
          <a:p>
            <a:r>
              <a:rPr lang="en-US" dirty="0" smtClean="0"/>
              <a:t>The prediction system must be accurate so as to provide correct results to the user.</a:t>
            </a:r>
          </a:p>
          <a:p>
            <a:r>
              <a:rPr lang="en-US" dirty="0" smtClean="0"/>
              <a:t>Although algorithms are implemented they may not produce exact results at times.</a:t>
            </a:r>
          </a:p>
          <a:p>
            <a:r>
              <a:rPr lang="en-US" dirty="0" smtClean="0"/>
              <a:t>Thus to provide accurate results </a:t>
            </a:r>
            <a:r>
              <a:rPr lang="en-US" dirty="0" smtClean="0"/>
              <a:t>efficiently  </a:t>
            </a:r>
            <a:r>
              <a:rPr lang="en-US" dirty="0" smtClean="0"/>
              <a:t>the model has to be increased by comparing the algorithms and predicting the correct report.</a:t>
            </a:r>
          </a:p>
          <a:p>
            <a:endParaRPr lang="en-US" dirty="0"/>
          </a:p>
        </p:txBody>
      </p:sp>
    </p:spTree>
    <p:extLst>
      <p:ext uri="{BB962C8B-B14F-4D97-AF65-F5344CB8AC3E}">
        <p14:creationId xmlns:p14="http://schemas.microsoft.com/office/powerpoint/2010/main" xmlns="" val="85208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List of algorithms used</a:t>
            </a:r>
            <a:endParaRPr lang="en-IN" dirty="0"/>
          </a:p>
        </p:txBody>
      </p:sp>
      <p:sp>
        <p:nvSpPr>
          <p:cNvPr id="3" name="Content Placeholder 2"/>
          <p:cNvSpPr>
            <a:spLocks noGrp="1"/>
          </p:cNvSpPr>
          <p:nvPr>
            <p:ph idx="1"/>
          </p:nvPr>
        </p:nvSpPr>
        <p:spPr/>
        <p:txBody>
          <a:bodyPr/>
          <a:lstStyle/>
          <a:p>
            <a:r>
              <a:rPr lang="en-IN" dirty="0" smtClean="0"/>
              <a:t>Random forest classifier</a:t>
            </a:r>
          </a:p>
          <a:p>
            <a:r>
              <a:rPr lang="en-IN" dirty="0" smtClean="0"/>
              <a:t>Decision tree</a:t>
            </a:r>
          </a:p>
          <a:p>
            <a:r>
              <a:rPr lang="en-IN" dirty="0" smtClean="0"/>
              <a:t>Support </a:t>
            </a:r>
            <a:r>
              <a:rPr lang="en-IN" dirty="0" smtClean="0"/>
              <a:t>V</a:t>
            </a:r>
            <a:r>
              <a:rPr lang="en-IN" dirty="0" smtClean="0"/>
              <a:t>ector Machine</a:t>
            </a:r>
          </a:p>
          <a:p>
            <a:r>
              <a:rPr lang="en-IN" dirty="0" smtClean="0"/>
              <a:t>Naive bayes</a:t>
            </a:r>
          </a:p>
          <a:p>
            <a:r>
              <a:rPr lang="en-IN" dirty="0" smtClean="0"/>
              <a:t>XGB classifier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Graphical representation of the values in a dataset </a:t>
            </a:r>
            <a:endParaRPr lang="en-IN" dirty="0"/>
          </a:p>
        </p:txBody>
      </p:sp>
      <p:pic>
        <p:nvPicPr>
          <p:cNvPr id="4" name="Content Placeholder 3" descr="Screenshot (102).png"/>
          <p:cNvPicPr>
            <a:picLocks noGrp="1" noChangeAspect="1"/>
          </p:cNvPicPr>
          <p:nvPr>
            <p:ph idx="1"/>
          </p:nvPr>
        </p:nvPicPr>
        <p:blipFill>
          <a:blip r:embed="rId2"/>
          <a:srcRect l="18053" t="15152" r="18053" b="12241"/>
          <a:stretch>
            <a:fillRect/>
          </a:stretch>
        </p:blipFill>
        <p:spPr>
          <a:xfrm>
            <a:off x="571472" y="1643050"/>
            <a:ext cx="7500990" cy="521495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463</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HEART DISEASE PREDICTION USING DATA MINING</vt:lpstr>
      <vt:lpstr>INTRODUCTION</vt:lpstr>
      <vt:lpstr>Overview</vt:lpstr>
      <vt:lpstr>Slide 4</vt:lpstr>
      <vt:lpstr>What are those 13 attributes?  </vt:lpstr>
      <vt:lpstr>Advantages:</vt:lpstr>
      <vt:lpstr>Difficulties faced during the project: </vt:lpstr>
      <vt:lpstr>List of algorithms used</vt:lpstr>
      <vt:lpstr>Graphical representation of the values in a dataset </vt:lpstr>
      <vt:lpstr>Slide 10</vt:lpstr>
      <vt:lpstr>Slide 11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Data Mining</dc:title>
  <dc:creator>USER</dc:creator>
  <cp:lastModifiedBy>USER</cp:lastModifiedBy>
  <cp:revision>43</cp:revision>
  <dcterms:created xsi:type="dcterms:W3CDTF">2019-09-19T14:39:53Z</dcterms:created>
  <dcterms:modified xsi:type="dcterms:W3CDTF">2019-09-20T18:55:55Z</dcterms:modified>
</cp:coreProperties>
</file>