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3"/>
  </p:notesMasterIdLst>
  <p:sldIdLst>
    <p:sldId id="399" r:id="rId3"/>
    <p:sldId id="257" r:id="rId4"/>
    <p:sldId id="259" r:id="rId5"/>
    <p:sldId id="416" r:id="rId6"/>
    <p:sldId id="261" r:id="rId7"/>
    <p:sldId id="262" r:id="rId8"/>
    <p:sldId id="409" r:id="rId9"/>
    <p:sldId id="421" r:id="rId10"/>
    <p:sldId id="422" r:id="rId11"/>
    <p:sldId id="423" r:id="rId12"/>
    <p:sldId id="425" r:id="rId13"/>
    <p:sldId id="424" r:id="rId14"/>
    <p:sldId id="420" r:id="rId15"/>
    <p:sldId id="433" r:id="rId16"/>
    <p:sldId id="419" r:id="rId17"/>
    <p:sldId id="426" r:id="rId18"/>
    <p:sldId id="437" r:id="rId19"/>
    <p:sldId id="428" r:id="rId20"/>
    <p:sldId id="438" r:id="rId21"/>
    <p:sldId id="440" r:id="rId22"/>
    <p:sldId id="441" r:id="rId23"/>
    <p:sldId id="439" r:id="rId24"/>
    <p:sldId id="436" r:id="rId25"/>
    <p:sldId id="442" r:id="rId26"/>
    <p:sldId id="401" r:id="rId27"/>
    <p:sldId id="443" r:id="rId28"/>
    <p:sldId id="400" r:id="rId29"/>
    <p:sldId id="444" r:id="rId30"/>
    <p:sldId id="445" r:id="rId31"/>
    <p:sldId id="32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3741" autoAdjust="0"/>
  </p:normalViewPr>
  <p:slideViewPr>
    <p:cSldViewPr>
      <p:cViewPr varScale="1">
        <p:scale>
          <a:sx n="67" d="100"/>
          <a:sy n="67" d="100"/>
        </p:scale>
        <p:origin x="13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kaj pandey" userId="c2f7ae712ce1d718" providerId="LiveId" clId="{594A8B97-79F4-4462-A5A0-B66DE6EFA148}"/>
    <pc:docChg chg="custSel addSld modSld">
      <pc:chgData name="pankaj pandey" userId="c2f7ae712ce1d718" providerId="LiveId" clId="{594A8B97-79F4-4462-A5A0-B66DE6EFA148}" dt="2023-01-05T06:00:26.734" v="32" actId="1076"/>
      <pc:docMkLst>
        <pc:docMk/>
      </pc:docMkLst>
      <pc:sldChg chg="addSp delSp modSp new mod">
        <pc:chgData name="pankaj pandey" userId="c2f7ae712ce1d718" providerId="LiveId" clId="{594A8B97-79F4-4462-A5A0-B66DE6EFA148}" dt="2023-01-05T06:00:26.734" v="32" actId="1076"/>
        <pc:sldMkLst>
          <pc:docMk/>
          <pc:sldMk cId="3603599630" sldId="445"/>
        </pc:sldMkLst>
        <pc:spChg chg="mod">
          <ac:chgData name="pankaj pandey" userId="c2f7ae712ce1d718" providerId="LiveId" clId="{594A8B97-79F4-4462-A5A0-B66DE6EFA148}" dt="2023-01-05T05:59:18.170" v="18" actId="207"/>
          <ac:spMkLst>
            <pc:docMk/>
            <pc:sldMk cId="3603599630" sldId="445"/>
            <ac:spMk id="2" creationId="{91683B51-4BEC-485D-B161-57E0A186FAE9}"/>
          </ac:spMkLst>
        </pc:spChg>
        <pc:spChg chg="del mod">
          <ac:chgData name="pankaj pandey" userId="c2f7ae712ce1d718" providerId="LiveId" clId="{594A8B97-79F4-4462-A5A0-B66DE6EFA148}" dt="2023-01-05T05:58:50.973" v="2" actId="22"/>
          <ac:spMkLst>
            <pc:docMk/>
            <pc:sldMk cId="3603599630" sldId="445"/>
            <ac:spMk id="3" creationId="{8A8EBBEE-6C94-48C6-B02C-519D077A4E38}"/>
          </ac:spMkLst>
        </pc:spChg>
        <pc:picChg chg="add mod ord">
          <ac:chgData name="pankaj pandey" userId="c2f7ae712ce1d718" providerId="LiveId" clId="{594A8B97-79F4-4462-A5A0-B66DE6EFA148}" dt="2023-01-05T06:00:26.734" v="32" actId="1076"/>
          <ac:picMkLst>
            <pc:docMk/>
            <pc:sldMk cId="3603599630" sldId="445"/>
            <ac:picMk id="5" creationId="{C7C7F46D-0870-44C4-9650-5E2829E34A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56302-8A53-4FD3-9C76-6EC20D6DA722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8AA2A-0ACA-4743-B29C-68D7301616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8AA2A-0ACA-4743-B29C-68D7301616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5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2F09B7-4472-4EC1-9E57-DBB8F88A11B7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9C660-2C82-40B6-8AEA-4919B2277348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6E664-EFC7-42CC-B0CE-1A9669BEB093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© LPU :: BTY100 Biology for Engineers :: </a:t>
            </a:r>
            <a:r>
              <a:rPr lang="en-IN" dirty="0" err="1">
                <a:solidFill>
                  <a:prstClr val="black">
                    <a:tint val="75000"/>
                  </a:prstClr>
                </a:solidFill>
              </a:rPr>
              <a:t>Dr.</a:t>
            </a:r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IN" dirty="0" err="1">
                <a:solidFill>
                  <a:prstClr val="black">
                    <a:tint val="75000"/>
                  </a:prstClr>
                </a:solidFill>
              </a:rPr>
              <a:t>Lovi</a:t>
            </a:r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 Raj Gupta</a:t>
            </a:r>
          </a:p>
        </p:txBody>
      </p:sp>
    </p:spTree>
    <p:extLst>
      <p:ext uri="{BB962C8B-B14F-4D97-AF65-F5344CB8AC3E}">
        <p14:creationId xmlns:p14="http://schemas.microsoft.com/office/powerpoint/2010/main" val="2949420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© LPU :: BTY100 Biology for Engineers :: </a:t>
            </a:r>
            <a:r>
              <a:rPr lang="en-IN" dirty="0" err="1">
                <a:solidFill>
                  <a:prstClr val="black">
                    <a:tint val="75000"/>
                  </a:prstClr>
                </a:solidFill>
              </a:rPr>
              <a:t>Dr.</a:t>
            </a:r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IN" dirty="0" err="1">
                <a:solidFill>
                  <a:prstClr val="black">
                    <a:tint val="75000"/>
                  </a:prstClr>
                </a:solidFill>
              </a:rPr>
              <a:t>Lovi</a:t>
            </a:r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 Raj Gupta</a:t>
            </a:r>
          </a:p>
        </p:txBody>
      </p:sp>
    </p:spTree>
    <p:extLst>
      <p:ext uri="{BB962C8B-B14F-4D97-AF65-F5344CB8AC3E}">
        <p14:creationId xmlns:p14="http://schemas.microsoft.com/office/powerpoint/2010/main" val="265158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05-01-2023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206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05-01-2023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74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05-01-2023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85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05-01-2023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11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05-01-2023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31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05-01-2023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66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5048A-FFBE-4591-8838-EFEC1A9E5C70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05-01-2023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928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05-01-2023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49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05-01-2023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5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EF1E8D-F733-4E79-BDAB-5BC1DA3D4437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EC5E3C-7958-41A2-9EB5-F9D8A406CB96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CA9D38-BB70-4B70-BEF1-4B422698A74E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E0454-C09C-4497-A619-8EBCA297B006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04E96-3E1E-4957-B72B-298D5CA562F6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8DA14-69FF-4D0A-82BC-0AF8351D1CBF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EB4E44-4CB7-428D-851C-8D2832777F04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8195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6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8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9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7082781B-2A35-41EE-8B25-2B53B6FBEE94}" type="datetime1">
              <a:rPr lang="en-US" smtClean="0"/>
              <a:pPr/>
              <a:t>1/5/2023</a:t>
            </a:fld>
            <a:endParaRPr lang="en-US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© LPU :: BTY100 Biology for Engineers :: </a:t>
            </a:r>
            <a:r>
              <a:rPr lang="en-IN" dirty="0" err="1">
                <a:solidFill>
                  <a:prstClr val="black">
                    <a:tint val="75000"/>
                  </a:prstClr>
                </a:solidFill>
              </a:rPr>
              <a:t>Dr.</a:t>
            </a:r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IN" dirty="0" err="1">
                <a:solidFill>
                  <a:prstClr val="black">
                    <a:tint val="75000"/>
                  </a:prstClr>
                </a:solidFill>
              </a:rPr>
              <a:t>Lovi</a:t>
            </a:r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 Raj Gupta</a:t>
            </a:r>
          </a:p>
        </p:txBody>
      </p:sp>
    </p:spTree>
    <p:extLst>
      <p:ext uri="{BB962C8B-B14F-4D97-AF65-F5344CB8AC3E}">
        <p14:creationId xmlns:p14="http://schemas.microsoft.com/office/powerpoint/2010/main" val="206222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onlinecourses.nptel.ac.in/noc23_ma24/preview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609600"/>
            <a:ext cx="8856984" cy="3065289"/>
          </a:xfrm>
        </p:spPr>
        <p:txBody>
          <a:bodyPr>
            <a:no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MTH302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and Statistics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43608" y="378904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22826" y="3853644"/>
            <a:ext cx="1770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Arial Rounded MT Bold" pitchFamily="34" charset="0"/>
            </a:endParaRPr>
          </a:p>
          <a:p>
            <a:endParaRPr lang="en-US" sz="2400" dirty="0">
              <a:latin typeface="Arial Rounded MT Bold" pitchFamily="34" charset="0"/>
            </a:endParaRPr>
          </a:p>
          <a:p>
            <a:r>
              <a:rPr lang="en-US" sz="2400" dirty="0">
                <a:latin typeface="Arial Rounded MT Bold" pitchFamily="34" charset="0"/>
              </a:rPr>
              <a:t>Lecture #0</a:t>
            </a:r>
            <a:endParaRPr lang="en-IN" sz="2400" dirty="0">
              <a:latin typeface="Arial Rounded MT Bold" pitchFamily="34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B65AC091-D09F-2358-3C3E-ABF82E1A1B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1" y="482662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4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4: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Central Limit Theorem and</a:t>
            </a:r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Estimation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central limit theorem, 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unbiased estimators, 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estimator, 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 estimation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IN" sz="3200" dirty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51B3459E-D632-73AA-362B-8EF9E1F11CC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1" y="482662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6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5: Hypothesis Testing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error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Goodness of fit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t test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F-test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Z-test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square Test</a:t>
            </a:r>
          </a:p>
          <a:p>
            <a:pPr marL="400050" lvl="1" indent="0">
              <a:buNone/>
            </a:pPr>
            <a:endParaRPr lang="en-IN" sz="32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7CB4354D-7B20-2618-C1CF-301CABE3F22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00" y="401668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4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6: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and regression</a:t>
            </a:r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 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correlation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the line and curve 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using regression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regression</a:t>
            </a:r>
          </a:p>
          <a:p>
            <a:pPr marL="400050" lvl="1" indent="0">
              <a:buNone/>
            </a:pPr>
            <a:endParaRPr lang="en-IN" sz="3200" dirty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293C60EC-A26F-4B9A-070E-82CDDC526F6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0" y="401668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2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dare you to go through a day in which you never consider or use probability.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922C7340-C24D-2D4A-D8EE-C70B8AF253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152400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3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"/>
            <a:ext cx="8809311" cy="5715001"/>
          </a:xfrm>
        </p:spPr>
      </p:pic>
      <p:pic>
        <p:nvPicPr>
          <p:cNvPr id="2" name="object 3">
            <a:extLst>
              <a:ext uri="{FF2B5EF4-FFF2-40B4-BE49-F238E27FC236}">
                <a16:creationId xmlns:a16="http://schemas.microsoft.com/office/drawing/2014/main" id="{4346B283-1CA6-9F6D-486C-0348D524DD4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279430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0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you check the weather forecast?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you decide to go through the drive through lane vs walk in?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constantly creating hypotheses, making predictions, testing, and analysing.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lives are full of probabilities!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is related to probability because much of the data we use when determining probable outcomes comes from our understanding of statistics. 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6EE47B10-E0F8-ACCD-2652-37E770CCF1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203231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98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743200"/>
            <a:ext cx="4724400" cy="3886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14" y="259977"/>
            <a:ext cx="3495186" cy="26894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66" y="457199"/>
            <a:ext cx="4038600" cy="25450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48" y="2971801"/>
            <a:ext cx="2830246" cy="3429000"/>
          </a:xfrm>
          <a:prstGeom prst="rect">
            <a:avLst/>
          </a:prstGeom>
        </p:spPr>
      </p:pic>
      <p:pic>
        <p:nvPicPr>
          <p:cNvPr id="2" name="object 3">
            <a:extLst>
              <a:ext uri="{FF2B5EF4-FFF2-40B4-BE49-F238E27FC236}">
                <a16:creationId xmlns:a16="http://schemas.microsoft.com/office/drawing/2014/main" id="{894C1221-0DCF-4666-815F-2B3FA71C653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20000" y="127030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0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bability in Real Life | Applications of Probability">
            <a:extLst>
              <a:ext uri="{FF2B5EF4-FFF2-40B4-BE49-F238E27FC236}">
                <a16:creationId xmlns:a16="http://schemas.microsoft.com/office/drawing/2014/main" id="{61E30707-793B-3C0F-70C9-23C6E1C18A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400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3">
            <a:extLst>
              <a:ext uri="{FF2B5EF4-FFF2-40B4-BE49-F238E27FC236}">
                <a16:creationId xmlns:a16="http://schemas.microsoft.com/office/drawing/2014/main" id="{820F81F8-DFAB-8C45-972B-3C7C328394E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3800" y="330262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5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2" y="1417638"/>
            <a:ext cx="8322821" cy="4144962"/>
          </a:xfrm>
        </p:spPr>
      </p:pic>
      <p:pic>
        <p:nvPicPr>
          <p:cNvPr id="2" name="object 3">
            <a:extLst>
              <a:ext uri="{FF2B5EF4-FFF2-40B4-BE49-F238E27FC236}">
                <a16:creationId xmlns:a16="http://schemas.microsoft.com/office/drawing/2014/main" id="{7FA2130A-1720-B8D7-3C53-A651F5F501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304800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02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bability Examples In Daily Life">
            <a:extLst>
              <a:ext uri="{FF2B5EF4-FFF2-40B4-BE49-F238E27FC236}">
                <a16:creationId xmlns:a16="http://schemas.microsoft.com/office/drawing/2014/main" id="{09B75AC1-42AD-8EC3-E5BF-8BB76071F9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39339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3">
            <a:extLst>
              <a:ext uri="{FF2B5EF4-FFF2-40B4-BE49-F238E27FC236}">
                <a16:creationId xmlns:a16="http://schemas.microsoft.com/office/drawing/2014/main" id="{A13018C5-CD14-C55A-AB02-6747C055CA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152400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7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98717"/>
            <a:ext cx="6019799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307" dirty="0">
                <a:solidFill>
                  <a:srgbClr val="FF0000"/>
                </a:solidFill>
              </a:rPr>
              <a:t>L</a:t>
            </a:r>
            <a:r>
              <a:rPr dirty="0">
                <a:solidFill>
                  <a:srgbClr val="FF0000"/>
                </a:solidFill>
              </a:rPr>
              <a:t>TP</a:t>
            </a:r>
            <a:r>
              <a:rPr spc="-184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and C</a:t>
            </a:r>
            <a:r>
              <a:rPr spc="-71" dirty="0">
                <a:solidFill>
                  <a:srgbClr val="FF0000"/>
                </a:solidFill>
              </a:rPr>
              <a:t>r</a:t>
            </a:r>
            <a:r>
              <a:rPr dirty="0">
                <a:solidFill>
                  <a:srgbClr val="FF0000"/>
                </a:solidFill>
              </a:rPr>
              <a:t>edit</a:t>
            </a:r>
            <a:r>
              <a:rPr spc="-19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685924"/>
            <a:ext cx="8586215" cy="385089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  <a:tabLst>
                <a:tab pos="5505450" algn="l"/>
              </a:tabLst>
            </a:pPr>
            <a:r>
              <a:rPr sz="2400" b="1" spc="-4" dirty="0">
                <a:latin typeface="Times New Roman"/>
                <a:cs typeface="Times New Roman"/>
              </a:rPr>
              <a:t>Program</a:t>
            </a:r>
            <a:r>
              <a:rPr sz="2400" b="1" spc="-2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Name:</a:t>
            </a:r>
            <a:r>
              <a:rPr sz="2400" b="1" spc="-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Bachelor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Technology	</a:t>
            </a:r>
            <a:r>
              <a:rPr sz="2400" b="1" spc="-4" dirty="0">
                <a:latin typeface="Times New Roman"/>
                <a:cs typeface="Times New Roman"/>
              </a:rPr>
              <a:t>Program</a:t>
            </a:r>
            <a:r>
              <a:rPr sz="2400" b="1" spc="-4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Batch: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202</a:t>
            </a:r>
            <a:r>
              <a:rPr lang="en-IN" sz="2400" dirty="0">
                <a:latin typeface="Times New Roman"/>
                <a:cs typeface="Times New Roman"/>
              </a:rPr>
              <a:t>2</a:t>
            </a:r>
            <a:endParaRPr sz="2400" dirty="0">
              <a:latin typeface="Times New Roman"/>
              <a:cs typeface="Times New Roman"/>
            </a:endParaRPr>
          </a:p>
          <a:p>
            <a:pPr marL="9525" marR="3810">
              <a:lnSpc>
                <a:spcPct val="150000"/>
              </a:lnSpc>
              <a:spcBef>
                <a:spcPts val="791"/>
              </a:spcBef>
            </a:pPr>
            <a:r>
              <a:rPr sz="2250" spc="-4" dirty="0">
                <a:latin typeface="Times New Roman"/>
                <a:cs typeface="Times New Roman"/>
              </a:rPr>
              <a:t>This</a:t>
            </a:r>
            <a:r>
              <a:rPr sz="2250" spc="172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Bachelor</a:t>
            </a:r>
            <a:r>
              <a:rPr sz="2250" spc="184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Degree</a:t>
            </a:r>
            <a:r>
              <a:rPr sz="2250" spc="184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program</a:t>
            </a:r>
            <a:r>
              <a:rPr sz="2250" spc="184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has</a:t>
            </a:r>
            <a:r>
              <a:rPr sz="2250" spc="180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a</a:t>
            </a:r>
            <a:r>
              <a:rPr sz="2250" spc="18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minimum</a:t>
            </a:r>
            <a:r>
              <a:rPr sz="2250" spc="176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duration</a:t>
            </a:r>
            <a:r>
              <a:rPr sz="2250" spc="184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of</a:t>
            </a:r>
            <a:r>
              <a:rPr sz="2250" spc="180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4</a:t>
            </a:r>
            <a:r>
              <a:rPr sz="2250" spc="180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years</a:t>
            </a:r>
            <a:r>
              <a:rPr sz="2250" spc="176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and </a:t>
            </a:r>
            <a:r>
              <a:rPr sz="2250" spc="-551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is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8" dirty="0">
                <a:latin typeface="Times New Roman"/>
                <a:cs typeface="Times New Roman"/>
              </a:rPr>
              <a:t>offered</a:t>
            </a:r>
            <a:r>
              <a:rPr sz="2250" spc="15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under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Semester</a:t>
            </a:r>
            <a:r>
              <a:rPr sz="2250" spc="34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system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through</a:t>
            </a:r>
            <a:r>
              <a:rPr sz="2250" spc="11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Regular</a:t>
            </a:r>
            <a:r>
              <a:rPr sz="2250" spc="11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mode.</a:t>
            </a:r>
            <a:endParaRPr sz="2250" dirty="0">
              <a:latin typeface="Times New Roman"/>
              <a:cs typeface="Times New Roman"/>
            </a:endParaRPr>
          </a:p>
          <a:p>
            <a:pPr marL="9525" marR="4025265">
              <a:lnSpc>
                <a:spcPct val="150000"/>
              </a:lnSpc>
              <a:spcBef>
                <a:spcPts val="750"/>
              </a:spcBef>
            </a:pPr>
            <a:r>
              <a:rPr sz="2250" b="1" spc="-206" dirty="0">
                <a:latin typeface="Times New Roman"/>
                <a:cs typeface="Times New Roman"/>
              </a:rPr>
              <a:t>L</a:t>
            </a:r>
            <a:r>
              <a:rPr sz="2250" b="1" dirty="0">
                <a:latin typeface="Times New Roman"/>
                <a:cs typeface="Times New Roman"/>
              </a:rPr>
              <a:t>TP</a:t>
            </a:r>
            <a:r>
              <a:rPr sz="2250" b="1" spc="-127" dirty="0">
                <a:latin typeface="Times New Roman"/>
                <a:cs typeface="Times New Roman"/>
              </a:rPr>
              <a:t> </a:t>
            </a:r>
            <a:r>
              <a:rPr sz="2250" b="1" spc="-4" dirty="0">
                <a:latin typeface="Times New Roman"/>
                <a:cs typeface="Times New Roman"/>
              </a:rPr>
              <a:t>and C</a:t>
            </a:r>
            <a:r>
              <a:rPr sz="2250" b="1" spc="-38" dirty="0">
                <a:latin typeface="Times New Roman"/>
                <a:cs typeface="Times New Roman"/>
              </a:rPr>
              <a:t>r</a:t>
            </a:r>
            <a:r>
              <a:rPr sz="2250" b="1" spc="-4" dirty="0">
                <a:latin typeface="Times New Roman"/>
                <a:cs typeface="Times New Roman"/>
              </a:rPr>
              <a:t>edit Details</a:t>
            </a:r>
            <a:r>
              <a:rPr sz="2250" b="1" spc="8" dirty="0">
                <a:latin typeface="Times New Roman"/>
                <a:cs typeface="Times New Roman"/>
              </a:rPr>
              <a:t> </a:t>
            </a:r>
            <a:r>
              <a:rPr sz="2250" b="1" dirty="0">
                <a:latin typeface="Times New Roman"/>
                <a:cs typeface="Times New Roman"/>
              </a:rPr>
              <a:t>of</a:t>
            </a:r>
            <a:r>
              <a:rPr sz="2250" b="1" spc="-8" dirty="0">
                <a:latin typeface="Times New Roman"/>
                <a:cs typeface="Times New Roman"/>
              </a:rPr>
              <a:t> </a:t>
            </a:r>
            <a:r>
              <a:rPr sz="2250" b="1" dirty="0">
                <a:latin typeface="Times New Roman"/>
                <a:cs typeface="Times New Roman"/>
              </a:rPr>
              <a:t>MT</a:t>
            </a:r>
            <a:r>
              <a:rPr sz="2250" b="1" spc="-4" dirty="0">
                <a:latin typeface="Times New Roman"/>
                <a:cs typeface="Times New Roman"/>
              </a:rPr>
              <a:t>H</a:t>
            </a:r>
            <a:r>
              <a:rPr lang="en-IN" sz="2250" b="1" spc="-4" dirty="0">
                <a:latin typeface="Times New Roman"/>
                <a:cs typeface="Times New Roman"/>
              </a:rPr>
              <a:t>302</a:t>
            </a:r>
            <a:r>
              <a:rPr sz="2250" b="1" dirty="0">
                <a:latin typeface="Times New Roman"/>
                <a:cs typeface="Times New Roman"/>
              </a:rPr>
              <a:t> </a:t>
            </a:r>
            <a:r>
              <a:rPr sz="225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Teaching</a:t>
            </a:r>
            <a:r>
              <a:rPr sz="2250" b="1" u="heavy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Model:</a:t>
            </a:r>
            <a:endParaRPr sz="2250" dirty="0">
              <a:latin typeface="Times New Roman"/>
              <a:cs typeface="Times New Roman"/>
            </a:endParaRPr>
          </a:p>
          <a:p>
            <a:pPr marL="9525">
              <a:spcBef>
                <a:spcPts val="1350"/>
              </a:spcBef>
              <a:tabLst>
                <a:tab pos="2066925" algn="l"/>
              </a:tabLst>
            </a:pPr>
            <a:r>
              <a:rPr sz="2250" spc="-38" dirty="0">
                <a:latin typeface="Times New Roman"/>
                <a:cs typeface="Times New Roman"/>
              </a:rPr>
              <a:t>L-T-P:</a:t>
            </a:r>
            <a:r>
              <a:rPr sz="2250" spc="11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3-</a:t>
            </a:r>
            <a:r>
              <a:rPr lang="en-IN" sz="2250" spc="-4" dirty="0">
                <a:latin typeface="Times New Roman"/>
                <a:cs typeface="Times New Roman"/>
              </a:rPr>
              <a:t>0</a:t>
            </a:r>
            <a:r>
              <a:rPr sz="2250" spc="-4" dirty="0">
                <a:latin typeface="Times New Roman"/>
                <a:cs typeface="Times New Roman"/>
              </a:rPr>
              <a:t>-0	</a:t>
            </a:r>
            <a:r>
              <a:rPr sz="2250" dirty="0">
                <a:latin typeface="Times New Roman"/>
                <a:cs typeface="Times New Roman"/>
              </a:rPr>
              <a:t>(3</a:t>
            </a:r>
            <a:r>
              <a:rPr sz="2250" spc="-11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Lectures,</a:t>
            </a:r>
            <a:r>
              <a:rPr sz="2250" spc="4" dirty="0">
                <a:latin typeface="Times New Roman"/>
                <a:cs typeface="Times New Roman"/>
              </a:rPr>
              <a:t> </a:t>
            </a:r>
            <a:r>
              <a:rPr lang="en-IN" sz="2250" spc="4" dirty="0">
                <a:latin typeface="Times New Roman"/>
                <a:cs typeface="Times New Roman"/>
              </a:rPr>
              <a:t>0</a:t>
            </a:r>
            <a:r>
              <a:rPr sz="2250" spc="-49" dirty="0">
                <a:latin typeface="Times New Roman"/>
                <a:cs typeface="Times New Roman"/>
              </a:rPr>
              <a:t> </a:t>
            </a:r>
            <a:r>
              <a:rPr sz="2250" spc="-11" dirty="0">
                <a:latin typeface="Times New Roman"/>
                <a:cs typeface="Times New Roman"/>
              </a:rPr>
              <a:t>Tutorial,</a:t>
            </a:r>
            <a:r>
              <a:rPr sz="2250" spc="26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0</a:t>
            </a:r>
            <a:r>
              <a:rPr sz="2250" spc="-11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Practical)</a:t>
            </a:r>
            <a:endParaRPr sz="2250" dirty="0">
              <a:latin typeface="Times New Roman"/>
              <a:cs typeface="Times New Roman"/>
            </a:endParaRPr>
          </a:p>
          <a:p>
            <a:pPr marL="9525">
              <a:spcBef>
                <a:spcPts val="1350"/>
              </a:spcBef>
              <a:tabLst>
                <a:tab pos="1251585" algn="l"/>
              </a:tabLst>
            </a:pPr>
            <a:r>
              <a:rPr sz="2250" b="1" u="heavy" spc="-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Credit</a:t>
            </a:r>
            <a:r>
              <a:rPr sz="2250" b="1" spc="-8" dirty="0">
                <a:latin typeface="Times New Roman"/>
                <a:cs typeface="Times New Roman"/>
              </a:rPr>
              <a:t>:	</a:t>
            </a:r>
            <a:r>
              <a:rPr lang="en-IN" sz="2250" b="1" spc="-8" dirty="0">
                <a:latin typeface="Times New Roman"/>
                <a:cs typeface="Times New Roman"/>
              </a:rPr>
              <a:t>3</a:t>
            </a:r>
            <a:endParaRPr sz="2250" dirty="0">
              <a:latin typeface="Times New Roman"/>
              <a:cs typeface="Times New Roman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39071870-A2E7-AC59-B6E7-72755A0FE0E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600" y="357910"/>
            <a:ext cx="1371600" cy="6603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entral Limit Theorem In Action. And examples from its practical… | by  Ceren Iyim | Towards Data Science">
            <a:extLst>
              <a:ext uri="{FF2B5EF4-FFF2-40B4-BE49-F238E27FC236}">
                <a16:creationId xmlns:a16="http://schemas.microsoft.com/office/drawing/2014/main" id="{DA8F1477-A09D-AE85-EDC0-B3E2E848E3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81100"/>
            <a:ext cx="7467600" cy="431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CE485E2F-D0B4-15E1-E6BC-A660C2DFBD9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152400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10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Point Estimators | Guide to Point Estimators in Statistics">
            <a:extLst>
              <a:ext uri="{FF2B5EF4-FFF2-40B4-BE49-F238E27FC236}">
                <a16:creationId xmlns:a16="http://schemas.microsoft.com/office/drawing/2014/main" id="{8FCCBE47-5377-3E9B-1A62-B38166B533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822831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B0EF8FD1-2B1B-1A15-B82D-DD655EAC2F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7600" y="228600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1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tatistical Hypothesis Testing step by step procedure - Statistical Aid">
            <a:extLst>
              <a:ext uri="{FF2B5EF4-FFF2-40B4-BE49-F238E27FC236}">
                <a16:creationId xmlns:a16="http://schemas.microsoft.com/office/drawing/2014/main" id="{08122116-DC37-9543-CB33-7AE0F78F0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52281"/>
            <a:ext cx="7467600" cy="495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151AB60B-91EA-9E8E-55C2-9417D83FC9B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191943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47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FC9D-FCB7-40A4-9EA1-EB342625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4638"/>
            <a:ext cx="5714999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0A07D2-819E-417C-BD93-3C5D25CCC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638"/>
            <a:ext cx="7086599" cy="5973762"/>
          </a:xfr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0178C681-3DA8-C695-9096-2AE7576A607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3799" y="274638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68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Linear Regression vs Logistic Regression - Javatpoint">
            <a:extLst>
              <a:ext uri="{FF2B5EF4-FFF2-40B4-BE49-F238E27FC236}">
                <a16:creationId xmlns:a16="http://schemas.microsoft.com/office/drawing/2014/main" id="{A4994F5E-D2C8-2EB9-5C55-E0A5C38A8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57" y="609600"/>
            <a:ext cx="6263943" cy="501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ject 3">
            <a:extLst>
              <a:ext uri="{FF2B5EF4-FFF2-40B4-BE49-F238E27FC236}">
                <a16:creationId xmlns:a16="http://schemas.microsoft.com/office/drawing/2014/main" id="{62837CEE-8E00-ECE2-A2BF-200715750F4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3800" y="279431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63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Assessment Model</a:t>
            </a:r>
            <a:endParaRPr lang="en-IN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506916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Marks break up</a:t>
            </a:r>
          </a:p>
          <a:p>
            <a:r>
              <a:rPr lang="en-US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						  5</a:t>
            </a:r>
          </a:p>
          <a:p>
            <a:r>
              <a:rPr lang="en-US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 (Two best out of three tasks)		25</a:t>
            </a:r>
          </a:p>
          <a:p>
            <a:r>
              <a:rPr lang="en-US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MTE                    					20</a:t>
            </a:r>
          </a:p>
          <a:p>
            <a:r>
              <a:rPr lang="en-US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							50</a:t>
            </a:r>
          </a:p>
          <a:p>
            <a:r>
              <a:rPr lang="en-US" sz="3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							100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68344" y="4869160"/>
            <a:ext cx="1080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ject 3">
            <a:extLst>
              <a:ext uri="{FF2B5EF4-FFF2-40B4-BE49-F238E27FC236}">
                <a16:creationId xmlns:a16="http://schemas.microsoft.com/office/drawing/2014/main" id="{3FBBA003-E7BE-2293-AD58-2D30D8916C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334405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1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rgbClr val="FF0000"/>
                </a:solidFill>
              </a:rPr>
              <a:t>Relevant</a:t>
            </a:r>
            <a:r>
              <a:rPr lang="en-IN" sz="2700" b="1" spc="-35" dirty="0">
                <a:solidFill>
                  <a:srgbClr val="FF0000"/>
                </a:solidFill>
              </a:rPr>
              <a:t> </a:t>
            </a:r>
            <a:r>
              <a:rPr lang="en-IN" sz="2700" b="1" spc="-10" dirty="0">
                <a:solidFill>
                  <a:srgbClr val="FF0000"/>
                </a:solidFill>
              </a:rPr>
              <a:t>Resources</a:t>
            </a:r>
            <a:r>
              <a:rPr lang="en-IN" sz="2700" b="1" spc="-105" dirty="0">
                <a:solidFill>
                  <a:srgbClr val="FF0000"/>
                </a:solidFill>
              </a:rPr>
              <a:t> </a:t>
            </a:r>
            <a:r>
              <a:rPr lang="en-IN" sz="2700" b="1" dirty="0">
                <a:solidFill>
                  <a:srgbClr val="FF0000"/>
                </a:solidFill>
              </a:rPr>
              <a:t>Which</a:t>
            </a:r>
            <a:r>
              <a:rPr lang="en-IN" sz="2700" b="1" spc="5" dirty="0">
                <a:solidFill>
                  <a:srgbClr val="FF0000"/>
                </a:solidFill>
              </a:rPr>
              <a:t> </a:t>
            </a:r>
            <a:r>
              <a:rPr lang="en-IN" sz="2700" b="1" dirty="0">
                <a:solidFill>
                  <a:srgbClr val="FF0000"/>
                </a:solidFill>
              </a:rPr>
              <a:t>Could</a:t>
            </a:r>
            <a:r>
              <a:rPr lang="en-IN" sz="2700" b="1" spc="5" dirty="0">
                <a:solidFill>
                  <a:srgbClr val="FF0000"/>
                </a:solidFill>
              </a:rPr>
              <a:t> </a:t>
            </a:r>
            <a:r>
              <a:rPr lang="en-IN" sz="2700" b="1" dirty="0">
                <a:solidFill>
                  <a:srgbClr val="FF0000"/>
                </a:solidFill>
              </a:rPr>
              <a:t>Be</a:t>
            </a:r>
            <a:r>
              <a:rPr lang="en-IN" sz="2700" b="1" spc="-45" dirty="0">
                <a:solidFill>
                  <a:srgbClr val="FF0000"/>
                </a:solidFill>
              </a:rPr>
              <a:t> </a:t>
            </a:r>
            <a:r>
              <a:rPr lang="en-IN" sz="2700" b="1" dirty="0">
                <a:solidFill>
                  <a:srgbClr val="FF0000"/>
                </a:solidFill>
              </a:rPr>
              <a:t>Used </a:t>
            </a:r>
            <a:r>
              <a:rPr lang="en-IN" sz="2700" b="1" spc="-1085" dirty="0">
                <a:solidFill>
                  <a:srgbClr val="FF0000"/>
                </a:solidFill>
              </a:rPr>
              <a:t> </a:t>
            </a:r>
            <a:r>
              <a:rPr lang="en-IN" sz="2700" b="1" dirty="0">
                <a:solidFill>
                  <a:srgbClr val="FF0000"/>
                </a:solidFill>
              </a:rPr>
              <a:t>for</a:t>
            </a:r>
            <a:r>
              <a:rPr lang="en-IN" sz="2700" b="1" spc="-95" dirty="0">
                <a:solidFill>
                  <a:srgbClr val="FF0000"/>
                </a:solidFill>
              </a:rPr>
              <a:t> </a:t>
            </a:r>
            <a:r>
              <a:rPr lang="en-IN" sz="2700" b="1" dirty="0">
                <a:solidFill>
                  <a:srgbClr val="FF0000"/>
                </a:solidFill>
              </a:rPr>
              <a:t>Better</a:t>
            </a:r>
            <a:r>
              <a:rPr lang="en-IN" sz="2700" b="1" spc="-105" dirty="0">
                <a:solidFill>
                  <a:srgbClr val="FF0000"/>
                </a:solidFill>
              </a:rPr>
              <a:t> </a:t>
            </a:r>
            <a:r>
              <a:rPr lang="en-IN" sz="2700" b="1" dirty="0">
                <a:solidFill>
                  <a:srgbClr val="FF0000"/>
                </a:solidFill>
              </a:rPr>
              <a:t>Understanding</a:t>
            </a:r>
            <a:r>
              <a:rPr lang="en-IN" sz="2700" b="1" spc="-30" dirty="0">
                <a:solidFill>
                  <a:srgbClr val="FF0000"/>
                </a:solidFill>
              </a:rPr>
              <a:t> </a:t>
            </a:r>
            <a:r>
              <a:rPr lang="en-IN" sz="2700" b="1" dirty="0">
                <a:solidFill>
                  <a:srgbClr val="FF0000"/>
                </a:solidFill>
              </a:rPr>
              <a:t>of</a:t>
            </a:r>
            <a:r>
              <a:rPr lang="en-IN" sz="2700" b="1" spc="-20" dirty="0">
                <a:solidFill>
                  <a:srgbClr val="FF0000"/>
                </a:solidFill>
              </a:rPr>
              <a:t> </a:t>
            </a:r>
            <a:r>
              <a:rPr lang="en-IN" sz="2700" b="1" spc="-5" dirty="0">
                <a:solidFill>
                  <a:srgbClr val="FF0000"/>
                </a:solidFill>
              </a:rPr>
              <a:t>the</a:t>
            </a:r>
            <a:r>
              <a:rPr lang="en-IN" sz="2700" b="1" spc="-10" dirty="0">
                <a:solidFill>
                  <a:srgbClr val="FF0000"/>
                </a:solidFill>
              </a:rPr>
              <a:t> </a:t>
            </a:r>
            <a:r>
              <a:rPr lang="en-IN" sz="2700" b="1" dirty="0">
                <a:solidFill>
                  <a:srgbClr val="FF0000"/>
                </a:solidFill>
              </a:rPr>
              <a:t>Course</a:t>
            </a:r>
            <a:r>
              <a:rPr lang="en-IN" sz="4800" dirty="0">
                <a:solidFill>
                  <a:srgbClr val="FF0000"/>
                </a:solidFill>
              </a:rPr>
              <a:t>.</a:t>
            </a:r>
            <a:endParaRPr lang="en-IN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CCE0D9-04FC-4BDB-F79E-F3F97402B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425" y="1524002"/>
            <a:ext cx="7779150" cy="4507810"/>
          </a:xfrm>
        </p:spPr>
      </p:pic>
      <p:cxnSp>
        <p:nvCxnSpPr>
          <p:cNvPr id="7" name="Straight Connector 6"/>
          <p:cNvCxnSpPr/>
          <p:nvPr/>
        </p:nvCxnSpPr>
        <p:spPr>
          <a:xfrm>
            <a:off x="7668344" y="4869160"/>
            <a:ext cx="1080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ject 3">
            <a:extLst>
              <a:ext uri="{FF2B5EF4-FFF2-40B4-BE49-F238E27FC236}">
                <a16:creationId xmlns:a16="http://schemas.microsoft.com/office/drawing/2014/main" id="{6F3E2D26-2C7E-7F10-DA1A-66F43EC0D4E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2604" y="729868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50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3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5301208"/>
            <a:ext cx="1276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details</a:t>
            </a:r>
            <a:endParaRPr lang="en-IN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5069160"/>
          </a:xfrm>
        </p:spPr>
        <p:txBody>
          <a:bodyPr>
            <a:normAutofit/>
          </a:bodyPr>
          <a:lstStyle/>
          <a:p>
            <a:r>
              <a:rPr lang="en-US" sz="4000" b="1" dirty="0"/>
              <a:t>Text Book</a:t>
            </a:r>
          </a:p>
          <a:p>
            <a:pPr marL="0" indent="0">
              <a:buNone/>
            </a:pPr>
            <a:r>
              <a:rPr lang="en-US" sz="1800" b="1" dirty="0"/>
              <a:t>1. PROBABILITY AND STATISTICS FOR ENGINEERS AND SCIENTISTS by RONALD E. WALPOLE, RAYMOND H. MYERS,SHARON L. MYERS, AND KEYING YE, PEARSON</a:t>
            </a:r>
            <a:r>
              <a:rPr lang="en-US" sz="1800" dirty="0"/>
              <a:t> </a:t>
            </a:r>
            <a:r>
              <a:rPr lang="en-US" sz="4000" b="1" dirty="0"/>
              <a:t>Reference Books</a:t>
            </a:r>
          </a:p>
          <a:p>
            <a:pPr>
              <a:buAutoNum type="arabicPeriod"/>
            </a:pPr>
            <a:r>
              <a:rPr lang="en-US" sz="1800" b="1" dirty="0"/>
              <a:t>PROBABILITY STATISTICS AND RANDAM PROCESSES by T VEERARAJAN, MCGRAW HILL EDUCATION </a:t>
            </a:r>
          </a:p>
          <a:p>
            <a:pPr>
              <a:buAutoNum type="arabicPeriod"/>
            </a:pPr>
            <a:r>
              <a:rPr lang="en-US" sz="1800" b="1" dirty="0"/>
              <a:t>FUNDAMENTALS OF MATHEMATICAL STATISTICS by S.C.GUPTA AND V.K.KAPOOR, SULTAN CHAND &amp; SONS (P) LTD. </a:t>
            </a:r>
            <a:endParaRPr lang="en-US" sz="40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object 3">
            <a:extLst>
              <a:ext uri="{FF2B5EF4-FFF2-40B4-BE49-F238E27FC236}">
                <a16:creationId xmlns:a16="http://schemas.microsoft.com/office/drawing/2014/main" id="{7D4F1655-307F-6C8E-159C-FE4BC73CC74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0" y="459545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3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6DF9-12C6-C06D-53DC-DA0AD48D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pc="-10" dirty="0">
                <a:solidFill>
                  <a:srgbClr val="FF0000"/>
                </a:solidFill>
                <a:latin typeface="Times New Roman"/>
                <a:cs typeface="Times New Roman"/>
              </a:rPr>
              <a:t>MOOC</a:t>
            </a:r>
            <a:r>
              <a:rPr lang="en-IN" sz="4400" b="0" spc="-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44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Associated</a:t>
            </a:r>
            <a:r>
              <a:rPr lang="en-IN" sz="4400" b="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4400" b="0" spc="-45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lang="en-IN" sz="4400" b="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44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lang="en-IN" sz="4400" b="0" dirty="0">
                <a:solidFill>
                  <a:srgbClr val="FF0000"/>
                </a:solidFill>
                <a:latin typeface="Times New Roman"/>
                <a:cs typeface="Times New Roman"/>
              </a:rPr>
              <a:t>Course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D7AC-A969-38C0-433B-C459C650C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Link-</a:t>
            </a:r>
            <a:r>
              <a:rPr lang="en-IN" dirty="0">
                <a:hlinkClick r:id="rId2"/>
              </a:rPr>
              <a:t>Probability And Statistics - Course (nptel.ac.in)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E9A40-7A3F-CDE9-D2CB-B8E758BA3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7315200" cy="3382963"/>
          </a:xfrm>
          <a:prstGeom prst="rect">
            <a:avLst/>
          </a:prstGeom>
        </p:spPr>
      </p:pic>
      <p:pic>
        <p:nvPicPr>
          <p:cNvPr id="6" name="object 3">
            <a:extLst>
              <a:ext uri="{FF2B5EF4-FFF2-40B4-BE49-F238E27FC236}">
                <a16:creationId xmlns:a16="http://schemas.microsoft.com/office/drawing/2014/main" id="{6C3924ED-C67A-C7D6-72B4-5C75F8AE5C6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5200" y="1087469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78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3B51-4BEC-485D-B161-57E0A186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Life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7F46D-0870-44C4-9650-5E2829E34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371600"/>
            <a:ext cx="5334000" cy="4572001"/>
          </a:xfrm>
        </p:spPr>
      </p:pic>
    </p:spTree>
    <p:extLst>
      <p:ext uri="{BB962C8B-B14F-4D97-AF65-F5344CB8AC3E}">
        <p14:creationId xmlns:p14="http://schemas.microsoft.com/office/powerpoint/2010/main" val="360359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8380" y="1936529"/>
            <a:ext cx="6993731" cy="3626072"/>
            <a:chOff x="1037840" y="1801359"/>
            <a:chExt cx="9069330" cy="4924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840" y="1801359"/>
              <a:ext cx="9069330" cy="49240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3479" y="1905000"/>
              <a:ext cx="8538807" cy="4210501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857250"/>
            <a:ext cx="9144000" cy="994410"/>
          </a:xfrm>
          <a:custGeom>
            <a:avLst/>
            <a:gdLst/>
            <a:ahLst/>
            <a:cxnLst/>
            <a:rect l="l" t="t" r="r" b="b"/>
            <a:pathLst>
              <a:path w="12192000" h="1325880">
                <a:moveTo>
                  <a:pt x="12192000" y="0"/>
                </a:moveTo>
                <a:lnTo>
                  <a:pt x="0" y="0"/>
                </a:lnTo>
                <a:lnTo>
                  <a:pt x="0" y="1325879"/>
                </a:lnTo>
                <a:lnTo>
                  <a:pt x="12192000" y="13258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41709" y="1030366"/>
            <a:ext cx="4666298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3600" spc="-73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600" spc="-443" dirty="0">
                <a:solidFill>
                  <a:srgbClr val="FF0000"/>
                </a:solidFill>
                <a:latin typeface="Arial"/>
                <a:cs typeface="Arial"/>
              </a:rPr>
              <a:t>evised</a:t>
            </a:r>
            <a:r>
              <a:rPr sz="3600" spc="-1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536" dirty="0">
                <a:solidFill>
                  <a:srgbClr val="FF0000"/>
                </a:solidFill>
                <a:latin typeface="Arial"/>
                <a:cs typeface="Arial"/>
              </a:rPr>
              <a:t>Bloom</a:t>
            </a:r>
            <a:r>
              <a:rPr sz="3600" spc="-270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3600" spc="-626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6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866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600" spc="-31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600" spc="-3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3600" spc="-529" dirty="0">
                <a:solidFill>
                  <a:srgbClr val="FF0000"/>
                </a:solidFill>
                <a:latin typeface="Arial"/>
                <a:cs typeface="Arial"/>
              </a:rPr>
              <a:t>ono</a:t>
            </a:r>
            <a:r>
              <a:rPr sz="3600" spc="-799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600" spc="-43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3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889379"/>
            <a:ext cx="9144000" cy="47149"/>
          </a:xfrm>
          <a:custGeom>
            <a:avLst/>
            <a:gdLst/>
            <a:ahLst/>
            <a:cxnLst/>
            <a:rect l="l" t="t" r="r" b="b"/>
            <a:pathLst>
              <a:path w="12192000" h="62865">
                <a:moveTo>
                  <a:pt x="12192000" y="0"/>
                </a:moveTo>
                <a:lnTo>
                  <a:pt x="0" y="0"/>
                </a:lnTo>
                <a:lnTo>
                  <a:pt x="0" y="62484"/>
                </a:lnTo>
                <a:lnTo>
                  <a:pt x="12192000" y="624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6CC70C8B-41C2-2CAA-9E7C-367A407D5D8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4552" y="249489"/>
            <a:ext cx="1371600" cy="66033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1917" y="2967335"/>
            <a:ext cx="366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4063300F-348D-00A4-8FBF-09FA2EB5E12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381000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IN" sz="4800" u="heavy" spc="-10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IN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484785"/>
            <a:ext cx="8151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course students should be able to…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CO1 :: recall the basic principles of probability and Bayes theorem.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CO2 :: discuss the concept of random variables and its characterizations.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CO3 :: apply probability distributions to find the solution of different engineering problems.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CO4 :: demonstrate sample, population and statistical inference.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CO5 :: understand hypothesis testing and its applications.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CO6 :: analyze relationships among the variables through correlation and regression.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0B2CFE34-603D-B4DC-33AF-5034080C87A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334405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4952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657" y="1144264"/>
            <a:ext cx="3194685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3000" spc="-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3000" spc="-49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2514" y="1806657"/>
            <a:ext cx="8541068" cy="3671678"/>
          </a:xfrm>
          <a:prstGeom prst="rect">
            <a:avLst/>
          </a:prstGeom>
        </p:spPr>
        <p:txBody>
          <a:bodyPr vert="horz" wrap="square" lIns="0" tIns="149066" rIns="0" bIns="0" rtlCol="0">
            <a:spAutoFit/>
          </a:bodyPr>
          <a:lstStyle/>
          <a:p>
            <a:pPr marL="9525" algn="just">
              <a:spcBef>
                <a:spcPts val="1174"/>
              </a:spcBef>
            </a:pPr>
            <a:r>
              <a:rPr sz="1950" b="1" dirty="0">
                <a:latin typeface="Times New Roman"/>
                <a:cs typeface="Times New Roman"/>
              </a:rPr>
              <a:t>PO1</a:t>
            </a:r>
            <a:r>
              <a:rPr sz="1950" b="1" spc="-23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Engineering</a:t>
            </a:r>
            <a:r>
              <a:rPr sz="1950" b="1" spc="-3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knowledge:</a:t>
            </a:r>
            <a:endParaRPr sz="1950" dirty="0">
              <a:latin typeface="Times New Roman"/>
              <a:cs typeface="Times New Roman"/>
            </a:endParaRPr>
          </a:p>
          <a:p>
            <a:pPr marL="180975" marR="6191" indent="-171926" algn="just">
              <a:lnSpc>
                <a:spcPts val="1988"/>
              </a:lnSpc>
              <a:spcBef>
                <a:spcPts val="1463"/>
              </a:spcBef>
              <a:buFont typeface="Arial MT"/>
              <a:buChar char="•"/>
              <a:tabLst>
                <a:tab pos="181451" algn="l"/>
              </a:tabLst>
            </a:pPr>
            <a:r>
              <a:rPr sz="1950" dirty="0">
                <a:latin typeface="Times New Roman"/>
                <a:cs typeface="Times New Roman"/>
              </a:rPr>
              <a:t>Apply </a:t>
            </a:r>
            <a:r>
              <a:rPr sz="1950" spc="-4" dirty="0">
                <a:latin typeface="Times New Roman"/>
                <a:cs typeface="Times New Roman"/>
              </a:rPr>
              <a:t>the </a:t>
            </a:r>
            <a:r>
              <a:rPr sz="1950" dirty="0">
                <a:latin typeface="Times New Roman"/>
                <a:cs typeface="Times New Roman"/>
              </a:rPr>
              <a:t>knowledge of </a:t>
            </a:r>
            <a:r>
              <a:rPr sz="1950" spc="-4" dirty="0">
                <a:latin typeface="Times New Roman"/>
                <a:cs typeface="Times New Roman"/>
              </a:rPr>
              <a:t>mathematics, </a:t>
            </a:r>
            <a:r>
              <a:rPr sz="1950" dirty="0">
                <a:latin typeface="Times New Roman"/>
                <a:cs typeface="Times New Roman"/>
              </a:rPr>
              <a:t>science, </a:t>
            </a:r>
            <a:r>
              <a:rPr sz="1950" spc="-4" dirty="0">
                <a:latin typeface="Times New Roman"/>
                <a:cs typeface="Times New Roman"/>
              </a:rPr>
              <a:t>engineering fundamentals,and an </a:t>
            </a:r>
            <a:r>
              <a:rPr sz="1950" dirty="0">
                <a:latin typeface="Times New Roman"/>
                <a:cs typeface="Times New Roman"/>
              </a:rPr>
              <a:t> engineering</a:t>
            </a:r>
            <a:r>
              <a:rPr sz="1950" spc="-23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specialization</a:t>
            </a:r>
            <a:r>
              <a:rPr sz="1950" spc="8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to</a:t>
            </a:r>
            <a:r>
              <a:rPr sz="1950" dirty="0">
                <a:latin typeface="Times New Roman"/>
                <a:cs typeface="Times New Roman"/>
              </a:rPr>
              <a:t> the solution</a:t>
            </a:r>
            <a:r>
              <a:rPr sz="1950" spc="-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of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complex</a:t>
            </a:r>
            <a:r>
              <a:rPr sz="1950" spc="-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engineering</a:t>
            </a:r>
            <a:r>
              <a:rPr sz="1950" spc="-38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problems.</a:t>
            </a:r>
          </a:p>
          <a:p>
            <a:pPr marL="9525" algn="just">
              <a:spcBef>
                <a:spcPts val="1035"/>
              </a:spcBef>
            </a:pPr>
            <a:r>
              <a:rPr sz="1950" b="1" dirty="0">
                <a:latin typeface="Times New Roman"/>
                <a:cs typeface="Times New Roman"/>
              </a:rPr>
              <a:t>PO2</a:t>
            </a:r>
            <a:r>
              <a:rPr sz="1950" b="1" spc="-26" dirty="0">
                <a:latin typeface="Times New Roman"/>
                <a:cs typeface="Times New Roman"/>
              </a:rPr>
              <a:t> </a:t>
            </a:r>
            <a:r>
              <a:rPr sz="1950" b="1" spc="-4" dirty="0">
                <a:latin typeface="Times New Roman"/>
                <a:cs typeface="Times New Roman"/>
              </a:rPr>
              <a:t>Problem</a:t>
            </a:r>
            <a:r>
              <a:rPr sz="1950" b="1" spc="-34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analysis:</a:t>
            </a:r>
            <a:endParaRPr sz="1950" dirty="0">
              <a:latin typeface="Times New Roman"/>
              <a:cs typeface="Times New Roman"/>
            </a:endParaRPr>
          </a:p>
          <a:p>
            <a:pPr marL="180975" marR="3810" indent="-171926" algn="just">
              <a:lnSpc>
                <a:spcPct val="86200"/>
              </a:lnSpc>
              <a:spcBef>
                <a:spcPts val="1418"/>
              </a:spcBef>
              <a:buFont typeface="Arial MT"/>
              <a:buChar char="•"/>
              <a:tabLst>
                <a:tab pos="181451" algn="l"/>
              </a:tabLst>
            </a:pPr>
            <a:r>
              <a:rPr sz="1950" spc="-15" dirty="0">
                <a:latin typeface="Times New Roman"/>
                <a:cs typeface="Times New Roman"/>
              </a:rPr>
              <a:t>Identify, </a:t>
            </a:r>
            <a:r>
              <a:rPr sz="1950" spc="-4" dirty="0">
                <a:latin typeface="Times New Roman"/>
                <a:cs typeface="Times New Roman"/>
              </a:rPr>
              <a:t>formulate, </a:t>
            </a:r>
            <a:r>
              <a:rPr sz="1950" dirty="0">
                <a:latin typeface="Times New Roman"/>
                <a:cs typeface="Times New Roman"/>
              </a:rPr>
              <a:t>research </a:t>
            </a:r>
            <a:r>
              <a:rPr sz="1950" spc="-4" dirty="0">
                <a:latin typeface="Times New Roman"/>
                <a:cs typeface="Times New Roman"/>
              </a:rPr>
              <a:t>literature, and analyze complex engineering problems 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reaching substantiated conclusions </a:t>
            </a:r>
            <a:r>
              <a:rPr sz="1950" dirty="0">
                <a:latin typeface="Times New Roman"/>
                <a:cs typeface="Times New Roman"/>
              </a:rPr>
              <a:t>using </a:t>
            </a:r>
            <a:r>
              <a:rPr sz="1950" spc="-4" dirty="0">
                <a:latin typeface="Times New Roman"/>
                <a:cs typeface="Times New Roman"/>
              </a:rPr>
              <a:t>first </a:t>
            </a:r>
            <a:r>
              <a:rPr sz="1950" dirty="0">
                <a:latin typeface="Times New Roman"/>
                <a:cs typeface="Times New Roman"/>
              </a:rPr>
              <a:t>principles of </a:t>
            </a:r>
            <a:r>
              <a:rPr sz="1950" spc="-4" dirty="0">
                <a:latin typeface="Times New Roman"/>
                <a:cs typeface="Times New Roman"/>
              </a:rPr>
              <a:t>mathematics, </a:t>
            </a:r>
            <a:r>
              <a:rPr sz="1950" dirty="0">
                <a:latin typeface="Times New Roman"/>
                <a:cs typeface="Times New Roman"/>
              </a:rPr>
              <a:t>natural </a:t>
            </a:r>
            <a:r>
              <a:rPr sz="1950" spc="4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sciences,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-8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engineering</a:t>
            </a:r>
            <a:r>
              <a:rPr sz="1950" spc="-19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sciences.</a:t>
            </a:r>
            <a:endParaRPr sz="1950" dirty="0">
              <a:latin typeface="Times New Roman"/>
              <a:cs typeface="Times New Roman"/>
            </a:endParaRPr>
          </a:p>
          <a:p>
            <a:pPr marL="9525" algn="just">
              <a:spcBef>
                <a:spcPts val="1043"/>
              </a:spcBef>
            </a:pPr>
            <a:r>
              <a:rPr sz="1950" b="1" spc="4" dirty="0">
                <a:latin typeface="Times New Roman"/>
                <a:cs typeface="Times New Roman"/>
              </a:rPr>
              <a:t>PO12</a:t>
            </a:r>
            <a:r>
              <a:rPr sz="1950" b="1" spc="-41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Life-long</a:t>
            </a:r>
            <a:r>
              <a:rPr sz="1950" b="1" spc="-23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learning</a:t>
            </a:r>
            <a:endParaRPr sz="1950" dirty="0">
              <a:latin typeface="Times New Roman"/>
              <a:cs typeface="Times New Roman"/>
            </a:endParaRPr>
          </a:p>
          <a:p>
            <a:pPr marL="180975" marR="6191" indent="-171926" algn="just">
              <a:lnSpc>
                <a:spcPts val="1988"/>
              </a:lnSpc>
              <a:spcBef>
                <a:spcPts val="1451"/>
              </a:spcBef>
              <a:buFont typeface="Arial MT"/>
              <a:buChar char="•"/>
              <a:tabLst>
                <a:tab pos="181451" algn="l"/>
              </a:tabLst>
            </a:pPr>
            <a:r>
              <a:rPr sz="1950" spc="-4" dirty="0">
                <a:latin typeface="Times New Roman"/>
                <a:cs typeface="Times New Roman"/>
              </a:rPr>
              <a:t>Recognize</a:t>
            </a:r>
            <a:r>
              <a:rPr sz="1950" dirty="0">
                <a:latin typeface="Times New Roman"/>
                <a:cs typeface="Times New Roman"/>
              </a:rPr>
              <a:t> the</a:t>
            </a:r>
            <a:r>
              <a:rPr sz="1950" spc="4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need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23" dirty="0">
                <a:latin typeface="Times New Roman"/>
                <a:cs typeface="Times New Roman"/>
              </a:rPr>
              <a:t>for,</a:t>
            </a:r>
            <a:r>
              <a:rPr sz="1950" spc="-19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and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have</a:t>
            </a:r>
            <a:r>
              <a:rPr sz="1950" dirty="0">
                <a:latin typeface="Times New Roman"/>
                <a:cs typeface="Times New Roman"/>
              </a:rPr>
              <a:t> the</a:t>
            </a:r>
            <a:r>
              <a:rPr sz="1950" spc="4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preparation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and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ability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to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engage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Times New Roman"/>
                <a:cs typeface="Times New Roman"/>
              </a:rPr>
              <a:t>in </a:t>
            </a:r>
            <a:r>
              <a:rPr sz="1950" spc="-11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independent</a:t>
            </a:r>
            <a:r>
              <a:rPr sz="1950" spc="-23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-11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life-long</a:t>
            </a:r>
            <a:r>
              <a:rPr sz="1950" spc="-8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learning</a:t>
            </a:r>
            <a:r>
              <a:rPr sz="1950" spc="-4" dirty="0">
                <a:latin typeface="Times New Roman"/>
                <a:cs typeface="Times New Roman"/>
              </a:rPr>
              <a:t> in</a:t>
            </a:r>
            <a:r>
              <a:rPr sz="1950" spc="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the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broadest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context</a:t>
            </a:r>
            <a:r>
              <a:rPr sz="1950" spc="-8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of</a:t>
            </a:r>
            <a:r>
              <a:rPr sz="1950" spc="-11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technological</a:t>
            </a:r>
            <a:r>
              <a:rPr sz="1950" spc="-19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change.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2F7E2C02-24ED-EFF4-ED99-3BF258F0498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483926"/>
            <a:ext cx="1371600" cy="660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01038"/>
              </p:ext>
            </p:extLst>
          </p:nvPr>
        </p:nvGraphicFramePr>
        <p:xfrm>
          <a:off x="533399" y="857250"/>
          <a:ext cx="8458200" cy="539897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13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5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421">
                <a:tc gridSpan="4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</a:rPr>
                        <a:t>Course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</a:rPr>
                        <a:t>Outcomes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</a:rPr>
                        <a:t>(COs)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</a:rPr>
                        <a:t>to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</a:rPr>
                        <a:t>Program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</a:rPr>
                        <a:t>Outcome(POs)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</a:rPr>
                        <a:t>Relationship</a:t>
                      </a:r>
                      <a:endParaRPr sz="24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700"/>
                    </a:p>
                    <a:p>
                      <a:pPr marR="89535" algn="ctr">
                        <a:lnSpc>
                          <a:spcPts val="3820"/>
                        </a:lnSpc>
                      </a:pPr>
                      <a:r>
                        <a:rPr sz="2400" dirty="0"/>
                        <a:t>COs</a:t>
                      </a:r>
                      <a:r>
                        <a:rPr sz="2400" spc="-15" dirty="0"/>
                        <a:t> </a:t>
                      </a:r>
                      <a:r>
                        <a:rPr sz="2400" dirty="0"/>
                        <a:t>to</a:t>
                      </a:r>
                      <a:r>
                        <a:rPr sz="2400" spc="-10" dirty="0"/>
                        <a:t> </a:t>
                      </a:r>
                      <a:r>
                        <a:rPr sz="2400" spc="-5" dirty="0"/>
                        <a:t>POs</a:t>
                      </a:r>
                      <a:r>
                        <a:rPr sz="2400" spc="-15" dirty="0"/>
                        <a:t> </a:t>
                      </a:r>
                      <a:r>
                        <a:rPr sz="2400" dirty="0"/>
                        <a:t>mapping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3363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16">
                <a:tc gridSpan="4">
                  <a:txBody>
                    <a:bodyPr/>
                    <a:lstStyle/>
                    <a:p>
                      <a:pPr marL="1102995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4183379" algn="l"/>
                          <a:tab pos="8992235" algn="l"/>
                        </a:tabLst>
                      </a:pPr>
                      <a:r>
                        <a:rPr sz="1400" b="1" spc="-5" dirty="0"/>
                        <a:t>Course</a:t>
                      </a:r>
                      <a:r>
                        <a:rPr sz="1400" b="1" spc="10" dirty="0"/>
                        <a:t> </a:t>
                      </a:r>
                      <a:r>
                        <a:rPr sz="1400" b="1" dirty="0"/>
                        <a:t>code: MTH</a:t>
                      </a:r>
                      <a:r>
                        <a:rPr lang="en-IN" sz="1400" b="1" dirty="0"/>
                        <a:t>302</a:t>
                      </a:r>
                      <a:r>
                        <a:rPr sz="1400" b="1" dirty="0"/>
                        <a:t>	</a:t>
                      </a:r>
                      <a:r>
                        <a:rPr sz="1400" b="1" spc="-5" dirty="0"/>
                        <a:t>Program</a:t>
                      </a:r>
                      <a:r>
                        <a:rPr sz="1400" b="1" spc="5" dirty="0"/>
                        <a:t> </a:t>
                      </a:r>
                      <a:r>
                        <a:rPr sz="1400" b="1" dirty="0"/>
                        <a:t>Name:</a:t>
                      </a:r>
                      <a:r>
                        <a:rPr sz="1400" b="1" spc="5" dirty="0"/>
                        <a:t> </a:t>
                      </a:r>
                      <a:r>
                        <a:rPr sz="1400" dirty="0"/>
                        <a:t>Bachelor</a:t>
                      </a:r>
                      <a:r>
                        <a:rPr sz="1400" spc="-10" dirty="0"/>
                        <a:t> </a:t>
                      </a:r>
                      <a:r>
                        <a:rPr sz="1400" dirty="0"/>
                        <a:t>of</a:t>
                      </a:r>
                      <a:r>
                        <a:rPr sz="1400" spc="-25" dirty="0"/>
                        <a:t> </a:t>
                      </a:r>
                      <a:r>
                        <a:rPr sz="1400" spc="-15" dirty="0"/>
                        <a:t>Technology	</a:t>
                      </a:r>
                      <a:r>
                        <a:rPr sz="1400" b="1" spc="-5" dirty="0"/>
                        <a:t>Program</a:t>
                      </a:r>
                      <a:r>
                        <a:rPr sz="1400" b="1" spc="-30" dirty="0"/>
                        <a:t> </a:t>
                      </a:r>
                      <a:r>
                        <a:rPr sz="1400" b="1" dirty="0"/>
                        <a:t>Batch:</a:t>
                      </a:r>
                      <a:r>
                        <a:rPr sz="1400" b="1" spc="-35" dirty="0"/>
                        <a:t> </a:t>
                      </a:r>
                      <a:r>
                        <a:rPr sz="1400" dirty="0"/>
                        <a:t>202</a:t>
                      </a:r>
                      <a:r>
                        <a:rPr lang="en-IN" sz="1400" dirty="0"/>
                        <a:t>2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53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71">
                <a:tc gridSpan="4">
                  <a:txBody>
                    <a:bodyPr/>
                    <a:lstStyle/>
                    <a:p>
                      <a:pPr marL="635" algn="ctr">
                        <a:lnSpc>
                          <a:spcPts val="2030"/>
                        </a:lnSpc>
                      </a:pPr>
                      <a:r>
                        <a:rPr sz="1400" b="1" spc="-5" dirty="0"/>
                        <a:t>1=Low </a:t>
                      </a:r>
                      <a:r>
                        <a:rPr sz="1400" b="1" dirty="0"/>
                        <a:t>:: </a:t>
                      </a:r>
                      <a:r>
                        <a:rPr sz="1400" b="1" spc="-5" dirty="0"/>
                        <a:t>2=Moderate</a:t>
                      </a:r>
                      <a:r>
                        <a:rPr sz="1400" b="1" spc="-10" dirty="0"/>
                        <a:t> </a:t>
                      </a:r>
                      <a:r>
                        <a:rPr sz="1400" b="1" dirty="0"/>
                        <a:t>::</a:t>
                      </a:r>
                      <a:r>
                        <a:rPr sz="1400" b="1" spc="-5" dirty="0"/>
                        <a:t> 3=High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/>
                    </a:p>
                    <a:p>
                      <a:pPr marL="977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dirty="0"/>
                        <a:t>Outcomes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8" marB="0"/>
                </a:tc>
                <a:tc>
                  <a:txBody>
                    <a:bodyPr/>
                    <a:lstStyle/>
                    <a:p>
                      <a:pPr marL="7620" algn="just">
                        <a:lnSpc>
                          <a:spcPts val="1370"/>
                        </a:lnSpc>
                      </a:pPr>
                      <a:r>
                        <a:rPr sz="900" b="1" spc="-5" dirty="0"/>
                        <a:t>PO1:</a:t>
                      </a:r>
                      <a:r>
                        <a:rPr sz="900" b="1" spc="10" dirty="0"/>
                        <a:t> </a:t>
                      </a:r>
                      <a:r>
                        <a:rPr sz="900" spc="-5" dirty="0"/>
                        <a:t>Engineering</a:t>
                      </a:r>
                      <a:r>
                        <a:rPr sz="900" spc="35" dirty="0"/>
                        <a:t> </a:t>
                      </a:r>
                      <a:r>
                        <a:rPr sz="900" spc="-5" dirty="0"/>
                        <a:t>knowledge:</a:t>
                      </a:r>
                      <a:r>
                        <a:rPr sz="900" spc="-40" dirty="0"/>
                        <a:t> </a:t>
                      </a:r>
                      <a:r>
                        <a:rPr sz="900" dirty="0"/>
                        <a:t>Apply</a:t>
                      </a:r>
                      <a:r>
                        <a:rPr sz="900" spc="-15" dirty="0"/>
                        <a:t> </a:t>
                      </a:r>
                      <a:r>
                        <a:rPr sz="900" dirty="0"/>
                        <a:t>the</a:t>
                      </a:r>
                    </a:p>
                    <a:p>
                      <a:pPr marL="7620" marR="25400" algn="just">
                        <a:lnSpc>
                          <a:spcPct val="100000"/>
                        </a:lnSpc>
                      </a:pPr>
                      <a:r>
                        <a:rPr sz="900" spc="-5" dirty="0"/>
                        <a:t>knowledge </a:t>
                      </a:r>
                      <a:r>
                        <a:rPr sz="900" dirty="0"/>
                        <a:t>of </a:t>
                      </a:r>
                      <a:r>
                        <a:rPr sz="900" spc="-5" dirty="0"/>
                        <a:t>mathematics, science, engineering </a:t>
                      </a:r>
                      <a:r>
                        <a:rPr sz="900" dirty="0"/>
                        <a:t> </a:t>
                      </a:r>
                      <a:r>
                        <a:rPr sz="900" spc="-5" dirty="0"/>
                        <a:t>fundamentals, and an engineering specialization </a:t>
                      </a:r>
                      <a:r>
                        <a:rPr sz="900" dirty="0"/>
                        <a:t> to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the solution of</a:t>
                      </a:r>
                      <a:r>
                        <a:rPr sz="900" spc="-5" dirty="0"/>
                        <a:t> complex</a:t>
                      </a:r>
                      <a:r>
                        <a:rPr sz="900" spc="15" dirty="0"/>
                        <a:t> </a:t>
                      </a:r>
                      <a:r>
                        <a:rPr sz="900" spc="-5" dirty="0"/>
                        <a:t>engineering</a:t>
                      </a:r>
                      <a:r>
                        <a:rPr sz="900" spc="45" dirty="0"/>
                        <a:t> </a:t>
                      </a:r>
                      <a:r>
                        <a:rPr sz="900" spc="-5" dirty="0"/>
                        <a:t>problems.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70"/>
                        </a:lnSpc>
                      </a:pPr>
                      <a:r>
                        <a:rPr sz="900" b="1" spc="-5" dirty="0"/>
                        <a:t>PO2</a:t>
                      </a:r>
                      <a:r>
                        <a:rPr sz="900" b="1" spc="25" dirty="0"/>
                        <a:t> </a:t>
                      </a:r>
                      <a:r>
                        <a:rPr sz="900" b="1" dirty="0"/>
                        <a:t>: </a:t>
                      </a:r>
                      <a:r>
                        <a:rPr sz="900" spc="-5" dirty="0"/>
                        <a:t>Problem</a:t>
                      </a:r>
                      <a:r>
                        <a:rPr sz="900" spc="5" dirty="0"/>
                        <a:t> </a:t>
                      </a:r>
                      <a:r>
                        <a:rPr sz="900" spc="-10" dirty="0"/>
                        <a:t>analysis::Identify,</a:t>
                      </a:r>
                      <a:r>
                        <a:rPr sz="900" spc="60" dirty="0"/>
                        <a:t> </a:t>
                      </a:r>
                      <a:r>
                        <a:rPr sz="900" spc="-5" dirty="0"/>
                        <a:t>formulate,</a:t>
                      </a:r>
                      <a:endParaRPr sz="900"/>
                    </a:p>
                    <a:p>
                      <a:pPr marL="7620" marR="30480">
                        <a:lnSpc>
                          <a:spcPct val="100000"/>
                        </a:lnSpc>
                      </a:pPr>
                      <a:r>
                        <a:rPr sz="900" spc="-5" dirty="0"/>
                        <a:t>research</a:t>
                      </a:r>
                      <a:r>
                        <a:rPr sz="900" spc="30" dirty="0"/>
                        <a:t> </a:t>
                      </a:r>
                      <a:r>
                        <a:rPr sz="900" spc="-5" dirty="0"/>
                        <a:t>literature,</a:t>
                      </a:r>
                      <a:r>
                        <a:rPr sz="900" spc="45" dirty="0"/>
                        <a:t> </a:t>
                      </a:r>
                      <a:r>
                        <a:rPr sz="900" spc="-5" dirty="0"/>
                        <a:t>and</a:t>
                      </a:r>
                      <a:r>
                        <a:rPr sz="900" spc="10" dirty="0"/>
                        <a:t> </a:t>
                      </a:r>
                      <a:r>
                        <a:rPr sz="900" spc="-10" dirty="0"/>
                        <a:t>analyze</a:t>
                      </a:r>
                      <a:r>
                        <a:rPr sz="900" spc="50" dirty="0"/>
                        <a:t> </a:t>
                      </a:r>
                      <a:r>
                        <a:rPr sz="900" spc="-5" dirty="0"/>
                        <a:t>complex </a:t>
                      </a:r>
                      <a:r>
                        <a:rPr sz="900" dirty="0"/>
                        <a:t> </a:t>
                      </a:r>
                      <a:r>
                        <a:rPr sz="900" spc="-5" dirty="0"/>
                        <a:t>engineering</a:t>
                      </a:r>
                      <a:r>
                        <a:rPr sz="900" spc="45" dirty="0"/>
                        <a:t> </a:t>
                      </a:r>
                      <a:r>
                        <a:rPr sz="900" spc="-5" dirty="0"/>
                        <a:t>problems</a:t>
                      </a:r>
                      <a:r>
                        <a:rPr sz="900" spc="10" dirty="0"/>
                        <a:t> </a:t>
                      </a:r>
                      <a:r>
                        <a:rPr sz="900" spc="-5" dirty="0"/>
                        <a:t>reaching</a:t>
                      </a:r>
                      <a:r>
                        <a:rPr sz="900" spc="35" dirty="0"/>
                        <a:t> </a:t>
                      </a:r>
                      <a:r>
                        <a:rPr sz="900" spc="-5" dirty="0"/>
                        <a:t>substantiated </a:t>
                      </a:r>
                      <a:r>
                        <a:rPr sz="900" dirty="0"/>
                        <a:t> </a:t>
                      </a:r>
                      <a:r>
                        <a:rPr sz="900" spc="-5" dirty="0"/>
                        <a:t>conclusions</a:t>
                      </a:r>
                      <a:r>
                        <a:rPr sz="900" spc="10" dirty="0"/>
                        <a:t> </a:t>
                      </a:r>
                      <a:r>
                        <a:rPr sz="900" dirty="0"/>
                        <a:t>using</a:t>
                      </a:r>
                      <a:r>
                        <a:rPr sz="900" spc="5" dirty="0"/>
                        <a:t> </a:t>
                      </a:r>
                      <a:r>
                        <a:rPr sz="900" spc="-5" dirty="0"/>
                        <a:t>basic</a:t>
                      </a:r>
                      <a:r>
                        <a:rPr sz="900" spc="10" dirty="0"/>
                        <a:t> </a:t>
                      </a:r>
                      <a:r>
                        <a:rPr sz="900" spc="-5" dirty="0"/>
                        <a:t>principles</a:t>
                      </a:r>
                      <a:r>
                        <a:rPr sz="900" spc="25" dirty="0"/>
                        <a:t> </a:t>
                      </a:r>
                      <a:r>
                        <a:rPr sz="900" dirty="0"/>
                        <a:t>of </a:t>
                      </a:r>
                      <a:r>
                        <a:rPr sz="900" spc="-5" dirty="0"/>
                        <a:t>engineering </a:t>
                      </a:r>
                      <a:r>
                        <a:rPr sz="900" spc="-285" dirty="0"/>
                        <a:t> </a:t>
                      </a:r>
                      <a:r>
                        <a:rPr sz="900" spc="-5" dirty="0"/>
                        <a:t>and</a:t>
                      </a:r>
                      <a:r>
                        <a:rPr sz="900" spc="5" dirty="0"/>
                        <a:t> </a:t>
                      </a:r>
                      <a:r>
                        <a:rPr sz="900" spc="-5" dirty="0"/>
                        <a:t>sciences.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370"/>
                        </a:lnSpc>
                      </a:pPr>
                      <a:r>
                        <a:rPr sz="900" b="1" spc="-5" dirty="0"/>
                        <a:t>PO12:</a:t>
                      </a:r>
                      <a:r>
                        <a:rPr sz="900" b="1" spc="15" dirty="0"/>
                        <a:t> </a:t>
                      </a:r>
                      <a:r>
                        <a:rPr sz="900" spc="-5" dirty="0"/>
                        <a:t>Life-long</a:t>
                      </a:r>
                      <a:r>
                        <a:rPr sz="900" spc="40" dirty="0"/>
                        <a:t> </a:t>
                      </a:r>
                      <a:r>
                        <a:rPr sz="900" spc="-5" dirty="0"/>
                        <a:t>learning:</a:t>
                      </a:r>
                      <a:r>
                        <a:rPr sz="900" spc="30" dirty="0"/>
                        <a:t> </a:t>
                      </a:r>
                      <a:r>
                        <a:rPr sz="900" spc="-5" dirty="0"/>
                        <a:t>Recognize</a:t>
                      </a:r>
                      <a:r>
                        <a:rPr sz="900" spc="25" dirty="0"/>
                        <a:t> </a:t>
                      </a:r>
                      <a:r>
                        <a:rPr sz="900" dirty="0"/>
                        <a:t>the </a:t>
                      </a:r>
                      <a:r>
                        <a:rPr sz="900" spc="-5" dirty="0"/>
                        <a:t>need</a:t>
                      </a:r>
                      <a:endParaRPr sz="900"/>
                    </a:p>
                    <a:p>
                      <a:pPr marL="8255" marR="131445">
                        <a:lnSpc>
                          <a:spcPct val="100000"/>
                        </a:lnSpc>
                      </a:pPr>
                      <a:r>
                        <a:rPr sz="900" spc="-15" dirty="0"/>
                        <a:t>for,</a:t>
                      </a:r>
                      <a:r>
                        <a:rPr sz="900" spc="5" dirty="0"/>
                        <a:t> </a:t>
                      </a:r>
                      <a:r>
                        <a:rPr sz="900" spc="-5" dirty="0"/>
                        <a:t>and</a:t>
                      </a:r>
                      <a:r>
                        <a:rPr sz="900" dirty="0"/>
                        <a:t> </a:t>
                      </a:r>
                      <a:r>
                        <a:rPr sz="900" spc="-5" dirty="0"/>
                        <a:t>have</a:t>
                      </a:r>
                      <a:r>
                        <a:rPr sz="900" spc="15" dirty="0"/>
                        <a:t> </a:t>
                      </a:r>
                      <a:r>
                        <a:rPr sz="900" dirty="0"/>
                        <a:t>the</a:t>
                      </a:r>
                      <a:r>
                        <a:rPr sz="900" spc="5" dirty="0"/>
                        <a:t> </a:t>
                      </a:r>
                      <a:r>
                        <a:rPr sz="900" spc="-5" dirty="0"/>
                        <a:t>preparation</a:t>
                      </a:r>
                      <a:r>
                        <a:rPr sz="900" spc="30" dirty="0"/>
                        <a:t> </a:t>
                      </a:r>
                      <a:r>
                        <a:rPr sz="900" spc="-5" dirty="0"/>
                        <a:t>and</a:t>
                      </a:r>
                      <a:r>
                        <a:rPr sz="900" spc="10" dirty="0"/>
                        <a:t> </a:t>
                      </a:r>
                      <a:r>
                        <a:rPr sz="900" spc="-5" dirty="0"/>
                        <a:t>ability</a:t>
                      </a:r>
                      <a:r>
                        <a:rPr sz="900" spc="10" dirty="0"/>
                        <a:t> </a:t>
                      </a:r>
                      <a:r>
                        <a:rPr sz="900" dirty="0"/>
                        <a:t>to </a:t>
                      </a:r>
                      <a:r>
                        <a:rPr sz="900" spc="5" dirty="0"/>
                        <a:t> </a:t>
                      </a:r>
                      <a:r>
                        <a:rPr sz="900" spc="-10" dirty="0"/>
                        <a:t>engage</a:t>
                      </a:r>
                      <a:r>
                        <a:rPr sz="900" spc="35" dirty="0"/>
                        <a:t> </a:t>
                      </a:r>
                      <a:r>
                        <a:rPr sz="900" dirty="0"/>
                        <a:t>in </a:t>
                      </a:r>
                      <a:r>
                        <a:rPr sz="900" spc="-5" dirty="0"/>
                        <a:t>independent</a:t>
                      </a:r>
                      <a:r>
                        <a:rPr sz="900" spc="35" dirty="0"/>
                        <a:t> </a:t>
                      </a:r>
                      <a:r>
                        <a:rPr sz="900" spc="-5" dirty="0"/>
                        <a:t>and</a:t>
                      </a:r>
                      <a:r>
                        <a:rPr sz="900" spc="5" dirty="0"/>
                        <a:t> </a:t>
                      </a:r>
                      <a:r>
                        <a:rPr sz="900" dirty="0"/>
                        <a:t>life-long</a:t>
                      </a:r>
                      <a:r>
                        <a:rPr sz="900" spc="15" dirty="0"/>
                        <a:t> </a:t>
                      </a:r>
                      <a:r>
                        <a:rPr sz="900" spc="-5" dirty="0"/>
                        <a:t>learning</a:t>
                      </a:r>
                      <a:r>
                        <a:rPr sz="900" spc="15" dirty="0"/>
                        <a:t> </a:t>
                      </a:r>
                      <a:r>
                        <a:rPr sz="900" dirty="0"/>
                        <a:t>in </a:t>
                      </a:r>
                      <a:r>
                        <a:rPr sz="900" spc="-285" dirty="0"/>
                        <a:t> </a:t>
                      </a:r>
                      <a:r>
                        <a:rPr sz="900" dirty="0"/>
                        <a:t>the </a:t>
                      </a:r>
                      <a:r>
                        <a:rPr sz="900" spc="-5" dirty="0"/>
                        <a:t>broadest</a:t>
                      </a:r>
                      <a:r>
                        <a:rPr sz="900" spc="5" dirty="0"/>
                        <a:t> </a:t>
                      </a:r>
                      <a:r>
                        <a:rPr sz="900" dirty="0"/>
                        <a:t>context</a:t>
                      </a:r>
                      <a:r>
                        <a:rPr sz="900" spc="5" dirty="0"/>
                        <a:t> </a:t>
                      </a:r>
                      <a:r>
                        <a:rPr sz="900" dirty="0"/>
                        <a:t>of </a:t>
                      </a:r>
                      <a:r>
                        <a:rPr sz="900" spc="-5" dirty="0"/>
                        <a:t>technological</a:t>
                      </a:r>
                      <a:r>
                        <a:rPr sz="900" spc="40" dirty="0"/>
                        <a:t> </a:t>
                      </a:r>
                      <a:r>
                        <a:rPr sz="900" spc="-5" dirty="0"/>
                        <a:t>change.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6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CO1 :: recall the basic principles of probability and Bayes theorem.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500" dirty="0"/>
                        <a:t>3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5248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500" dirty="0"/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5248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500" dirty="0"/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524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346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CO2 :: discuss the concept of random variables and its characterizations.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500" dirty="0"/>
                        <a:t>3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6201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500" dirty="0"/>
                        <a:t>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6201" marB="0"/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500" dirty="0"/>
                        <a:t>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6201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74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CO3 :: apply probability distributions to find the solution of different engineering problems.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500" dirty="0"/>
                        <a:t>3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500" dirty="0"/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500" dirty="0"/>
                        <a:t>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4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CO4 :: demonstrate sample, population and statistical inference.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500" dirty="0"/>
                        <a:t>3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500" dirty="0"/>
                        <a:t>2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500" dirty="0"/>
                        <a:t>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01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CO5 :: understand hypothesis testing and its applications.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500" dirty="0"/>
                        <a:t>3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500" dirty="0"/>
                        <a:t>2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500" dirty="0"/>
                        <a:t>2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60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CO6 :: analyze relationships among the variables through correlation and regression.</a:t>
                      </a:r>
                      <a:endParaRPr lang="en-US" sz="900" b="1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en-IN" sz="1500" dirty="0">
                          <a:latin typeface="Calibri"/>
                          <a:cs typeface="Calibri"/>
                        </a:rPr>
                        <a:t>3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en-IN" sz="1500" dirty="0">
                          <a:latin typeface="Calibri"/>
                          <a:cs typeface="Calibri"/>
                        </a:rPr>
                        <a:t>2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en-IN" sz="1500" dirty="0">
                          <a:latin typeface="Calibri"/>
                          <a:cs typeface="Calibri"/>
                        </a:rPr>
                        <a:t>2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extLst>
                  <a:ext uri="{0D108BD9-81ED-4DB2-BD59-A6C34878D82A}">
                    <a16:rowId xmlns:a16="http://schemas.microsoft.com/office/drawing/2014/main" val="3038761154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1325575"/>
              <a:ext cx="12192000" cy="495300"/>
            </a:xfrm>
            <a:custGeom>
              <a:avLst/>
              <a:gdLst/>
              <a:ahLst/>
              <a:cxnLst/>
              <a:rect l="l" t="t" r="r" b="b"/>
              <a:pathLst>
                <a:path w="12192000" h="495300">
                  <a:moveTo>
                    <a:pt x="12192000" y="0"/>
                  </a:moveTo>
                  <a:lnTo>
                    <a:pt x="0" y="0"/>
                  </a:lnTo>
                  <a:lnTo>
                    <a:pt x="0" y="495096"/>
                  </a:lnTo>
                  <a:lnTo>
                    <a:pt x="12192000" y="49509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319275"/>
              <a:ext cx="12192000" cy="5539105"/>
            </a:xfrm>
            <a:custGeom>
              <a:avLst/>
              <a:gdLst/>
              <a:ahLst/>
              <a:cxnLst/>
              <a:rect l="l" t="t" r="r" b="b"/>
              <a:pathLst>
                <a:path w="12192000" h="5539105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6604"/>
                  </a:lnTo>
                  <a:lnTo>
                    <a:pt x="12185650" y="12700"/>
                  </a:lnTo>
                  <a:lnTo>
                    <a:pt x="12185650" y="495046"/>
                  </a:lnTo>
                  <a:lnTo>
                    <a:pt x="6350" y="495046"/>
                  </a:lnTo>
                  <a:lnTo>
                    <a:pt x="6350" y="12700"/>
                  </a:lnTo>
                  <a:lnTo>
                    <a:pt x="12185650" y="12700"/>
                  </a:lnTo>
                  <a:lnTo>
                    <a:pt x="12185650" y="6604"/>
                  </a:lnTo>
                  <a:lnTo>
                    <a:pt x="6350" y="6604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5538724"/>
                  </a:lnTo>
                  <a:lnTo>
                    <a:pt x="6350" y="5538724"/>
                  </a:lnTo>
                  <a:lnTo>
                    <a:pt x="6350" y="507746"/>
                  </a:lnTo>
                  <a:lnTo>
                    <a:pt x="12185650" y="507746"/>
                  </a:lnTo>
                  <a:lnTo>
                    <a:pt x="12185650" y="5538724"/>
                  </a:lnTo>
                  <a:lnTo>
                    <a:pt x="12192000" y="5538724"/>
                  </a:lnTo>
                  <a:lnTo>
                    <a:pt x="12192000" y="507746"/>
                  </a:lnTo>
                  <a:lnTo>
                    <a:pt x="12192000" y="495046"/>
                  </a:lnTo>
                  <a:lnTo>
                    <a:pt x="12192000" y="12700"/>
                  </a:lnTo>
                  <a:lnTo>
                    <a:pt x="12192000" y="66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33E5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pic>
        <p:nvPicPr>
          <p:cNvPr id="7" name="object 3">
            <a:extLst>
              <a:ext uri="{FF2B5EF4-FFF2-40B4-BE49-F238E27FC236}">
                <a16:creationId xmlns:a16="http://schemas.microsoft.com/office/drawing/2014/main" id="{F852129E-0262-08DC-DE05-53BD1811EE3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2567" y="271605"/>
            <a:ext cx="1371600" cy="5853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course contents</a:t>
            </a:r>
            <a:endParaRPr lang="en-IN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40" y="86484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1 : Basics of probability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Sample Space and Events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sample points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Probability of an Event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additive rules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multiplicative rules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Bayes' Rule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83820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08" y="3124200"/>
            <a:ext cx="1447800" cy="2190750"/>
          </a:xfrm>
          <a:prstGeom prst="rect">
            <a:avLst/>
          </a:prstGeom>
        </p:spPr>
      </p:pic>
      <p:pic>
        <p:nvPicPr>
          <p:cNvPr id="5" name="object 3">
            <a:extLst>
              <a:ext uri="{FF2B5EF4-FFF2-40B4-BE49-F238E27FC236}">
                <a16:creationId xmlns:a16="http://schemas.microsoft.com/office/drawing/2014/main" id="{A8E586F3-C4DF-68ED-5011-06C506EA890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0480" y="204502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7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 : Random variable and its characterization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IN" dirty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and Continuous random variable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probability distributions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of a random variable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and covariance of random variables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Chebyshov's theorem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436B0063-5916-161C-FD82-2D524089D6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00" y="152400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9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3: Special distributions </a:t>
            </a:r>
          </a:p>
          <a:p>
            <a:pPr marL="0" indent="0">
              <a:buNone/>
            </a:pPr>
            <a:endParaRPr lang="en-IN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Bernoulli process, binomial distribution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binomial and geometric distributions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 and the Poisson process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gamma and exponential distributions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114800"/>
            <a:ext cx="2078447" cy="1585119"/>
          </a:xfrm>
          <a:prstGeom prst="rect">
            <a:avLst/>
          </a:prstGeom>
        </p:spPr>
      </p:pic>
      <p:pic>
        <p:nvPicPr>
          <p:cNvPr id="2" name="object 3">
            <a:extLst>
              <a:ext uri="{FF2B5EF4-FFF2-40B4-BE49-F238E27FC236}">
                <a16:creationId xmlns:a16="http://schemas.microsoft.com/office/drawing/2014/main" id="{1553464B-B97F-CD39-E497-DB18DC5B05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4031" y="152400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9602"/>
      </p:ext>
    </p:extLst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51005155-Business-Planning-Process-ppt-nw</Template>
  <TotalTime>4056</TotalTime>
  <Words>867</Words>
  <Application>Microsoft Office PowerPoint</Application>
  <PresentationFormat>On-screen Show (4:3)</PresentationFormat>
  <Paragraphs>131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MT</vt:lpstr>
      <vt:lpstr>Arial Rounded MT Bold</vt:lpstr>
      <vt:lpstr>Calibri</vt:lpstr>
      <vt:lpstr>Tahoma</vt:lpstr>
      <vt:lpstr>Times New Roman</vt:lpstr>
      <vt:lpstr>Wingdings</vt:lpstr>
      <vt:lpstr>Watermark</vt:lpstr>
      <vt:lpstr>Office Theme</vt:lpstr>
      <vt:lpstr>MTH302 Probability and Statistics</vt:lpstr>
      <vt:lpstr>LTP and Credit Details</vt:lpstr>
      <vt:lpstr>Revised Bloom’s Taxonomy</vt:lpstr>
      <vt:lpstr>Course Outcomes</vt:lpstr>
      <vt:lpstr>Program Outcomes</vt:lpstr>
      <vt:lpstr>PowerPoint Presentation</vt:lpstr>
      <vt:lpstr>The course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 Assessment Model</vt:lpstr>
      <vt:lpstr>Relevant Resources Which Could Be Used  for Better Understanding of the Course.</vt:lpstr>
      <vt:lpstr>Course details</vt:lpstr>
      <vt:lpstr>MOOC Associated With the Course</vt:lpstr>
      <vt:lpstr>Life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Accreditation Process in India</dc:title>
  <dc:creator>----------</dc:creator>
  <cp:lastModifiedBy>pankaj pandey</cp:lastModifiedBy>
  <cp:revision>493</cp:revision>
  <dcterms:created xsi:type="dcterms:W3CDTF">2012-02-29T16:23:18Z</dcterms:created>
  <dcterms:modified xsi:type="dcterms:W3CDTF">2023-01-05T06:00:31Z</dcterms:modified>
</cp:coreProperties>
</file>