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01" r:id="rId2"/>
    <p:sldId id="388" r:id="rId3"/>
    <p:sldId id="390" r:id="rId4"/>
    <p:sldId id="391" r:id="rId5"/>
    <p:sldId id="392" r:id="rId6"/>
    <p:sldId id="393" r:id="rId7"/>
    <p:sldId id="394" r:id="rId8"/>
    <p:sldId id="395" r:id="rId9"/>
    <p:sldId id="396" r:id="rId10"/>
    <p:sldId id="397" r:id="rId11"/>
    <p:sldId id="398" r:id="rId12"/>
    <p:sldId id="399"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85FB1-91C5-4BF7-80D8-C3A48103BEDF}" v="35" dt="2025-10-28T16:07:43.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590" autoAdjust="0"/>
  </p:normalViewPr>
  <p:slideViewPr>
    <p:cSldViewPr showGuides="1">
      <p:cViewPr varScale="1">
        <p:scale>
          <a:sx n="78" d="100"/>
          <a:sy n="78" d="100"/>
        </p:scale>
        <p:origin x="18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444D-82BB-DB6B-D066-0406671FC8E2}"/>
              </a:ext>
            </a:extLst>
          </p:cNvPr>
          <p:cNvSpPr>
            <a:spLocks noGrp="1"/>
          </p:cNvSpPr>
          <p:nvPr>
            <p:ph type="title"/>
          </p:nvPr>
        </p:nvSpPr>
        <p:spPr>
          <a:xfrm>
            <a:off x="649286" y="3048001"/>
            <a:ext cx="8418513" cy="1143000"/>
          </a:xfrm>
        </p:spPr>
        <p:txBody>
          <a:bodyPr>
            <a:noAutofit/>
          </a:bodyPr>
          <a:lstStyle/>
          <a:p>
            <a:r>
              <a:rPr lang="en-IN" sz="4400" dirty="0"/>
              <a:t>CAMPUS LOST &amp; FOUND PORTAL</a:t>
            </a:r>
            <a:br>
              <a:rPr lang="en-IN" sz="4400" dirty="0"/>
            </a:br>
            <a:endParaRPr lang="en-IN" sz="4400" dirty="0"/>
          </a:p>
        </p:txBody>
      </p:sp>
      <p:sp>
        <p:nvSpPr>
          <p:cNvPr id="3" name="Text Placeholder 2">
            <a:extLst>
              <a:ext uri="{FF2B5EF4-FFF2-40B4-BE49-F238E27FC236}">
                <a16:creationId xmlns:a16="http://schemas.microsoft.com/office/drawing/2014/main" id="{95B8D79D-DDE3-752B-59B0-8802C36221AB}"/>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6C8B0955-F14B-0F55-E4B1-EC5C8787286F}"/>
              </a:ext>
            </a:extLst>
          </p:cNvPr>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a:extLst>
              <a:ext uri="{FF2B5EF4-FFF2-40B4-BE49-F238E27FC236}">
                <a16:creationId xmlns:a16="http://schemas.microsoft.com/office/drawing/2014/main" id="{ECD0B0D0-0F33-0EBC-7443-1F62C529EFB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C68E42E-F310-095C-6D02-9D99CFF9DB5B}"/>
              </a:ext>
            </a:extLst>
          </p:cNvPr>
          <p:cNvSpPr>
            <a:spLocks noGrp="1"/>
          </p:cNvSpPr>
          <p:nvPr>
            <p:ph type="sldNum" sz="quarter" idx="12"/>
          </p:nvPr>
        </p:nvSpPr>
        <p:spPr/>
        <p:txBody>
          <a:bodyPr/>
          <a:lstStyle/>
          <a:p>
            <a:fld id="{7B28076C-CE04-4A00-BFAA-A90EA8355859}" type="slidenum">
              <a:rPr lang="en-US" smtClean="0"/>
              <a:t>1</a:t>
            </a:fld>
            <a:endParaRPr lang="en-US"/>
          </a:p>
        </p:txBody>
      </p:sp>
      <p:pic>
        <p:nvPicPr>
          <p:cNvPr id="7" name="image2.jpeg">
            <a:extLst>
              <a:ext uri="{FF2B5EF4-FFF2-40B4-BE49-F238E27FC236}">
                <a16:creationId xmlns:a16="http://schemas.microsoft.com/office/drawing/2014/main" id="{B1DC5432-2D22-BB27-C719-38A8BEFAC789}"/>
              </a:ext>
            </a:extLst>
          </p:cNvPr>
          <p:cNvPicPr/>
          <p:nvPr/>
        </p:nvPicPr>
        <p:blipFill>
          <a:blip r:embed="rId2" cstate="print"/>
          <a:stretch>
            <a:fillRect/>
          </a:stretch>
        </p:blipFill>
        <p:spPr>
          <a:xfrm>
            <a:off x="304800" y="136525"/>
            <a:ext cx="8610600" cy="1696686"/>
          </a:xfrm>
          <a:prstGeom prst="rect">
            <a:avLst/>
          </a:prstGeom>
          <a:ln>
            <a:solidFill>
              <a:srgbClr val="002060"/>
            </a:solidFill>
          </a:ln>
        </p:spPr>
      </p:pic>
    </p:spTree>
    <p:extLst>
      <p:ext uri="{BB962C8B-B14F-4D97-AF65-F5344CB8AC3E}">
        <p14:creationId xmlns:p14="http://schemas.microsoft.com/office/powerpoint/2010/main" val="123948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026E-9E96-CDC5-C78D-FC8F72F1ED08}"/>
              </a:ext>
            </a:extLst>
          </p:cNvPr>
          <p:cNvSpPr>
            <a:spLocks noGrp="1"/>
          </p:cNvSpPr>
          <p:nvPr>
            <p:ph type="title"/>
          </p:nvPr>
        </p:nvSpPr>
        <p:spPr/>
        <p:txBody>
          <a:bodyPr>
            <a:normAutofit/>
          </a:bodyPr>
          <a:lstStyle/>
          <a:p>
            <a:r>
              <a:rPr lang="en-IN" dirty="0"/>
              <a:t>MODULE DESCRIPTION</a:t>
            </a:r>
          </a:p>
        </p:txBody>
      </p:sp>
      <p:sp>
        <p:nvSpPr>
          <p:cNvPr id="3" name="Content Placeholder 2">
            <a:extLst>
              <a:ext uri="{FF2B5EF4-FFF2-40B4-BE49-F238E27FC236}">
                <a16:creationId xmlns:a16="http://schemas.microsoft.com/office/drawing/2014/main" id="{64C552C4-86B7-0EED-63A4-30D463044AB0}"/>
              </a:ext>
            </a:extLst>
          </p:cNvPr>
          <p:cNvSpPr>
            <a:spLocks noGrp="1"/>
          </p:cNvSpPr>
          <p:nvPr>
            <p:ph idx="1"/>
          </p:nvPr>
        </p:nvSpPr>
        <p:spPr>
          <a:xfrm>
            <a:off x="298940" y="1339645"/>
            <a:ext cx="8229600" cy="7848600"/>
          </a:xfrm>
        </p:spPr>
        <p:txBody>
          <a:bodyPr>
            <a:normAutofit fontScale="25000" lnSpcReduction="20000"/>
          </a:bodyPr>
          <a:lstStyle/>
          <a:p>
            <a:pPr algn="just">
              <a:lnSpc>
                <a:spcPct val="170000"/>
              </a:lnSpc>
            </a:pPr>
            <a:r>
              <a:rPr lang="en-US" sz="5600" b="1" dirty="0">
                <a:latin typeface="Arial" panose="020B0604020202020204" pitchFamily="34" charset="0"/>
                <a:cs typeface="Arial" panose="020B0604020202020204" pitchFamily="34" charset="0"/>
              </a:rPr>
              <a:t>User Module: </a:t>
            </a:r>
            <a:r>
              <a:rPr lang="en-US" sz="5600" dirty="0">
                <a:latin typeface="Arial" panose="020B0604020202020204" pitchFamily="34" charset="0"/>
                <a:cs typeface="Arial" panose="020B0604020202020204" pitchFamily="34" charset="0"/>
              </a:rPr>
              <a:t>This module manages all </a:t>
            </a:r>
            <a:r>
              <a:rPr lang="en-US" sz="5600" b="1" dirty="0">
                <a:latin typeface="Arial" panose="020B0604020202020204" pitchFamily="34" charset="0"/>
                <a:cs typeface="Arial" panose="020B0604020202020204" pitchFamily="34" charset="0"/>
              </a:rPr>
              <a:t>user-related operations</a:t>
            </a:r>
            <a:r>
              <a:rPr lang="en-US" sz="5600" dirty="0">
                <a:latin typeface="Arial" panose="020B0604020202020204" pitchFamily="34" charset="0"/>
                <a:cs typeface="Arial" panose="020B0604020202020204" pitchFamily="34" charset="0"/>
              </a:rPr>
              <a:t>, including registration, login, updates. It ensures user has </a:t>
            </a:r>
            <a:r>
              <a:rPr lang="en-US" sz="5600" b="1" dirty="0">
                <a:latin typeface="Arial" panose="020B0604020202020204" pitchFamily="34" charset="0"/>
                <a:cs typeface="Arial" panose="020B0604020202020204" pitchFamily="34" charset="0"/>
              </a:rPr>
              <a:t>secure and personalized access</a:t>
            </a:r>
            <a:r>
              <a:rPr lang="en-US" sz="5600" dirty="0">
                <a:latin typeface="Arial" panose="020B0604020202020204" pitchFamily="34" charset="0"/>
                <a:cs typeface="Arial" panose="020B0604020202020204" pitchFamily="34" charset="0"/>
              </a:rPr>
              <a:t> to post, search, items.</a:t>
            </a:r>
          </a:p>
          <a:p>
            <a:pPr algn="just">
              <a:lnSpc>
                <a:spcPct val="170000"/>
              </a:lnSpc>
            </a:pPr>
            <a:r>
              <a:rPr lang="en-US" sz="5600" b="1" dirty="0">
                <a:latin typeface="Arial" panose="020B0604020202020204" pitchFamily="34" charset="0"/>
                <a:cs typeface="Arial" panose="020B0604020202020204" pitchFamily="34" charset="0"/>
              </a:rPr>
              <a:t>Lost &amp; Found Module: </a:t>
            </a:r>
            <a:r>
              <a:rPr lang="en-US" sz="5600" dirty="0">
                <a:latin typeface="Arial" panose="020B0604020202020204" pitchFamily="34" charset="0"/>
                <a:cs typeface="Arial" panose="020B0604020202020204" pitchFamily="34" charset="0"/>
              </a:rPr>
              <a:t>Handles the </a:t>
            </a:r>
            <a:r>
              <a:rPr lang="en-US" sz="5600" b="1" dirty="0">
                <a:latin typeface="Arial" panose="020B0604020202020204" pitchFamily="34" charset="0"/>
                <a:cs typeface="Arial" panose="020B0604020202020204" pitchFamily="34" charset="0"/>
              </a:rPr>
              <a:t>submission of lost and found item reports</a:t>
            </a:r>
            <a:r>
              <a:rPr lang="en-US" sz="5600" dirty="0">
                <a:latin typeface="Arial" panose="020B0604020202020204" pitchFamily="34" charset="0"/>
                <a:cs typeface="Arial" panose="020B0604020202020204" pitchFamily="34" charset="0"/>
              </a:rPr>
              <a:t> with details. Supports </a:t>
            </a:r>
            <a:r>
              <a:rPr lang="en-US" sz="5600" b="1" dirty="0">
                <a:latin typeface="Arial" panose="020B0604020202020204" pitchFamily="34" charset="0"/>
                <a:cs typeface="Arial" panose="020B0604020202020204" pitchFamily="34" charset="0"/>
              </a:rPr>
              <a:t>photo uploads</a:t>
            </a:r>
            <a:r>
              <a:rPr lang="en-US" sz="5600" dirty="0">
                <a:latin typeface="Arial" panose="020B0604020202020204" pitchFamily="34" charset="0"/>
                <a:cs typeface="Arial" panose="020B0604020202020204" pitchFamily="34" charset="0"/>
              </a:rPr>
              <a:t> to make identification and verification of items easier.</a:t>
            </a:r>
          </a:p>
          <a:p>
            <a:pPr algn="just">
              <a:lnSpc>
                <a:spcPct val="170000"/>
              </a:lnSpc>
            </a:pPr>
            <a:r>
              <a:rPr lang="en-US" sz="5600" b="1" dirty="0">
                <a:latin typeface="Arial" panose="020B0604020202020204" pitchFamily="34" charset="0"/>
                <a:cs typeface="Arial" panose="020B0604020202020204" pitchFamily="34" charset="0"/>
              </a:rPr>
              <a:t>Search &amp; Match Module: </a:t>
            </a:r>
            <a:r>
              <a:rPr lang="en-US" sz="5600" dirty="0">
                <a:latin typeface="Arial" panose="020B0604020202020204" pitchFamily="34" charset="0"/>
                <a:cs typeface="Arial" panose="020B0604020202020204" pitchFamily="34" charset="0"/>
              </a:rPr>
              <a:t>Enables users to </a:t>
            </a:r>
            <a:r>
              <a:rPr lang="en-US" sz="5600" b="1" dirty="0">
                <a:latin typeface="Arial" panose="020B0604020202020204" pitchFamily="34" charset="0"/>
                <a:cs typeface="Arial" panose="020B0604020202020204" pitchFamily="34" charset="0"/>
              </a:rPr>
              <a:t>browse and locate items</a:t>
            </a:r>
            <a:r>
              <a:rPr lang="en-US" sz="5600" dirty="0">
                <a:latin typeface="Arial" panose="020B0604020202020204" pitchFamily="34" charset="0"/>
                <a:cs typeface="Arial" panose="020B0604020202020204" pitchFamily="34" charset="0"/>
              </a:rPr>
              <a:t> quickly using keyword or filter-based search. The system automatically </a:t>
            </a:r>
            <a:r>
              <a:rPr lang="en-US" sz="5600" b="1" dirty="0">
                <a:latin typeface="Arial" panose="020B0604020202020204" pitchFamily="34" charset="0"/>
                <a:cs typeface="Arial" panose="020B0604020202020204" pitchFamily="34" charset="0"/>
              </a:rPr>
              <a:t>matches similar entries</a:t>
            </a:r>
            <a:r>
              <a:rPr lang="en-US" sz="5600" dirty="0">
                <a:latin typeface="Arial" panose="020B0604020202020204" pitchFamily="34" charset="0"/>
                <a:cs typeface="Arial" panose="020B0604020202020204" pitchFamily="34" charset="0"/>
              </a:rPr>
              <a:t> between lost and found posts to speed up recovery.</a:t>
            </a:r>
          </a:p>
          <a:p>
            <a:pPr algn="just">
              <a:lnSpc>
                <a:spcPct val="170000"/>
              </a:lnSpc>
            </a:pPr>
            <a:r>
              <a:rPr lang="en-US" sz="5600" b="1" dirty="0">
                <a:latin typeface="Arial" panose="020B0604020202020204" pitchFamily="34" charset="0"/>
                <a:cs typeface="Arial" panose="020B0604020202020204" pitchFamily="34" charset="0"/>
              </a:rPr>
              <a:t>Notification Module: </a:t>
            </a:r>
            <a:r>
              <a:rPr lang="en-US" sz="5600" dirty="0">
                <a:latin typeface="Arial" panose="020B0604020202020204" pitchFamily="34" charset="0"/>
                <a:cs typeface="Arial" panose="020B0604020202020204" pitchFamily="34" charset="0"/>
              </a:rPr>
              <a:t>Keeps users informed through </a:t>
            </a:r>
            <a:r>
              <a:rPr lang="en-US" sz="5600" b="1" dirty="0">
                <a:latin typeface="Arial" panose="020B0604020202020204" pitchFamily="34" charset="0"/>
                <a:cs typeface="Arial" panose="020B0604020202020204" pitchFamily="34" charset="0"/>
              </a:rPr>
              <a:t>real-time notifications or emails</a:t>
            </a:r>
            <a:r>
              <a:rPr lang="en-US" sz="5600" dirty="0">
                <a:latin typeface="Arial" panose="020B0604020202020204" pitchFamily="34" charset="0"/>
                <a:cs typeface="Arial" panose="020B0604020202020204" pitchFamily="34" charset="0"/>
              </a:rPr>
              <a:t> whenever a matching item is detected. </a:t>
            </a:r>
          </a:p>
          <a:p>
            <a:pPr algn="just">
              <a:lnSpc>
                <a:spcPct val="170000"/>
              </a:lnSpc>
            </a:pPr>
            <a:r>
              <a:rPr lang="en-US" sz="5600" b="1" dirty="0">
                <a:latin typeface="Arial" panose="020B0604020202020204" pitchFamily="34" charset="0"/>
                <a:cs typeface="Arial" panose="020B0604020202020204" pitchFamily="34" charset="0"/>
              </a:rPr>
              <a:t>Admin Module: Provides</a:t>
            </a:r>
            <a:r>
              <a:rPr lang="en-US" sz="5600" dirty="0">
                <a:latin typeface="Arial" panose="020B0604020202020204" pitchFamily="34" charset="0"/>
                <a:cs typeface="Arial" panose="020B0604020202020204" pitchFamily="34" charset="0"/>
              </a:rPr>
              <a:t> the administrator with tools to </a:t>
            </a:r>
            <a:r>
              <a:rPr lang="en-US" sz="5600" b="1" dirty="0">
                <a:latin typeface="Arial" panose="020B0604020202020204" pitchFamily="34" charset="0"/>
                <a:cs typeface="Arial" panose="020B0604020202020204" pitchFamily="34" charset="0"/>
              </a:rPr>
              <a:t>monitor system activity</a:t>
            </a:r>
            <a:r>
              <a:rPr lang="en-US" sz="5600" dirty="0">
                <a:latin typeface="Arial" panose="020B0604020202020204" pitchFamily="34" charset="0"/>
                <a:cs typeface="Arial" panose="020B0604020202020204" pitchFamily="34" charset="0"/>
              </a:rPr>
              <a:t>, verify posts, and handle user management. Maintains </a:t>
            </a:r>
            <a:r>
              <a:rPr lang="en-US" sz="5600" b="1" dirty="0">
                <a:latin typeface="Arial" panose="020B0604020202020204" pitchFamily="34" charset="0"/>
                <a:cs typeface="Arial" panose="020B0604020202020204" pitchFamily="34" charset="0"/>
              </a:rPr>
              <a:t>data accuracy and content moderation</a:t>
            </a:r>
            <a:r>
              <a:rPr lang="en-US" sz="5600" dirty="0">
                <a:latin typeface="Arial" panose="020B0604020202020204" pitchFamily="34" charset="0"/>
                <a:cs typeface="Arial" panose="020B0604020202020204" pitchFamily="34" charset="0"/>
              </a:rPr>
              <a:t> to prevent false or duplicate entries.</a:t>
            </a:r>
          </a:p>
          <a:p>
            <a:pPr algn="just">
              <a:lnSpc>
                <a:spcPct val="170000"/>
              </a:lnSpc>
            </a:pPr>
            <a:r>
              <a:rPr lang="en-US" sz="5600" b="1" dirty="0">
                <a:latin typeface="Arial" panose="020B0604020202020204" pitchFamily="34" charset="0"/>
                <a:cs typeface="Arial" panose="020B0604020202020204" pitchFamily="34" charset="0"/>
              </a:rPr>
              <a:t>Security &amp; Database Module: Responsible</a:t>
            </a:r>
            <a:r>
              <a:rPr lang="en-US" sz="5600" dirty="0">
                <a:latin typeface="Arial" panose="020B0604020202020204" pitchFamily="34" charset="0"/>
                <a:cs typeface="Arial" panose="020B0604020202020204" pitchFamily="34" charset="0"/>
              </a:rPr>
              <a:t> for </a:t>
            </a:r>
            <a:r>
              <a:rPr lang="en-US" sz="5600" b="1" dirty="0">
                <a:latin typeface="Arial" panose="020B0604020202020204" pitchFamily="34" charset="0"/>
                <a:cs typeface="Arial" panose="020B0604020202020204" pitchFamily="34" charset="0"/>
              </a:rPr>
              <a:t>data handling, encryption, and secure storage</a:t>
            </a:r>
            <a:r>
              <a:rPr lang="en-US" sz="5600" dirty="0">
                <a:latin typeface="Arial" panose="020B0604020202020204" pitchFamily="34" charset="0"/>
                <a:cs typeface="Arial" panose="020B0604020202020204" pitchFamily="34" charset="0"/>
              </a:rPr>
              <a:t> of user and item records in MySQL. Incorporates </a:t>
            </a:r>
            <a:r>
              <a:rPr lang="en-US" sz="5600" b="1" dirty="0">
                <a:latin typeface="Arial" panose="020B0604020202020204" pitchFamily="34" charset="0"/>
                <a:cs typeface="Arial" panose="020B0604020202020204" pitchFamily="34" charset="0"/>
              </a:rPr>
              <a:t>authentication and access control mechanisms</a:t>
            </a:r>
            <a:r>
              <a:rPr lang="en-US" sz="5600" dirty="0">
                <a:latin typeface="Arial" panose="020B0604020202020204" pitchFamily="34" charset="0"/>
                <a:cs typeface="Arial" panose="020B0604020202020204" pitchFamily="34" charset="0"/>
              </a:rPr>
              <a:t> to protect sensitive information</a:t>
            </a:r>
            <a:r>
              <a:rPr lang="en-US" sz="6400" dirty="0">
                <a:latin typeface="Arial" panose="020B0604020202020204" pitchFamily="34" charset="0"/>
                <a:cs typeface="Arial" panose="020B0604020202020204" pitchFamily="34" charset="0"/>
              </a:rPr>
              <a:t>.</a:t>
            </a:r>
          </a:p>
          <a:p>
            <a:endParaRPr lang="en-IN" dirty="0"/>
          </a:p>
        </p:txBody>
      </p:sp>
      <p:sp>
        <p:nvSpPr>
          <p:cNvPr id="4" name="Date Placeholder 3">
            <a:extLst>
              <a:ext uri="{FF2B5EF4-FFF2-40B4-BE49-F238E27FC236}">
                <a16:creationId xmlns:a16="http://schemas.microsoft.com/office/drawing/2014/main" id="{CF1BA165-4136-202F-DD6D-56FB6513105F}"/>
              </a:ext>
            </a:extLst>
          </p:cNvPr>
          <p:cNvSpPr>
            <a:spLocks noGrp="1"/>
          </p:cNvSpPr>
          <p:nvPr>
            <p:ph type="dt" sz="half" idx="10"/>
          </p:nvPr>
        </p:nvSpPr>
        <p:spPr/>
        <p:txBody>
          <a:bodyPr/>
          <a:lstStyle/>
          <a:p>
            <a:fld id="{EB7275DB-6D13-480B-AC77-F5019BDC5287}" type="datetime3">
              <a:rPr lang="en-US" smtClean="0"/>
              <a:t>29 October 2025</a:t>
            </a:fld>
            <a:endParaRPr lang="en-US" dirty="0"/>
          </a:p>
        </p:txBody>
      </p:sp>
      <p:sp>
        <p:nvSpPr>
          <p:cNvPr id="5" name="Footer Placeholder 4">
            <a:extLst>
              <a:ext uri="{FF2B5EF4-FFF2-40B4-BE49-F238E27FC236}">
                <a16:creationId xmlns:a16="http://schemas.microsoft.com/office/drawing/2014/main" id="{783C75EB-7A5D-1598-9BEB-10300F22E98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8AA38E2-C02C-3C12-2EE2-A66C1E47118E}"/>
              </a:ext>
            </a:extLst>
          </p:cNvPr>
          <p:cNvSpPr>
            <a:spLocks noGrp="1"/>
          </p:cNvSpPr>
          <p:nvPr>
            <p:ph type="sldNum" sz="quarter" idx="12"/>
          </p:nvPr>
        </p:nvSpPr>
        <p:spPr/>
        <p:txBody>
          <a:bodyPr/>
          <a:lstStyle/>
          <a:p>
            <a:fld id="{7B28076C-CE04-4A00-BFAA-A90EA8355859}" type="slidenum">
              <a:rPr lang="en-US" smtClean="0"/>
              <a:t>10</a:t>
            </a:fld>
            <a:endParaRPr lang="en-US"/>
          </a:p>
        </p:txBody>
      </p:sp>
    </p:spTree>
    <p:extLst>
      <p:ext uri="{BB962C8B-B14F-4D97-AF65-F5344CB8AC3E}">
        <p14:creationId xmlns:p14="http://schemas.microsoft.com/office/powerpoint/2010/main" val="2735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09D8-BD15-ACDA-17F8-8FF3CD6E8A25}"/>
              </a:ext>
            </a:extLst>
          </p:cNvPr>
          <p:cNvSpPr>
            <a:spLocks noGrp="1"/>
          </p:cNvSpPr>
          <p:nvPr>
            <p:ph type="title"/>
          </p:nvPr>
        </p:nvSpPr>
        <p:spPr/>
        <p:txBody>
          <a:bodyPr/>
          <a:lstStyle/>
          <a:p>
            <a:r>
              <a:rPr lang="en-IN" dirty="0"/>
              <a:t>SAMPLE OUTPUT</a:t>
            </a:r>
          </a:p>
        </p:txBody>
      </p:sp>
      <p:pic>
        <p:nvPicPr>
          <p:cNvPr id="8" name="Content Placeholder 7">
            <a:extLst>
              <a:ext uri="{FF2B5EF4-FFF2-40B4-BE49-F238E27FC236}">
                <a16:creationId xmlns:a16="http://schemas.microsoft.com/office/drawing/2014/main" id="{902E05D5-9BF1-192F-2DC3-9FA21D533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p:spPr>
      </p:pic>
      <p:sp>
        <p:nvSpPr>
          <p:cNvPr id="4" name="Date Placeholder 3">
            <a:extLst>
              <a:ext uri="{FF2B5EF4-FFF2-40B4-BE49-F238E27FC236}">
                <a16:creationId xmlns:a16="http://schemas.microsoft.com/office/drawing/2014/main" id="{4D20514B-0278-F7F0-FAC2-F7F97A279271}"/>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671036C7-51B6-5F21-E250-0482C4A57AB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BC0A0B8-20BC-70E3-E27C-2092616F04EB}"/>
              </a:ext>
            </a:extLst>
          </p:cNvPr>
          <p:cNvSpPr>
            <a:spLocks noGrp="1"/>
          </p:cNvSpPr>
          <p:nvPr>
            <p:ph type="sldNum" sz="quarter" idx="12"/>
          </p:nvPr>
        </p:nvSpPr>
        <p:spPr/>
        <p:txBody>
          <a:bodyPr/>
          <a:lstStyle/>
          <a:p>
            <a:fld id="{7B28076C-CE04-4A00-BFAA-A90EA8355859}" type="slidenum">
              <a:rPr lang="en-US" smtClean="0"/>
              <a:t>11</a:t>
            </a:fld>
            <a:endParaRPr lang="en-US"/>
          </a:p>
        </p:txBody>
      </p:sp>
    </p:spTree>
    <p:extLst>
      <p:ext uri="{BB962C8B-B14F-4D97-AF65-F5344CB8AC3E}">
        <p14:creationId xmlns:p14="http://schemas.microsoft.com/office/powerpoint/2010/main" val="18328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AA61-0319-38A9-2B76-06C72476788E}"/>
              </a:ext>
            </a:extLst>
          </p:cNvPr>
          <p:cNvSpPr>
            <a:spLocks noGrp="1"/>
          </p:cNvSpPr>
          <p:nvPr>
            <p:ph type="title"/>
          </p:nvPr>
        </p:nvSpPr>
        <p:spPr/>
        <p:txBody>
          <a:bodyPr/>
          <a:lstStyle/>
          <a:p>
            <a:r>
              <a:rPr lang="en-IN" dirty="0"/>
              <a:t>SAMPLE OUTPUT</a:t>
            </a:r>
          </a:p>
        </p:txBody>
      </p:sp>
      <p:pic>
        <p:nvPicPr>
          <p:cNvPr id="8" name="Content Placeholder 7">
            <a:extLst>
              <a:ext uri="{FF2B5EF4-FFF2-40B4-BE49-F238E27FC236}">
                <a16:creationId xmlns:a16="http://schemas.microsoft.com/office/drawing/2014/main" id="{B1014C4F-A37D-6DBC-5EDA-EC468B572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p:spPr>
      </p:pic>
      <p:sp>
        <p:nvSpPr>
          <p:cNvPr id="4" name="Date Placeholder 3">
            <a:extLst>
              <a:ext uri="{FF2B5EF4-FFF2-40B4-BE49-F238E27FC236}">
                <a16:creationId xmlns:a16="http://schemas.microsoft.com/office/drawing/2014/main" id="{576B9A37-C6CB-9067-98C2-91CC52362452}"/>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DD7C5058-BBF7-25B6-39A8-99E4AB75DBD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F4B564C-2563-8E44-ED89-011257FB8B37}"/>
              </a:ext>
            </a:extLst>
          </p:cNvPr>
          <p:cNvSpPr>
            <a:spLocks noGrp="1"/>
          </p:cNvSpPr>
          <p:nvPr>
            <p:ph type="sldNum" sz="quarter" idx="12"/>
          </p:nvPr>
        </p:nvSpPr>
        <p:spPr/>
        <p:txBody>
          <a:bodyPr/>
          <a:lstStyle/>
          <a:p>
            <a:fld id="{7B28076C-CE04-4A00-BFAA-A90EA8355859}" type="slidenum">
              <a:rPr lang="en-US" smtClean="0"/>
              <a:t>12</a:t>
            </a:fld>
            <a:endParaRPr lang="en-US"/>
          </a:p>
        </p:txBody>
      </p:sp>
    </p:spTree>
    <p:extLst>
      <p:ext uri="{BB962C8B-B14F-4D97-AF65-F5344CB8AC3E}">
        <p14:creationId xmlns:p14="http://schemas.microsoft.com/office/powerpoint/2010/main" val="68337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CONCLUSION</a:t>
            </a:r>
          </a:p>
        </p:txBody>
      </p:sp>
      <p:sp>
        <p:nvSpPr>
          <p:cNvPr id="3" name="Date Placeholder 2"/>
          <p:cNvSpPr>
            <a:spLocks noGrp="1"/>
          </p:cNvSpPr>
          <p:nvPr>
            <p:ph type="dt" sz="half" idx="10"/>
          </p:nvPr>
        </p:nvSpPr>
        <p:spPr/>
        <p:txBody>
          <a:bodyPr/>
          <a:lstStyle/>
          <a:p>
            <a:fld id="{9FE8A9F4-4DB3-4EF1-A315-68E41BB689F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13</a:t>
            </a:fld>
            <a:endParaRPr lang="en-US"/>
          </a:p>
        </p:txBody>
      </p:sp>
      <p:sp>
        <p:nvSpPr>
          <p:cNvPr id="6" name="Rectangle 5"/>
          <p:cNvSpPr/>
          <p:nvPr/>
        </p:nvSpPr>
        <p:spPr>
          <a:xfrm>
            <a:off x="298940" y="1143000"/>
            <a:ext cx="8402608" cy="5693866"/>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Campus Lost and Found Portal</a:t>
            </a:r>
            <a:r>
              <a:rPr lang="en-US" sz="1600" dirty="0">
                <a:latin typeface="Arial" panose="020B0604020202020204" pitchFamily="34" charset="0"/>
                <a:cs typeface="Arial" panose="020B0604020202020204" pitchFamily="34" charset="0"/>
              </a:rPr>
              <a:t> successfully provides a </a:t>
            </a:r>
            <a:r>
              <a:rPr lang="en-US" sz="1600" b="1" dirty="0">
                <a:latin typeface="Arial" panose="020B0604020202020204" pitchFamily="34" charset="0"/>
                <a:cs typeface="Arial" panose="020B0604020202020204" pitchFamily="34" charset="0"/>
              </a:rPr>
              <a:t>digital solution</a:t>
            </a:r>
            <a:r>
              <a:rPr lang="en-US" sz="1600" dirty="0">
                <a:latin typeface="Arial" panose="020B0604020202020204" pitchFamily="34" charset="0"/>
                <a:cs typeface="Arial" panose="020B0604020202020204" pitchFamily="34" charset="0"/>
              </a:rPr>
              <a:t> to manage lost and found items within the campus.</a:t>
            </a:r>
          </a:p>
          <a:p>
            <a:pPr algn="just">
              <a:lnSpc>
                <a:spcPct val="150000"/>
              </a:lnSpc>
            </a:pPr>
            <a:r>
              <a:rPr lang="en-US" sz="1600" dirty="0">
                <a:latin typeface="Arial" panose="020B0604020202020204" pitchFamily="34" charset="0"/>
                <a:cs typeface="Arial" panose="020B0604020202020204" pitchFamily="34" charset="0"/>
              </a:rPr>
              <a:t>It replaces the </a:t>
            </a:r>
            <a:r>
              <a:rPr lang="en-US" sz="1600" b="1" dirty="0">
                <a:latin typeface="Arial" panose="020B0604020202020204" pitchFamily="34" charset="0"/>
                <a:cs typeface="Arial" panose="020B0604020202020204" pitchFamily="34" charset="0"/>
              </a:rPr>
              <a:t>manual, time-consuming process</a:t>
            </a:r>
            <a:r>
              <a:rPr lang="en-US" sz="1600" dirty="0">
                <a:latin typeface="Arial" panose="020B0604020202020204" pitchFamily="34" charset="0"/>
                <a:cs typeface="Arial" panose="020B0604020202020204" pitchFamily="34" charset="0"/>
              </a:rPr>
              <a:t> with an efficient and automated web-based system.</a:t>
            </a:r>
          </a:p>
          <a:p>
            <a:pPr algn="just">
              <a:lnSpc>
                <a:spcPct val="150000"/>
              </a:lnSpc>
            </a:pPr>
            <a:r>
              <a:rPr lang="en-US" sz="1600" dirty="0">
                <a:latin typeface="Arial" panose="020B0604020202020204" pitchFamily="34" charset="0"/>
                <a:cs typeface="Arial" panose="020B0604020202020204" pitchFamily="34" charset="0"/>
              </a:rPr>
              <a:t>The portal enhances </a:t>
            </a:r>
            <a:r>
              <a:rPr lang="en-US" sz="1600" b="1" dirty="0">
                <a:latin typeface="Arial" panose="020B0604020202020204" pitchFamily="34" charset="0"/>
                <a:cs typeface="Arial" panose="020B0604020202020204" pitchFamily="34" charset="0"/>
              </a:rPr>
              <a:t>communication between users</a:t>
            </a:r>
            <a:r>
              <a:rPr lang="en-US" sz="1600" dirty="0">
                <a:latin typeface="Arial" panose="020B0604020202020204" pitchFamily="34" charset="0"/>
                <a:cs typeface="Arial" panose="020B0604020202020204" pitchFamily="34" charset="0"/>
              </a:rPr>
              <a:t> and improves the chances of item recovery.</a:t>
            </a:r>
          </a:p>
          <a:p>
            <a:pPr algn="just">
              <a:lnSpc>
                <a:spcPct val="150000"/>
              </a:lnSpc>
            </a:pPr>
            <a:r>
              <a:rPr lang="en-US" sz="1600" b="1" dirty="0">
                <a:latin typeface="Arial" panose="020B0604020202020204" pitchFamily="34" charset="0"/>
                <a:cs typeface="Arial" panose="020B0604020202020204" pitchFamily="34" charset="0"/>
              </a:rPr>
              <a:t>Admin verification and secure login</a:t>
            </a:r>
            <a:r>
              <a:rPr lang="en-US" sz="1600" dirty="0">
                <a:latin typeface="Arial" panose="020B0604020202020204" pitchFamily="34" charset="0"/>
                <a:cs typeface="Arial" panose="020B0604020202020204" pitchFamily="34" charset="0"/>
              </a:rPr>
              <a:t> ensure reliability and prevent misuse.</a:t>
            </a:r>
          </a:p>
          <a:p>
            <a:pPr algn="just">
              <a:lnSpc>
                <a:spcPct val="150000"/>
              </a:lnSpc>
            </a:pPr>
            <a:r>
              <a:rPr lang="en-US" sz="1600" dirty="0">
                <a:latin typeface="Arial" panose="020B0604020202020204" pitchFamily="34" charset="0"/>
                <a:cs typeface="Arial" panose="020B0604020202020204" pitchFamily="34" charset="0"/>
              </a:rPr>
              <a:t>The use of </a:t>
            </a:r>
            <a:r>
              <a:rPr lang="en-US" sz="1600" b="1" dirty="0">
                <a:latin typeface="Arial" panose="020B0604020202020204" pitchFamily="34" charset="0"/>
                <a:cs typeface="Arial" panose="020B0604020202020204" pitchFamily="34" charset="0"/>
              </a:rPr>
              <a:t>Java full-stack technologies (Spring Boot, Hibernate, MySQL, </a:t>
            </a:r>
            <a:r>
              <a:rPr lang="en-US" sz="1600" b="1" dirty="0" err="1">
                <a:latin typeface="Arial" panose="020B0604020202020204" pitchFamily="34" charset="0"/>
                <a:cs typeface="Arial" panose="020B0604020202020204" pitchFamily="34" charset="0"/>
              </a:rPr>
              <a:t>Thymeleaf</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makes the system robust and scalable.</a:t>
            </a:r>
          </a:p>
          <a:p>
            <a:pPr algn="just">
              <a:lnSpc>
                <a:spcPct val="150000"/>
              </a:lnSpc>
            </a:pPr>
            <a:r>
              <a:rPr lang="en-US" sz="1600" b="1" dirty="0">
                <a:latin typeface="Arial" panose="020B0604020202020204" pitchFamily="34" charset="0"/>
                <a:cs typeface="Arial" panose="020B0604020202020204" pitchFamily="34" charset="0"/>
              </a:rPr>
              <a:t>Email notifications and search filters</a:t>
            </a:r>
            <a:r>
              <a:rPr lang="en-US" sz="1600" dirty="0">
                <a:latin typeface="Arial" panose="020B0604020202020204" pitchFamily="34" charset="0"/>
                <a:cs typeface="Arial" panose="020B0604020202020204" pitchFamily="34" charset="0"/>
              </a:rPr>
              <a:t> add convenience and speed to the item retrieval process. The project promotes </a:t>
            </a:r>
            <a:r>
              <a:rPr lang="en-US" sz="1600" b="1" dirty="0">
                <a:latin typeface="Arial" panose="020B0604020202020204" pitchFamily="34" charset="0"/>
                <a:cs typeface="Arial" panose="020B0604020202020204" pitchFamily="34" charset="0"/>
              </a:rPr>
              <a:t>digitalization, transparency, and user trust</a:t>
            </a:r>
            <a:r>
              <a:rPr lang="en-US" sz="1600" dirty="0">
                <a:latin typeface="Arial" panose="020B0604020202020204" pitchFamily="34" charset="0"/>
                <a:cs typeface="Arial" panose="020B0604020202020204" pitchFamily="34" charset="0"/>
              </a:rPr>
              <a:t> within the campus environment.</a:t>
            </a:r>
          </a:p>
          <a:p>
            <a:pPr algn="just">
              <a:lnSpc>
                <a:spcPct val="150000"/>
              </a:lnSpc>
            </a:pPr>
            <a:r>
              <a:rPr lang="en-US" sz="1600" dirty="0">
                <a:latin typeface="Arial" panose="020B0604020202020204" pitchFamily="34" charset="0"/>
                <a:cs typeface="Arial" panose="020B0604020202020204" pitchFamily="34" charset="0"/>
              </a:rPr>
              <a:t>In the future, features like </a:t>
            </a:r>
            <a:r>
              <a:rPr lang="en-US" sz="1600" b="1" dirty="0">
                <a:latin typeface="Arial" panose="020B0604020202020204" pitchFamily="34" charset="0"/>
                <a:cs typeface="Arial" panose="020B0604020202020204" pitchFamily="34" charset="0"/>
              </a:rPr>
              <a:t>mobile app integration, QR-based tracking, and AI-based image matching</a:t>
            </a:r>
            <a:r>
              <a:rPr lang="en-US" sz="1600" dirty="0">
                <a:latin typeface="Arial" panose="020B0604020202020204" pitchFamily="34" charset="0"/>
                <a:cs typeface="Arial" panose="020B0604020202020204" pitchFamily="34" charset="0"/>
              </a:rPr>
              <a:t> can further enhance system efficiency.</a:t>
            </a:r>
          </a:p>
          <a:p>
            <a:pPr algn="just"/>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p>
        </p:txBody>
      </p:sp>
      <p:sp>
        <p:nvSpPr>
          <p:cNvPr id="3" name="Content Placeholder 2"/>
          <p:cNvSpPr>
            <a:spLocks noGrp="1"/>
          </p:cNvSpPr>
          <p:nvPr>
            <p:ph idx="1"/>
          </p:nvPr>
        </p:nvSpPr>
        <p:spPr>
          <a:xfrm>
            <a:off x="457200" y="1600993"/>
            <a:ext cx="8229600" cy="4525963"/>
          </a:xfrm>
        </p:spPr>
        <p:txBody>
          <a:bodyPr>
            <a:normAutofit/>
          </a:bodyPr>
          <a:lstStyle/>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
        <p:nvSpPr>
          <p:cNvPr id="7" name="Rectangle 1">
            <a:extLst>
              <a:ext uri="{FF2B5EF4-FFF2-40B4-BE49-F238E27FC236}">
                <a16:creationId xmlns:a16="http://schemas.microsoft.com/office/drawing/2014/main" id="{BAD69E10-1EDA-97D7-0B0A-77263E860536}"/>
              </a:ext>
            </a:extLst>
          </p:cNvPr>
          <p:cNvSpPr>
            <a:spLocks noChangeArrowheads="1"/>
          </p:cNvSpPr>
          <p:nvPr/>
        </p:nvSpPr>
        <p:spPr bwMode="auto">
          <a:xfrm>
            <a:off x="298940" y="2962231"/>
            <a:ext cx="84640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dirty="0"/>
              <a:t>The </a:t>
            </a:r>
            <a:r>
              <a:rPr lang="en-US" b="1" dirty="0" err="1"/>
              <a:t>Basavatarakam</a:t>
            </a:r>
            <a:r>
              <a:rPr lang="en-US" b="1" dirty="0"/>
              <a:t> Hospital Management System</a:t>
            </a:r>
            <a:r>
              <a:rPr lang="en-US" dirty="0"/>
              <a:t> is a web-based application designed to simplify hospital operations such as patient registration, appointment scheduling, doctor management, and billing. This system helps hospital staff manage patient details efficiently and securely. By using technologies like </a:t>
            </a:r>
            <a:r>
              <a:rPr lang="en-US" b="1" dirty="0"/>
              <a:t>HTML, CSS, and JavaScript</a:t>
            </a:r>
            <a:r>
              <a:rPr lang="en-US" dirty="0"/>
              <a:t>, it provides an interactive and user-friendly interface that improves the overall efficiency of hospital administration.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EXISTING SYSTEM </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3" name="Rectangle 1">
            <a:extLst>
              <a:ext uri="{FF2B5EF4-FFF2-40B4-BE49-F238E27FC236}">
                <a16:creationId xmlns:a16="http://schemas.microsoft.com/office/drawing/2014/main" id="{C93D858B-F752-2FDA-AB6E-C338609EE21D}"/>
              </a:ext>
            </a:extLst>
          </p:cNvPr>
          <p:cNvSpPr>
            <a:spLocks noGrp="1" noChangeArrowheads="1"/>
          </p:cNvSpPr>
          <p:nvPr>
            <p:ph idx="1"/>
          </p:nvPr>
        </p:nvSpPr>
        <p:spPr bwMode="auto">
          <a:xfrm>
            <a:off x="298940" y="1372265"/>
            <a:ext cx="846406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most campuses, </a:t>
            </a:r>
            <a:r>
              <a:rPr kumimoji="0" lang="en-US" altLang="en-US" sz="1800" b="1" i="0" u="none" strike="noStrike" cap="none" normalizeH="0" baseline="0" dirty="0">
                <a:ln>
                  <a:noFill/>
                </a:ln>
                <a:solidFill>
                  <a:schemeClr val="tx1"/>
                </a:solidFill>
                <a:effectLst/>
                <a:latin typeface="Arial" panose="020B0604020202020204" pitchFamily="34" charset="0"/>
              </a:rPr>
              <a:t>lost and found processes are handled manually</a:t>
            </a:r>
            <a:r>
              <a:rPr kumimoji="0" lang="en-US" altLang="en-US" sz="1800" b="0" i="0" u="none" strike="noStrike" cap="none" normalizeH="0" baseline="0" dirty="0">
                <a:ln>
                  <a:noFill/>
                </a:ln>
                <a:solidFill>
                  <a:schemeClr val="tx1"/>
                </a:solidFill>
                <a:effectLst/>
                <a:latin typeface="Arial" panose="020B0604020202020204" pitchFamily="34" charset="0"/>
              </a:rPr>
              <a:t>, using notice boards or physical registers.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Students and staff must </a:t>
            </a:r>
            <a:r>
              <a:rPr kumimoji="0" lang="en-US" altLang="en-US" sz="1800" b="1" i="0" u="none" strike="noStrike" cap="none" normalizeH="0" baseline="0" dirty="0">
                <a:ln>
                  <a:noFill/>
                </a:ln>
                <a:solidFill>
                  <a:schemeClr val="tx1"/>
                </a:solidFill>
                <a:effectLst/>
                <a:latin typeface="Arial" panose="020B0604020202020204" pitchFamily="34" charset="0"/>
              </a:rPr>
              <a:t>visit the administrative office</a:t>
            </a:r>
            <a:r>
              <a:rPr kumimoji="0" lang="en-US" altLang="en-US" sz="1800" b="0" i="0" u="none" strike="noStrike" cap="none" normalizeH="0" baseline="0" dirty="0">
                <a:ln>
                  <a:noFill/>
                </a:ln>
                <a:solidFill>
                  <a:schemeClr val="tx1"/>
                </a:solidFill>
                <a:effectLst/>
                <a:latin typeface="Arial" panose="020B0604020202020204" pitchFamily="34" charset="0"/>
              </a:rPr>
              <a:t> to report or check for lost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centralized database</a:t>
            </a:r>
            <a:r>
              <a:rPr kumimoji="0" lang="en-US" altLang="en-US" sz="1800" b="0" i="0" u="none" strike="noStrike" cap="none" normalizeH="0" baseline="0" dirty="0">
                <a:ln>
                  <a:noFill/>
                </a:ln>
                <a:solidFill>
                  <a:schemeClr val="tx1"/>
                </a:solidFill>
                <a:effectLst/>
                <a:latin typeface="Arial" panose="020B0604020202020204" pitchFamily="34" charset="0"/>
              </a:rPr>
              <a:t> exists to record or track lost and found items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Information about lost items often </a:t>
            </a:r>
            <a:r>
              <a:rPr kumimoji="0" lang="en-US" altLang="en-US" sz="1800" b="1" i="0" u="none" strike="noStrike" cap="none" normalizeH="0" baseline="0" dirty="0">
                <a:ln>
                  <a:noFill/>
                </a:ln>
                <a:solidFill>
                  <a:schemeClr val="tx1"/>
                </a:solidFill>
                <a:effectLst/>
                <a:latin typeface="Arial" panose="020B0604020202020204" pitchFamily="34" charset="0"/>
              </a:rPr>
              <a:t>spreads through word of mouth or social media</a:t>
            </a:r>
            <a:r>
              <a:rPr kumimoji="0" lang="en-US" altLang="en-US" sz="1800" b="0" i="0" u="none" strike="noStrike" cap="none" normalizeH="0" baseline="0" dirty="0">
                <a:ln>
                  <a:noFill/>
                </a:ln>
                <a:solidFill>
                  <a:schemeClr val="tx1"/>
                </a:solidFill>
                <a:effectLst/>
                <a:latin typeface="Arial" panose="020B0604020202020204" pitchFamily="34" charset="0"/>
              </a:rPr>
              <a:t>, leading to confusion and misinformation.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Delay in communication</a:t>
            </a:r>
            <a:r>
              <a:rPr kumimoji="0" lang="en-US" altLang="en-US" sz="1800" b="0" i="0" u="none" strike="noStrike" cap="none" normalizeH="0" baseline="0" dirty="0">
                <a:ln>
                  <a:noFill/>
                </a:ln>
                <a:solidFill>
                  <a:schemeClr val="tx1"/>
                </a:solidFill>
                <a:effectLst/>
                <a:latin typeface="Arial" panose="020B0604020202020204" pitchFamily="34" charset="0"/>
              </a:rPr>
              <a:t> between the finder and the owner results in low recovery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t>
            </a:r>
            <a:r>
              <a:rPr kumimoji="0" lang="en-US" altLang="en-US" sz="1800" b="1" i="0" u="none" strike="noStrike" cap="none" normalizeH="0" baseline="0" dirty="0">
                <a:ln>
                  <a:noFill/>
                </a:ln>
                <a:solidFill>
                  <a:schemeClr val="tx1"/>
                </a:solidFill>
                <a:effectLst/>
                <a:latin typeface="Arial" panose="020B0604020202020204" pitchFamily="34" charset="0"/>
              </a:rPr>
              <a:t>no proper verification or authentication</a:t>
            </a:r>
            <a:r>
              <a:rPr kumimoji="0" lang="en-US" altLang="en-US" sz="1800" b="0" i="0" u="none" strike="noStrike" cap="none" normalizeH="0" baseline="0" dirty="0">
                <a:ln>
                  <a:noFill/>
                </a:ln>
                <a:solidFill>
                  <a:schemeClr val="tx1"/>
                </a:solidFill>
                <a:effectLst/>
                <a:latin typeface="Arial" panose="020B0604020202020204" pitchFamily="34" charset="0"/>
              </a:rPr>
              <a:t>, increasing the chances of false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Records, if maintained, are </a:t>
            </a:r>
            <a:r>
              <a:rPr kumimoji="0" lang="en-US" altLang="en-US" sz="1800" b="1" i="0" u="none" strike="noStrike" cap="none" normalizeH="0" baseline="0" dirty="0">
                <a:ln>
                  <a:noFill/>
                </a:ln>
                <a:solidFill>
                  <a:schemeClr val="tx1"/>
                </a:solidFill>
                <a:effectLst/>
                <a:latin typeface="Arial" panose="020B0604020202020204" pitchFamily="34" charset="0"/>
              </a:rPr>
              <a:t>paper-based</a:t>
            </a:r>
            <a:r>
              <a:rPr kumimoji="0" lang="en-US" altLang="en-US" sz="1800" b="0" i="0" u="none" strike="noStrike" cap="none" normalizeH="0" baseline="0" dirty="0">
                <a:ln>
                  <a:noFill/>
                </a:ln>
                <a:solidFill>
                  <a:schemeClr val="tx1"/>
                </a:solidFill>
                <a:effectLst/>
                <a:latin typeface="Arial" panose="020B0604020202020204" pitchFamily="34" charset="0"/>
              </a:rPr>
              <a:t>, which are prone to loss, damage, or duplication.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Searching for a particular item</a:t>
            </a:r>
            <a:r>
              <a:rPr kumimoji="0" lang="en-US" altLang="en-US" sz="1800" b="0" i="0" u="none" strike="noStrike" cap="none" normalizeH="0" baseline="0" dirty="0">
                <a:ln>
                  <a:noFill/>
                </a:ln>
                <a:solidFill>
                  <a:schemeClr val="tx1"/>
                </a:solidFill>
                <a:effectLst/>
                <a:latin typeface="Arial" panose="020B0604020202020204" pitchFamily="34" charset="0"/>
              </a:rPr>
              <a:t> among manual entries is time-consumin</a:t>
            </a:r>
            <a:r>
              <a:rPr lang="en-US" altLang="en-US" sz="1800" dirty="0">
                <a:latin typeface="Arial" panose="020B0604020202020204" pitchFamily="34" charset="0"/>
              </a:rPr>
              <a:t>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existing approach </a:t>
            </a:r>
            <a:r>
              <a:rPr kumimoji="0" lang="en-US" altLang="en-US" sz="1800" b="1" i="0" u="none" strike="noStrike" cap="none" normalizeH="0" baseline="0" dirty="0">
                <a:ln>
                  <a:noFill/>
                </a:ln>
                <a:solidFill>
                  <a:schemeClr val="tx1"/>
                </a:solidFill>
                <a:effectLst/>
                <a:latin typeface="Arial" panose="020B0604020202020204" pitchFamily="34" charset="0"/>
              </a:rPr>
              <a:t>lacks notifications or tracking features</a:t>
            </a:r>
            <a:r>
              <a:rPr kumimoji="0" lang="en-US" altLang="en-US" sz="1800" b="0" i="0" u="none" strike="noStrike" cap="none" normalizeH="0" baseline="0" dirty="0">
                <a:ln>
                  <a:noFill/>
                </a:ln>
                <a:solidFill>
                  <a:schemeClr val="tx1"/>
                </a:solidFill>
                <a:effectLst/>
                <a:latin typeface="Arial" panose="020B0604020202020204" pitchFamily="34" charset="0"/>
              </a:rPr>
              <a:t>, causing inconvenience to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manual system is </a:t>
            </a:r>
            <a:r>
              <a:rPr kumimoji="0" lang="en-US" altLang="en-US" sz="1800" b="1" i="0" u="none" strike="noStrike" cap="none" normalizeH="0" baseline="0" dirty="0">
                <a:ln>
                  <a:noFill/>
                </a:ln>
                <a:solidFill>
                  <a:schemeClr val="tx1"/>
                </a:solidFill>
                <a:effectLst/>
                <a:latin typeface="Arial" panose="020B0604020202020204" pitchFamily="34" charset="0"/>
              </a:rPr>
              <a:t>inefficient, unorganized, and not scalable</a:t>
            </a:r>
            <a:r>
              <a:rPr kumimoji="0" lang="en-US" altLang="en-US" sz="1800" b="0" i="0" u="none" strike="noStrike" cap="none" normalizeH="0" baseline="0" dirty="0">
                <a:ln>
                  <a:noFill/>
                </a:ln>
                <a:solidFill>
                  <a:schemeClr val="tx1"/>
                </a:solidFill>
                <a:effectLst/>
                <a:latin typeface="Arial" panose="020B0604020202020204" pitchFamily="34" charset="0"/>
              </a:rPr>
              <a:t> for large campus populations.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9F10-134F-5E80-2575-BED9F8DB99BE}"/>
              </a:ext>
            </a:extLst>
          </p:cNvPr>
          <p:cNvSpPr>
            <a:spLocks noGrp="1"/>
          </p:cNvSpPr>
          <p:nvPr>
            <p:ph type="title"/>
          </p:nvPr>
        </p:nvSpPr>
        <p:spPr/>
        <p:txBody>
          <a:bodyPr/>
          <a:lstStyle/>
          <a:p>
            <a:r>
              <a:rPr lang="en-IN" dirty="0"/>
              <a:t>PROPOSED SYSTEM</a:t>
            </a:r>
          </a:p>
        </p:txBody>
      </p:sp>
      <p:sp>
        <p:nvSpPr>
          <p:cNvPr id="4" name="Date Placeholder 3">
            <a:extLst>
              <a:ext uri="{FF2B5EF4-FFF2-40B4-BE49-F238E27FC236}">
                <a16:creationId xmlns:a16="http://schemas.microsoft.com/office/drawing/2014/main" id="{ADF88875-6FA3-4D09-A4EB-EA8D1CC697C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309FC602-0BC3-64BC-6680-7E134D2EE51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3639AF3-38FE-EF53-BC82-EB796B59E540}"/>
              </a:ext>
            </a:extLst>
          </p:cNvPr>
          <p:cNvSpPr>
            <a:spLocks noGrp="1"/>
          </p:cNvSpPr>
          <p:nvPr>
            <p:ph type="sldNum" sz="quarter" idx="12"/>
          </p:nvPr>
        </p:nvSpPr>
        <p:spPr/>
        <p:txBody>
          <a:bodyPr/>
          <a:lstStyle/>
          <a:p>
            <a:fld id="{7B28076C-CE04-4A00-BFAA-A90EA8355859}" type="slidenum">
              <a:rPr lang="en-US" smtClean="0"/>
              <a:t>4</a:t>
            </a:fld>
            <a:endParaRPr lang="en-US"/>
          </a:p>
        </p:txBody>
      </p:sp>
      <p:sp>
        <p:nvSpPr>
          <p:cNvPr id="7" name="Rectangle 1">
            <a:extLst>
              <a:ext uri="{FF2B5EF4-FFF2-40B4-BE49-F238E27FC236}">
                <a16:creationId xmlns:a16="http://schemas.microsoft.com/office/drawing/2014/main" id="{38574C78-BD53-8D5B-C88E-FDD3D9FE60D7}"/>
              </a:ext>
            </a:extLst>
          </p:cNvPr>
          <p:cNvSpPr>
            <a:spLocks noGrp="1" noChangeArrowheads="1"/>
          </p:cNvSpPr>
          <p:nvPr>
            <p:ph idx="1"/>
          </p:nvPr>
        </p:nvSpPr>
        <p:spPr bwMode="auto">
          <a:xfrm>
            <a:off x="457200" y="1332836"/>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1" i="0" u="none" strike="noStrike" cap="none" normalizeH="0" baseline="0" dirty="0">
                <a:ln>
                  <a:noFill/>
                </a:ln>
                <a:solidFill>
                  <a:schemeClr val="tx1"/>
                </a:solidFill>
                <a:effectLst/>
                <a:latin typeface="Arial" panose="020B0604020202020204" pitchFamily="34" charset="0"/>
              </a:rPr>
              <a:t>Campus Lost and Found Portal</a:t>
            </a:r>
            <a:r>
              <a:rPr kumimoji="0" lang="en-US" altLang="en-US" sz="1600" b="0" i="0" u="none" strike="noStrike" cap="none" normalizeH="0" baseline="0" dirty="0">
                <a:ln>
                  <a:noFill/>
                </a:ln>
                <a:solidFill>
                  <a:schemeClr val="tx1"/>
                </a:solidFill>
                <a:effectLst/>
                <a:latin typeface="Arial" panose="020B0604020202020204" pitchFamily="34" charset="0"/>
              </a:rPr>
              <a:t> provides a </a:t>
            </a:r>
            <a:r>
              <a:rPr kumimoji="0" lang="en-US" altLang="en-US" sz="1600" b="1" i="0" u="none" strike="noStrike" cap="none" normalizeH="0" baseline="0" dirty="0">
                <a:ln>
                  <a:noFill/>
                </a:ln>
                <a:solidFill>
                  <a:schemeClr val="tx1"/>
                </a:solidFill>
                <a:effectLst/>
                <a:latin typeface="Arial" panose="020B0604020202020204" pitchFamily="34" charset="0"/>
              </a:rPr>
              <a:t>centralized digital platform</a:t>
            </a:r>
            <a:r>
              <a:rPr kumimoji="0" lang="en-US" altLang="en-US" sz="1600" b="0" i="0" u="none" strike="noStrike" cap="none" normalizeH="0" baseline="0" dirty="0">
                <a:ln>
                  <a:noFill/>
                </a:ln>
                <a:solidFill>
                  <a:schemeClr val="tx1"/>
                </a:solidFill>
                <a:effectLst/>
                <a:latin typeface="Arial" panose="020B0604020202020204" pitchFamily="34" charset="0"/>
              </a:rPr>
              <a:t> to manage all lost and found activities within the campus.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Users can </a:t>
            </a:r>
            <a:r>
              <a:rPr kumimoji="0" lang="en-US" altLang="en-US" sz="1600" b="1" i="0" u="none" strike="noStrike" cap="none" normalizeH="0" baseline="0" dirty="0">
                <a:ln>
                  <a:noFill/>
                </a:ln>
                <a:solidFill>
                  <a:schemeClr val="tx1"/>
                </a:solidFill>
                <a:effectLst/>
                <a:latin typeface="Arial" panose="020B0604020202020204" pitchFamily="34" charset="0"/>
              </a:rPr>
              <a:t>register, log in, and securely report lost or found items</a:t>
            </a:r>
            <a:r>
              <a:rPr kumimoji="0" lang="en-US" altLang="en-US" sz="1600" b="0" i="0" u="none" strike="noStrike" cap="none" normalizeH="0" baseline="0" dirty="0">
                <a:ln>
                  <a:noFill/>
                </a:ln>
                <a:solidFill>
                  <a:schemeClr val="tx1"/>
                </a:solidFill>
                <a:effectLst/>
                <a:latin typeface="Arial" panose="020B0604020202020204" pitchFamily="34" charset="0"/>
              </a:rPr>
              <a:t> through the web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system uses a </a:t>
            </a:r>
            <a:r>
              <a:rPr kumimoji="0" lang="en-US" altLang="en-US" sz="1600" b="1" i="0" u="none" strike="noStrike" cap="none" normalizeH="0" baseline="0" dirty="0">
                <a:ln>
                  <a:noFill/>
                </a:ln>
                <a:solidFill>
                  <a:schemeClr val="tx1"/>
                </a:solidFill>
                <a:effectLst/>
                <a:latin typeface="Arial" panose="020B0604020202020204" pitchFamily="34" charset="0"/>
              </a:rPr>
              <a:t>database (MySQL)</a:t>
            </a:r>
            <a:r>
              <a:rPr kumimoji="0" lang="en-US" altLang="en-US" sz="1600" b="0" i="0" u="none" strike="noStrike" cap="none" normalizeH="0" baseline="0" dirty="0">
                <a:ln>
                  <a:noFill/>
                </a:ln>
                <a:solidFill>
                  <a:schemeClr val="tx1"/>
                </a:solidFill>
                <a:effectLst/>
                <a:latin typeface="Arial" panose="020B0604020202020204" pitchFamily="34" charset="0"/>
              </a:rPr>
              <a:t> to store all item details, user information, and communication logs.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1" i="0" u="none" strike="noStrike" cap="none" normalizeH="0" baseline="0" dirty="0">
                <a:ln>
                  <a:noFill/>
                </a:ln>
                <a:solidFill>
                  <a:schemeClr val="tx1"/>
                </a:solidFill>
                <a:effectLst/>
                <a:latin typeface="Arial" panose="020B0604020202020204" pitchFamily="34" charset="0"/>
              </a:rPr>
              <a:t>backend (Spring Boot + Hibernate)</a:t>
            </a:r>
            <a:r>
              <a:rPr kumimoji="0" lang="en-US" altLang="en-US" sz="1600" b="0" i="0" u="none" strike="noStrike" cap="none" normalizeH="0" baseline="0" dirty="0">
                <a:ln>
                  <a:noFill/>
                </a:ln>
                <a:solidFill>
                  <a:schemeClr val="tx1"/>
                </a:solidFill>
                <a:effectLst/>
                <a:latin typeface="Arial" panose="020B0604020202020204" pitchFamily="34" charset="0"/>
              </a:rPr>
              <a:t> ensures smooth data handling, validation, and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1" i="0" u="none" strike="noStrike" cap="none" normalizeH="0" baseline="0" dirty="0">
                <a:ln>
                  <a:noFill/>
                </a:ln>
                <a:solidFill>
                  <a:schemeClr val="tx1"/>
                </a:solidFill>
                <a:effectLst/>
                <a:latin typeface="Arial" panose="020B0604020202020204" pitchFamily="34" charset="0"/>
              </a:rPr>
              <a:t>frontend (</a:t>
            </a:r>
            <a:r>
              <a:rPr kumimoji="0" lang="en-US" altLang="en-US" sz="1600" b="1" i="0" u="none" strike="noStrike" cap="none" normalizeH="0" baseline="0" dirty="0" err="1">
                <a:ln>
                  <a:noFill/>
                </a:ln>
                <a:solidFill>
                  <a:schemeClr val="tx1"/>
                </a:solidFill>
                <a:effectLst/>
                <a:latin typeface="Arial" panose="020B0604020202020204" pitchFamily="34" charset="0"/>
              </a:rPr>
              <a:t>Thymeleaf</a:t>
            </a:r>
            <a:r>
              <a:rPr kumimoji="0" lang="en-US" altLang="en-US" sz="1600" b="1" i="0" u="none" strike="noStrike" cap="none" normalizeH="0" baseline="0" dirty="0">
                <a:ln>
                  <a:noFill/>
                </a:ln>
                <a:solidFill>
                  <a:schemeClr val="tx1"/>
                </a:solidFill>
                <a:effectLst/>
                <a:latin typeface="Arial" panose="020B0604020202020204" pitchFamily="34" charset="0"/>
              </a:rPr>
              <a:t> + JavaScript + CSS)</a:t>
            </a:r>
            <a:r>
              <a:rPr kumimoji="0" lang="en-US" altLang="en-US" sz="1600" b="0" i="0" u="none" strike="noStrike" cap="none" normalizeH="0" baseline="0" dirty="0">
                <a:ln>
                  <a:noFill/>
                </a:ln>
                <a:solidFill>
                  <a:schemeClr val="tx1"/>
                </a:solidFill>
                <a:effectLst/>
                <a:latin typeface="Arial" panose="020B0604020202020204" pitchFamily="34" charset="0"/>
              </a:rPr>
              <a:t> offers an interactive and user-friendly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Users can </a:t>
            </a:r>
            <a:r>
              <a:rPr kumimoji="0" lang="en-US" altLang="en-US" sz="1600" b="1" i="0" u="none" strike="noStrike" cap="none" normalizeH="0" baseline="0" dirty="0">
                <a:ln>
                  <a:noFill/>
                </a:ln>
                <a:solidFill>
                  <a:schemeClr val="tx1"/>
                </a:solidFill>
                <a:effectLst/>
                <a:latin typeface="Arial" panose="020B0604020202020204" pitchFamily="34" charset="0"/>
              </a:rPr>
              <a:t>upload images and descriptions</a:t>
            </a:r>
            <a:r>
              <a:rPr kumimoji="0" lang="en-US" altLang="en-US" sz="1600" b="0" i="0" u="none" strike="noStrike" cap="none" normalizeH="0" baseline="0" dirty="0">
                <a:ln>
                  <a:noFill/>
                </a:ln>
                <a:solidFill>
                  <a:schemeClr val="tx1"/>
                </a:solidFill>
                <a:effectLst/>
                <a:latin typeface="Arial" panose="020B0604020202020204" pitchFamily="34" charset="0"/>
              </a:rPr>
              <a:t> to help identify items accurately.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 </a:t>
            </a:r>
            <a:r>
              <a:rPr kumimoji="0" lang="en-US" altLang="en-US" sz="1600" b="1" i="0" u="none" strike="noStrike" cap="none" normalizeH="0" baseline="0" dirty="0">
                <a:ln>
                  <a:noFill/>
                </a:ln>
                <a:solidFill>
                  <a:schemeClr val="tx1"/>
                </a:solidFill>
                <a:effectLst/>
                <a:latin typeface="Arial" panose="020B0604020202020204" pitchFamily="34" charset="0"/>
              </a:rPr>
              <a:t>search and filter feature</a:t>
            </a:r>
            <a:r>
              <a:rPr kumimoji="0" lang="en-US" altLang="en-US" sz="1600" b="0" i="0" u="none" strike="noStrike" cap="none" normalizeH="0" baseline="0" dirty="0">
                <a:ln>
                  <a:noFill/>
                </a:ln>
                <a:solidFill>
                  <a:schemeClr val="tx1"/>
                </a:solidFill>
                <a:effectLst/>
                <a:latin typeface="Arial" panose="020B0604020202020204" pitchFamily="34" charset="0"/>
              </a:rPr>
              <a:t> allows users to quickly find matching lost or found items.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Email notifications</a:t>
            </a:r>
            <a:r>
              <a:rPr kumimoji="0" lang="en-US" altLang="en-US" sz="1600" b="0" i="0" u="none" strike="noStrike" cap="none" normalizeH="0" baseline="0" dirty="0">
                <a:ln>
                  <a:noFill/>
                </a:ln>
                <a:solidFill>
                  <a:schemeClr val="tx1"/>
                </a:solidFill>
                <a:effectLst/>
                <a:latin typeface="Arial" panose="020B0604020202020204" pitchFamily="34" charset="0"/>
              </a:rPr>
              <a:t> are automatically sent when an item potentially matches a user’s report.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Admins can verify and approve</a:t>
            </a:r>
            <a:r>
              <a:rPr kumimoji="0" lang="en-US" altLang="en-US" sz="1600" b="0" i="0" u="none" strike="noStrike" cap="none" normalizeH="0" baseline="0" dirty="0">
                <a:ln>
                  <a:noFill/>
                </a:ln>
                <a:solidFill>
                  <a:schemeClr val="tx1"/>
                </a:solidFill>
                <a:effectLst/>
                <a:latin typeface="Arial" panose="020B0604020202020204" pitchFamily="34" charset="0"/>
              </a:rPr>
              <a:t> posts to maintain data accuracy and prevent misuse.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system helps </a:t>
            </a:r>
            <a:r>
              <a:rPr kumimoji="0" lang="en-US" altLang="en-US" sz="1600" b="1" i="0" u="none" strike="noStrike" cap="none" normalizeH="0" baseline="0" dirty="0">
                <a:ln>
                  <a:noFill/>
                </a:ln>
                <a:solidFill>
                  <a:schemeClr val="tx1"/>
                </a:solidFill>
                <a:effectLst/>
                <a:latin typeface="Arial" panose="020B0604020202020204" pitchFamily="34" charset="0"/>
              </a:rPr>
              <a:t>save time, improve efficiency, and ensure transparency</a:t>
            </a:r>
            <a:r>
              <a:rPr kumimoji="0" lang="en-US" altLang="en-US" sz="1600" b="0" i="0" u="none" strike="noStrike" cap="none" normalizeH="0" baseline="0" dirty="0">
                <a:ln>
                  <a:noFill/>
                </a:ln>
                <a:solidFill>
                  <a:schemeClr val="tx1"/>
                </a:solidFill>
                <a:effectLst/>
                <a:latin typeface="Arial" panose="020B0604020202020204" pitchFamily="34" charset="0"/>
              </a:rPr>
              <a:t> in the item recovery process.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It enhances </a:t>
            </a:r>
            <a:r>
              <a:rPr kumimoji="0" lang="en-US" altLang="en-US" sz="1600" b="1" i="0" u="none" strike="noStrike" cap="none" normalizeH="0" baseline="0" dirty="0">
                <a:ln>
                  <a:noFill/>
                </a:ln>
                <a:solidFill>
                  <a:schemeClr val="tx1"/>
                </a:solidFill>
                <a:effectLst/>
                <a:latin typeface="Arial" panose="020B0604020202020204" pitchFamily="34" charset="0"/>
              </a:rPr>
              <a:t>campus communication and security</a:t>
            </a:r>
            <a:r>
              <a:rPr kumimoji="0" lang="en-US" altLang="en-US" sz="1600" b="0" i="0" u="none" strike="noStrike" cap="none" normalizeH="0" baseline="0" dirty="0">
                <a:ln>
                  <a:noFill/>
                </a:ln>
                <a:solidFill>
                  <a:schemeClr val="tx1"/>
                </a:solidFill>
                <a:effectLst/>
                <a:latin typeface="Arial" panose="020B0604020202020204" pitchFamily="34" charset="0"/>
              </a:rPr>
              <a:t> by providing a reliable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automated, and traceable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206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2C9-F7BA-DEB0-C842-C3A4FC00E2C6}"/>
              </a:ext>
            </a:extLst>
          </p:cNvPr>
          <p:cNvSpPr>
            <a:spLocks noGrp="1"/>
          </p:cNvSpPr>
          <p:nvPr>
            <p:ph type="title"/>
          </p:nvPr>
        </p:nvSpPr>
        <p:spPr/>
        <p:txBody>
          <a:bodyPr/>
          <a:lstStyle/>
          <a:p>
            <a:r>
              <a:rPr lang="en-IN" dirty="0"/>
              <a:t>ADVANTAGES</a:t>
            </a:r>
          </a:p>
        </p:txBody>
      </p:sp>
      <p:sp>
        <p:nvSpPr>
          <p:cNvPr id="4" name="Date Placeholder 3">
            <a:extLst>
              <a:ext uri="{FF2B5EF4-FFF2-40B4-BE49-F238E27FC236}">
                <a16:creationId xmlns:a16="http://schemas.microsoft.com/office/drawing/2014/main" id="{329325E1-A7E2-8655-1CAC-A19DE6569CD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B25C97D-F1CF-D22D-FD5B-5487FEC2AC6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A70273D-3FFC-0530-9C42-2ADF454056FD}"/>
              </a:ext>
            </a:extLst>
          </p:cNvPr>
          <p:cNvSpPr>
            <a:spLocks noGrp="1"/>
          </p:cNvSpPr>
          <p:nvPr>
            <p:ph type="sldNum" sz="quarter" idx="12"/>
          </p:nvPr>
        </p:nvSpPr>
        <p:spPr/>
        <p:txBody>
          <a:bodyPr/>
          <a:lstStyle/>
          <a:p>
            <a:fld id="{7B28076C-CE04-4A00-BFAA-A90EA8355859}" type="slidenum">
              <a:rPr lang="en-US" smtClean="0"/>
              <a:t>5</a:t>
            </a:fld>
            <a:endParaRPr lang="en-US"/>
          </a:p>
        </p:txBody>
      </p:sp>
      <p:sp>
        <p:nvSpPr>
          <p:cNvPr id="7" name="Rectangle 1">
            <a:extLst>
              <a:ext uri="{FF2B5EF4-FFF2-40B4-BE49-F238E27FC236}">
                <a16:creationId xmlns:a16="http://schemas.microsoft.com/office/drawing/2014/main" id="{7E68C55A-2166-A6F4-DA7D-5333867F5419}"/>
              </a:ext>
            </a:extLst>
          </p:cNvPr>
          <p:cNvSpPr>
            <a:spLocks noGrp="1" noChangeArrowheads="1"/>
          </p:cNvSpPr>
          <p:nvPr>
            <p:ph idx="1"/>
          </p:nvPr>
        </p:nvSpPr>
        <p:spPr bwMode="auto">
          <a:xfrm>
            <a:off x="298940" y="1260831"/>
            <a:ext cx="838786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Provides a </a:t>
            </a:r>
            <a:r>
              <a:rPr kumimoji="0" lang="en-US" altLang="en-US" sz="1800" b="1" i="0" u="none" strike="noStrike" cap="none" normalizeH="0" baseline="0" dirty="0">
                <a:ln>
                  <a:noFill/>
                </a:ln>
                <a:solidFill>
                  <a:schemeClr val="tx1"/>
                </a:solidFill>
                <a:effectLst/>
                <a:latin typeface="Arial" panose="020B0604020202020204" pitchFamily="34" charset="0"/>
              </a:rPr>
              <a:t>centralized online platform</a:t>
            </a:r>
            <a:r>
              <a:rPr kumimoji="0" lang="en-US" altLang="en-US" sz="1800" b="0" i="0" u="none" strike="noStrike" cap="none" normalizeH="0" baseline="0" dirty="0">
                <a:ln>
                  <a:noFill/>
                </a:ln>
                <a:solidFill>
                  <a:schemeClr val="tx1"/>
                </a:solidFill>
                <a:effectLst/>
                <a:latin typeface="Arial" panose="020B0604020202020204" pitchFamily="34" charset="0"/>
              </a:rPr>
              <a:t> for managing lost and found items within the campus.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Saves time and effort</a:t>
            </a:r>
            <a:r>
              <a:rPr kumimoji="0" lang="en-US" altLang="en-US" sz="1800" b="0" i="0" u="none" strike="noStrike" cap="none" normalizeH="0" baseline="0" dirty="0">
                <a:ln>
                  <a:noFill/>
                </a:ln>
                <a:solidFill>
                  <a:schemeClr val="tx1"/>
                </a:solidFill>
                <a:effectLst/>
                <a:latin typeface="Arial" panose="020B0604020202020204" pitchFamily="34" charset="0"/>
              </a:rPr>
              <a:t> by eliminating manual record-keeping and physical visits.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Ensures </a:t>
            </a:r>
            <a:r>
              <a:rPr kumimoji="0" lang="en-US" altLang="en-US" sz="1800" b="1" i="0" u="none" strike="noStrike" cap="none" normalizeH="0" baseline="0" dirty="0">
                <a:ln>
                  <a:noFill/>
                </a:ln>
                <a:solidFill>
                  <a:schemeClr val="tx1"/>
                </a:solidFill>
                <a:effectLst/>
                <a:latin typeface="Arial" panose="020B0604020202020204" pitchFamily="34" charset="0"/>
              </a:rPr>
              <a:t>quick search and retrieval</a:t>
            </a:r>
            <a:r>
              <a:rPr kumimoji="0" lang="en-US" altLang="en-US" sz="1800" b="0" i="0" u="none" strike="noStrike" cap="none" normalizeH="0" baseline="0" dirty="0">
                <a:ln>
                  <a:noFill/>
                </a:ln>
                <a:solidFill>
                  <a:schemeClr val="tx1"/>
                </a:solidFill>
                <a:effectLst/>
                <a:latin typeface="Arial" panose="020B0604020202020204" pitchFamily="34" charset="0"/>
              </a:rPr>
              <a:t> of lost items using advanced filters and categories.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Reduces misinformation</a:t>
            </a:r>
            <a:r>
              <a:rPr kumimoji="0" lang="en-US" altLang="en-US" sz="1800" b="0" i="0" u="none" strike="noStrike" cap="none" normalizeH="0" baseline="0" dirty="0">
                <a:ln>
                  <a:noFill/>
                </a:ln>
                <a:solidFill>
                  <a:schemeClr val="tx1"/>
                </a:solidFill>
                <a:effectLst/>
                <a:latin typeface="Arial" panose="020B0604020202020204" pitchFamily="34" charset="0"/>
              </a:rPr>
              <a:t> through verified and moderated postings.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Offers </a:t>
            </a:r>
            <a:r>
              <a:rPr kumimoji="0" lang="en-US" altLang="en-US" sz="1800" b="1" i="0" u="none" strike="noStrike" cap="none" normalizeH="0" baseline="0" dirty="0">
                <a:ln>
                  <a:noFill/>
                </a:ln>
                <a:solidFill>
                  <a:schemeClr val="tx1"/>
                </a:solidFill>
                <a:effectLst/>
                <a:latin typeface="Arial" panose="020B0604020202020204" pitchFamily="34" charset="0"/>
              </a:rPr>
              <a:t>secure 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to prevent unauthorized access or false claims.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Automated email notifications</a:t>
            </a:r>
            <a:r>
              <a:rPr kumimoji="0" lang="en-US" altLang="en-US" sz="1800" b="0" i="0" u="none" strike="noStrike" cap="none" normalizeH="0" baseline="0" dirty="0">
                <a:ln>
                  <a:noFill/>
                </a:ln>
                <a:solidFill>
                  <a:schemeClr val="tx1"/>
                </a:solidFill>
                <a:effectLst/>
                <a:latin typeface="Arial" panose="020B0604020202020204" pitchFamily="34" charset="0"/>
              </a:rPr>
              <a:t> keep users informed about matching or recovered items.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Enhances </a:t>
            </a:r>
            <a:r>
              <a:rPr kumimoji="0" lang="en-US" altLang="en-US" sz="1800" b="1" i="0" u="none" strike="noStrike" cap="none" normalizeH="0" baseline="0" dirty="0">
                <a:ln>
                  <a:noFill/>
                </a:ln>
                <a:solidFill>
                  <a:schemeClr val="tx1"/>
                </a:solidFill>
                <a:effectLst/>
                <a:latin typeface="Arial" panose="020B0604020202020204" pitchFamily="34" charset="0"/>
              </a:rPr>
              <a:t>communication between finder and owner</a:t>
            </a:r>
            <a:r>
              <a:rPr kumimoji="0" lang="en-US" altLang="en-US" sz="1800" b="0" i="0" u="none" strike="noStrike" cap="none" normalizeH="0" baseline="0" dirty="0">
                <a:ln>
                  <a:noFill/>
                </a:ln>
                <a:solidFill>
                  <a:schemeClr val="tx1"/>
                </a:solidFill>
                <a:effectLst/>
                <a:latin typeface="Arial" panose="020B0604020202020204" pitchFamily="34" charset="0"/>
              </a:rPr>
              <a:t> through an integrated system.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Maintains </a:t>
            </a:r>
            <a:r>
              <a:rPr kumimoji="0" lang="en-US" altLang="en-US" sz="1800" b="1" i="0" u="none" strike="noStrike" cap="none" normalizeH="0" baseline="0" dirty="0">
                <a:ln>
                  <a:noFill/>
                </a:ln>
                <a:solidFill>
                  <a:schemeClr val="tx1"/>
                </a:solidFill>
                <a:effectLst/>
                <a:latin typeface="Arial" panose="020B0604020202020204" pitchFamily="34" charset="0"/>
              </a:rPr>
              <a:t>accurate and permanent digital records</a:t>
            </a:r>
            <a:r>
              <a:rPr kumimoji="0" lang="en-US" altLang="en-US" sz="1800" b="0" i="0" u="none" strike="noStrike" cap="none" normalizeH="0" baseline="0" dirty="0">
                <a:ln>
                  <a:noFill/>
                </a:ln>
                <a:solidFill>
                  <a:schemeClr val="tx1"/>
                </a:solidFill>
                <a:effectLst/>
                <a:latin typeface="Arial" panose="020B0604020202020204" pitchFamily="34" charset="0"/>
              </a:rPr>
              <a:t>, minimizing data loss.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improves accessibility for students, faculty, and staff.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Scalable and flexible</a:t>
            </a:r>
            <a:r>
              <a:rPr kumimoji="0" lang="en-US" altLang="en-US" sz="1800" b="0" i="0" u="none" strike="noStrike" cap="none" normalizeH="0" baseline="0" dirty="0">
                <a:ln>
                  <a:noFill/>
                </a:ln>
                <a:solidFill>
                  <a:schemeClr val="tx1"/>
                </a:solidFill>
                <a:effectLst/>
                <a:latin typeface="Arial" panose="020B0604020202020204" pitchFamily="34" charset="0"/>
              </a:rPr>
              <a:t> architecture allows easy future expansion or feature integration.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Promotes </a:t>
            </a:r>
            <a:r>
              <a:rPr kumimoji="0" lang="en-US" altLang="en-US" sz="1800" b="1" i="0" u="none" strike="noStrike" cap="none" normalizeH="0" baseline="0" dirty="0">
                <a:ln>
                  <a:noFill/>
                </a:ln>
                <a:solidFill>
                  <a:schemeClr val="tx1"/>
                </a:solidFill>
                <a:effectLst/>
                <a:latin typeface="Arial" panose="020B0604020202020204" pitchFamily="34" charset="0"/>
              </a:rPr>
              <a:t>eco-friendly digital operations</a:t>
            </a:r>
            <a:r>
              <a:rPr kumimoji="0" lang="en-US" altLang="en-US" sz="1800" b="0" i="0" u="none" strike="noStrike" cap="none" normalizeH="0" baseline="0" dirty="0">
                <a:ln>
                  <a:noFill/>
                </a:ln>
                <a:solidFill>
                  <a:schemeClr val="tx1"/>
                </a:solidFill>
                <a:effectLst/>
                <a:latin typeface="Arial" panose="020B0604020202020204" pitchFamily="34" charset="0"/>
              </a:rPr>
              <a:t> by reducing paper usage.</a:t>
            </a:r>
          </a:p>
        </p:txBody>
      </p:sp>
    </p:spTree>
    <p:extLst>
      <p:ext uri="{BB962C8B-B14F-4D97-AF65-F5344CB8AC3E}">
        <p14:creationId xmlns:p14="http://schemas.microsoft.com/office/powerpoint/2010/main" val="218763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995D-14D7-9EC3-6B98-1AFDA56A2D46}"/>
              </a:ext>
            </a:extLst>
          </p:cNvPr>
          <p:cNvSpPr>
            <a:spLocks noGrp="1"/>
          </p:cNvSpPr>
          <p:nvPr>
            <p:ph type="title"/>
          </p:nvPr>
        </p:nvSpPr>
        <p:spPr/>
        <p:txBody>
          <a:bodyPr/>
          <a:lstStyle/>
          <a:p>
            <a:r>
              <a:rPr lang="en-IN" dirty="0"/>
              <a:t>DISADVANTAGES</a:t>
            </a:r>
          </a:p>
        </p:txBody>
      </p:sp>
      <p:sp>
        <p:nvSpPr>
          <p:cNvPr id="4" name="Date Placeholder 3">
            <a:extLst>
              <a:ext uri="{FF2B5EF4-FFF2-40B4-BE49-F238E27FC236}">
                <a16:creationId xmlns:a16="http://schemas.microsoft.com/office/drawing/2014/main" id="{7472C859-2905-2B94-7C4D-ADC056454DF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7B1988D8-1ED8-F8DC-AD09-FFA9CB1919E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4CFB78B-CFE5-E70D-37C7-2505B50D5DB6}"/>
              </a:ext>
            </a:extLst>
          </p:cNvPr>
          <p:cNvSpPr>
            <a:spLocks noGrp="1"/>
          </p:cNvSpPr>
          <p:nvPr>
            <p:ph type="sldNum" sz="quarter" idx="12"/>
          </p:nvPr>
        </p:nvSpPr>
        <p:spPr/>
        <p:txBody>
          <a:bodyPr/>
          <a:lstStyle/>
          <a:p>
            <a:fld id="{7B28076C-CE04-4A00-BFAA-A90EA8355859}" type="slidenum">
              <a:rPr lang="en-US" smtClean="0"/>
              <a:t>6</a:t>
            </a:fld>
            <a:endParaRPr lang="en-US"/>
          </a:p>
        </p:txBody>
      </p:sp>
      <p:sp>
        <p:nvSpPr>
          <p:cNvPr id="7" name="Rectangle 1">
            <a:extLst>
              <a:ext uri="{FF2B5EF4-FFF2-40B4-BE49-F238E27FC236}">
                <a16:creationId xmlns:a16="http://schemas.microsoft.com/office/drawing/2014/main" id="{FAD20D07-5BA9-3D68-DDEE-2F7CEE6EA4F0}"/>
              </a:ext>
            </a:extLst>
          </p:cNvPr>
          <p:cNvSpPr>
            <a:spLocks noGrp="1" noChangeArrowheads="1"/>
          </p:cNvSpPr>
          <p:nvPr>
            <p:ph idx="1"/>
          </p:nvPr>
        </p:nvSpPr>
        <p:spPr bwMode="auto">
          <a:xfrm>
            <a:off x="457200" y="1538724"/>
            <a:ext cx="8001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Requires a </a:t>
            </a:r>
            <a:r>
              <a:rPr kumimoji="0" lang="en-US" altLang="en-US" sz="1800" b="1" i="0" u="none" strike="noStrike" cap="none" normalizeH="0" baseline="0" dirty="0">
                <a:ln>
                  <a:noFill/>
                </a:ln>
                <a:solidFill>
                  <a:schemeClr val="tx1"/>
                </a:solidFill>
                <a:effectLst/>
                <a:latin typeface="Arial" panose="020B0604020202020204" pitchFamily="34" charset="0"/>
              </a:rPr>
              <a:t>stable internet connection</a:t>
            </a:r>
            <a:r>
              <a:rPr kumimoji="0" lang="en-US" altLang="en-US" sz="1800" b="0" i="0" u="none" strike="noStrike" cap="none" normalizeH="0" baseline="0" dirty="0">
                <a:ln>
                  <a:noFill/>
                </a:ln>
                <a:solidFill>
                  <a:schemeClr val="tx1"/>
                </a:solidFill>
                <a:effectLst/>
                <a:latin typeface="Arial" panose="020B0604020202020204" pitchFamily="34" charset="0"/>
              </a:rPr>
              <a:t> for users to access the portal.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Initial setup and deployment</a:t>
            </a:r>
            <a:r>
              <a:rPr kumimoji="0" lang="en-US" altLang="en-US" sz="1800" b="0" i="0" u="none" strike="noStrike" cap="none" normalizeH="0" baseline="0" dirty="0">
                <a:ln>
                  <a:noFill/>
                </a:ln>
                <a:solidFill>
                  <a:schemeClr val="tx1"/>
                </a:solidFill>
                <a:effectLst/>
                <a:latin typeface="Arial" panose="020B0604020202020204" pitchFamily="34" charset="0"/>
              </a:rPr>
              <a:t> may be slightly complex for beginners.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Database maintenance</a:t>
            </a:r>
            <a:r>
              <a:rPr kumimoji="0" lang="en-US" altLang="en-US" sz="1800" b="0" i="0" u="none" strike="noStrike" cap="none" normalizeH="0" baseline="0" dirty="0">
                <a:ln>
                  <a:noFill/>
                </a:ln>
                <a:solidFill>
                  <a:schemeClr val="tx1"/>
                </a:solidFill>
                <a:effectLst/>
                <a:latin typeface="Arial" panose="020B0604020202020204" pitchFamily="34" charset="0"/>
              </a:rPr>
              <a:t> and periodic backups are necessary to prevent data loss.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Server or network downtime</a:t>
            </a:r>
            <a:r>
              <a:rPr kumimoji="0" lang="en-US" altLang="en-US" sz="1800" b="0" i="0" u="none" strike="noStrike" cap="none" normalizeH="0" baseline="0" dirty="0">
                <a:ln>
                  <a:noFill/>
                </a:ln>
                <a:solidFill>
                  <a:schemeClr val="tx1"/>
                </a:solidFill>
                <a:effectLst/>
                <a:latin typeface="Arial" panose="020B0604020202020204" pitchFamily="34" charset="0"/>
              </a:rPr>
              <a:t> can temporarily make the system unavailable.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Users must </a:t>
            </a:r>
            <a:r>
              <a:rPr kumimoji="0" lang="en-US" altLang="en-US" sz="1800" b="1" i="0" u="none" strike="noStrike" cap="none" normalizeH="0" baseline="0" dirty="0">
                <a:ln>
                  <a:noFill/>
                </a:ln>
                <a:solidFill>
                  <a:schemeClr val="tx1"/>
                </a:solidFill>
                <a:effectLst/>
                <a:latin typeface="Arial" panose="020B0604020202020204" pitchFamily="34" charset="0"/>
              </a:rPr>
              <a:t>register and log in</a:t>
            </a:r>
            <a:r>
              <a:rPr kumimoji="0" lang="en-US" altLang="en-US" sz="1800" b="0" i="0" u="none" strike="noStrike" cap="none" normalizeH="0" baseline="0" dirty="0">
                <a:ln>
                  <a:noFill/>
                </a:ln>
                <a:solidFill>
                  <a:schemeClr val="tx1"/>
                </a:solidFill>
                <a:effectLst/>
                <a:latin typeface="Arial" panose="020B0604020202020204" pitchFamily="34" charset="0"/>
              </a:rPr>
              <a:t>, which may discourage one-time or casual users.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Security threats</a:t>
            </a:r>
            <a:r>
              <a:rPr kumimoji="0" lang="en-US" altLang="en-US" sz="1800" b="0" i="0" u="none" strike="noStrike" cap="none" normalizeH="0" baseline="0" dirty="0">
                <a:ln>
                  <a:noFill/>
                </a:ln>
                <a:solidFill>
                  <a:schemeClr val="tx1"/>
                </a:solidFill>
                <a:effectLst/>
                <a:latin typeface="Arial" panose="020B0604020202020204" pitchFamily="34" charset="0"/>
              </a:rPr>
              <a:t> like data breaches or unauthorized access may occur if not properly managed.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Image uploads</a:t>
            </a:r>
            <a:r>
              <a:rPr kumimoji="0" lang="en-US" altLang="en-US" sz="1800" b="0" i="0" u="none" strike="noStrike" cap="none" normalizeH="0" baseline="0" dirty="0">
                <a:ln>
                  <a:noFill/>
                </a:ln>
                <a:solidFill>
                  <a:schemeClr val="tx1"/>
                </a:solidFill>
                <a:effectLst/>
                <a:latin typeface="Arial" panose="020B0604020202020204" pitchFamily="34" charset="0"/>
              </a:rPr>
              <a:t> may consume extra storage space over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system’s </a:t>
            </a:r>
            <a:r>
              <a:rPr kumimoji="0" lang="en-US" altLang="en-US" sz="1800" b="1" i="0" u="none" strike="noStrike" cap="none" normalizeH="0" baseline="0" dirty="0">
                <a:ln>
                  <a:noFill/>
                </a:ln>
                <a:solidFill>
                  <a:schemeClr val="tx1"/>
                </a:solidFill>
                <a:effectLst/>
                <a:latin typeface="Arial" panose="020B0604020202020204" pitchFamily="34" charset="0"/>
              </a:rPr>
              <a:t>performance may slow down</a:t>
            </a:r>
            <a:r>
              <a:rPr kumimoji="0" lang="en-US" altLang="en-US" sz="1800" b="0" i="0" u="none" strike="noStrike" cap="none" normalizeH="0" baseline="0" dirty="0">
                <a:ln>
                  <a:noFill/>
                </a:ln>
                <a:solidFill>
                  <a:schemeClr val="tx1"/>
                </a:solidFill>
                <a:effectLst/>
                <a:latin typeface="Arial" panose="020B0604020202020204" pitchFamily="34" charset="0"/>
              </a:rPr>
              <a:t> if the number of records increases significantly without optimization.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Dependency on technology</a:t>
            </a:r>
            <a:r>
              <a:rPr kumimoji="0" lang="en-US" altLang="en-US" sz="1800" b="0" i="0" u="none" strike="noStrike" cap="none" normalizeH="0" baseline="0" dirty="0">
                <a:ln>
                  <a:noFill/>
                </a:ln>
                <a:solidFill>
                  <a:schemeClr val="tx1"/>
                </a:solidFill>
                <a:effectLst/>
                <a:latin typeface="Arial" panose="020B0604020202020204" pitchFamily="34" charset="0"/>
              </a:rPr>
              <a:t>—manual reporting becomes difficult if the portal fails.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User training or guidance</a:t>
            </a:r>
            <a:r>
              <a:rPr kumimoji="0" lang="en-US" altLang="en-US" sz="1800" b="0" i="0" u="none" strike="noStrike" cap="none" normalizeH="0" baseline="0" dirty="0">
                <a:ln>
                  <a:noFill/>
                </a:ln>
                <a:solidFill>
                  <a:schemeClr val="tx1"/>
                </a:solidFill>
                <a:effectLst/>
                <a:latin typeface="Arial" panose="020B0604020202020204" pitchFamily="34" charset="0"/>
              </a:rPr>
              <a:t> may be required for non-technical staff to operate efficiently.</a:t>
            </a:r>
          </a:p>
        </p:txBody>
      </p:sp>
    </p:spTree>
    <p:extLst>
      <p:ext uri="{BB962C8B-B14F-4D97-AF65-F5344CB8AC3E}">
        <p14:creationId xmlns:p14="http://schemas.microsoft.com/office/powerpoint/2010/main" val="147062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4632-F5E7-0FDC-F46F-21C79C34B063}"/>
              </a:ext>
            </a:extLst>
          </p:cNvPr>
          <p:cNvSpPr>
            <a:spLocks noGrp="1"/>
          </p:cNvSpPr>
          <p:nvPr>
            <p:ph type="title"/>
          </p:nvPr>
        </p:nvSpPr>
        <p:spPr/>
        <p:txBody>
          <a:bodyPr/>
          <a:lstStyle/>
          <a:p>
            <a:r>
              <a:rPr lang="en-IN" dirty="0"/>
              <a:t>HARDWARE REQUIREMENTS</a:t>
            </a:r>
          </a:p>
        </p:txBody>
      </p:sp>
      <p:sp>
        <p:nvSpPr>
          <p:cNvPr id="4" name="Date Placeholder 3">
            <a:extLst>
              <a:ext uri="{FF2B5EF4-FFF2-40B4-BE49-F238E27FC236}">
                <a16:creationId xmlns:a16="http://schemas.microsoft.com/office/drawing/2014/main" id="{EA7F35FE-A7F6-9B7B-3D72-1F071013E62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EB9196B-DB7B-AC20-A535-A6550C941E5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BDD480F-1E5A-BF21-60A5-8510F3E67CB9}"/>
              </a:ext>
            </a:extLst>
          </p:cNvPr>
          <p:cNvSpPr>
            <a:spLocks noGrp="1"/>
          </p:cNvSpPr>
          <p:nvPr>
            <p:ph type="sldNum" sz="quarter" idx="12"/>
          </p:nvPr>
        </p:nvSpPr>
        <p:spPr/>
        <p:txBody>
          <a:bodyPr/>
          <a:lstStyle/>
          <a:p>
            <a:fld id="{7B28076C-CE04-4A00-BFAA-A90EA8355859}" type="slidenum">
              <a:rPr lang="en-US" smtClean="0"/>
              <a:t>7</a:t>
            </a:fld>
            <a:endParaRPr lang="en-US"/>
          </a:p>
        </p:txBody>
      </p:sp>
      <p:sp>
        <p:nvSpPr>
          <p:cNvPr id="7" name="Rectangle 1">
            <a:extLst>
              <a:ext uri="{FF2B5EF4-FFF2-40B4-BE49-F238E27FC236}">
                <a16:creationId xmlns:a16="http://schemas.microsoft.com/office/drawing/2014/main" id="{E3CC006E-0D4C-72DE-EC6B-E75A2FAFFDDE}"/>
              </a:ext>
            </a:extLst>
          </p:cNvPr>
          <p:cNvSpPr>
            <a:spLocks noGrp="1" noChangeArrowheads="1"/>
          </p:cNvSpPr>
          <p:nvPr>
            <p:ph idx="1"/>
          </p:nvPr>
        </p:nvSpPr>
        <p:spPr bwMode="auto">
          <a:xfrm>
            <a:off x="457200" y="1701423"/>
            <a:ext cx="7696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Processor:</a:t>
            </a:r>
            <a:r>
              <a:rPr kumimoji="0" lang="en-US" altLang="en-US" sz="1800" b="0" i="0" u="none" strike="noStrike" cap="none" normalizeH="0" baseline="0" dirty="0">
                <a:ln>
                  <a:noFill/>
                </a:ln>
                <a:solidFill>
                  <a:schemeClr val="tx1"/>
                </a:solidFill>
                <a:effectLst/>
                <a:latin typeface="Arial" panose="020B0604020202020204" pitchFamily="34" charset="0"/>
              </a:rPr>
              <a:t> Intel Core i3 or higher (recommended i5/i7 for better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RAM:</a:t>
            </a:r>
            <a:r>
              <a:rPr kumimoji="0" lang="en-US" altLang="en-US" sz="1800" b="0" i="0" u="none" strike="noStrike" cap="none" normalizeH="0" baseline="0" dirty="0">
                <a:ln>
                  <a:noFill/>
                </a:ln>
                <a:solidFill>
                  <a:schemeClr val="tx1"/>
                </a:solidFill>
                <a:effectLst/>
                <a:latin typeface="Arial" panose="020B0604020202020204" pitchFamily="34" charset="0"/>
              </a:rPr>
              <a:t> Minimum 4 GB (8 GB recommended for smooth operation).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Hard Disk:</a:t>
            </a:r>
            <a:r>
              <a:rPr kumimoji="0" lang="en-US" altLang="en-US" sz="1800" b="0" i="0" u="none" strike="noStrike" cap="none" normalizeH="0" baseline="0" dirty="0">
                <a:ln>
                  <a:noFill/>
                </a:ln>
                <a:solidFill>
                  <a:schemeClr val="tx1"/>
                </a:solidFill>
                <a:effectLst/>
                <a:latin typeface="Arial" panose="020B0604020202020204" pitchFamily="34" charset="0"/>
              </a:rPr>
              <a:t> At least 250 GB storage capacity for database and project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Monitor:</a:t>
            </a:r>
            <a:r>
              <a:rPr kumimoji="0" lang="en-US" altLang="en-US" sz="1800" b="0" i="0" u="none" strike="noStrike" cap="none" normalizeH="0" baseline="0" dirty="0">
                <a:ln>
                  <a:noFill/>
                </a:ln>
                <a:solidFill>
                  <a:schemeClr val="tx1"/>
                </a:solidFill>
                <a:effectLst/>
                <a:latin typeface="Arial" panose="020B0604020202020204" pitchFamily="34" charset="0"/>
              </a:rPr>
              <a:t> Standard 15” or larger display for clear interface visibility.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Keyboard and Mouse:</a:t>
            </a:r>
            <a:r>
              <a:rPr kumimoji="0" lang="en-US" altLang="en-US" sz="1800" b="0" i="0" u="none" strike="noStrike" cap="none" normalizeH="0" baseline="0" dirty="0">
                <a:ln>
                  <a:noFill/>
                </a:ln>
                <a:solidFill>
                  <a:schemeClr val="tx1"/>
                </a:solidFill>
                <a:effectLst/>
                <a:latin typeface="Arial" panose="020B0604020202020204" pitchFamily="34" charset="0"/>
              </a:rPr>
              <a:t> For user input and navigation.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Network Interface Card (NIC):</a:t>
            </a:r>
            <a:r>
              <a:rPr kumimoji="0" lang="en-US" altLang="en-US" sz="1800" b="0" i="0" u="none" strike="noStrike" cap="none" normalizeH="0" baseline="0" dirty="0">
                <a:ln>
                  <a:noFill/>
                </a:ln>
                <a:solidFill>
                  <a:schemeClr val="tx1"/>
                </a:solidFill>
                <a:effectLst/>
                <a:latin typeface="Arial" panose="020B0604020202020204" pitchFamily="34" charset="0"/>
              </a:rPr>
              <a:t> To enable LAN or Wi-Fi connectivity.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Server System (Optional):</a:t>
            </a:r>
            <a:r>
              <a:rPr kumimoji="0" lang="en-US" altLang="en-US" sz="1800" b="0" i="0" u="none" strike="noStrike" cap="none" normalizeH="0" baseline="0" dirty="0">
                <a:ln>
                  <a:noFill/>
                </a:ln>
                <a:solidFill>
                  <a:schemeClr val="tx1"/>
                </a:solidFill>
                <a:effectLst/>
                <a:latin typeface="Arial" panose="020B0604020202020204" pitchFamily="34" charset="0"/>
              </a:rPr>
              <a:t> A dedicated machine for hosting the backend and database.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UPS (Uninterrupted Power Supply):</a:t>
            </a:r>
            <a:r>
              <a:rPr kumimoji="0" lang="en-US" altLang="en-US" sz="1800" b="0" i="0" u="none" strike="noStrike" cap="none" normalizeH="0" baseline="0" dirty="0">
                <a:ln>
                  <a:noFill/>
                </a:ln>
                <a:solidFill>
                  <a:schemeClr val="tx1"/>
                </a:solidFill>
                <a:effectLst/>
                <a:latin typeface="Arial" panose="020B0604020202020204" pitchFamily="34" charset="0"/>
              </a:rPr>
              <a:t> To prevent data loss during power interruptions.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Camera or Mobile Device:</a:t>
            </a:r>
            <a:r>
              <a:rPr kumimoji="0" lang="en-US" altLang="en-US" sz="1800" b="0" i="0" u="none" strike="noStrike" cap="none" normalizeH="0" baseline="0" dirty="0">
                <a:ln>
                  <a:noFill/>
                </a:ln>
                <a:solidFill>
                  <a:schemeClr val="tx1"/>
                </a:solidFill>
                <a:effectLst/>
                <a:latin typeface="Arial" panose="020B0604020202020204" pitchFamily="34" charset="0"/>
              </a:rPr>
              <a:t> For capturing and uploading item images.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Router / Internet Connection:</a:t>
            </a:r>
            <a:r>
              <a:rPr kumimoji="0" lang="en-US" altLang="en-US" sz="1800" b="0" i="0" u="none" strike="noStrike" cap="none" normalizeH="0" baseline="0" dirty="0">
                <a:ln>
                  <a:noFill/>
                </a:ln>
                <a:solidFill>
                  <a:schemeClr val="tx1"/>
                </a:solidFill>
                <a:effectLst/>
                <a:latin typeface="Arial" panose="020B0604020202020204" pitchFamily="34" charset="0"/>
              </a:rPr>
              <a:t> To ensure stable access for users and administrators.</a:t>
            </a:r>
          </a:p>
        </p:txBody>
      </p:sp>
    </p:spTree>
    <p:extLst>
      <p:ext uri="{BB962C8B-B14F-4D97-AF65-F5344CB8AC3E}">
        <p14:creationId xmlns:p14="http://schemas.microsoft.com/office/powerpoint/2010/main" val="234140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84F2-96B1-C0BB-C26B-133A12178436}"/>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FA03074F-C4C3-E061-A907-6326F652031F}"/>
              </a:ext>
            </a:extLst>
          </p:cNvPr>
          <p:cNvSpPr>
            <a:spLocks noGrp="1"/>
          </p:cNvSpPr>
          <p:nvPr>
            <p:ph idx="1"/>
          </p:nvPr>
        </p:nvSpPr>
        <p:spPr>
          <a:xfrm>
            <a:off x="323521" y="1219200"/>
            <a:ext cx="8229600" cy="5029200"/>
          </a:xfrm>
        </p:spPr>
        <p:txBody>
          <a:bodyPr>
            <a:normAutofit fontScale="25000" lnSpcReduction="20000"/>
          </a:bodyPr>
          <a:lstStyle/>
          <a:p>
            <a:pPr algn="just">
              <a:lnSpc>
                <a:spcPct val="170000"/>
              </a:lnSpc>
            </a:pPr>
            <a:r>
              <a:rPr lang="en-IN" sz="5600" b="1" dirty="0">
                <a:latin typeface="Arial" panose="020B0604020202020204" pitchFamily="34" charset="0"/>
                <a:cs typeface="Arial" panose="020B0604020202020204" pitchFamily="34" charset="0"/>
              </a:rPr>
              <a:t>Operating System:</a:t>
            </a:r>
            <a:r>
              <a:rPr lang="en-IN" sz="5600" dirty="0">
                <a:latin typeface="Arial" panose="020B0604020202020204" pitchFamily="34" charset="0"/>
                <a:cs typeface="Arial" panose="020B0604020202020204" pitchFamily="34" charset="0"/>
              </a:rPr>
              <a:t> Windows 10 / 11, Linux (Ubuntu), or macOS.</a:t>
            </a:r>
          </a:p>
          <a:p>
            <a:pPr algn="just">
              <a:lnSpc>
                <a:spcPct val="170000"/>
              </a:lnSpc>
            </a:pPr>
            <a:r>
              <a:rPr lang="en-IN" sz="5600" b="1" dirty="0">
                <a:latin typeface="Arial" panose="020B0604020202020204" pitchFamily="34" charset="0"/>
                <a:cs typeface="Arial" panose="020B0604020202020204" pitchFamily="34" charset="0"/>
              </a:rPr>
              <a:t>Programming Language:</a:t>
            </a:r>
            <a:r>
              <a:rPr lang="en-IN" sz="5600" dirty="0">
                <a:latin typeface="Arial" panose="020B0604020202020204" pitchFamily="34" charset="0"/>
                <a:cs typeface="Arial" panose="020B0604020202020204" pitchFamily="34" charset="0"/>
              </a:rPr>
              <a:t> Java (JDK 17 or above recommended).</a:t>
            </a:r>
          </a:p>
          <a:p>
            <a:pPr algn="just">
              <a:lnSpc>
                <a:spcPct val="170000"/>
              </a:lnSpc>
            </a:pPr>
            <a:r>
              <a:rPr lang="en-IN" sz="5600" b="1" dirty="0">
                <a:latin typeface="Arial" panose="020B0604020202020204" pitchFamily="34" charset="0"/>
                <a:cs typeface="Arial" panose="020B0604020202020204" pitchFamily="34" charset="0"/>
              </a:rPr>
              <a:t>Backend Framework:</a:t>
            </a:r>
            <a:r>
              <a:rPr lang="en-IN" sz="5600" dirty="0">
                <a:latin typeface="Arial" panose="020B0604020202020204" pitchFamily="34" charset="0"/>
                <a:cs typeface="Arial" panose="020B0604020202020204" pitchFamily="34" charset="0"/>
              </a:rPr>
              <a:t> Spring Boot (for REST API and business logic).</a:t>
            </a:r>
          </a:p>
          <a:p>
            <a:pPr algn="just">
              <a:lnSpc>
                <a:spcPct val="170000"/>
              </a:lnSpc>
            </a:pPr>
            <a:r>
              <a:rPr lang="en-IN" sz="5600" b="1" dirty="0">
                <a:latin typeface="Arial" panose="020B0604020202020204" pitchFamily="34" charset="0"/>
                <a:cs typeface="Arial" panose="020B0604020202020204" pitchFamily="34" charset="0"/>
              </a:rPr>
              <a:t>Frontend Technologies:</a:t>
            </a:r>
            <a:r>
              <a:rPr lang="en-IN" sz="5600" dirty="0">
                <a:latin typeface="Arial" panose="020B0604020202020204" pitchFamily="34" charset="0"/>
                <a:cs typeface="Arial" panose="020B0604020202020204" pitchFamily="34" charset="0"/>
              </a:rPr>
              <a:t> HTML, CSS, JavaScript, and </a:t>
            </a:r>
            <a:r>
              <a:rPr lang="en-IN" sz="5600" dirty="0" err="1">
                <a:latin typeface="Arial" panose="020B0604020202020204" pitchFamily="34" charset="0"/>
                <a:cs typeface="Arial" panose="020B0604020202020204" pitchFamily="34" charset="0"/>
              </a:rPr>
              <a:t>Thymeleaf</a:t>
            </a:r>
            <a:r>
              <a:rPr lang="en-IN" sz="5600" dirty="0">
                <a:latin typeface="Arial" panose="020B0604020202020204" pitchFamily="34" charset="0"/>
                <a:cs typeface="Arial" panose="020B0604020202020204" pitchFamily="34" charset="0"/>
              </a:rPr>
              <a:t> (for dynamic web pages).</a:t>
            </a:r>
          </a:p>
          <a:p>
            <a:pPr algn="just">
              <a:lnSpc>
                <a:spcPct val="170000"/>
              </a:lnSpc>
            </a:pPr>
            <a:r>
              <a:rPr lang="en-IN" sz="5600" b="1" dirty="0">
                <a:latin typeface="Arial" panose="020B0604020202020204" pitchFamily="34" charset="0"/>
                <a:cs typeface="Arial" panose="020B0604020202020204" pitchFamily="34" charset="0"/>
              </a:rPr>
              <a:t>Database:</a:t>
            </a:r>
            <a:r>
              <a:rPr lang="en-IN" sz="5600" dirty="0">
                <a:latin typeface="Arial" panose="020B0604020202020204" pitchFamily="34" charset="0"/>
                <a:cs typeface="Arial" panose="020B0604020202020204" pitchFamily="34" charset="0"/>
              </a:rPr>
              <a:t> MySQL (for data storage and retrieval).</a:t>
            </a:r>
          </a:p>
          <a:p>
            <a:pPr algn="just">
              <a:lnSpc>
                <a:spcPct val="170000"/>
              </a:lnSpc>
            </a:pPr>
            <a:r>
              <a:rPr lang="en-IN" sz="5600" b="1" dirty="0">
                <a:latin typeface="Arial" panose="020B0604020202020204" pitchFamily="34" charset="0"/>
                <a:cs typeface="Arial" panose="020B0604020202020204" pitchFamily="34" charset="0"/>
              </a:rPr>
              <a:t>ORM Tool:</a:t>
            </a:r>
            <a:r>
              <a:rPr lang="en-IN" sz="5600" dirty="0">
                <a:latin typeface="Arial" panose="020B0604020202020204" pitchFamily="34" charset="0"/>
                <a:cs typeface="Arial" panose="020B0604020202020204" pitchFamily="34" charset="0"/>
              </a:rPr>
              <a:t> Hibernate / JPA (for database mapping and CRUD operations).</a:t>
            </a:r>
          </a:p>
          <a:p>
            <a:pPr algn="just">
              <a:lnSpc>
                <a:spcPct val="170000"/>
              </a:lnSpc>
            </a:pPr>
            <a:r>
              <a:rPr lang="en-IN" sz="5600" b="1" dirty="0">
                <a:latin typeface="Arial" panose="020B0604020202020204" pitchFamily="34" charset="0"/>
                <a:cs typeface="Arial" panose="020B0604020202020204" pitchFamily="34" charset="0"/>
              </a:rPr>
              <a:t>Server:</a:t>
            </a:r>
            <a:r>
              <a:rPr lang="en-IN" sz="5600" dirty="0">
                <a:latin typeface="Arial" panose="020B0604020202020204" pitchFamily="34" charset="0"/>
                <a:cs typeface="Arial" panose="020B0604020202020204" pitchFamily="34" charset="0"/>
              </a:rPr>
              <a:t> Apache Tomcat (embedded in Spring Boot).</a:t>
            </a:r>
          </a:p>
          <a:p>
            <a:pPr algn="just">
              <a:lnSpc>
                <a:spcPct val="170000"/>
              </a:lnSpc>
            </a:pPr>
            <a:r>
              <a:rPr lang="en-IN" sz="5600" b="1" dirty="0">
                <a:latin typeface="Arial" panose="020B0604020202020204" pitchFamily="34" charset="0"/>
                <a:cs typeface="Arial" panose="020B0604020202020204" pitchFamily="34" charset="0"/>
              </a:rPr>
              <a:t>IDE (Integrated Development Environment):</a:t>
            </a:r>
            <a:r>
              <a:rPr lang="en-IN" sz="5600" dirty="0">
                <a:latin typeface="Arial" panose="020B0604020202020204" pitchFamily="34" charset="0"/>
                <a:cs typeface="Arial" panose="020B0604020202020204" pitchFamily="34" charset="0"/>
              </a:rPr>
              <a:t> IntelliJ IDEA / Eclipse / Spring Tool Suite (STS).</a:t>
            </a:r>
          </a:p>
          <a:p>
            <a:pPr algn="just">
              <a:lnSpc>
                <a:spcPct val="170000"/>
              </a:lnSpc>
            </a:pPr>
            <a:r>
              <a:rPr lang="en-IN" sz="5600" b="1" dirty="0">
                <a:latin typeface="Arial" panose="020B0604020202020204" pitchFamily="34" charset="0"/>
                <a:cs typeface="Arial" panose="020B0604020202020204" pitchFamily="34" charset="0"/>
              </a:rPr>
              <a:t>Build Tool:</a:t>
            </a:r>
            <a:r>
              <a:rPr lang="en-IN" sz="5600" dirty="0">
                <a:latin typeface="Arial" panose="020B0604020202020204" pitchFamily="34" charset="0"/>
                <a:cs typeface="Arial" panose="020B0604020202020204" pitchFamily="34" charset="0"/>
              </a:rPr>
              <a:t> Maven or Gradle (for dependency management).</a:t>
            </a:r>
          </a:p>
          <a:p>
            <a:pPr algn="just">
              <a:lnSpc>
                <a:spcPct val="170000"/>
              </a:lnSpc>
            </a:pPr>
            <a:r>
              <a:rPr lang="en-IN" sz="5600" b="1" dirty="0">
                <a:latin typeface="Arial" panose="020B0604020202020204" pitchFamily="34" charset="0"/>
                <a:cs typeface="Arial" panose="020B0604020202020204" pitchFamily="34" charset="0"/>
              </a:rPr>
              <a:t>Version Control:</a:t>
            </a:r>
            <a:r>
              <a:rPr lang="en-IN" sz="5600" dirty="0">
                <a:latin typeface="Arial" panose="020B0604020202020204" pitchFamily="34" charset="0"/>
                <a:cs typeface="Arial" panose="020B0604020202020204" pitchFamily="34" charset="0"/>
              </a:rPr>
              <a:t> Git / GitHub (for code management and collaboration).</a:t>
            </a:r>
          </a:p>
          <a:p>
            <a:pPr algn="just">
              <a:lnSpc>
                <a:spcPct val="170000"/>
              </a:lnSpc>
            </a:pPr>
            <a:r>
              <a:rPr lang="en-IN" sz="5600" b="1" dirty="0">
                <a:latin typeface="Arial" panose="020B0604020202020204" pitchFamily="34" charset="0"/>
                <a:cs typeface="Arial" panose="020B0604020202020204" pitchFamily="34" charset="0"/>
              </a:rPr>
              <a:t>Web Browser:</a:t>
            </a:r>
            <a:r>
              <a:rPr lang="en-IN" sz="5600" dirty="0">
                <a:latin typeface="Arial" panose="020B0604020202020204" pitchFamily="34" charset="0"/>
                <a:cs typeface="Arial" panose="020B0604020202020204" pitchFamily="34" charset="0"/>
              </a:rPr>
              <a:t> Google Chrome / Mozilla Firefox / Microsoft Edge (for testing and access).</a:t>
            </a:r>
          </a:p>
          <a:p>
            <a:pPr algn="just">
              <a:lnSpc>
                <a:spcPct val="170000"/>
              </a:lnSpc>
            </a:pPr>
            <a:r>
              <a:rPr lang="en-IN" sz="5600" b="1" dirty="0">
                <a:latin typeface="Arial" panose="020B0604020202020204" pitchFamily="34" charset="0"/>
                <a:cs typeface="Arial" panose="020B0604020202020204" pitchFamily="34" charset="0"/>
              </a:rPr>
              <a:t>Email API / SMTP Configuration:</a:t>
            </a:r>
            <a:r>
              <a:rPr lang="en-IN" sz="5600" dirty="0">
                <a:latin typeface="Arial" panose="020B0604020202020204" pitchFamily="34" charset="0"/>
                <a:cs typeface="Arial" panose="020B0604020202020204" pitchFamily="34" charset="0"/>
              </a:rPr>
              <a:t> For sending notification emails.</a:t>
            </a:r>
          </a:p>
          <a:p>
            <a:pPr algn="just">
              <a:lnSpc>
                <a:spcPct val="170000"/>
              </a:lnSpc>
            </a:pPr>
            <a:r>
              <a:rPr lang="en-IN" sz="5600" b="1" dirty="0">
                <a:latin typeface="Arial" panose="020B0604020202020204" pitchFamily="34" charset="0"/>
                <a:cs typeface="Arial" panose="020B0604020202020204" pitchFamily="34" charset="0"/>
              </a:rPr>
              <a:t>Postman / Swagger:</a:t>
            </a:r>
            <a:r>
              <a:rPr lang="en-IN" sz="5600" dirty="0">
                <a:latin typeface="Arial" panose="020B0604020202020204" pitchFamily="34" charset="0"/>
                <a:cs typeface="Arial" panose="020B0604020202020204" pitchFamily="34" charset="0"/>
              </a:rPr>
              <a:t> For API testing and documentation.</a:t>
            </a:r>
          </a:p>
          <a:p>
            <a:endParaRPr lang="en-IN" dirty="0"/>
          </a:p>
        </p:txBody>
      </p:sp>
      <p:sp>
        <p:nvSpPr>
          <p:cNvPr id="4" name="Date Placeholder 3">
            <a:extLst>
              <a:ext uri="{FF2B5EF4-FFF2-40B4-BE49-F238E27FC236}">
                <a16:creationId xmlns:a16="http://schemas.microsoft.com/office/drawing/2014/main" id="{3E1041AE-B6F4-741E-09EA-22DA869E0272}"/>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7A64929-7CB6-8A9C-3B45-70564F68BA1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2700952-E3D7-64DB-FCA2-24518B508B87}"/>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403613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66D8-BC7D-E589-B13C-3794C5B271F9}"/>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B4474ABF-9100-8B1D-D17E-21B1219595CD}"/>
              </a:ext>
            </a:extLst>
          </p:cNvPr>
          <p:cNvSpPr>
            <a:spLocks noGrp="1"/>
          </p:cNvSpPr>
          <p:nvPr>
            <p:ph idx="1"/>
          </p:nvPr>
        </p:nvSpPr>
        <p:spPr>
          <a:xfrm>
            <a:off x="444910" y="1295400"/>
            <a:ext cx="8229600" cy="4525963"/>
          </a:xfrm>
        </p:spPr>
        <p:txBody>
          <a:bodyPr>
            <a:normAutofit fontScale="25000" lnSpcReduction="20000"/>
          </a:bodyPr>
          <a:lstStyle/>
          <a:p>
            <a:pPr>
              <a:lnSpc>
                <a:spcPct val="170000"/>
              </a:lnSpc>
            </a:pPr>
            <a:r>
              <a:rPr lang="en-US" sz="6400" b="1" dirty="0">
                <a:latin typeface="Arial" panose="020B0604020202020204" pitchFamily="34" charset="0"/>
                <a:cs typeface="Arial" panose="020B0604020202020204" pitchFamily="34" charset="0"/>
              </a:rPr>
              <a:t>User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Handles user registration, login, and profile management.</a:t>
            </a:r>
          </a:p>
          <a:p>
            <a:pPr>
              <a:lnSpc>
                <a:spcPct val="170000"/>
              </a:lnSpc>
            </a:pPr>
            <a:r>
              <a:rPr lang="en-US" sz="6400" b="1" dirty="0">
                <a:latin typeface="Arial" panose="020B0604020202020204" pitchFamily="34" charset="0"/>
                <a:cs typeface="Arial" panose="020B0604020202020204" pitchFamily="34" charset="0"/>
              </a:rPr>
              <a:t>Lost &amp; Found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Allows users to post details of lost or found items with images and descriptions.</a:t>
            </a:r>
          </a:p>
          <a:p>
            <a:pPr>
              <a:lnSpc>
                <a:spcPct val="170000"/>
              </a:lnSpc>
            </a:pPr>
            <a:r>
              <a:rPr lang="en-US" sz="6400" b="1" dirty="0">
                <a:latin typeface="Arial" panose="020B0604020202020204" pitchFamily="34" charset="0"/>
                <a:cs typeface="Arial" panose="020B0604020202020204" pitchFamily="34" charset="0"/>
              </a:rPr>
              <a:t>Search &amp; Match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Enables users to search items and automatically suggests possible matches.</a:t>
            </a:r>
          </a:p>
          <a:p>
            <a:pPr>
              <a:lnSpc>
                <a:spcPct val="170000"/>
              </a:lnSpc>
            </a:pPr>
            <a:r>
              <a:rPr lang="en-US" sz="6400" b="1" dirty="0">
                <a:latin typeface="Arial" panose="020B0604020202020204" pitchFamily="34" charset="0"/>
                <a:cs typeface="Arial" panose="020B0604020202020204" pitchFamily="34" charset="0"/>
              </a:rPr>
              <a:t>Notification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Sends email or in-app alerts for matched or verified items.</a:t>
            </a:r>
          </a:p>
          <a:p>
            <a:pPr>
              <a:lnSpc>
                <a:spcPct val="170000"/>
              </a:lnSpc>
            </a:pPr>
            <a:r>
              <a:rPr lang="en-US" sz="6400" b="1" dirty="0">
                <a:latin typeface="Arial" panose="020B0604020202020204" pitchFamily="34" charset="0"/>
                <a:cs typeface="Arial" panose="020B0604020202020204" pitchFamily="34" charset="0"/>
              </a:rPr>
              <a:t>Admin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Admin reviews posts, manages users, and maintains system data.</a:t>
            </a:r>
          </a:p>
          <a:p>
            <a:pPr>
              <a:lnSpc>
                <a:spcPct val="170000"/>
              </a:lnSpc>
            </a:pPr>
            <a:r>
              <a:rPr lang="en-US" sz="6400" b="1" dirty="0">
                <a:latin typeface="Arial" panose="020B0604020202020204" pitchFamily="34" charset="0"/>
                <a:cs typeface="Arial" panose="020B0604020202020204" pitchFamily="34" charset="0"/>
              </a:rPr>
              <a:t>Security &amp; Database Module:</a:t>
            </a:r>
            <a:endParaRPr lang="en-US" sz="6400" dirty="0">
              <a:latin typeface="Arial" panose="020B0604020202020204" pitchFamily="34" charset="0"/>
              <a:cs typeface="Arial" panose="020B0604020202020204" pitchFamily="34" charset="0"/>
            </a:endParaRPr>
          </a:p>
          <a:p>
            <a:pPr marL="457200" lvl="1" indent="0">
              <a:lnSpc>
                <a:spcPct val="170000"/>
              </a:lnSpc>
              <a:buNone/>
            </a:pPr>
            <a:r>
              <a:rPr lang="en-US" sz="6400" dirty="0">
                <a:latin typeface="Arial" panose="020B0604020202020204" pitchFamily="34" charset="0"/>
                <a:cs typeface="Arial" panose="020B0604020202020204" pitchFamily="34" charset="0"/>
              </a:rPr>
              <a:t>Ensures data protection, authentication, and efficient database operations.</a:t>
            </a:r>
          </a:p>
          <a:p>
            <a:endParaRPr lang="en-IN" dirty="0"/>
          </a:p>
        </p:txBody>
      </p:sp>
      <p:sp>
        <p:nvSpPr>
          <p:cNvPr id="4" name="Date Placeholder 3">
            <a:extLst>
              <a:ext uri="{FF2B5EF4-FFF2-40B4-BE49-F238E27FC236}">
                <a16:creationId xmlns:a16="http://schemas.microsoft.com/office/drawing/2014/main" id="{3B2997A9-8746-C355-2F55-36C80587D19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0A41198-7BF4-EEC3-1A7E-0348069A2F9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F2E5EF1-FE5E-19EB-9F3F-4A04915FBCCB}"/>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12601234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1541</Words>
  <Application>Microsoft Office PowerPoint</Application>
  <PresentationFormat>On-screen Show (4:3)</PresentationFormat>
  <Paragraphs>142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Custom Design</vt:lpstr>
      <vt:lpstr>CAMPUS LOST &amp; FOUND PORTAL </vt:lpstr>
      <vt:lpstr>ABSTRACT</vt:lpstr>
      <vt:lpstr>EXISTING SYSTEM </vt:lpstr>
      <vt:lpstr>PROPOSED SYSTEM</vt:lpstr>
      <vt:lpstr>ADVANTAGES</vt:lpstr>
      <vt:lpstr>DISADVANTAGES</vt:lpstr>
      <vt:lpstr>HARDWARE REQUIREMENTS</vt:lpstr>
      <vt:lpstr>SOFTWARE REQUIREMENTS</vt:lpstr>
      <vt:lpstr>MODULES</vt:lpstr>
      <vt:lpstr>MODULE DESCRIPTION</vt:lpstr>
      <vt:lpstr>SAMPLE OUTPUT</vt:lpstr>
      <vt:lpstr>SAMPLE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Saidu Jayavardhan</cp:lastModifiedBy>
  <cp:revision>118</cp:revision>
  <dcterms:created xsi:type="dcterms:W3CDTF">2019-11-06T07:48:00Z</dcterms:created>
  <dcterms:modified xsi:type="dcterms:W3CDTF">2025-10-29T08:58:00Z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