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65" r:id="rId2"/>
    <p:sldId id="310" r:id="rId3"/>
    <p:sldId id="311" r:id="rId4"/>
    <p:sldId id="313" r:id="rId5"/>
    <p:sldId id="312" r:id="rId6"/>
    <p:sldId id="320" r:id="rId7"/>
    <p:sldId id="322" r:id="rId8"/>
    <p:sldId id="321" r:id="rId9"/>
    <p:sldId id="324" r:id="rId10"/>
    <p:sldId id="328" r:id="rId11"/>
    <p:sldId id="325" r:id="rId12"/>
    <p:sldId id="327" r:id="rId13"/>
  </p:sldIdLst>
  <p:sldSz cx="12188825"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9" autoAdjust="0"/>
  </p:normalViewPr>
  <p:slideViewPr>
    <p:cSldViewPr showGuides="1">
      <p:cViewPr varScale="1">
        <p:scale>
          <a:sx n="74" d="100"/>
          <a:sy n="74" d="100"/>
        </p:scale>
        <p:origin x="582"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10/22/2020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10/22/2020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10/22/2020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10/22/2020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10/22/2020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10/22/2020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10/22/2020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10/22/2020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10/22/2020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10/22/2020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10/22/2020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10/22/2020</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10/22/2020</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Bangalore Multiplex Data Analysis</a:t>
            </a:r>
            <a:endParaRPr lang="en-US" dirty="0"/>
          </a:p>
        </p:txBody>
      </p:sp>
      <p:sp>
        <p:nvSpPr>
          <p:cNvPr id="4" name="Subtitle 3"/>
          <p:cNvSpPr>
            <a:spLocks noGrp="1"/>
          </p:cNvSpPr>
          <p:nvPr>
            <p:ph type="subTitle" idx="1"/>
          </p:nvPr>
        </p:nvSpPr>
        <p:spPr/>
        <p:txBody>
          <a:bodyPr/>
          <a:lstStyle/>
          <a:p>
            <a:r>
              <a:rPr lang="it-IT" dirty="0" smtClean="0"/>
              <a:t>Capstone Project</a:t>
            </a:r>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 3 Clusters with Neighborhoods.</a:t>
            </a:r>
            <a:endParaRPr lang="en-US" dirty="0"/>
          </a:p>
        </p:txBody>
      </p:sp>
      <p:pic>
        <p:nvPicPr>
          <p:cNvPr id="4" name="Content Placeholder 3"/>
          <p:cNvPicPr>
            <a:picLocks noGrp="1" noChangeAspect="1"/>
          </p:cNvPicPr>
          <p:nvPr>
            <p:ph idx="1"/>
          </p:nvPr>
        </p:nvPicPr>
        <p:blipFill>
          <a:blip r:embed="rId2"/>
          <a:stretch>
            <a:fillRect/>
          </a:stretch>
        </p:blipFill>
        <p:spPr>
          <a:xfrm>
            <a:off x="1630465" y="2128837"/>
            <a:ext cx="8035823" cy="4119563"/>
          </a:xfrm>
          <a:prstGeom prst="rect">
            <a:avLst/>
          </a:prstGeom>
        </p:spPr>
      </p:pic>
    </p:spTree>
    <p:extLst>
      <p:ext uri="{BB962C8B-B14F-4D97-AF65-F5344CB8AC3E}">
        <p14:creationId xmlns:p14="http://schemas.microsoft.com/office/powerpoint/2010/main" val="235692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a:t>
            </a:r>
            <a:r>
              <a:rPr lang="en-US" dirty="0" smtClean="0"/>
              <a:t>Benefits - </a:t>
            </a:r>
            <a:r>
              <a:rPr lang="en-US" dirty="0" err="1" smtClean="0"/>
              <a:t>Contd</a:t>
            </a:r>
            <a:endParaRPr lang="en-US" dirty="0"/>
          </a:p>
        </p:txBody>
      </p:sp>
      <p:sp>
        <p:nvSpPr>
          <p:cNvPr id="3" name="Content Placeholder 2"/>
          <p:cNvSpPr>
            <a:spLocks noGrp="1"/>
          </p:cNvSpPr>
          <p:nvPr>
            <p:ph idx="1"/>
          </p:nvPr>
        </p:nvSpPr>
        <p:spPr/>
        <p:txBody>
          <a:bodyPr/>
          <a:lstStyle/>
          <a:p>
            <a:r>
              <a:rPr lang="en-US" dirty="0"/>
              <a:t>To conclude, there is lot of scope for business in Bangalore with respect to Multiplexes. This Analysis can be a primary and provide most of the criteria. However, we should also consider the additional parameters in the specific neighborhood. For example, though there are 80 neighborhoods with no multiplex, all the 80 neighborhoods may not be suitable considering the space, lifestyle of the people living there etc.  </a:t>
            </a:r>
            <a:endParaRPr lang="en-US" dirty="0" smtClean="0"/>
          </a:p>
          <a:p>
            <a:r>
              <a:rPr lang="en-US" dirty="0" smtClean="0"/>
              <a:t>With </a:t>
            </a:r>
            <a:r>
              <a:rPr lang="en-US" dirty="0"/>
              <a:t>this analysis, not only the real estate </a:t>
            </a:r>
            <a:r>
              <a:rPr lang="en-US" dirty="0" smtClean="0"/>
              <a:t>but </a:t>
            </a:r>
            <a:r>
              <a:rPr lang="en-US" dirty="0"/>
              <a:t>also the </a:t>
            </a:r>
            <a:r>
              <a:rPr lang="en-US" dirty="0" err="1"/>
              <a:t>govt</a:t>
            </a:r>
            <a:r>
              <a:rPr lang="en-US" dirty="0"/>
              <a:t> can make use for study like to find out if there are any specific reasons for not building </a:t>
            </a:r>
            <a:r>
              <a:rPr lang="en-US" dirty="0" smtClean="0"/>
              <a:t>Multiplexes</a:t>
            </a:r>
            <a:r>
              <a:rPr lang="en-US" dirty="0"/>
              <a:t> </a:t>
            </a:r>
            <a:r>
              <a:rPr lang="en-US" dirty="0" smtClean="0"/>
              <a:t>in those areas.</a:t>
            </a:r>
          </a:p>
          <a:p>
            <a:endParaRPr lang="en-US" dirty="0"/>
          </a:p>
        </p:txBody>
      </p:sp>
    </p:spTree>
    <p:extLst>
      <p:ext uri="{BB962C8B-B14F-4D97-AF65-F5344CB8AC3E}">
        <p14:creationId xmlns:p14="http://schemas.microsoft.com/office/powerpoint/2010/main" val="19182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2057400"/>
            <a:ext cx="9144001" cy="1371600"/>
          </a:xfrm>
        </p:spPr>
        <p:txBody>
          <a:bodyPr>
            <a:normAutofit/>
          </a:bodyPr>
          <a:lstStyle/>
          <a:p>
            <a:pPr algn="ctr"/>
            <a:r>
              <a:rPr lang="en-US" sz="5400" dirty="0" smtClean="0"/>
              <a:t>Thank You</a:t>
            </a:r>
            <a:endParaRPr lang="en-US" sz="5400" dirty="0"/>
          </a:p>
        </p:txBody>
      </p:sp>
    </p:spTree>
    <p:extLst>
      <p:ext uri="{BB962C8B-B14F-4D97-AF65-F5344CB8AC3E}">
        <p14:creationId xmlns:p14="http://schemas.microsoft.com/office/powerpoint/2010/main" val="298759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000" dirty="0" smtClean="0"/>
              <a:t>Data Analysis in Bangalore Multiplexes</a:t>
            </a:r>
            <a:endParaRPr lang="en-US" sz="4000" dirty="0"/>
          </a:p>
        </p:txBody>
      </p:sp>
      <p:sp>
        <p:nvSpPr>
          <p:cNvPr id="14" name="Content Placeholder 13"/>
          <p:cNvSpPr>
            <a:spLocks noGrp="1"/>
          </p:cNvSpPr>
          <p:nvPr>
            <p:ph idx="1"/>
          </p:nvPr>
        </p:nvSpPr>
        <p:spPr>
          <a:xfrm>
            <a:off x="1589513" y="2362200"/>
            <a:ext cx="9134391" cy="4114801"/>
          </a:xfrm>
        </p:spPr>
        <p:txBody>
          <a:bodyPr>
            <a:normAutofit/>
          </a:bodyPr>
          <a:lstStyle/>
          <a:p>
            <a:r>
              <a:rPr lang="en-US" sz="3600" dirty="0" smtClean="0"/>
              <a:t>Problem Definition</a:t>
            </a:r>
          </a:p>
          <a:p>
            <a:r>
              <a:rPr lang="en-US" sz="3600" dirty="0" smtClean="0"/>
              <a:t>Data Gathering and Exploration.</a:t>
            </a:r>
            <a:endParaRPr lang="en-US" sz="3600" dirty="0"/>
          </a:p>
          <a:p>
            <a:r>
              <a:rPr lang="en-US" sz="3600" dirty="0" smtClean="0"/>
              <a:t>Proposed Solution</a:t>
            </a:r>
          </a:p>
          <a:p>
            <a:r>
              <a:rPr lang="en-US" sz="3600" dirty="0" smtClean="0"/>
              <a:t>Result a</a:t>
            </a:r>
            <a:r>
              <a:rPr lang="en-US" sz="4000" dirty="0" smtClean="0"/>
              <a:t>nd Benefits.</a:t>
            </a:r>
            <a:endParaRPr lang="en-US" sz="4000"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Problem Definition</a:t>
            </a:r>
            <a:endParaRPr lang="en-US" dirty="0"/>
          </a:p>
        </p:txBody>
      </p:sp>
      <p:sp>
        <p:nvSpPr>
          <p:cNvPr id="2" name="Content Placeholder 1"/>
          <p:cNvSpPr>
            <a:spLocks noGrp="1"/>
          </p:cNvSpPr>
          <p:nvPr>
            <p:ph idx="1"/>
          </p:nvPr>
        </p:nvSpPr>
        <p:spPr/>
        <p:txBody>
          <a:bodyPr/>
          <a:lstStyle/>
          <a:p>
            <a:pPr marL="0" indent="0">
              <a:buNone/>
            </a:pPr>
            <a:r>
              <a:rPr lang="en-US" dirty="0" smtClean="0"/>
              <a:t>Bangalore is a very huge city in South India and Capital of IT industry in India. This is a busy city and people lifestyle is luxurious and spends lot money in shopping movies and outings etc.</a:t>
            </a:r>
          </a:p>
          <a:p>
            <a:pPr marL="0" indent="0">
              <a:buNone/>
            </a:pPr>
            <a:r>
              <a:rPr lang="en-US" dirty="0" smtClean="0"/>
              <a:t>Due to this, there are lot of Multiplexes in Bangalore and still there is lot of business scope in this field. Hence, many builders are investing in constructing new malls and Multiplexes.</a:t>
            </a:r>
          </a:p>
          <a:p>
            <a:pPr marL="0" indent="0">
              <a:buNone/>
            </a:pPr>
            <a:r>
              <a:rPr lang="en-US" dirty="0" smtClean="0"/>
              <a:t>However, there is challenge in finding the in the right place to invest so as to run the business with profits. To address this, it is very much helpful if we provide some insights to the builders to make decisions on their business plans.</a:t>
            </a:r>
          </a:p>
          <a:p>
            <a:pPr marL="0" indent="0">
              <a:buNone/>
            </a:pPr>
            <a:endParaRPr lang="en-US" dirty="0"/>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Gathering and Exploring.</a:t>
            </a:r>
            <a:endParaRPr lang="en-US" dirty="0"/>
          </a:p>
        </p:txBody>
      </p:sp>
      <p:sp>
        <p:nvSpPr>
          <p:cNvPr id="4" name="Content Placeholder 3"/>
          <p:cNvSpPr>
            <a:spLocks noGrp="1"/>
          </p:cNvSpPr>
          <p:nvPr>
            <p:ph sz="half" idx="1"/>
          </p:nvPr>
        </p:nvSpPr>
        <p:spPr>
          <a:xfrm>
            <a:off x="1504781" y="1905001"/>
            <a:ext cx="8856831" cy="4114800"/>
          </a:xfrm>
        </p:spPr>
        <p:txBody>
          <a:bodyPr/>
          <a:lstStyle/>
          <a:p>
            <a:r>
              <a:rPr lang="en-US" dirty="0" smtClean="0"/>
              <a:t>In order to perform the Analysis and provide the correct inputs, it is very important to gather the correct and sufficient data. The Data should also be enhanced and cleaned as needed.</a:t>
            </a:r>
          </a:p>
          <a:p>
            <a:r>
              <a:rPr lang="en-US" dirty="0" smtClean="0"/>
              <a:t>As part of this project the data is gathered from Wikipedia and Geocoder python packages for Bangalore Locations and Latitude and Longitudes respectively.</a:t>
            </a:r>
          </a:p>
          <a:p>
            <a:r>
              <a:rPr lang="en-US" dirty="0" smtClean="0"/>
              <a:t>As there are several regions in Bangalore we should chose only the required zones/Neighborhoods in Bangalore.</a:t>
            </a:r>
            <a:endParaRPr lang="en-US" dirty="0"/>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1066800"/>
          </a:xfrm>
        </p:spPr>
        <p:txBody>
          <a:bodyPr/>
          <a:lstStyle/>
          <a:p>
            <a:r>
              <a:rPr lang="en-US" dirty="0"/>
              <a:t>Data Gathering and </a:t>
            </a:r>
            <a:r>
              <a:rPr lang="en-US" dirty="0" smtClean="0"/>
              <a:t>Exploring - </a:t>
            </a:r>
            <a:r>
              <a:rPr lang="en-US" dirty="0" err="1" smtClean="0"/>
              <a:t>Contd</a:t>
            </a:r>
            <a:endParaRPr lang="en-US" dirty="0"/>
          </a:p>
        </p:txBody>
      </p:sp>
      <p:sp>
        <p:nvSpPr>
          <p:cNvPr id="2" name="Content Placeholder 1"/>
          <p:cNvSpPr>
            <a:spLocks noGrp="1"/>
          </p:cNvSpPr>
          <p:nvPr>
            <p:ph idx="1"/>
          </p:nvPr>
        </p:nvSpPr>
        <p:spPr/>
        <p:txBody>
          <a:bodyPr/>
          <a:lstStyle/>
          <a:p>
            <a:r>
              <a:rPr lang="en-US" dirty="0" smtClean="0"/>
              <a:t>Bangalore is segregated into several regions like </a:t>
            </a:r>
            <a:r>
              <a:rPr lang="en-US" dirty="0" err="1" smtClean="0"/>
              <a:t>South,North,East,South</a:t>
            </a:r>
            <a:r>
              <a:rPr lang="en-US" dirty="0" smtClean="0"/>
              <a:t> </a:t>
            </a:r>
            <a:r>
              <a:rPr lang="en-US" dirty="0" err="1" smtClean="0"/>
              <a:t>East,Nort</a:t>
            </a:r>
            <a:r>
              <a:rPr lang="en-US" dirty="0" smtClean="0"/>
              <a:t> east etc. However we are required to segment the neighborhoods data extract the all neighborhood.</a:t>
            </a:r>
          </a:p>
          <a:p>
            <a:r>
              <a:rPr lang="en-US" dirty="0" smtClean="0"/>
              <a:t>Added the additional parameters latitude and longitude as they are required for visualizing the data in maps.</a:t>
            </a:r>
          </a:p>
          <a:p>
            <a:r>
              <a:rPr lang="en-US" dirty="0" smtClean="0"/>
              <a:t>Used Geocoder package to get the latitude and longitude and visualize the map in the data points. </a:t>
            </a:r>
          </a:p>
          <a:p>
            <a:r>
              <a:rPr lang="en-US" dirty="0" smtClean="0"/>
              <a:t>Generated map in the next slide.</a:t>
            </a:r>
          </a:p>
          <a:p>
            <a:endParaRPr lang="en-US" dirty="0" smtClean="0"/>
          </a:p>
          <a:p>
            <a:endParaRPr lang="en-US" dirty="0" smtClean="0"/>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903412" y="990600"/>
            <a:ext cx="7772400" cy="4648200"/>
          </a:xfrm>
          <a:prstGeom prst="rect">
            <a:avLst/>
          </a:prstGeom>
        </p:spPr>
      </p:pic>
    </p:spTree>
    <p:extLst>
      <p:ext uri="{BB962C8B-B14F-4D97-AF65-F5344CB8AC3E}">
        <p14:creationId xmlns:p14="http://schemas.microsoft.com/office/powerpoint/2010/main" val="1166474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Gathering and Exploring - </a:t>
            </a:r>
            <a:r>
              <a:rPr lang="en-US" dirty="0" err="1"/>
              <a:t>Contd</a:t>
            </a:r>
            <a:endParaRPr lang="en-US" dirty="0"/>
          </a:p>
        </p:txBody>
      </p:sp>
      <p:sp>
        <p:nvSpPr>
          <p:cNvPr id="3" name="Content Placeholder 2"/>
          <p:cNvSpPr>
            <a:spLocks noGrp="1"/>
          </p:cNvSpPr>
          <p:nvPr>
            <p:ph idx="1"/>
          </p:nvPr>
        </p:nvSpPr>
        <p:spPr/>
        <p:txBody>
          <a:bodyPr/>
          <a:lstStyle/>
          <a:p>
            <a:r>
              <a:rPr lang="en-US" dirty="0" smtClean="0"/>
              <a:t>Once the Neighborhoods are gathered and refined, it is required to get the Multiplexes data on which we should perform the analysis.</a:t>
            </a:r>
          </a:p>
          <a:p>
            <a:r>
              <a:rPr lang="en-US" dirty="0" smtClean="0"/>
              <a:t>I have explored the data using the Foursquare APIs with radius 3000 which provides me the popular Venues.</a:t>
            </a:r>
          </a:p>
          <a:p>
            <a:r>
              <a:rPr lang="en-US" dirty="0" smtClean="0"/>
              <a:t>API returned total 9584 venues</a:t>
            </a:r>
            <a:r>
              <a:rPr lang="en-US" dirty="0"/>
              <a:t> </a:t>
            </a:r>
            <a:r>
              <a:rPr lang="en-US" dirty="0" smtClean="0"/>
              <a:t>and 209 unique categories.</a:t>
            </a:r>
          </a:p>
          <a:p>
            <a:r>
              <a:rPr lang="en-US" dirty="0" smtClean="0"/>
              <a:t>Further filtering the data, it is identified there are total 59 Multiplexes found in the data set which is almost same as the number of multiplexes when searched in Foursquare website.</a:t>
            </a:r>
            <a:endParaRPr lang="en-US" dirty="0"/>
          </a:p>
        </p:txBody>
      </p:sp>
    </p:spTree>
    <p:extLst>
      <p:ext uri="{BB962C8B-B14F-4D97-AF65-F5344CB8AC3E}">
        <p14:creationId xmlns:p14="http://schemas.microsoft.com/office/powerpoint/2010/main" val="2818208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1066800"/>
          </a:xfrm>
        </p:spPr>
        <p:txBody>
          <a:bodyPr>
            <a:normAutofit fontScale="90000"/>
          </a:bodyPr>
          <a:lstStyle/>
          <a:p>
            <a:r>
              <a:rPr lang="en-US" dirty="0"/>
              <a:t>Proposed Solution</a:t>
            </a:r>
            <a:br>
              <a:rPr lang="en-US" dirty="0"/>
            </a:br>
            <a:endParaRPr lang="en-US" dirty="0"/>
          </a:p>
        </p:txBody>
      </p:sp>
      <p:sp>
        <p:nvSpPr>
          <p:cNvPr id="3" name="Content Placeholder 2"/>
          <p:cNvSpPr>
            <a:spLocks noGrp="1"/>
          </p:cNvSpPr>
          <p:nvPr>
            <p:ph idx="1"/>
          </p:nvPr>
        </p:nvSpPr>
        <p:spPr/>
        <p:txBody>
          <a:bodyPr/>
          <a:lstStyle/>
          <a:p>
            <a:r>
              <a:rPr lang="en-US" dirty="0" smtClean="0"/>
              <a:t>By the detailed study of the data, it is understood that the data is unsupervised and K-means segmentation and clustering would be best model to get the appropriate results.</a:t>
            </a:r>
          </a:p>
          <a:p>
            <a:r>
              <a:rPr lang="en-US" dirty="0" smtClean="0"/>
              <a:t> Used K value 3(3 clusters) and trained model and calculated the number of multiplexes falling under each neighborhood which are part of the 3 clusters.</a:t>
            </a:r>
            <a:endParaRPr lang="en-US" dirty="0"/>
          </a:p>
        </p:txBody>
      </p:sp>
    </p:spTree>
    <p:extLst>
      <p:ext uri="{BB962C8B-B14F-4D97-AF65-F5344CB8AC3E}">
        <p14:creationId xmlns:p14="http://schemas.microsoft.com/office/powerpoint/2010/main" val="86860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Benefits</a:t>
            </a:r>
            <a:endParaRPr lang="en-US" dirty="0"/>
          </a:p>
        </p:txBody>
      </p:sp>
      <p:sp>
        <p:nvSpPr>
          <p:cNvPr id="3" name="Content Placeholder 2"/>
          <p:cNvSpPr>
            <a:spLocks noGrp="1"/>
          </p:cNvSpPr>
          <p:nvPr>
            <p:ph idx="1"/>
          </p:nvPr>
        </p:nvSpPr>
        <p:spPr/>
        <p:txBody>
          <a:bodyPr/>
          <a:lstStyle/>
          <a:p>
            <a:r>
              <a:rPr lang="en-US" dirty="0" smtClean="0"/>
              <a:t>Once the model is trained we received the multiplexes present in the clusters.</a:t>
            </a:r>
          </a:p>
          <a:p>
            <a:r>
              <a:rPr lang="en-US" dirty="0"/>
              <a:t>Cluster 1 has 80 data points(Neighborhoods) with 0 multiplexes.</a:t>
            </a:r>
          </a:p>
          <a:p>
            <a:r>
              <a:rPr lang="en-US" dirty="0"/>
              <a:t>Cluster 2 has 28 data points(Neighborhoods) with 1 multiplexes and 9 </a:t>
            </a:r>
            <a:r>
              <a:rPr lang="en-US" dirty="0" err="1"/>
              <a:t>datapoints</a:t>
            </a:r>
            <a:r>
              <a:rPr lang="en-US" dirty="0"/>
              <a:t>(Neighborhoods) with 2 Multiplexes</a:t>
            </a:r>
          </a:p>
          <a:p>
            <a:r>
              <a:rPr lang="en-US" dirty="0"/>
              <a:t>Cluster 0 has 16 data points(Neighborhoods) with 3 multiplexes and 6 Data points with 4 Multiplexes.</a:t>
            </a:r>
          </a:p>
          <a:p>
            <a:pPr marL="0" indent="0">
              <a:buNone/>
            </a:pPr>
            <a:r>
              <a:rPr lang="en-US" dirty="0" smtClean="0"/>
              <a:t>Hence, it can be concluded that the Cluster 1 is good place to start new multiplex.</a:t>
            </a:r>
            <a:endParaRPr lang="en-US" dirty="0"/>
          </a:p>
        </p:txBody>
      </p:sp>
    </p:spTree>
    <p:extLst>
      <p:ext uri="{BB962C8B-B14F-4D97-AF65-F5344CB8AC3E}">
        <p14:creationId xmlns:p14="http://schemas.microsoft.com/office/powerpoint/2010/main" val="1289183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161</TotalTime>
  <Words>664</Words>
  <Application>Microsoft Office PowerPoint</Application>
  <PresentationFormat>Custom</PresentationFormat>
  <Paragraphs>39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Corbel</vt:lpstr>
      <vt:lpstr>Digital Blue Tunnel 16x9</vt:lpstr>
      <vt:lpstr>Bangalore Multiplex Data Analysis</vt:lpstr>
      <vt:lpstr>Data Analysis in Bangalore Multiplexes</vt:lpstr>
      <vt:lpstr>Problem Definition</vt:lpstr>
      <vt:lpstr>Data Gathering and Exploring.</vt:lpstr>
      <vt:lpstr>Data Gathering and Exploring - Contd</vt:lpstr>
      <vt:lpstr>PowerPoint Presentation</vt:lpstr>
      <vt:lpstr>Data Gathering and Exploring - Contd</vt:lpstr>
      <vt:lpstr>Proposed Solution </vt:lpstr>
      <vt:lpstr>Results and Benefits</vt:lpstr>
      <vt:lpstr>Map – 3 Clusters with Neighborhoods.</vt:lpstr>
      <vt:lpstr>Results and Benefits - Contd</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Multiplex Data Analysis</dc:title>
  <dc:creator>Jayavardhan Pothukuchi</dc:creator>
  <cp:lastModifiedBy>Jayavardhan Pothukuchi</cp:lastModifiedBy>
  <cp:revision>12</cp:revision>
  <dcterms:created xsi:type="dcterms:W3CDTF">2020-10-22T13:30:25Z</dcterms:created>
  <dcterms:modified xsi:type="dcterms:W3CDTF">2020-10-22T16:11:30Z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