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10/4/2023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10/4/2023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10/4/2023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146300"/>
            <a:ext cx="8825658" cy="2677648"/>
          </a:xfrm>
        </p:spPr>
        <p:txBody>
          <a:bodyPr/>
          <a:lstStyle/>
          <a:p>
            <a:r>
              <a:rPr lang="en-US" dirty="0" smtClean="0"/>
              <a:t>Sentiment Analysis For Marketing</a:t>
            </a:r>
            <a:endParaRPr lang="en-IN" dirty="0"/>
          </a:p>
        </p:txBody>
      </p:sp>
      <p:sp>
        <p:nvSpPr>
          <p:cNvPr id="3" name="Subtitle 2"/>
          <p:cNvSpPr>
            <a:spLocks noGrp="1"/>
          </p:cNvSpPr>
          <p:nvPr>
            <p:ph type="subTitle" idx="1"/>
          </p:nvPr>
        </p:nvSpPr>
        <p:spPr>
          <a:xfrm>
            <a:off x="926355" y="3073401"/>
            <a:ext cx="8825658" cy="1854200"/>
          </a:xfrm>
        </p:spPr>
        <p:txBody>
          <a:bodyPr/>
          <a:lstStyle/>
          <a:p>
            <a:endParaRPr lang="en-IN" dirty="0"/>
          </a:p>
        </p:txBody>
      </p:sp>
      <p:sp>
        <p:nvSpPr>
          <p:cNvPr id="4" name="Isosceles Triangle 3"/>
          <p:cNvSpPr/>
          <p:nvPr/>
        </p:nvSpPr>
        <p:spPr>
          <a:xfrm>
            <a:off x="7213600" y="1346200"/>
            <a:ext cx="1041400" cy="1193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gular Pentagon 6"/>
          <p:cNvSpPr/>
          <p:nvPr/>
        </p:nvSpPr>
        <p:spPr>
          <a:xfrm>
            <a:off x="8450263" y="1828800"/>
            <a:ext cx="1092200" cy="872066"/>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Pie 7"/>
          <p:cNvSpPr/>
          <p:nvPr/>
        </p:nvSpPr>
        <p:spPr>
          <a:xfrm>
            <a:off x="9213057" y="698499"/>
            <a:ext cx="914400" cy="914400"/>
          </a:xfrm>
          <a:prstGeom prst="p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Oval 8"/>
          <p:cNvSpPr/>
          <p:nvPr/>
        </p:nvSpPr>
        <p:spPr>
          <a:xfrm>
            <a:off x="9752013" y="1828800"/>
            <a:ext cx="966787" cy="927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an 9"/>
          <p:cNvSpPr/>
          <p:nvPr/>
        </p:nvSpPr>
        <p:spPr>
          <a:xfrm>
            <a:off x="8166100" y="698499"/>
            <a:ext cx="647700" cy="113030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60424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Old Face" panose="02020602080505020303" pitchFamily="18" charset="0"/>
              </a:rPr>
              <a:t>Case Study – Sentiment Analysis in Action</a:t>
            </a:r>
            <a:endParaRPr lang="en-IN" dirty="0">
              <a:latin typeface="Baskerville Old Face" panose="02020602080505020303" pitchFamily="18" charset="0"/>
            </a:endParaRPr>
          </a:p>
        </p:txBody>
      </p:sp>
      <p:sp>
        <p:nvSpPr>
          <p:cNvPr id="3" name="Content Placeholder 2"/>
          <p:cNvSpPr>
            <a:spLocks noGrp="1"/>
          </p:cNvSpPr>
          <p:nvPr>
            <p:ph idx="1"/>
          </p:nvPr>
        </p:nvSpPr>
        <p:spPr/>
        <p:txBody>
          <a:bodyPr>
            <a:noAutofit/>
          </a:bodyPr>
          <a:lstStyle/>
          <a:p>
            <a:r>
              <a:rPr lang="en-US" sz="2400" dirty="0" smtClean="0"/>
              <a:t>Let’s explore a real – world case study where sentiment analysis played a crucial role.</a:t>
            </a:r>
          </a:p>
          <a:p>
            <a:r>
              <a:rPr lang="en-US" sz="2400" dirty="0" smtClean="0"/>
              <a:t>We will examine how a leading E – commerce company utilized sentiment analysis to gain insights into customer preferences, improve product recommendations, and enhance customer satisfaction.</a:t>
            </a:r>
          </a:p>
          <a:p>
            <a:r>
              <a:rPr lang="en-US" sz="2400" dirty="0" smtClean="0"/>
              <a:t>This case study highlights the tangible benefits and outcomes achieved through effective sentiment analysis implementation.</a:t>
            </a:r>
            <a:endParaRPr lang="en-IN" sz="2400" dirty="0"/>
          </a:p>
        </p:txBody>
      </p:sp>
    </p:spTree>
    <p:extLst>
      <p:ext uri="{BB962C8B-B14F-4D97-AF65-F5344CB8AC3E}">
        <p14:creationId xmlns:p14="http://schemas.microsoft.com/office/powerpoint/2010/main" val="575931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398" y="1050717"/>
            <a:ext cx="8831816" cy="1372986"/>
          </a:xfrm>
        </p:spPr>
        <p:txBody>
          <a:bodyPr/>
          <a:lstStyle/>
          <a:p>
            <a:pPr algn="ctr"/>
            <a:r>
              <a:rPr lang="en-US" dirty="0" smtClean="0">
                <a:latin typeface="Baskerville Old Face" panose="02020602080505020303" pitchFamily="18" charset="0"/>
              </a:rPr>
              <a:t>Conclusion</a:t>
            </a:r>
            <a:endParaRPr lang="en-IN" dirty="0">
              <a:latin typeface="Baskerville Old Face" panose="02020602080505020303" pitchFamily="18" charset="0"/>
            </a:endParaRPr>
          </a:p>
        </p:txBody>
      </p:sp>
      <p:sp>
        <p:nvSpPr>
          <p:cNvPr id="3" name="Text Placeholder 2"/>
          <p:cNvSpPr>
            <a:spLocks noGrp="1"/>
          </p:cNvSpPr>
          <p:nvPr>
            <p:ph type="body" sz="half" idx="2"/>
          </p:nvPr>
        </p:nvSpPr>
        <p:spPr>
          <a:xfrm>
            <a:off x="1688354" y="3302000"/>
            <a:ext cx="8825659" cy="2717800"/>
          </a:xfrm>
        </p:spPr>
        <p:txBody>
          <a:bodyPr>
            <a:normAutofit/>
          </a:bodyPr>
          <a:lstStyle/>
          <a:p>
            <a:pPr algn="ctr"/>
            <a:r>
              <a:rPr lang="en-US" sz="2400" dirty="0" smtClean="0"/>
              <a:t>Sentiment analysis is a powerful tool that empowers businesses to understand customer sentiments, make data – driven decisions, and optimize marketing strategies. By leveraging sentiment analysis techniques continue to evolve, its role in marketing success will become increasingly </a:t>
            </a:r>
            <a:r>
              <a:rPr lang="en-US" sz="2400" dirty="0" err="1" smtClean="0"/>
              <a:t>inidispensable</a:t>
            </a:r>
            <a:r>
              <a:rPr lang="en-US" sz="2400" dirty="0" smtClean="0"/>
              <a:t>.</a:t>
            </a:r>
            <a:endParaRPr lang="en-IN" sz="2400" dirty="0"/>
          </a:p>
        </p:txBody>
      </p:sp>
    </p:spTree>
    <p:extLst>
      <p:ext uri="{BB962C8B-B14F-4D97-AF65-F5344CB8AC3E}">
        <p14:creationId xmlns:p14="http://schemas.microsoft.com/office/powerpoint/2010/main" val="2490953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09701"/>
            <a:ext cx="3671045" cy="1155700"/>
          </a:xfrm>
        </p:spPr>
        <p:txBody>
          <a:bodyPr/>
          <a:lstStyle/>
          <a:p>
            <a:r>
              <a:rPr lang="en-US" sz="6000" dirty="0" smtClean="0">
                <a:latin typeface="Baskerville Old Face" panose="02020602080505020303" pitchFamily="18" charset="0"/>
              </a:rPr>
              <a:t>THANK</a:t>
            </a:r>
            <a:endParaRPr lang="en-IN" sz="6000" dirty="0">
              <a:latin typeface="Baskerville Old Face" panose="02020602080505020303" pitchFamily="18" charset="0"/>
            </a:endParaRPr>
          </a:p>
        </p:txBody>
      </p:sp>
      <p:sp>
        <p:nvSpPr>
          <p:cNvPr id="3" name="Subtitle 2"/>
          <p:cNvSpPr>
            <a:spLocks noGrp="1"/>
          </p:cNvSpPr>
          <p:nvPr>
            <p:ph type="subTitle" idx="1"/>
          </p:nvPr>
        </p:nvSpPr>
        <p:spPr>
          <a:xfrm>
            <a:off x="4076701" y="2565400"/>
            <a:ext cx="2082800" cy="888999"/>
          </a:xfrm>
        </p:spPr>
        <p:txBody>
          <a:bodyPr>
            <a:noAutofit/>
          </a:bodyPr>
          <a:lstStyle/>
          <a:p>
            <a:r>
              <a:rPr lang="en-US" sz="5400" dirty="0" smtClean="0">
                <a:latin typeface="Baskerville Old Face" panose="02020602080505020303" pitchFamily="18" charset="0"/>
              </a:rPr>
              <a:t>YOU</a:t>
            </a:r>
            <a:endParaRPr lang="en-IN" sz="5400" dirty="0">
              <a:latin typeface="Baskerville Old Face" panose="02020602080505020303" pitchFamily="18" charset="0"/>
            </a:endParaRPr>
          </a:p>
        </p:txBody>
      </p:sp>
      <p:sp>
        <p:nvSpPr>
          <p:cNvPr id="4" name="Rectangle 3"/>
          <p:cNvSpPr/>
          <p:nvPr/>
        </p:nvSpPr>
        <p:spPr>
          <a:xfrm>
            <a:off x="10845800" y="3962399"/>
            <a:ext cx="457946" cy="2285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0198100" y="4368798"/>
            <a:ext cx="419100" cy="187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9493250" y="4749798"/>
            <a:ext cx="393700" cy="149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62644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Century" panose="02040604050505020304" pitchFamily="18" charset="0"/>
              </a:rPr>
              <a:t>Introduction</a:t>
            </a:r>
            <a:endParaRPr lang="en-IN" b="1" i="1" dirty="0">
              <a:latin typeface="Century" panose="02040604050505020304" pitchFamily="18" charset="0"/>
            </a:endParaRPr>
          </a:p>
        </p:txBody>
      </p:sp>
      <p:sp>
        <p:nvSpPr>
          <p:cNvPr id="3" name="Subtitle 2"/>
          <p:cNvSpPr>
            <a:spLocks noGrp="1"/>
          </p:cNvSpPr>
          <p:nvPr>
            <p:ph type="subTitle" idx="4294967295"/>
          </p:nvPr>
        </p:nvSpPr>
        <p:spPr>
          <a:xfrm>
            <a:off x="482600" y="2921000"/>
            <a:ext cx="11201400" cy="3175000"/>
          </a:xfrm>
        </p:spPr>
        <p:txBody>
          <a:bodyPr>
            <a:noAutofit/>
          </a:bodyPr>
          <a:lstStyle/>
          <a:p>
            <a:pPr marL="0" indent="0" algn="r">
              <a:buNone/>
            </a:pPr>
            <a:r>
              <a:rPr lang="en-US" sz="2800" dirty="0" smtClean="0">
                <a:latin typeface="Baskerville Old Face" panose="02020602080505020303" pitchFamily="18" charset="0"/>
              </a:rPr>
              <a:t>Welcome to the presentation on</a:t>
            </a:r>
          </a:p>
          <a:p>
            <a:pPr marL="0" indent="0" algn="r">
              <a:buNone/>
            </a:pPr>
            <a:r>
              <a:rPr lang="en-US" sz="2800" dirty="0" smtClean="0">
                <a:latin typeface="Baskerville Old Face" panose="02020602080505020303" pitchFamily="18" charset="0"/>
              </a:rPr>
              <a:t>Analyzing sentiment: a powerful tool for marketing Success. In this presentation, we will explore how sentiment analysis can provide valuable insights for marketing strategies. We will discuss the benefits of understanding customer sent Welcome </a:t>
            </a:r>
            <a:r>
              <a:rPr lang="en-US" sz="2800" dirty="0">
                <a:latin typeface="Baskerville Old Face" panose="02020602080505020303" pitchFamily="18" charset="0"/>
              </a:rPr>
              <a:t>to the presentation </a:t>
            </a:r>
            <a:r>
              <a:rPr lang="en-US" sz="2800" dirty="0" smtClean="0">
                <a:latin typeface="Baskerville Old Face" panose="02020602080505020303" pitchFamily="18" charset="0"/>
              </a:rPr>
              <a:t>sentiment, the techniques used for sentiment analysis , and real – world examples of successful implementation.</a:t>
            </a:r>
            <a:endParaRPr lang="en-IN" sz="2800" dirty="0">
              <a:latin typeface="Baskerville Old Face" panose="02020602080505020303" pitchFamily="18" charset="0"/>
            </a:endParaRPr>
          </a:p>
        </p:txBody>
      </p:sp>
    </p:spTree>
    <p:extLst>
      <p:ext uri="{BB962C8B-B14F-4D97-AF65-F5344CB8AC3E}">
        <p14:creationId xmlns:p14="http://schemas.microsoft.com/office/powerpoint/2010/main" val="3849556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Bahnschrift Light" panose="020B0502040204020203" pitchFamily="34" charset="0"/>
              </a:rPr>
              <a:t>What is Sentiment Analysis </a:t>
            </a:r>
            <a:r>
              <a:rPr lang="en-US" dirty="0">
                <a:latin typeface="Baskerville Old Face" panose="02020602080505020303" pitchFamily="18" charset="0"/>
              </a:rPr>
              <a:t>?</a:t>
            </a:r>
            <a:endParaRPr lang="en-IN" dirty="0"/>
          </a:p>
        </p:txBody>
      </p:sp>
      <p:sp>
        <p:nvSpPr>
          <p:cNvPr id="7" name="Content Placeholder 6"/>
          <p:cNvSpPr>
            <a:spLocks noGrp="1"/>
          </p:cNvSpPr>
          <p:nvPr>
            <p:ph idx="1"/>
          </p:nvPr>
        </p:nvSpPr>
        <p:spPr>
          <a:xfrm>
            <a:off x="698500" y="2730500"/>
            <a:ext cx="10871200" cy="3302000"/>
          </a:xfrm>
        </p:spPr>
        <p:txBody>
          <a:bodyPr>
            <a:noAutofit/>
          </a:bodyPr>
          <a:lstStyle/>
          <a:p>
            <a:r>
              <a:rPr lang="en-US" sz="2400" dirty="0" smtClean="0"/>
              <a:t>Sentiment Analysis is the process of extracting and analyzing emotions, opinions, and attitudes from textual data.</a:t>
            </a:r>
          </a:p>
          <a:p>
            <a:r>
              <a:rPr lang="en-US" sz="2400" dirty="0" smtClean="0"/>
              <a:t>By leveraging natural language processing techniques, sentiment analysis helps businesses gauge customer satisfaction, identify trends and make data- driven marketing decisions.</a:t>
            </a:r>
          </a:p>
          <a:p>
            <a:r>
              <a:rPr lang="en-US" sz="2400" dirty="0" smtClean="0"/>
              <a:t>It involves techniques such as text classification, sentiment scoring and opinion mining.</a:t>
            </a:r>
            <a:endParaRPr lang="en-IN" sz="2400" dirty="0"/>
          </a:p>
        </p:txBody>
      </p:sp>
    </p:spTree>
    <p:extLst>
      <p:ext uri="{BB962C8B-B14F-4D97-AF65-F5344CB8AC3E}">
        <p14:creationId xmlns:p14="http://schemas.microsoft.com/office/powerpoint/2010/main" val="489387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11200"/>
            <a:ext cx="8761413" cy="1016000"/>
          </a:xfrm>
        </p:spPr>
        <p:txBody>
          <a:bodyPr/>
          <a:lstStyle/>
          <a:p>
            <a:r>
              <a:rPr lang="en-US" dirty="0" smtClean="0">
                <a:latin typeface="Bahnschrift Light" panose="020B0502040204020203" pitchFamily="34" charset="0"/>
              </a:rPr>
              <a:t>Importance of Sentiment Analysis in Marketing</a:t>
            </a:r>
            <a:endParaRPr lang="en-IN" dirty="0">
              <a:latin typeface="Bahnschrift Light" panose="020B0502040204020203" pitchFamily="34" charset="0"/>
            </a:endParaRPr>
          </a:p>
        </p:txBody>
      </p:sp>
      <p:sp>
        <p:nvSpPr>
          <p:cNvPr id="3" name="Content Placeholder 2"/>
          <p:cNvSpPr>
            <a:spLocks noGrp="1"/>
          </p:cNvSpPr>
          <p:nvPr>
            <p:ph idx="1"/>
          </p:nvPr>
        </p:nvSpPr>
        <p:spPr>
          <a:xfrm>
            <a:off x="799354" y="2755900"/>
            <a:ext cx="10478246" cy="3784600"/>
          </a:xfrm>
        </p:spPr>
        <p:txBody>
          <a:bodyPr>
            <a:noAutofit/>
          </a:bodyPr>
          <a:lstStyle/>
          <a:p>
            <a:r>
              <a:rPr lang="en-US" sz="2400" dirty="0" smtClean="0"/>
              <a:t>Understanding customer sentiment is crucial for marketing success.</a:t>
            </a:r>
          </a:p>
          <a:p>
            <a:r>
              <a:rPr lang="en-US" sz="2400" dirty="0" smtClean="0"/>
              <a:t>Sentiment analysis enables businesses to identify customer pain points, assess brand perception and measure customer satisfaction.</a:t>
            </a:r>
          </a:p>
          <a:p>
            <a:r>
              <a:rPr lang="en-US" sz="2400" dirty="0" smtClean="0"/>
              <a:t>By analyzing sentiments expressed on social media, review platforms, and customer feedback, marketers can make informed decisions to improve products, enhance customer experience and craft targeted marketing campaigns.</a:t>
            </a:r>
            <a:endParaRPr lang="en-IN" sz="2400" dirty="0"/>
          </a:p>
        </p:txBody>
      </p:sp>
    </p:spTree>
    <p:extLst>
      <p:ext uri="{BB962C8B-B14F-4D97-AF65-F5344CB8AC3E}">
        <p14:creationId xmlns:p14="http://schemas.microsoft.com/office/powerpoint/2010/main" val="669336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Old Face" panose="02020602080505020303" pitchFamily="18" charset="0"/>
              </a:rPr>
              <a:t>Techniques for Sentiment Analysis</a:t>
            </a:r>
            <a:endParaRPr lang="en-IN" dirty="0">
              <a:latin typeface="Baskerville Old Face" panose="02020602080505020303" pitchFamily="18" charset="0"/>
            </a:endParaRPr>
          </a:p>
        </p:txBody>
      </p:sp>
      <p:sp>
        <p:nvSpPr>
          <p:cNvPr id="3" name="Content Placeholder 2"/>
          <p:cNvSpPr>
            <a:spLocks noGrp="1"/>
          </p:cNvSpPr>
          <p:nvPr>
            <p:ph idx="1"/>
          </p:nvPr>
        </p:nvSpPr>
        <p:spPr>
          <a:xfrm>
            <a:off x="495300" y="2730500"/>
            <a:ext cx="11290300" cy="3416300"/>
          </a:xfrm>
        </p:spPr>
        <p:txBody>
          <a:bodyPr>
            <a:noAutofit/>
          </a:bodyPr>
          <a:lstStyle/>
          <a:p>
            <a:r>
              <a:rPr lang="en-US" sz="2400" dirty="0" smtClean="0"/>
              <a:t>There are various techniques for sentiment analytics, including lexicon –based analysis , machine learning, and hybrid approaches.</a:t>
            </a:r>
          </a:p>
          <a:p>
            <a:r>
              <a:rPr lang="en-US" sz="2400" dirty="0" smtClean="0"/>
              <a:t>Lexicon – based analysis utilizes sentiment dictionaries to assign sentiment scores to words or phrases. </a:t>
            </a:r>
            <a:endParaRPr lang="en-IN" sz="2400" dirty="0" smtClean="0"/>
          </a:p>
          <a:p>
            <a:r>
              <a:rPr lang="en-US" sz="2400" dirty="0" smtClean="0"/>
              <a:t>Machine learning techniques involve training models on labeled data to classify sentiments.</a:t>
            </a:r>
          </a:p>
          <a:p>
            <a:r>
              <a:rPr lang="en-US" sz="2400" dirty="0" smtClean="0"/>
              <a:t>Hybrid approaches combine both lexicon – based and machine learning methods for enhanced accuracy.</a:t>
            </a:r>
          </a:p>
        </p:txBody>
      </p:sp>
    </p:spTree>
    <p:extLst>
      <p:ext uri="{BB962C8B-B14F-4D97-AF65-F5344CB8AC3E}">
        <p14:creationId xmlns:p14="http://schemas.microsoft.com/office/powerpoint/2010/main" val="746597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Old Face" panose="02020602080505020303" pitchFamily="18" charset="0"/>
              </a:rPr>
              <a:t>Real – World Applications</a:t>
            </a:r>
            <a:endParaRPr lang="en-IN" dirty="0">
              <a:latin typeface="Baskerville Old Face" panose="02020602080505020303" pitchFamily="18" charset="0"/>
            </a:endParaRPr>
          </a:p>
        </p:txBody>
      </p:sp>
      <p:sp>
        <p:nvSpPr>
          <p:cNvPr id="3" name="Content Placeholder 2"/>
          <p:cNvSpPr>
            <a:spLocks noGrp="1"/>
          </p:cNvSpPr>
          <p:nvPr>
            <p:ph idx="1"/>
          </p:nvPr>
        </p:nvSpPr>
        <p:spPr>
          <a:xfrm>
            <a:off x="1027954" y="2641600"/>
            <a:ext cx="10490945" cy="3149600"/>
          </a:xfrm>
        </p:spPr>
        <p:txBody>
          <a:bodyPr>
            <a:noAutofit/>
          </a:bodyPr>
          <a:lstStyle/>
          <a:p>
            <a:r>
              <a:rPr lang="en-US" sz="2400" dirty="0" smtClean="0"/>
              <a:t>Sentiment analysis finds applications across industries.</a:t>
            </a:r>
          </a:p>
          <a:p>
            <a:r>
              <a:rPr lang="en-US" sz="2400" dirty="0" smtClean="0"/>
              <a:t>In marketing, it helps in monitoring brand reputation, analyzing customer feedback, predicting consumer behavior and identifying emerging trends.</a:t>
            </a:r>
          </a:p>
          <a:p>
            <a:r>
              <a:rPr lang="en-US" sz="2400" dirty="0" smtClean="0"/>
              <a:t>E – Commerce platforms utilize sentiment analysis to recommend personalized products.</a:t>
            </a:r>
          </a:p>
          <a:p>
            <a:r>
              <a:rPr lang="en-US" sz="2400" dirty="0" smtClean="0"/>
              <a:t>Customer support teams leverage sentiment analysis to prioritize and address customer issues effectively.</a:t>
            </a:r>
            <a:endParaRPr lang="en-IN" sz="2400" dirty="0"/>
          </a:p>
        </p:txBody>
      </p:sp>
    </p:spTree>
    <p:extLst>
      <p:ext uri="{BB962C8B-B14F-4D97-AF65-F5344CB8AC3E}">
        <p14:creationId xmlns:p14="http://schemas.microsoft.com/office/powerpoint/2010/main" val="1466291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Old Face" panose="02020602080505020303" pitchFamily="18" charset="0"/>
              </a:rPr>
              <a:t>Benefits of Sentiment Analysis</a:t>
            </a:r>
            <a:endParaRPr lang="en-IN" dirty="0">
              <a:latin typeface="Baskerville Old Face" panose="02020602080505020303" pitchFamily="18" charset="0"/>
            </a:endParaRPr>
          </a:p>
        </p:txBody>
      </p:sp>
      <p:sp>
        <p:nvSpPr>
          <p:cNvPr id="3" name="Content Placeholder 2"/>
          <p:cNvSpPr>
            <a:spLocks noGrp="1"/>
          </p:cNvSpPr>
          <p:nvPr>
            <p:ph idx="1"/>
          </p:nvPr>
        </p:nvSpPr>
        <p:spPr/>
        <p:txBody>
          <a:bodyPr>
            <a:noAutofit/>
          </a:bodyPr>
          <a:lstStyle/>
          <a:p>
            <a:r>
              <a:rPr lang="en-US" sz="2400" dirty="0" smtClean="0"/>
              <a:t>Sentiment analysis offers numerous benefits for businesses.</a:t>
            </a:r>
          </a:p>
          <a:p>
            <a:r>
              <a:rPr lang="en-US" sz="2400" dirty="0" smtClean="0"/>
              <a:t>It enables proactive reputation management, targeted marketing campaigns, improved customer experience, and early detection of potential crises.</a:t>
            </a:r>
          </a:p>
          <a:p>
            <a:r>
              <a:rPr lang="en-US" sz="2400" dirty="0" smtClean="0"/>
              <a:t>By understanding customer sentiments, businesses can tailor their strategies to meet customer expectations, gain a competitive edge, and foster long – term customer relationships.</a:t>
            </a:r>
            <a:endParaRPr lang="en-IN" sz="2400" dirty="0"/>
          </a:p>
        </p:txBody>
      </p:sp>
    </p:spTree>
    <p:extLst>
      <p:ext uri="{BB962C8B-B14F-4D97-AF65-F5344CB8AC3E}">
        <p14:creationId xmlns:p14="http://schemas.microsoft.com/office/powerpoint/2010/main" val="3248688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Old Face" panose="02020602080505020303" pitchFamily="18" charset="0"/>
              </a:rPr>
              <a:t>Challenges in Sentiment Analysis</a:t>
            </a:r>
            <a:endParaRPr lang="en-IN" dirty="0">
              <a:latin typeface="Baskerville Old Face" panose="02020602080505020303" pitchFamily="18" charset="0"/>
            </a:endParaRPr>
          </a:p>
        </p:txBody>
      </p:sp>
      <p:sp>
        <p:nvSpPr>
          <p:cNvPr id="3" name="Content Placeholder 2"/>
          <p:cNvSpPr>
            <a:spLocks noGrp="1"/>
          </p:cNvSpPr>
          <p:nvPr>
            <p:ph idx="1"/>
          </p:nvPr>
        </p:nvSpPr>
        <p:spPr>
          <a:xfrm>
            <a:off x="1650254" y="2743200"/>
            <a:ext cx="8825659" cy="3416300"/>
          </a:xfrm>
        </p:spPr>
        <p:txBody>
          <a:bodyPr>
            <a:normAutofit/>
          </a:bodyPr>
          <a:lstStyle/>
          <a:p>
            <a:r>
              <a:rPr lang="en-US" sz="2000" dirty="0" smtClean="0"/>
              <a:t>While segment analysis is powerful, it also poses </a:t>
            </a:r>
            <a:r>
              <a:rPr lang="en-US" sz="2000" dirty="0" err="1" smtClean="0"/>
              <a:t>challeges</a:t>
            </a:r>
            <a:r>
              <a:rPr lang="en-US" sz="2000" dirty="0" smtClean="0"/>
              <a:t>.</a:t>
            </a:r>
          </a:p>
          <a:p>
            <a:r>
              <a:rPr lang="en-US" sz="2000" dirty="0" smtClean="0"/>
              <a:t>Contextual understanding, sarcasm, and language nuances can affect accuracy.</a:t>
            </a:r>
          </a:p>
          <a:p>
            <a:r>
              <a:rPr lang="en-US" sz="2000" dirty="0" smtClean="0"/>
              <a:t>Sentiment polarity can vary across domains and cultures.</a:t>
            </a:r>
          </a:p>
          <a:p>
            <a:r>
              <a:rPr lang="en-US" sz="2000" dirty="0" smtClean="0"/>
              <a:t>Handling data and ensuring data privacy are other challenges.</a:t>
            </a:r>
          </a:p>
          <a:p>
            <a:r>
              <a:rPr lang="en-US" sz="2000" dirty="0" smtClean="0"/>
              <a:t>Overcoming these challenges require advanced techniques, continuous refinement, and domain – specific customization.</a:t>
            </a:r>
            <a:endParaRPr lang="en-IN" sz="2000" dirty="0"/>
          </a:p>
        </p:txBody>
      </p:sp>
    </p:spTree>
    <p:extLst>
      <p:ext uri="{BB962C8B-B14F-4D97-AF65-F5344CB8AC3E}">
        <p14:creationId xmlns:p14="http://schemas.microsoft.com/office/powerpoint/2010/main" val="2105604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Old Face" panose="02020602080505020303" pitchFamily="18" charset="0"/>
              </a:rPr>
              <a:t>Best Practices for Sentiment Analysis</a:t>
            </a:r>
            <a:endParaRPr lang="en-IN" dirty="0">
              <a:latin typeface="Baskerville Old Face" panose="02020602080505020303" pitchFamily="18" charset="0"/>
            </a:endParaRPr>
          </a:p>
        </p:txBody>
      </p:sp>
      <p:sp>
        <p:nvSpPr>
          <p:cNvPr id="3" name="Content Placeholder 2"/>
          <p:cNvSpPr>
            <a:spLocks noGrp="1"/>
          </p:cNvSpPr>
          <p:nvPr>
            <p:ph idx="1"/>
          </p:nvPr>
        </p:nvSpPr>
        <p:spPr/>
        <p:txBody>
          <a:bodyPr>
            <a:noAutofit/>
          </a:bodyPr>
          <a:lstStyle/>
          <a:p>
            <a:r>
              <a:rPr lang="en-US" sz="2400" dirty="0" smtClean="0"/>
              <a:t>To ensure accurate sentiment analysis, it is essential to consider best practices.</a:t>
            </a:r>
          </a:p>
          <a:p>
            <a:r>
              <a:rPr lang="en-US" sz="2400" dirty="0" smtClean="0"/>
              <a:t>These include using domain – specific sentiment lexicons, training models on high – quality labeled data, accounting for context and sarcasm, and regularly updating sentiment dictionaries.</a:t>
            </a:r>
          </a:p>
          <a:p>
            <a:r>
              <a:rPr lang="en-US" sz="2400" dirty="0" smtClean="0"/>
              <a:t>Additionally, it is important </a:t>
            </a:r>
            <a:r>
              <a:rPr lang="en-US" sz="2400" dirty="0" err="1" smtClean="0"/>
              <a:t>tto</a:t>
            </a:r>
            <a:r>
              <a:rPr lang="en-US" sz="2400" dirty="0" smtClean="0"/>
              <a:t> validate and fine – tune sentiment analysis models to achieve optimal performance.</a:t>
            </a:r>
            <a:endParaRPr lang="en-IN" sz="2400" dirty="0"/>
          </a:p>
        </p:txBody>
      </p:sp>
    </p:spTree>
    <p:extLst>
      <p:ext uri="{BB962C8B-B14F-4D97-AF65-F5344CB8AC3E}">
        <p14:creationId xmlns:p14="http://schemas.microsoft.com/office/powerpoint/2010/main" val="35865947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93</TotalTime>
  <Words>631</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Bahnschrift Light</vt:lpstr>
      <vt:lpstr>Baskerville Old Face</vt:lpstr>
      <vt:lpstr>Century</vt:lpstr>
      <vt:lpstr>Century Gothic</vt:lpstr>
      <vt:lpstr>Wingdings 3</vt:lpstr>
      <vt:lpstr>Ion Boardroom</vt:lpstr>
      <vt:lpstr>Sentiment Analysis For Marketing</vt:lpstr>
      <vt:lpstr>Introduction</vt:lpstr>
      <vt:lpstr>What is Sentiment Analysis ?</vt:lpstr>
      <vt:lpstr>Importance of Sentiment Analysis in Marketing</vt:lpstr>
      <vt:lpstr>Techniques for Sentiment Analysis</vt:lpstr>
      <vt:lpstr>Real – World Applications</vt:lpstr>
      <vt:lpstr>Benefits of Sentiment Analysis</vt:lpstr>
      <vt:lpstr>Challenges in Sentiment Analysis</vt:lpstr>
      <vt:lpstr>Best Practices for Sentiment Analysis</vt:lpstr>
      <vt:lpstr>Case Study – Sentiment Analysis in Action</vt:lpstr>
      <vt:lpstr>Conclusion</vt:lpstr>
      <vt:lpstr>THANK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For Marketing</dc:title>
  <dc:creator>Logesh</dc:creator>
  <cp:lastModifiedBy>Logesh</cp:lastModifiedBy>
  <cp:revision>25</cp:revision>
  <dcterms:created xsi:type="dcterms:W3CDTF">2023-10-04T16:01:50Z</dcterms:created>
  <dcterms:modified xsi:type="dcterms:W3CDTF">2023-10-04T17:35:14Z</dcterms:modified>
</cp:coreProperties>
</file>