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handoutMasterIdLst>
    <p:handoutMasterId r:id="rId44"/>
  </p:handout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308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305" r:id="rId18"/>
    <p:sldId id="310" r:id="rId19"/>
    <p:sldId id="309" r:id="rId20"/>
    <p:sldId id="275" r:id="rId21"/>
    <p:sldId id="304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4" r:id="rId33"/>
    <p:sldId id="292" r:id="rId34"/>
    <p:sldId id="291" r:id="rId35"/>
    <p:sldId id="289" r:id="rId36"/>
    <p:sldId id="290" r:id="rId37"/>
    <p:sldId id="293" r:id="rId38"/>
    <p:sldId id="296" r:id="rId39"/>
    <p:sldId id="298" r:id="rId40"/>
    <p:sldId id="300" r:id="rId41"/>
    <p:sldId id="302" r:id="rId42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242D66"/>
    <a:srgbClr val="F2F2F2"/>
    <a:srgbClr val="E87A23"/>
    <a:srgbClr val="ED7D31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434" autoAdjust="0"/>
  </p:normalViewPr>
  <p:slideViewPr>
    <p:cSldViewPr>
      <p:cViewPr varScale="1">
        <p:scale>
          <a:sx n="76" d="100"/>
          <a:sy n="76" d="100"/>
        </p:scale>
        <p:origin x="12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2001" cy="462721"/>
          </a:xfrm>
          <a:prstGeom prst="rect">
            <a:avLst/>
          </a:prstGeom>
        </p:spPr>
        <p:txBody>
          <a:bodyPr vert="horz" lIns="87490" tIns="43745" rIns="87490" bIns="4374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566" y="0"/>
            <a:ext cx="3012001" cy="462721"/>
          </a:xfrm>
          <a:prstGeom prst="rect">
            <a:avLst/>
          </a:prstGeom>
        </p:spPr>
        <p:txBody>
          <a:bodyPr vert="horz" lIns="87490" tIns="43745" rIns="87490" bIns="43745" rtlCol="0"/>
          <a:lstStyle>
            <a:lvl1pPr algn="r">
              <a:defRPr sz="1100"/>
            </a:lvl1pPr>
          </a:lstStyle>
          <a:p>
            <a:fld id="{FF4F248A-B98E-4471-A19E-2542954FAA0F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3355"/>
            <a:ext cx="3012001" cy="462720"/>
          </a:xfrm>
          <a:prstGeom prst="rect">
            <a:avLst/>
          </a:prstGeom>
        </p:spPr>
        <p:txBody>
          <a:bodyPr vert="horz" lIns="87490" tIns="43745" rIns="87490" bIns="4374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566" y="8773355"/>
            <a:ext cx="3012001" cy="462720"/>
          </a:xfrm>
          <a:prstGeom prst="rect">
            <a:avLst/>
          </a:prstGeom>
        </p:spPr>
        <p:txBody>
          <a:bodyPr vert="horz" lIns="87490" tIns="43745" rIns="87490" bIns="43745" rtlCol="0" anchor="b"/>
          <a:lstStyle>
            <a:lvl1pPr algn="r">
              <a:defRPr sz="1100"/>
            </a:lvl1pPr>
          </a:lstStyle>
          <a:p>
            <a:fld id="{19147F63-B746-4A29-95AF-85607B356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3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r">
              <a:defRPr sz="1200"/>
            </a:lvl1pPr>
          </a:lstStyle>
          <a:p>
            <a:fld id="{725425D0-3ECE-420E-9130-D13D915528F8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5" tIns="46243" rIns="92485" bIns="462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5" tIns="46243" rIns="92485" bIns="462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7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r">
              <a:defRPr sz="1200"/>
            </a:lvl1pPr>
          </a:lstStyle>
          <a:p>
            <a:fld id="{CD2F2318-E25A-4C0A-9D76-B30B703A94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9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it.lk/" TargetMode="External"/><Relationship Id="rId2" Type="http://schemas.openxmlformats.org/officeDocument/2006/relationships/hyperlink" Target="mailto:samantha.r@sliit.lk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Introduction to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eaLnBrk="1" hangingPunct="1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eaLnBrk="1" hangingPunct="1"/>
            <a:r>
              <a:rPr lang="en-US" sz="1200" dirty="0" err="1" smtClean="0"/>
              <a:t>U.U.Samantha</a:t>
            </a:r>
            <a:r>
              <a:rPr lang="en-US" sz="1200" dirty="0" smtClean="0"/>
              <a:t> </a:t>
            </a:r>
            <a:r>
              <a:rPr lang="en-US" sz="1200" dirty="0" err="1" smtClean="0"/>
              <a:t>Rajapaksha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B.Sc. Eng. (</a:t>
            </a:r>
            <a:r>
              <a:rPr lang="en-US" sz="1200" dirty="0" err="1" smtClean="0"/>
              <a:t>Moratuwa</a:t>
            </a:r>
            <a:r>
              <a:rPr lang="en-US" sz="1200" dirty="0" smtClean="0"/>
              <a:t>), M.Sc. in IT </a:t>
            </a:r>
            <a:br>
              <a:rPr lang="en-US" sz="1200" dirty="0" smtClean="0"/>
            </a:br>
            <a:r>
              <a:rPr lang="en-US" sz="1200" dirty="0" smtClean="0"/>
              <a:t>Senior Lecturer</a:t>
            </a:r>
            <a:br>
              <a:rPr lang="en-US" sz="1200" dirty="0" smtClean="0"/>
            </a:br>
            <a:r>
              <a:rPr lang="en-US" sz="1200" dirty="0" smtClean="0"/>
              <a:t>Sri Lanka Institute of Information Technology</a:t>
            </a:r>
            <a:br>
              <a:rPr lang="en-US" sz="1200" dirty="0" smtClean="0"/>
            </a:br>
            <a:r>
              <a:rPr lang="en-US" sz="1200" dirty="0" smtClean="0"/>
              <a:t>New Kandy Road,</a:t>
            </a:r>
            <a:br>
              <a:rPr lang="en-US" sz="1200" dirty="0" smtClean="0"/>
            </a:br>
            <a:r>
              <a:rPr lang="en-US" sz="1200" dirty="0" err="1" smtClean="0"/>
              <a:t>Malabe</a:t>
            </a:r>
            <a:r>
              <a:rPr lang="en-US" sz="1200" dirty="0" smtClean="0"/>
              <a:t>, Sri Lanka</a:t>
            </a:r>
          </a:p>
          <a:p>
            <a:pPr algn="ctr" eaLnBrk="1" hangingPunct="1"/>
            <a:r>
              <a:rPr lang="en-US" sz="1200" dirty="0" smtClean="0"/>
              <a:t> Tel:0112-301904</a:t>
            </a:r>
            <a:br>
              <a:rPr lang="en-US" sz="1200" dirty="0" smtClean="0"/>
            </a:br>
            <a:r>
              <a:rPr lang="en-US" sz="1200" dirty="0" smtClean="0"/>
              <a:t>email: </a:t>
            </a:r>
            <a:r>
              <a:rPr lang="en-US" sz="1200" dirty="0" smtClean="0">
                <a:hlinkClick r:id="rId2"/>
              </a:rPr>
              <a:t>samantha.r@sliit.lk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Web: </a:t>
            </a:r>
            <a:r>
              <a:rPr lang="en-US" sz="1200" dirty="0" smtClean="0">
                <a:hlinkClick r:id="rId3"/>
              </a:rPr>
              <a:t>www.sliit.lk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DE25-0E3B-014D-AB08-0AD4741190BF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82811DF7-A42A-4107-A9E6-6C3947535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03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DAA 214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Sri Lanka Institute of Information Technology.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FF83F-D09B-46B4-8127-9A5F88BCED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5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5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5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9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2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9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7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6384-A506-C646-ACE4-0A747B69E112}" type="datetime1">
              <a:rPr lang="en-US" smtClean="0"/>
              <a:t>8/26/2019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Data Structures and Algorithms IT2070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Data</a:t>
            </a:r>
            <a:r>
              <a:rPr lang="en-US" sz="1600" b="1" baseline="0" dirty="0" smtClean="0">
                <a:solidFill>
                  <a:schemeClr val="bg1"/>
                </a:solidFill>
              </a:rPr>
              <a:t> Structures and Algorithms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7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1DF7-A42A-4107-A9E6-6C3947535C5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4956B7-C8ED-4FCA-BCCA-46203F0F14ED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793038" cy="1143000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Worst, Best and Average case.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839200" cy="41148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400" dirty="0" smtClean="0"/>
              <a:t>Running time will depend on the chosen instance characteristics.</a:t>
            </a:r>
          </a:p>
          <a:p>
            <a:pPr marL="0" indent="0" eaLnBrk="1" hangingPunct="1">
              <a:buNone/>
            </a:pPr>
            <a:endParaRPr lang="en-US" altLang="en-US" sz="2400" dirty="0" smtClean="0"/>
          </a:p>
          <a:p>
            <a:pPr marL="990600" lvl="1" indent="-533400" eaLnBrk="1" hangingPunct="1">
              <a:buFontTx/>
              <a:buChar char="•"/>
            </a:pPr>
            <a:r>
              <a:rPr lang="en-US" altLang="en-US" b="1" dirty="0" smtClean="0"/>
              <a:t>Best case</a:t>
            </a:r>
            <a:r>
              <a:rPr lang="en-US" altLang="en-US" dirty="0" smtClean="0"/>
              <a:t>: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	 </a:t>
            </a:r>
            <a:r>
              <a:rPr lang="en-US" altLang="en-US" dirty="0" smtClean="0"/>
              <a:t>  Minimum number of steps taken on any instance of size n.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b="1" dirty="0" smtClean="0"/>
              <a:t>Worst case:</a:t>
            </a:r>
          </a:p>
          <a:p>
            <a:pPr marL="914400" lvl="2" indent="0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Maximum </a:t>
            </a:r>
            <a:r>
              <a:rPr lang="en-US" altLang="en-US" sz="2400" dirty="0"/>
              <a:t>number of steps taken on any instance of size n.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altLang="en-US" b="1" dirty="0" smtClean="0"/>
              <a:t>Average case:</a:t>
            </a:r>
          </a:p>
          <a:p>
            <a:pPr marL="457200" lvl="1" indent="0" eaLnBrk="1" hangingPunct="1">
              <a:buNone/>
            </a:pPr>
            <a:r>
              <a:rPr lang="en-US" altLang="en-US" b="1" dirty="0"/>
              <a:t>	 </a:t>
            </a:r>
            <a:r>
              <a:rPr lang="en-US" altLang="en-US" b="1" dirty="0" smtClean="0"/>
              <a:t>   </a:t>
            </a:r>
            <a:r>
              <a:rPr lang="en-US" altLang="en-US" dirty="0" smtClean="0"/>
              <a:t>An average number of steps taken on any instance of size n.</a:t>
            </a:r>
          </a:p>
          <a:p>
            <a:pPr marL="990600" lvl="1" indent="-533400" eaLnBrk="1" hangingPunct="1"/>
            <a:endParaRPr lang="en-US" altLang="en-US" sz="1800" dirty="0" smtClean="0"/>
          </a:p>
          <a:p>
            <a:pPr marL="0" indent="0" eaLnBrk="1" hangingPunct="1"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5851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E4DE67-73B4-462F-934D-927814666CD5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Worst,Best and Average case(Contd.)</a:t>
            </a: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V="1">
            <a:off x="1905000" y="2133600"/>
            <a:ext cx="0" cy="3581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59" name="Line 6"/>
          <p:cNvSpPr>
            <a:spLocks noChangeShapeType="1"/>
          </p:cNvSpPr>
          <p:nvPr/>
        </p:nvSpPr>
        <p:spPr bwMode="auto">
          <a:xfrm>
            <a:off x="1905000" y="5692775"/>
            <a:ext cx="5867400" cy="222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0" name="Freeform 8"/>
          <p:cNvSpPr>
            <a:spLocks/>
          </p:cNvSpPr>
          <p:nvPr/>
        </p:nvSpPr>
        <p:spPr bwMode="auto">
          <a:xfrm>
            <a:off x="2286000" y="4876800"/>
            <a:ext cx="4495800" cy="711200"/>
          </a:xfrm>
          <a:custGeom>
            <a:avLst/>
            <a:gdLst>
              <a:gd name="T0" fmla="*/ 0 w 3888"/>
              <a:gd name="T1" fmla="*/ 2147483646 h 448"/>
              <a:gd name="T2" fmla="*/ 2147483646 w 3888"/>
              <a:gd name="T3" fmla="*/ 2147483646 h 448"/>
              <a:gd name="T4" fmla="*/ 2147483646 w 3888"/>
              <a:gd name="T5" fmla="*/ 2147483646 h 448"/>
              <a:gd name="T6" fmla="*/ 2147483646 w 3888"/>
              <a:gd name="T7" fmla="*/ 2147483646 h 448"/>
              <a:gd name="T8" fmla="*/ 2147483646 w 3888"/>
              <a:gd name="T9" fmla="*/ 2147483646 h 448"/>
              <a:gd name="T10" fmla="*/ 2147483646 w 3888"/>
              <a:gd name="T11" fmla="*/ 2147483646 h 4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88"/>
              <a:gd name="T19" fmla="*/ 0 h 448"/>
              <a:gd name="T20" fmla="*/ 3888 w 3888"/>
              <a:gd name="T21" fmla="*/ 448 h 4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88" h="448">
                <a:moveTo>
                  <a:pt x="0" y="448"/>
                </a:moveTo>
                <a:cubicBezTo>
                  <a:pt x="288" y="288"/>
                  <a:pt x="576" y="128"/>
                  <a:pt x="816" y="64"/>
                </a:cubicBezTo>
                <a:cubicBezTo>
                  <a:pt x="1056" y="0"/>
                  <a:pt x="1240" y="48"/>
                  <a:pt x="1440" y="64"/>
                </a:cubicBezTo>
                <a:cubicBezTo>
                  <a:pt x="1640" y="80"/>
                  <a:pt x="1704" y="120"/>
                  <a:pt x="2016" y="160"/>
                </a:cubicBezTo>
                <a:cubicBezTo>
                  <a:pt x="2328" y="200"/>
                  <a:pt x="3000" y="288"/>
                  <a:pt x="3312" y="304"/>
                </a:cubicBezTo>
                <a:cubicBezTo>
                  <a:pt x="3624" y="320"/>
                  <a:pt x="3792" y="264"/>
                  <a:pt x="3888" y="256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1" name="Freeform 9"/>
          <p:cNvSpPr>
            <a:spLocks/>
          </p:cNvSpPr>
          <p:nvPr/>
        </p:nvSpPr>
        <p:spPr bwMode="auto">
          <a:xfrm>
            <a:off x="2362200" y="3524250"/>
            <a:ext cx="4191000" cy="1701800"/>
          </a:xfrm>
          <a:custGeom>
            <a:avLst/>
            <a:gdLst>
              <a:gd name="T0" fmla="*/ 0 w 3504"/>
              <a:gd name="T1" fmla="*/ 2147483646 h 1456"/>
              <a:gd name="T2" fmla="*/ 2147483646 w 3504"/>
              <a:gd name="T3" fmla="*/ 2147483646 h 1456"/>
              <a:gd name="T4" fmla="*/ 2147483646 w 3504"/>
              <a:gd name="T5" fmla="*/ 2147483646 h 1456"/>
              <a:gd name="T6" fmla="*/ 2147483646 w 3504"/>
              <a:gd name="T7" fmla="*/ 2147483646 h 1456"/>
              <a:gd name="T8" fmla="*/ 2147483646 w 3504"/>
              <a:gd name="T9" fmla="*/ 2147483646 h 1456"/>
              <a:gd name="T10" fmla="*/ 2147483646 w 3504"/>
              <a:gd name="T11" fmla="*/ 0 h 14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04"/>
              <a:gd name="T19" fmla="*/ 0 h 1456"/>
              <a:gd name="T20" fmla="*/ 3504 w 3504"/>
              <a:gd name="T21" fmla="*/ 1456 h 14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04" h="1456">
                <a:moveTo>
                  <a:pt x="0" y="1440"/>
                </a:moveTo>
                <a:cubicBezTo>
                  <a:pt x="60" y="1448"/>
                  <a:pt x="120" y="1456"/>
                  <a:pt x="240" y="1392"/>
                </a:cubicBezTo>
                <a:cubicBezTo>
                  <a:pt x="360" y="1328"/>
                  <a:pt x="472" y="1200"/>
                  <a:pt x="720" y="1056"/>
                </a:cubicBezTo>
                <a:cubicBezTo>
                  <a:pt x="968" y="912"/>
                  <a:pt x="1360" y="664"/>
                  <a:pt x="1728" y="528"/>
                </a:cubicBezTo>
                <a:cubicBezTo>
                  <a:pt x="2096" y="392"/>
                  <a:pt x="2632" y="328"/>
                  <a:pt x="2928" y="240"/>
                </a:cubicBezTo>
                <a:cubicBezTo>
                  <a:pt x="3224" y="152"/>
                  <a:pt x="3364" y="76"/>
                  <a:pt x="3504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2" name="Freeform 11"/>
          <p:cNvSpPr>
            <a:spLocks/>
          </p:cNvSpPr>
          <p:nvPr/>
        </p:nvSpPr>
        <p:spPr bwMode="auto">
          <a:xfrm>
            <a:off x="2362200" y="2438400"/>
            <a:ext cx="3962400" cy="2514600"/>
          </a:xfrm>
          <a:custGeom>
            <a:avLst/>
            <a:gdLst>
              <a:gd name="T0" fmla="*/ 0 w 3168"/>
              <a:gd name="T1" fmla="*/ 2147483646 h 2112"/>
              <a:gd name="T2" fmla="*/ 2147483646 w 3168"/>
              <a:gd name="T3" fmla="*/ 2147483646 h 2112"/>
              <a:gd name="T4" fmla="*/ 2147483646 w 3168"/>
              <a:gd name="T5" fmla="*/ 2147483646 h 2112"/>
              <a:gd name="T6" fmla="*/ 2147483646 w 3168"/>
              <a:gd name="T7" fmla="*/ 2147483646 h 2112"/>
              <a:gd name="T8" fmla="*/ 2147483646 w 3168"/>
              <a:gd name="T9" fmla="*/ 2147483646 h 2112"/>
              <a:gd name="T10" fmla="*/ 2147483646 w 3168"/>
              <a:gd name="T11" fmla="*/ 0 h 2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68"/>
              <a:gd name="T19" fmla="*/ 0 h 2112"/>
              <a:gd name="T20" fmla="*/ 3168 w 3168"/>
              <a:gd name="T21" fmla="*/ 2112 h 2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68" h="2112">
                <a:moveTo>
                  <a:pt x="0" y="2112"/>
                </a:moveTo>
                <a:cubicBezTo>
                  <a:pt x="240" y="1980"/>
                  <a:pt x="480" y="1848"/>
                  <a:pt x="768" y="1680"/>
                </a:cubicBezTo>
                <a:cubicBezTo>
                  <a:pt x="1056" y="1512"/>
                  <a:pt x="1520" y="1240"/>
                  <a:pt x="1728" y="1104"/>
                </a:cubicBezTo>
                <a:cubicBezTo>
                  <a:pt x="1936" y="968"/>
                  <a:pt x="1912" y="952"/>
                  <a:pt x="2016" y="864"/>
                </a:cubicBezTo>
                <a:cubicBezTo>
                  <a:pt x="2120" y="776"/>
                  <a:pt x="2160" y="720"/>
                  <a:pt x="2352" y="576"/>
                </a:cubicBezTo>
                <a:cubicBezTo>
                  <a:pt x="2544" y="432"/>
                  <a:pt x="3032" y="96"/>
                  <a:pt x="3168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3" name="Text Box 12"/>
          <p:cNvSpPr txBox="1">
            <a:spLocks noChangeArrowheads="1"/>
          </p:cNvSpPr>
          <p:nvPr/>
        </p:nvSpPr>
        <p:spPr bwMode="auto">
          <a:xfrm>
            <a:off x="7010400" y="485616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Best case</a:t>
            </a:r>
          </a:p>
        </p:txBody>
      </p:sp>
      <p:sp>
        <p:nvSpPr>
          <p:cNvPr id="23564" name="Text Box 13"/>
          <p:cNvSpPr txBox="1">
            <a:spLocks noChangeArrowheads="1"/>
          </p:cNvSpPr>
          <p:nvPr/>
        </p:nvSpPr>
        <p:spPr bwMode="auto">
          <a:xfrm>
            <a:off x="6924675" y="338931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Average case</a:t>
            </a:r>
          </a:p>
        </p:txBody>
      </p:sp>
      <p:sp>
        <p:nvSpPr>
          <p:cNvPr id="23565" name="Text Box 14"/>
          <p:cNvSpPr txBox="1">
            <a:spLocks noChangeArrowheads="1"/>
          </p:cNvSpPr>
          <p:nvPr/>
        </p:nvSpPr>
        <p:spPr bwMode="auto">
          <a:xfrm>
            <a:off x="7086600" y="19589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W</a:t>
            </a:r>
            <a:r>
              <a:rPr lang="en-US" altLang="en-US" sz="2400" dirty="0" smtClean="0">
                <a:latin typeface="Tahoma" panose="020B0604030504040204" pitchFamily="34" charset="0"/>
              </a:rPr>
              <a:t>orst </a:t>
            </a:r>
            <a:r>
              <a:rPr lang="en-US" altLang="en-US" sz="2400" dirty="0">
                <a:latin typeface="Tahoma" panose="020B0604030504040204" pitchFamily="34" charset="0"/>
              </a:rPr>
              <a:t>case</a:t>
            </a:r>
          </a:p>
        </p:txBody>
      </p:sp>
      <p:sp>
        <p:nvSpPr>
          <p:cNvPr id="23566" name="Text Box 15"/>
          <p:cNvSpPr txBox="1">
            <a:spLocks noChangeArrowheads="1"/>
          </p:cNvSpPr>
          <p:nvPr/>
        </p:nvSpPr>
        <p:spPr bwMode="auto">
          <a:xfrm>
            <a:off x="7162800" y="57912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Input Size</a:t>
            </a:r>
          </a:p>
        </p:txBody>
      </p:sp>
      <p:sp>
        <p:nvSpPr>
          <p:cNvPr id="23567" name="Text Box 16"/>
          <p:cNvSpPr txBox="1">
            <a:spLocks noChangeArrowheads="1"/>
          </p:cNvSpPr>
          <p:nvPr/>
        </p:nvSpPr>
        <p:spPr bwMode="auto">
          <a:xfrm>
            <a:off x="685800" y="1676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ahoma" panose="020B0604030504040204" pitchFamily="34" charset="0"/>
              </a:rPr>
              <a:t># of steps</a:t>
            </a:r>
          </a:p>
        </p:txBody>
      </p:sp>
    </p:spTree>
    <p:extLst>
      <p:ext uri="{BB962C8B-B14F-4D97-AF65-F5344CB8AC3E}">
        <p14:creationId xmlns:p14="http://schemas.microsoft.com/office/powerpoint/2010/main" val="14664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Methods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 Count Methods</a:t>
            </a:r>
          </a:p>
          <a:p>
            <a:r>
              <a:rPr lang="en-US" dirty="0" smtClean="0"/>
              <a:t>Step Count Method(RAM Model)</a:t>
            </a:r>
          </a:p>
          <a:p>
            <a:r>
              <a:rPr lang="en-US" dirty="0" smtClean="0"/>
              <a:t>Exact Analysis</a:t>
            </a:r>
          </a:p>
          <a:p>
            <a:r>
              <a:rPr lang="en-US" dirty="0" smtClean="0"/>
              <a:t>Asymptotic Notations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16020C-AC6C-4816-ABEF-2AB85DEDEF91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C2AEA3-3CAC-4232-BAD0-6C5AC0AE8FCB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7793038" cy="1143000"/>
          </a:xfrm>
        </p:spPr>
        <p:txBody>
          <a:bodyPr/>
          <a:lstStyle/>
          <a:p>
            <a:pPr algn="ctr" eaLnBrk="1" hangingPunct="1"/>
            <a:r>
              <a:rPr lang="en-US" altLang="en-US" sz="4000" smtClean="0"/>
              <a:t>Operation count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400" dirty="0" smtClean="0"/>
              <a:t>Methods for time complexity analysis.</a:t>
            </a:r>
          </a:p>
          <a:p>
            <a:r>
              <a:rPr lang="en-US" altLang="en-US" sz="2400" dirty="0"/>
              <a:t>Select one or more operations such as add, multiply and compare</a:t>
            </a:r>
            <a:r>
              <a:rPr lang="en-US" altLang="en-US" sz="2400" dirty="0" smtClean="0"/>
              <a:t>.</a:t>
            </a:r>
          </a:p>
          <a:p>
            <a:pPr eaLnBrk="1" hangingPunct="1"/>
            <a:r>
              <a:rPr lang="en-US" altLang="en-US" sz="2400" dirty="0" smtClean="0"/>
              <a:t>Operation count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considers the </a:t>
            </a:r>
            <a:r>
              <a:rPr lang="en-US" altLang="en-US" sz="2400" b="1" dirty="0" smtClean="0"/>
              <a:t>time spent on chosen operations</a:t>
            </a:r>
            <a:r>
              <a:rPr lang="en-US" altLang="en-US" sz="2400" dirty="0" smtClean="0"/>
              <a:t> but not all.</a:t>
            </a:r>
          </a:p>
          <a:p>
            <a:pPr marL="0" indent="0" eaLnBrk="1" hangingPunct="1"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3834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602DE6-3513-4925-8A80-A6756D271FB8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7793038" cy="11430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Step Count (RAM Model)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Assume a generic one processor.</a:t>
            </a:r>
          </a:p>
          <a:p>
            <a:pPr eaLnBrk="1" hangingPunct="1"/>
            <a:r>
              <a:rPr lang="en-US" altLang="en-US" sz="2400" dirty="0" smtClean="0"/>
              <a:t>Instructions are executed one after another, with no concurrent operations.</a:t>
            </a:r>
          </a:p>
          <a:p>
            <a:pPr eaLnBrk="1" hangingPunct="1"/>
            <a:r>
              <a:rPr lang="en-US" altLang="en-US" sz="2400" dirty="0" smtClean="0"/>
              <a:t>+, - , =, it takes exactly one step.</a:t>
            </a:r>
          </a:p>
          <a:p>
            <a:pPr eaLnBrk="1" hangingPunct="1"/>
            <a:r>
              <a:rPr lang="en-US" altLang="en-US" sz="2400" dirty="0" smtClean="0"/>
              <a:t>Each memory access takes exactly 1 step.</a:t>
            </a:r>
          </a:p>
          <a:p>
            <a:pPr eaLnBrk="1" hangingPunct="1"/>
            <a:r>
              <a:rPr lang="en-US" altLang="en-US" b="1" dirty="0" smtClean="0"/>
              <a:t>Running Time = Sum of the steps.</a:t>
            </a:r>
          </a:p>
        </p:txBody>
      </p:sp>
    </p:spTree>
    <p:extLst>
      <p:ext uri="{BB962C8B-B14F-4D97-AF65-F5344CB8AC3E}">
        <p14:creationId xmlns:p14="http://schemas.microsoft.com/office/powerpoint/2010/main" val="270339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228599" y="3704253"/>
            <a:ext cx="7924801" cy="29251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DB69BF-9AD2-48E0-9E39-EE7189743931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93038" cy="11430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RAM Model Analysis.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1523999"/>
            <a:ext cx="5648325" cy="21336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3999"/>
            <a:ext cx="7772400" cy="21939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/>
              <a:t>Example1</a:t>
            </a:r>
            <a:r>
              <a:rPr lang="en-US" altLang="en-US" sz="2400" dirty="0" smtClean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n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100                   1step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n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=</a:t>
            </a: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n + 100             2steps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Print  n                      1step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                                  </a:t>
            </a:r>
            <a:endParaRPr lang="en-US" altLang="en-US" sz="2400" dirty="0" smtClean="0"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4363" y="4035425"/>
            <a:ext cx="7691437" cy="2593975"/>
            <a:chOff x="1223963" y="4035425"/>
            <a:chExt cx="7691437" cy="2593975"/>
          </a:xfrm>
        </p:grpSpPr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2133600" y="6172200"/>
              <a:ext cx="2590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Steps =  6n+3</a:t>
              </a:r>
              <a:endParaRPr lang="en-US" altLang="en-US" sz="2400" dirty="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223963" y="4035425"/>
              <a:ext cx="7691437" cy="2277507"/>
              <a:chOff x="1223963" y="4035425"/>
              <a:chExt cx="7691437" cy="2277507"/>
            </a:xfrm>
          </p:grpSpPr>
          <p:graphicFrame>
            <p:nvGraphicFramePr>
              <p:cNvPr id="48133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1315383"/>
                  </p:ext>
                </p:extLst>
              </p:nvPr>
            </p:nvGraphicFramePr>
            <p:xfrm>
              <a:off x="1223963" y="4041775"/>
              <a:ext cx="3911600" cy="1825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5" name="Equation" r:id="rId3" imgW="1511280" imgH="660240" progId="Equation.3">
                      <p:embed/>
                    </p:oleObj>
                  </mc:Choice>
                  <mc:Fallback>
                    <p:oleObj name="Equation" r:id="rId3" imgW="1511280" imgH="6602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3963" y="4041775"/>
                            <a:ext cx="3911600" cy="1825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34" name="Text Box 6"/>
              <p:cNvSpPr txBox="1">
                <a:spLocks noChangeArrowheads="1"/>
              </p:cNvSpPr>
              <p:nvPr/>
            </p:nvSpPr>
            <p:spPr bwMode="auto">
              <a:xfrm>
                <a:off x="5715000" y="4035425"/>
                <a:ext cx="1543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1 assignment</a:t>
                </a:r>
                <a:endParaRPr lang="en-AU" altLang="en-US" sz="1800" dirty="0"/>
              </a:p>
            </p:txBody>
          </p:sp>
          <p:sp>
            <p:nvSpPr>
              <p:cNvPr id="48135" name="Text Box 7"/>
              <p:cNvSpPr txBox="1">
                <a:spLocks noChangeArrowheads="1"/>
              </p:cNvSpPr>
              <p:nvPr/>
            </p:nvSpPr>
            <p:spPr bwMode="auto">
              <a:xfrm>
                <a:off x="5638800" y="4343400"/>
                <a:ext cx="3276600" cy="915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 dirty="0" smtClean="0"/>
                  <a:t>n</a:t>
                </a:r>
                <a:r>
                  <a:rPr lang="en-US" altLang="en-US" sz="1800" dirty="0" smtClean="0"/>
                  <a:t>+1 assignments </a:t>
                </a:r>
                <a:endParaRPr lang="en-US" altLang="en-US" sz="1800" dirty="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 dirty="0" smtClean="0"/>
                  <a:t>n</a:t>
                </a:r>
                <a:r>
                  <a:rPr lang="en-US" altLang="en-US" sz="1800" dirty="0" smtClean="0"/>
                  <a:t>+1 </a:t>
                </a:r>
                <a:r>
                  <a:rPr lang="en-US" altLang="en-US" sz="1800" dirty="0"/>
                  <a:t>comparisons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 dirty="0" smtClean="0"/>
                  <a:t>n</a:t>
                </a:r>
                <a:r>
                  <a:rPr lang="en-US" altLang="en-US" sz="1800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sz="1800" dirty="0"/>
                  <a:t>additions</a:t>
                </a:r>
                <a:endParaRPr lang="en-AU" altLang="en-US" sz="1800" dirty="0"/>
              </a:p>
            </p:txBody>
          </p:sp>
          <p:sp>
            <p:nvSpPr>
              <p:cNvPr id="48137" name="Text Box 9"/>
              <p:cNvSpPr txBox="1">
                <a:spLocks noChangeArrowheads="1"/>
              </p:cNvSpPr>
              <p:nvPr/>
            </p:nvSpPr>
            <p:spPr bwMode="auto">
              <a:xfrm>
                <a:off x="5715000" y="5330825"/>
                <a:ext cx="167225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 smtClean="0"/>
                  <a:t>n </a:t>
                </a:r>
                <a:r>
                  <a:rPr lang="en-US" altLang="en-US" sz="1800" dirty="0"/>
                  <a:t>assignments</a:t>
                </a:r>
                <a:endParaRPr lang="en-AU" altLang="en-US" sz="1800" dirty="0"/>
              </a:p>
            </p:txBody>
          </p:sp>
          <p:sp>
            <p:nvSpPr>
              <p:cNvPr id="48138" name="Text Box 10"/>
              <p:cNvSpPr txBox="1">
                <a:spLocks noChangeArrowheads="1"/>
              </p:cNvSpPr>
              <p:nvPr/>
            </p:nvSpPr>
            <p:spPr bwMode="auto">
              <a:xfrm>
                <a:off x="5715000" y="5638800"/>
                <a:ext cx="2133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 smtClean="0"/>
                  <a:t>n </a:t>
                </a:r>
                <a:r>
                  <a:rPr lang="en-US" altLang="en-US" sz="1800" dirty="0"/>
                  <a:t>additions</a:t>
                </a:r>
                <a:endParaRPr lang="en-AU" altLang="en-US" sz="1800" dirty="0"/>
              </a:p>
            </p:txBody>
          </p:sp>
          <p:sp>
            <p:nvSpPr>
              <p:cNvPr id="48139" name="Text Box 11"/>
              <p:cNvSpPr txBox="1">
                <a:spLocks noChangeArrowheads="1"/>
              </p:cNvSpPr>
              <p:nvPr/>
            </p:nvSpPr>
            <p:spPr bwMode="auto">
              <a:xfrm>
                <a:off x="5715000" y="5943600"/>
                <a:ext cx="223651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 smtClean="0"/>
                  <a:t>n </a:t>
                </a:r>
                <a:r>
                  <a:rPr lang="en-US" altLang="en-US" sz="1800" dirty="0"/>
                  <a:t>memory accesses</a:t>
                </a:r>
                <a:endParaRPr lang="en-AU" altLang="en-US" sz="1800" dirty="0"/>
              </a:p>
            </p:txBody>
          </p:sp>
          <p:cxnSp>
            <p:nvCxnSpPr>
              <p:cNvPr id="3" name="Straight Arrow Connector 2"/>
              <p:cNvCxnSpPr/>
              <p:nvPr/>
            </p:nvCxnSpPr>
            <p:spPr>
              <a:xfrm flipH="1">
                <a:off x="3429000" y="4218781"/>
                <a:ext cx="1905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Left Brace 3"/>
              <p:cNvSpPr/>
              <p:nvPr/>
            </p:nvSpPr>
            <p:spPr>
              <a:xfrm>
                <a:off x="5410200" y="4572000"/>
                <a:ext cx="152400" cy="609600"/>
              </a:xfrm>
              <a:prstGeom prst="leftBrac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flipH="1">
                <a:off x="3505200" y="4876800"/>
                <a:ext cx="1905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Left Brace 15"/>
              <p:cNvSpPr/>
              <p:nvPr/>
            </p:nvSpPr>
            <p:spPr>
              <a:xfrm>
                <a:off x="5562600" y="5486400"/>
                <a:ext cx="152400" cy="723900"/>
              </a:xfrm>
              <a:prstGeom prst="leftBrac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>
                <a:stCxn id="16" idx="1"/>
              </p:cNvCxnSpPr>
              <p:nvPr/>
            </p:nvCxnSpPr>
            <p:spPr>
              <a:xfrm flipH="1" flipV="1">
                <a:off x="5197922" y="5583238"/>
                <a:ext cx="364678" cy="2651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524000" y="32004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Steps =  4</a:t>
            </a:r>
            <a:endParaRPr lang="en-US" altLang="en-US" sz="24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273" y="3669268"/>
            <a:ext cx="1265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Example2: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51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RAM model analysis, find out the no of steps needed to display the numbers  from 1 to 10.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smtClean="0"/>
              <a:t> = 1 </a:t>
            </a:r>
            <a:r>
              <a:rPr lang="en-US" dirty="0" smtClean="0">
                <a:sym typeface="Wingdings" panose="05000000000000000000" pitchFamily="2" charset="2"/>
              </a:rPr>
              <a:t> 1 step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 err="1" smtClean="0"/>
              <a:t>i</a:t>
            </a:r>
            <a:r>
              <a:rPr lang="en-US" dirty="0" smtClean="0"/>
              <a:t> &lt;=10   </a:t>
            </a:r>
            <a:r>
              <a:rPr lang="en-US" dirty="0" smtClean="0">
                <a:sym typeface="Wingdings" panose="05000000000000000000" pitchFamily="2" charset="2"/>
              </a:rPr>
              <a:t> 11 steps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print </a:t>
            </a:r>
            <a:r>
              <a:rPr lang="en-US" dirty="0" err="1" smtClean="0"/>
              <a:t>i</a:t>
            </a:r>
            <a:r>
              <a:rPr lang="en-US" dirty="0" smtClean="0"/>
              <a:t>    </a:t>
            </a:r>
            <a:r>
              <a:rPr lang="en-US" dirty="0" smtClean="0">
                <a:sym typeface="Wingdings" panose="05000000000000000000" pitchFamily="2" charset="2"/>
              </a:rPr>
              <a:t> 10 steps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    </a:t>
            </a:r>
            <a:r>
              <a:rPr lang="en-US" dirty="0" smtClean="0">
                <a:sym typeface="Wingdings" panose="05000000000000000000" pitchFamily="2" charset="2"/>
              </a:rPr>
              <a:t> 10 + 10 = 20 steps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16</a:t>
            </a:fld>
            <a:endParaRPr lang="en-US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066800" y="5809457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Steps =  42 </a:t>
            </a:r>
            <a:endParaRPr lang="en-US" altLang="en-US" sz="24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0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RAM model analysis, find out the no of steps needed to display the numbers  from 10 to 20.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smtClean="0"/>
              <a:t> = 10 </a:t>
            </a:r>
            <a:r>
              <a:rPr lang="en-US" dirty="0" smtClean="0">
                <a:sym typeface="Wingdings" panose="05000000000000000000" pitchFamily="2" charset="2"/>
              </a:rPr>
              <a:t> 1 step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 err="1" smtClean="0"/>
              <a:t>i</a:t>
            </a:r>
            <a:r>
              <a:rPr lang="en-US" dirty="0" smtClean="0"/>
              <a:t> &lt;= 20   </a:t>
            </a:r>
            <a:r>
              <a:rPr lang="en-US" dirty="0" smtClean="0">
                <a:sym typeface="Wingdings" panose="05000000000000000000" pitchFamily="2" charset="2"/>
              </a:rPr>
              <a:t> 12 steps       </a:t>
            </a:r>
            <a:r>
              <a:rPr lang="en-US" sz="2400" dirty="0" smtClean="0">
                <a:sym typeface="Wingdings" panose="05000000000000000000" pitchFamily="2" charset="2"/>
              </a:rPr>
              <a:t>( Hint :20 – 10 + 2 = 12)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print </a:t>
            </a:r>
            <a:r>
              <a:rPr lang="en-US" dirty="0" err="1" smtClean="0"/>
              <a:t>i</a:t>
            </a:r>
            <a:r>
              <a:rPr lang="en-US" dirty="0" smtClean="0"/>
              <a:t>    </a:t>
            </a:r>
            <a:r>
              <a:rPr lang="en-US" dirty="0" smtClean="0">
                <a:sym typeface="Wingdings" panose="05000000000000000000" pitchFamily="2" charset="2"/>
              </a:rPr>
              <a:t> 11 steps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    </a:t>
            </a:r>
            <a:r>
              <a:rPr lang="en-US" dirty="0" smtClean="0">
                <a:sym typeface="Wingdings" panose="05000000000000000000" pitchFamily="2" charset="2"/>
              </a:rPr>
              <a:t> 11 + 11 = 22 steps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17</a:t>
            </a:fld>
            <a:endParaRPr lang="en-US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066800" y="5809457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Steps =  46 </a:t>
            </a:r>
            <a:endParaRPr lang="en-US" altLang="en-US" sz="24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RAM model analysis, find out the no of steps needed to display the even numbers  from 10 to 20.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 10 to 20   </a:t>
            </a:r>
            <a:r>
              <a:rPr lang="en-US" dirty="0" smtClean="0">
                <a:sym typeface="Wingdings" panose="05000000000000000000" pitchFamily="2" charset="2"/>
              </a:rPr>
              <a:t> (12+ 12 + 11) steps = 35 steps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if  </a:t>
            </a:r>
            <a:r>
              <a:rPr lang="en-US" dirty="0" err="1" smtClean="0"/>
              <a:t>i</a:t>
            </a:r>
            <a:r>
              <a:rPr lang="en-US" dirty="0" smtClean="0"/>
              <a:t> % 2 == 0    </a:t>
            </a:r>
            <a:r>
              <a:rPr lang="en-US" dirty="0" smtClean="0">
                <a:sym typeface="Wingdings" panose="05000000000000000000" pitchFamily="2" charset="2"/>
              </a:rPr>
              <a:t> 2 * 11 = 22 steps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print </a:t>
            </a:r>
            <a:r>
              <a:rPr lang="en-US" dirty="0" err="1" smtClean="0"/>
              <a:t>i</a:t>
            </a:r>
            <a:r>
              <a:rPr lang="en-US" dirty="0" smtClean="0"/>
              <a:t>    </a:t>
            </a:r>
            <a:r>
              <a:rPr lang="en-US" dirty="0" smtClean="0">
                <a:sym typeface="Wingdings" panose="05000000000000000000" pitchFamily="2" charset="2"/>
              </a:rPr>
              <a:t> 6 steps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066800" y="5809457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Tahoma" panose="020B0604030504040204" pitchFamily="34" charset="0"/>
              </a:rPr>
              <a:t>Steps =  63 </a:t>
            </a:r>
            <a:endParaRPr lang="en-US" altLang="en-US" sz="24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2E6E10-4644-4D50-A419-624C5C3125FF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Problems with RAM Model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Differ number of steps with different architecture.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		</a:t>
            </a:r>
            <a:r>
              <a:rPr lang="en-US" altLang="en-US" sz="2400" dirty="0" err="1" smtClean="0"/>
              <a:t>eg</a:t>
            </a:r>
            <a:r>
              <a:rPr lang="en-US" altLang="en-US" sz="2400" dirty="0" smtClean="0"/>
              <a:t>: sum </a:t>
            </a: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2400" dirty="0" smtClean="0"/>
              <a:t>sum + A[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]    is a one step in  the CISC processor.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It is difficult to count the exact number of steps in the algorithm.</a:t>
            </a:r>
          </a:p>
          <a:p>
            <a:pPr>
              <a:buNone/>
            </a:pPr>
            <a:r>
              <a:rPr lang="en-US" altLang="en-US" sz="2400" dirty="0" smtClean="0"/>
              <a:t>   		</a:t>
            </a:r>
            <a:r>
              <a:rPr lang="en-US" altLang="en-US" sz="2400" dirty="0" err="1" smtClean="0"/>
              <a:t>eg</a:t>
            </a:r>
            <a:r>
              <a:rPr lang="en-US" altLang="en-US" sz="2400" dirty="0" smtClean="0"/>
              <a:t>: See the insertion </a:t>
            </a:r>
            <a:r>
              <a:rPr lang="en-US" altLang="en-US" sz="2400" dirty="0"/>
              <a:t>sort , efficient algorithm for sorting </a:t>
            </a:r>
            <a:r>
              <a:rPr lang="en-US" altLang="en-US" sz="2400" dirty="0" smtClean="0"/>
              <a:t>    small number </a:t>
            </a:r>
            <a:r>
              <a:rPr lang="en-US" altLang="en-US" sz="2400" dirty="0"/>
              <a:t>of </a:t>
            </a:r>
            <a:r>
              <a:rPr lang="en-US" altLang="en-US" sz="2400" dirty="0" smtClean="0"/>
              <a:t>elements.</a:t>
            </a:r>
          </a:p>
        </p:txBody>
      </p:sp>
    </p:spTree>
    <p:extLst>
      <p:ext uri="{BB962C8B-B14F-4D97-AF65-F5344CB8AC3E}">
        <p14:creationId xmlns:p14="http://schemas.microsoft.com/office/powerpoint/2010/main" val="139493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D06B57-C998-412F-8796-E8B0A98CAB3B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70112"/>
            <a:ext cx="7772400" cy="4383088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Algorithm is any well defined computational procedure that takes some value or set of values as input and produce some value or set of values as output.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352800" y="4191000"/>
            <a:ext cx="25908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ALGORITHM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1709738" y="4692650"/>
            <a:ext cx="1676400" cy="0"/>
          </a:xfrm>
          <a:prstGeom prst="line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5953125" y="4751388"/>
            <a:ext cx="1371600" cy="0"/>
          </a:xfrm>
          <a:prstGeom prst="line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268413" y="5016500"/>
            <a:ext cx="1447800" cy="685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ahoma" panose="020B0604030504040204" pitchFamily="34" charset="0"/>
              </a:rPr>
              <a:t>INPUT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6781800" y="5060950"/>
            <a:ext cx="1447800" cy="6858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ahoma" panose="020B0604030504040204" pitchFamily="34" charset="0"/>
              </a:rPr>
              <a:t>OUTPUT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81000" y="396240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3,1,7,2,9,8,5,4,6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248400" y="396240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1,2,3,4,5,6,7,8,9</a:t>
            </a:r>
          </a:p>
        </p:txBody>
      </p:sp>
    </p:spTree>
    <p:extLst>
      <p:ext uri="{BB962C8B-B14F-4D97-AF65-F5344CB8AC3E}">
        <p14:creationId xmlns:p14="http://schemas.microsoft.com/office/powerpoint/2010/main" val="349715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  <p:bldP spid="23557" grpId="0" animBg="1" autoUpdateAnimBg="0"/>
      <p:bldP spid="23559" grpId="0" animBg="1"/>
      <p:bldP spid="23560" grpId="0" animBg="1"/>
      <p:bldP spid="23561" grpId="0" animBg="1" autoUpdateAnimBg="0"/>
      <p:bldP spid="23562" grpId="0" animBg="1" autoUpdateAnimBg="0"/>
      <p:bldP spid="23563" grpId="0" autoUpdateAnimBg="0"/>
      <p:bldP spid="2356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CA2944-4024-414A-B76D-03BAD538C42E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93038" cy="1143000"/>
          </a:xfrm>
        </p:spPr>
        <p:txBody>
          <a:bodyPr/>
          <a:lstStyle/>
          <a:p>
            <a:r>
              <a:rPr lang="en-US" altLang="en-US" dirty="0" smtClean="0"/>
              <a:t>Insertion </a:t>
            </a:r>
            <a:r>
              <a:rPr lang="en-US" altLang="en-US" dirty="0"/>
              <a:t>sort </a:t>
            </a:r>
            <a:endParaRPr lang="en-US" altLang="en-US" dirty="0" smtClean="0"/>
          </a:p>
        </p:txBody>
      </p:sp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3125"/>
            <a:ext cx="8024134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1788407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30174" y="1752600"/>
            <a:ext cx="91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 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4774" y="1752600"/>
            <a:ext cx="9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1774" y="2983468"/>
            <a:ext cx="9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2971800"/>
            <a:ext cx="96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3974068"/>
            <a:ext cx="1489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Sorted Array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A3960A-18C4-4084-8D24-B101884F87AB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793038" cy="11430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Pseudocode for insertion sort.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INSERTION-SORT(A)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1 for </a:t>
            </a:r>
            <a:r>
              <a:rPr lang="en-US" altLang="en-US" sz="2400" dirty="0" smtClean="0"/>
              <a:t>j </a:t>
            </a: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2 </a:t>
            </a: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to </a:t>
            </a:r>
            <a:r>
              <a:rPr lang="en-US" altLang="en-US" sz="2400" b="1" dirty="0" err="1" smtClean="0">
                <a:cs typeface="Tahoma" panose="020B0604030504040204" pitchFamily="34" charset="0"/>
                <a:sym typeface="Symbol" panose="05050102010706020507" pitchFamily="18" charset="2"/>
              </a:rPr>
              <a:t>A.</a:t>
            </a:r>
            <a:r>
              <a:rPr lang="en-US" altLang="en-US" sz="24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length</a:t>
            </a: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2     </a:t>
            </a:r>
            <a:r>
              <a:rPr lang="en-US" altLang="en-US" sz="2400" b="1" dirty="0"/>
              <a:t> </a:t>
            </a:r>
            <a:r>
              <a:rPr lang="en-US" altLang="en-US" sz="2400" b="1" dirty="0" smtClean="0"/>
              <a:t>    </a:t>
            </a:r>
            <a:r>
              <a:rPr lang="en-US" altLang="en-US" sz="2400" dirty="0" smtClean="0"/>
              <a:t>key</a:t>
            </a:r>
            <a:r>
              <a:rPr lang="en-US" altLang="en-US" sz="2400" i="1" dirty="0" smtClean="0"/>
              <a:t>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=</a:t>
            </a: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A[j]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3          </a:t>
            </a:r>
            <a:r>
              <a:rPr lang="en-GB" altLang="en-US" sz="2400" b="1" dirty="0" smtClean="0">
                <a:solidFill>
                  <a:srgbClr val="000000"/>
                </a:solidFill>
                <a:cs typeface="Lucida Sans Unicode" panose="020B0602030504020204" pitchFamily="34" charset="0"/>
                <a:sym typeface="Symbol" panose="05050102010706020507" pitchFamily="18" charset="2"/>
              </a:rPr>
              <a:t>// </a:t>
            </a:r>
            <a:r>
              <a:rPr lang="en-US" altLang="en-US" sz="2400" dirty="0" smtClean="0"/>
              <a:t>Insert A[j] into the sorted sequence A[1..j-1]</a:t>
            </a:r>
            <a:endParaRPr lang="en-US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4          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=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 j - 1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5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           </a:t>
            </a: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While</a:t>
            </a:r>
            <a:r>
              <a:rPr lang="en-US" altLang="en-US" sz="2400" b="1" i="1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&gt; 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and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 A[</a:t>
            </a:r>
            <a:r>
              <a:rPr lang="en-US" altLang="en-US" sz="24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] </a:t>
            </a: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&gt; 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key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6                      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A[i+1] </a:t>
            </a: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A[</a:t>
            </a:r>
            <a:r>
              <a:rPr lang="en-US" altLang="en-US" sz="24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7                       </a:t>
            </a:r>
            <a:r>
              <a:rPr lang="en-US" altLang="en-US" sz="24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i-1</a:t>
            </a: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8            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A[i+1] </a:t>
            </a:r>
            <a:r>
              <a:rPr lang="en-US" altLang="en-US" sz="2400" b="1" dirty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cs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9276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CA2944-4024-414A-B76D-03BAD538C42E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218363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228600" y="3771027"/>
            <a:ext cx="8610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 dirty="0" smtClean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  <a:latin typeface="+mn-lt"/>
              </a:rPr>
              <a:t>a)-(e)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+mn-lt"/>
              </a:rPr>
              <a:t>   The 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iterations of the </a:t>
            </a:r>
            <a:r>
              <a:rPr lang="en-US" altLang="en-US" sz="2000" i="1" dirty="0">
                <a:solidFill>
                  <a:srgbClr val="000000"/>
                </a:solidFill>
                <a:latin typeface="+mn-lt"/>
              </a:rPr>
              <a:t>for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loop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lines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1-8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. </a:t>
            </a:r>
            <a:endParaRPr lang="en-US" altLang="en-US" sz="20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 smtClean="0">
                <a:solidFill>
                  <a:srgbClr val="000000"/>
                </a:solidFill>
                <a:latin typeface="+mn-lt"/>
              </a:rPr>
              <a:t>In 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each iteration, the black rectangle holds the key taken from </a:t>
            </a:r>
            <a:r>
              <a:rPr lang="en-US" altLang="en-US" sz="2000" i="1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[</a:t>
            </a:r>
            <a:r>
              <a:rPr lang="en-US" altLang="en-US" sz="2000" i="1" dirty="0">
                <a:solidFill>
                  <a:srgbClr val="000000"/>
                </a:solidFill>
                <a:latin typeface="+mn-lt"/>
              </a:rPr>
              <a:t>j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], </a:t>
            </a:r>
            <a:endParaRPr lang="en-US" altLang="en-US" sz="20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 smtClean="0">
                <a:solidFill>
                  <a:srgbClr val="000000"/>
                </a:solidFill>
                <a:latin typeface="+mn-lt"/>
              </a:rPr>
              <a:t>Key 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is compared with the values in shaded rectangles to its left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line 5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. </a:t>
            </a:r>
            <a:endParaRPr lang="en-US" altLang="en-US" sz="20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 smtClean="0">
                <a:solidFill>
                  <a:srgbClr val="000000"/>
                </a:solidFill>
                <a:latin typeface="+mn-lt"/>
              </a:rPr>
              <a:t>Shaded 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arrows show array values moved one position to the right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line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6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, </a:t>
            </a:r>
            <a:endParaRPr lang="en-US" altLang="en-US" sz="2000" dirty="0" smtClean="0">
              <a:solidFill>
                <a:srgbClr val="000000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altLang="en-US" sz="2000" dirty="0" smtClean="0">
                <a:solidFill>
                  <a:srgbClr val="000000"/>
                </a:solidFill>
                <a:latin typeface="+mn-lt"/>
              </a:rPr>
              <a:t>lack 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arrows indicate where the key is moved to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altLang="en-US" sz="20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line 8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altLang="en-US" sz="2000" dirty="0" smtClean="0">
                <a:solidFill>
                  <a:srgbClr val="000000"/>
                </a:solidFill>
                <a:latin typeface="+mn-lt"/>
              </a:rPr>
              <a:t> </a:t>
            </a:r>
            <a:endParaRPr lang="en-US" alt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88962" y="381000"/>
            <a:ext cx="77930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Insertion sort -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23166" y="3124696"/>
            <a:ext cx="1446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 smtClean="0">
                <a:solidFill>
                  <a:srgbClr val="FF0000"/>
                </a:solidFill>
              </a:rPr>
              <a:t>orted array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7391400" y="3124200"/>
            <a:ext cx="304800" cy="18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8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E69432-EF05-4D2D-AD3D-1FD0F63C9D77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793038" cy="11430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Exact analysis of Insertion sort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772400" cy="801688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Time taken for the algorithm will depend on the input size (number of elements of the array)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33400" y="3048000"/>
            <a:ext cx="7848600" cy="1484312"/>
            <a:chOff x="533400" y="3048000"/>
            <a:chExt cx="7848600" cy="1484312"/>
          </a:xfrm>
        </p:grpSpPr>
        <p:sp>
          <p:nvSpPr>
            <p:cNvPr id="2" name="Rectangle 1"/>
            <p:cNvSpPr/>
            <p:nvPr/>
          </p:nvSpPr>
          <p:spPr>
            <a:xfrm>
              <a:off x="685800" y="3048000"/>
              <a:ext cx="76962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533400" y="3200400"/>
              <a:ext cx="7772400" cy="1331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en-US" sz="2000" b="1" dirty="0" smtClean="0"/>
                <a:t>    </a:t>
              </a:r>
              <a:r>
                <a:rPr lang="en-US" altLang="en-US" sz="2400" b="1" dirty="0" smtClean="0">
                  <a:latin typeface="+mn-lt"/>
                </a:rPr>
                <a:t>Running </a:t>
              </a:r>
              <a:r>
                <a:rPr lang="en-US" altLang="en-US" sz="2400" b="1" dirty="0">
                  <a:latin typeface="+mn-lt"/>
                </a:rPr>
                <a:t>Time (Time complexity):</a:t>
              </a: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en-US" sz="2400" dirty="0">
                  <a:latin typeface="+mn-lt"/>
                </a:rPr>
                <a:t>  </a:t>
              </a:r>
              <a:r>
                <a:rPr lang="en-US" altLang="en-US" sz="2400" dirty="0" smtClean="0">
                  <a:latin typeface="+mn-lt"/>
                </a:rPr>
                <a:t>   This </a:t>
              </a:r>
              <a:r>
                <a:rPr lang="en-US" altLang="en-US" sz="2400" dirty="0">
                  <a:latin typeface="+mn-lt"/>
                </a:rPr>
                <a:t>is the number of primitive operations or steps </a:t>
              </a:r>
              <a:r>
                <a:rPr lang="en-US" altLang="en-US" sz="2400" dirty="0" smtClean="0">
                  <a:latin typeface="+mn-lt"/>
                </a:rPr>
                <a:t>executed through an algorithm given </a:t>
              </a:r>
              <a:r>
                <a:rPr lang="en-US" altLang="en-US" sz="2400" dirty="0">
                  <a:latin typeface="+mn-lt"/>
                </a:rPr>
                <a:t>a particular input</a:t>
              </a:r>
              <a:r>
                <a:rPr lang="en-US" altLang="en-US" sz="2400" dirty="0" smtClean="0">
                  <a:latin typeface="+mn-lt"/>
                </a:rPr>
                <a:t>.</a:t>
              </a: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en-US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478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E11796-2E31-451A-B436-3AD0735E7A8E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Running Time : T(n)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90143"/>
              </p:ext>
            </p:extLst>
          </p:nvPr>
        </p:nvGraphicFramePr>
        <p:xfrm>
          <a:off x="762000" y="1676400"/>
          <a:ext cx="76200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90"/>
                <a:gridCol w="3745447"/>
                <a:gridCol w="1029730"/>
                <a:gridCol w="2162433"/>
              </a:tblGrid>
              <a:tr h="3615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/>
                        <a:t>INSERTION-SORT(A)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Times</a:t>
                      </a:r>
                      <a:endParaRPr lang="en-US" sz="2000" dirty="0"/>
                    </a:p>
                  </a:txBody>
                  <a:tcPr/>
                </a:tc>
              </a:tr>
              <a:tr h="36150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/>
                        <a:t>for </a:t>
                      </a:r>
                      <a:r>
                        <a:rPr lang="en-US" altLang="en-US" sz="2000" dirty="0" smtClean="0"/>
                        <a:t>j </a:t>
                      </a:r>
                      <a:r>
                        <a:rPr lang="en-US" altLang="en-US" sz="2000" b="1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en-US" altLang="en-US" sz="2000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2 </a:t>
                      </a:r>
                      <a:r>
                        <a:rPr lang="en-US" altLang="en-US" sz="2000" b="1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to </a:t>
                      </a:r>
                      <a:r>
                        <a:rPr lang="en-US" altLang="en-US" sz="2000" b="0" dirty="0" err="1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A.</a:t>
                      </a:r>
                      <a:r>
                        <a:rPr lang="en-US" altLang="en-US" sz="2000" dirty="0" err="1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length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altLang="en-US" sz="2000" b="1" baseline="-25000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</a:t>
                      </a:r>
                      <a:endParaRPr lang="en-US" sz="2000" b="1" dirty="0"/>
                    </a:p>
                  </a:txBody>
                  <a:tcPr/>
                </a:tc>
              </a:tr>
              <a:tr h="36150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</a:t>
                      </a:r>
                      <a:r>
                        <a:rPr lang="en-US" sz="2000" b="1" baseline="0" dirty="0" smtClean="0"/>
                        <a:t>      </a:t>
                      </a:r>
                      <a:r>
                        <a:rPr lang="en-US" altLang="en-US" sz="2000" dirty="0" smtClean="0"/>
                        <a:t>key</a:t>
                      </a:r>
                      <a:r>
                        <a:rPr lang="en-US" altLang="en-US" sz="2000" i="1" dirty="0" smtClean="0"/>
                        <a:t> </a:t>
                      </a:r>
                      <a:r>
                        <a:rPr lang="en-US" altLang="en-US" sz="2000" b="1" i="0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lang="en-US" altLang="en-US" sz="2000" b="1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A[j]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altLang="en-US" sz="2000" b="1" baseline="-25000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n-1</a:t>
                      </a:r>
                      <a:endParaRPr lang="en-US" sz="2000" dirty="0"/>
                    </a:p>
                  </a:txBody>
                  <a:tcPr/>
                </a:tc>
              </a:tr>
              <a:tr h="63263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3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0" indent="-914400"/>
                      <a:r>
                        <a:rPr lang="en-US" sz="2000" dirty="0" smtClean="0">
                          <a:latin typeface="+mn-lt"/>
                        </a:rPr>
                        <a:t>            </a:t>
                      </a: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+mn-lt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//</a:t>
                      </a:r>
                      <a:r>
                        <a:rPr lang="en-US" altLang="en-US" sz="2000" b="1" dirty="0" smtClean="0">
                          <a:latin typeface="+mn-lt"/>
                        </a:rPr>
                        <a:t> </a:t>
                      </a:r>
                      <a:r>
                        <a:rPr lang="en-US" altLang="en-US" sz="2000" dirty="0" smtClean="0">
                          <a:latin typeface="+mn-lt"/>
                        </a:rPr>
                        <a:t>Insert A[j] into the sorted                    </a:t>
                      </a:r>
                      <a:r>
                        <a:rPr lang="en-GB" altLang="en-US" sz="1800" b="1" dirty="0" smtClean="0">
                          <a:solidFill>
                            <a:srgbClr val="000000"/>
                          </a:solidFill>
                          <a:latin typeface="+mn-lt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//</a:t>
                      </a:r>
                      <a:r>
                        <a:rPr lang="en-US" altLang="en-US" sz="2000" b="1" dirty="0" smtClean="0">
                          <a:latin typeface="+mn-lt"/>
                        </a:rPr>
                        <a:t> </a:t>
                      </a:r>
                      <a:r>
                        <a:rPr lang="en-US" altLang="en-US" sz="2000" dirty="0" smtClean="0">
                          <a:latin typeface="+mn-lt"/>
                        </a:rPr>
                        <a:t>sequence A[1..j-1]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+mn-lt"/>
                        </a:rPr>
                        <a:t>0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n-1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6150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        </a:t>
                      </a:r>
                      <a:r>
                        <a:rPr lang="en-US" altLang="en-US" sz="2000" dirty="0" err="1" smtClean="0"/>
                        <a:t>i</a:t>
                      </a:r>
                      <a:r>
                        <a:rPr lang="en-US" altLang="en-US" sz="2000" dirty="0" smtClean="0"/>
                        <a:t> </a:t>
                      </a:r>
                      <a:r>
                        <a:rPr lang="en-US" altLang="en-US" sz="2000" b="1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lang="en-US" altLang="en-US" sz="2000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j –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altLang="en-US" sz="2000" b="1" baseline="-25000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b="1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n-1</a:t>
                      </a:r>
                      <a:endParaRPr lang="en-US" sz="2000" dirty="0" smtClean="0"/>
                    </a:p>
                  </a:txBody>
                  <a:tcPr/>
                </a:tc>
              </a:tr>
              <a:tr h="3615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5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          </a:t>
                      </a:r>
                      <a:r>
                        <a:rPr lang="en-US" altLang="en-US" sz="2000" b="1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While</a:t>
                      </a:r>
                      <a:r>
                        <a:rPr lang="en-US" altLang="en-US" sz="2000" b="1" i="1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dirty="0" err="1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altLang="en-US" sz="2000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b="1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&gt; </a:t>
                      </a:r>
                      <a:r>
                        <a:rPr lang="en-US" altLang="en-US" sz="2000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0 </a:t>
                      </a:r>
                      <a:r>
                        <a:rPr lang="en-US" altLang="en-US" sz="2000" b="1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and</a:t>
                      </a:r>
                      <a:r>
                        <a:rPr lang="en-US" altLang="en-US" sz="2000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A[</a:t>
                      </a:r>
                      <a:r>
                        <a:rPr lang="en-US" altLang="en-US" sz="2000" dirty="0" err="1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altLang="en-US" sz="2000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] </a:t>
                      </a:r>
                      <a:r>
                        <a:rPr lang="en-US" altLang="en-US" sz="2000" b="1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&gt; </a:t>
                      </a:r>
                      <a:r>
                        <a:rPr lang="en-US" altLang="en-US" sz="2000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key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altLang="en-US" sz="2000" b="1" baseline="-25000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5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 </a:t>
                      </a:r>
                      <a:r>
                        <a:rPr lang="en-US" altLang="en-US" sz="2000" b="1" baseline="30000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 </a:t>
                      </a:r>
                      <a:r>
                        <a:rPr lang="en-US" altLang="en-US" sz="2000" b="1" baseline="-30000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j=2 </a:t>
                      </a:r>
                      <a:r>
                        <a:rPr lang="en-US" altLang="en-US" sz="2000" b="1" dirty="0" err="1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lang="en-US" altLang="en-US" sz="2000" b="1" baseline="-30000" dirty="0" err="1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j</a:t>
                      </a:r>
                      <a:r>
                        <a:rPr lang="en-US" altLang="en-US" sz="2000" b="1" baseline="-30000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615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6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               </a:t>
                      </a:r>
                      <a:r>
                        <a:rPr lang="en-US" sz="2000" baseline="0" dirty="0" smtClean="0">
                          <a:latin typeface="+mn-lt"/>
                        </a:rPr>
                        <a:t>    </a:t>
                      </a:r>
                      <a:r>
                        <a:rPr lang="en-US" altLang="en-US" sz="2000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A[i+1] </a:t>
                      </a:r>
                      <a:r>
                        <a:rPr lang="en-US" altLang="en-US" sz="2000" b="1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en-US" altLang="en-US" sz="2000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A[</a:t>
                      </a:r>
                      <a:r>
                        <a:rPr lang="en-US" altLang="en-US" sz="2000" dirty="0" err="1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altLang="en-US" sz="2000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]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altLang="en-US" sz="2000" b="1" baseline="-25000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6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 </a:t>
                      </a:r>
                      <a:r>
                        <a:rPr lang="en-US" altLang="en-US" sz="2000" b="1" baseline="30000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 </a:t>
                      </a:r>
                      <a:r>
                        <a:rPr lang="en-US" altLang="en-US" sz="2000" b="1" baseline="-30000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j=2 </a:t>
                      </a:r>
                      <a:r>
                        <a:rPr lang="en-US" altLang="en-US" sz="2000" b="1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en-US" sz="2000" b="1" baseline="-30000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lang="en-US" altLang="en-US" sz="2000" b="1" baseline="-30000" dirty="0" err="1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j</a:t>
                      </a:r>
                      <a:r>
                        <a:rPr lang="en-US" altLang="en-US" sz="2000" b="1" baseline="-30000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b="1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- 1)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615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7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              </a:t>
                      </a:r>
                      <a:r>
                        <a:rPr lang="en-US" altLang="en-US" sz="2000" b="1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    </a:t>
                      </a:r>
                      <a:r>
                        <a:rPr lang="en-US" altLang="en-US" sz="2000" dirty="0" err="1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altLang="en-US" sz="2000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b="1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lang="en-US" altLang="en-US" sz="2000" b="1" baseline="0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i-1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altLang="en-US" sz="2000" b="1" baseline="-25000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7</a:t>
                      </a:r>
                      <a:r>
                        <a:rPr lang="en-US" altLang="en-US" sz="2000" b="1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 </a:t>
                      </a:r>
                      <a:r>
                        <a:rPr lang="en-US" altLang="en-US" sz="2000" b="1" baseline="30000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 </a:t>
                      </a:r>
                      <a:r>
                        <a:rPr lang="en-US" altLang="en-US" sz="2000" b="1" baseline="-30000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j=2 </a:t>
                      </a:r>
                      <a:r>
                        <a:rPr lang="en-US" altLang="en-US" sz="2000" b="1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en-US" sz="2000" b="1" baseline="-30000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b="1" dirty="0" err="1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lang="en-US" altLang="en-US" sz="2000" b="1" baseline="-30000" dirty="0" err="1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j</a:t>
                      </a:r>
                      <a:r>
                        <a:rPr lang="en-US" altLang="en-US" sz="2000" b="1" baseline="-30000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2000" b="1" dirty="0" smtClean="0"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- 1)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  <a:tr h="36150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8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+mn-lt"/>
                        </a:rPr>
                        <a:t>             </a:t>
                      </a:r>
                      <a:r>
                        <a:rPr lang="en-US" altLang="en-US" sz="2000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A[i+1] </a:t>
                      </a:r>
                      <a:r>
                        <a:rPr lang="en-US" altLang="en-US" sz="2000" b="1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en-US" altLang="en-US" sz="2000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key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altLang="en-US" sz="2000" b="1" baseline="-25000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8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 smtClean="0">
                          <a:latin typeface="+mn-lt"/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n-1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" y="5629870"/>
            <a:ext cx="86662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line takes time c</a:t>
            </a:r>
            <a:r>
              <a:rPr lang="en-US" altLang="en-US" baseline="-25000" dirty="0"/>
              <a:t>i </a:t>
            </a:r>
            <a:r>
              <a:rPr lang="en-US" altLang="en-US" dirty="0"/>
              <a:t> where c</a:t>
            </a:r>
            <a:r>
              <a:rPr lang="en-US" altLang="en-US" baseline="-25000" dirty="0"/>
              <a:t>i  </a:t>
            </a:r>
            <a:r>
              <a:rPr lang="en-US" altLang="en-US" dirty="0"/>
              <a:t>is a constant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r>
              <a:rPr lang="en-US" altLang="en-US" dirty="0"/>
              <a:t>For each j=2,3,…,n , </a:t>
            </a:r>
            <a:r>
              <a:rPr lang="en-US" altLang="en-US" dirty="0" err="1" smtClean="0"/>
              <a:t>t</a:t>
            </a:r>
            <a:r>
              <a:rPr lang="en-US" altLang="en-US" baseline="-25000" dirty="0" err="1" smtClean="0"/>
              <a:t>j</a:t>
            </a:r>
            <a:r>
              <a:rPr lang="en-US" altLang="en-US" dirty="0" smtClean="0"/>
              <a:t> </a:t>
            </a:r>
            <a:r>
              <a:rPr lang="en-US" altLang="en-US" dirty="0"/>
              <a:t>be the number </a:t>
            </a:r>
            <a:r>
              <a:rPr lang="en-US" altLang="en-US" dirty="0" smtClean="0"/>
              <a:t>of  </a:t>
            </a:r>
            <a:r>
              <a:rPr lang="en-US" altLang="en-US" dirty="0"/>
              <a:t>times the while loop </a:t>
            </a:r>
            <a:r>
              <a:rPr lang="en-US" altLang="en-US" dirty="0" smtClean="0"/>
              <a:t>is executed </a:t>
            </a:r>
            <a:r>
              <a:rPr lang="en-US" altLang="en-US" dirty="0"/>
              <a:t>for that value of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A3BBE0-09D2-434E-90AB-A5942EEB3E29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Running Time(contd.)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650288" cy="4227513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T(n) = c</a:t>
            </a:r>
            <a:r>
              <a:rPr lang="en-US" altLang="en-US" sz="2800" baseline="-30000" dirty="0" smtClean="0">
                <a:cs typeface="Times New Roman" panose="02020603050405020304" pitchFamily="18" charset="0"/>
              </a:rPr>
              <a:t>1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n + c</a:t>
            </a:r>
            <a:r>
              <a:rPr lang="en-US" altLang="en-US" sz="2800" baseline="-30000" dirty="0" smtClean="0">
                <a:cs typeface="Times New Roman" panose="02020603050405020304" pitchFamily="18" charset="0"/>
              </a:rPr>
              <a:t>2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(n-1) + c</a:t>
            </a:r>
            <a:r>
              <a:rPr lang="en-US" altLang="en-US" sz="2800" baseline="-30000" dirty="0" smtClean="0">
                <a:cs typeface="Times New Roman" panose="02020603050405020304" pitchFamily="18" charset="0"/>
              </a:rPr>
              <a:t>4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(n-1) + c</a:t>
            </a:r>
            <a:r>
              <a:rPr lang="en-US" altLang="en-US" sz="2800" baseline="-30000" dirty="0" smtClean="0">
                <a:cs typeface="Times New Roman" panose="02020603050405020304" pitchFamily="18" charset="0"/>
              </a:rPr>
              <a:t>5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800" baseline="30000" dirty="0" err="1" smtClean="0">
                <a:cs typeface="Times New Roman" panose="02020603050405020304" pitchFamily="18" charset="0"/>
              </a:rPr>
              <a:t>n</a:t>
            </a:r>
            <a:r>
              <a:rPr lang="en-US" altLang="en-US" sz="2800" baseline="-30000" dirty="0" err="1" smtClean="0">
                <a:cs typeface="Times New Roman" panose="02020603050405020304" pitchFamily="18" charset="0"/>
              </a:rPr>
              <a:t>j</a:t>
            </a:r>
            <a:r>
              <a:rPr lang="en-US" altLang="en-US" sz="2800" baseline="-30000" dirty="0" smtClean="0">
                <a:cs typeface="Times New Roman" panose="02020603050405020304" pitchFamily="18" charset="0"/>
              </a:rPr>
              <a:t>=2  </a:t>
            </a:r>
            <a:r>
              <a:rPr lang="en-US" altLang="en-US" sz="2800" dirty="0" err="1" smtClean="0">
                <a:cs typeface="Times New Roman" panose="02020603050405020304" pitchFamily="18" charset="0"/>
              </a:rPr>
              <a:t>t</a:t>
            </a:r>
            <a:r>
              <a:rPr lang="en-US" altLang="en-US" sz="2800" baseline="-30000" dirty="0" err="1" smtClean="0">
                <a:cs typeface="Times New Roman" panose="02020603050405020304" pitchFamily="18" charset="0"/>
              </a:rPr>
              <a:t>j</a:t>
            </a:r>
            <a:r>
              <a:rPr lang="en-US" altLang="en-US" sz="2800" baseline="-30000" dirty="0" smtClean="0">
                <a:cs typeface="Times New Roman" panose="02020603050405020304" pitchFamily="18" charset="0"/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baseline="-30000" dirty="0" smtClean="0">
                <a:cs typeface="Times New Roman" panose="02020603050405020304" pitchFamily="18" charset="0"/>
              </a:rPr>
              <a:t>                             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cs typeface="Times New Roman" panose="02020603050405020304" pitchFamily="18" charset="0"/>
              </a:rPr>
              <a:t>            + c</a:t>
            </a:r>
            <a:r>
              <a:rPr lang="en-US" altLang="en-US" sz="2800" baseline="-30000" dirty="0" smtClean="0">
                <a:cs typeface="Times New Roman" panose="02020603050405020304" pitchFamily="18" charset="0"/>
              </a:rPr>
              <a:t>6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800" baseline="30000" dirty="0" smtClean="0">
                <a:cs typeface="Times New Roman" panose="02020603050405020304" pitchFamily="18" charset="0"/>
              </a:rPr>
              <a:t>n </a:t>
            </a:r>
            <a:r>
              <a:rPr lang="en-US" altLang="en-US" sz="2800" baseline="-30000" dirty="0" smtClean="0">
                <a:cs typeface="Times New Roman" panose="02020603050405020304" pitchFamily="18" charset="0"/>
              </a:rPr>
              <a:t>j=2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(</a:t>
            </a:r>
            <a:r>
              <a:rPr lang="en-US" altLang="en-US" sz="2800" baseline="-30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cs typeface="Times New Roman" panose="02020603050405020304" pitchFamily="18" charset="0"/>
              </a:rPr>
              <a:t>t</a:t>
            </a:r>
            <a:r>
              <a:rPr lang="en-US" altLang="en-US" sz="2800" baseline="-30000" dirty="0" err="1" smtClean="0">
                <a:cs typeface="Times New Roman" panose="02020603050405020304" pitchFamily="18" charset="0"/>
              </a:rPr>
              <a:t>j</a:t>
            </a:r>
            <a:r>
              <a:rPr lang="en-US" altLang="en-US" sz="2800" baseline="-30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- 1) +</a:t>
            </a:r>
            <a:r>
              <a:rPr lang="en-US" altLang="en-US" sz="2800" baseline="-30000" dirty="0" smtClean="0">
                <a:cs typeface="Times New Roman" panose="02020603050405020304" pitchFamily="18" charset="0"/>
              </a:rPr>
              <a:t> 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c</a:t>
            </a:r>
            <a:r>
              <a:rPr lang="en-US" altLang="en-US" sz="2800" baseline="-30000" dirty="0" smtClean="0">
                <a:cs typeface="Times New Roman" panose="02020603050405020304" pitchFamily="18" charset="0"/>
              </a:rPr>
              <a:t>7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800" baseline="30000" dirty="0" smtClean="0">
                <a:cs typeface="Times New Roman" panose="02020603050405020304" pitchFamily="18" charset="0"/>
              </a:rPr>
              <a:t>n </a:t>
            </a:r>
            <a:r>
              <a:rPr lang="en-US" altLang="en-US" sz="2800" baseline="-30000" dirty="0" smtClean="0">
                <a:cs typeface="Times New Roman" panose="02020603050405020304" pitchFamily="18" charset="0"/>
              </a:rPr>
              <a:t>j=2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(</a:t>
            </a:r>
            <a:r>
              <a:rPr lang="en-US" altLang="en-US" sz="2800" baseline="-30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cs typeface="Times New Roman" panose="02020603050405020304" pitchFamily="18" charset="0"/>
              </a:rPr>
              <a:t>t</a:t>
            </a:r>
            <a:r>
              <a:rPr lang="en-US" altLang="en-US" sz="2800" baseline="-30000" dirty="0" err="1" smtClean="0">
                <a:cs typeface="Times New Roman" panose="02020603050405020304" pitchFamily="18" charset="0"/>
              </a:rPr>
              <a:t>j</a:t>
            </a:r>
            <a:r>
              <a:rPr lang="en-US" altLang="en-US" sz="2800" baseline="-30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- 1) </a:t>
            </a:r>
            <a:r>
              <a:rPr lang="en-US" altLang="en-US" sz="2800" baseline="-30000" dirty="0" smtClean="0">
                <a:cs typeface="Times New Roman" panose="02020603050405020304" pitchFamily="18" charset="0"/>
              </a:rPr>
              <a:t>+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 	c</a:t>
            </a:r>
            <a:r>
              <a:rPr lang="en-US" altLang="en-US" sz="2800" baseline="-30000" dirty="0" smtClean="0">
                <a:cs typeface="Times New Roman" panose="02020603050405020304" pitchFamily="18" charset="0"/>
              </a:rPr>
              <a:t>8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(n-1) 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 smtClean="0">
              <a:cs typeface="Times New Roman" panose="02020603050405020304" pitchFamily="18" charset="0"/>
            </a:endParaRPr>
          </a:p>
          <a:p>
            <a:pPr marL="609600" indent="-609600" algn="just"/>
            <a:r>
              <a:rPr lang="en-US" altLang="en-US" sz="2400" dirty="0" smtClean="0">
                <a:cs typeface="Times New Roman" panose="02020603050405020304" pitchFamily="18" charset="0"/>
              </a:rPr>
              <a:t>Best Case </a:t>
            </a:r>
            <a:r>
              <a:rPr lang="en-US" altLang="en-US" sz="2400" dirty="0">
                <a:cs typeface="Times New Roman" panose="02020603050405020304" pitchFamily="18" charset="0"/>
              </a:rPr>
              <a:t>(Array is in sorted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order)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     	-	T(n)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cs typeface="Times New Roman" panose="02020603050405020304" pitchFamily="18" charset="0"/>
              </a:rPr>
              <a:t>an+b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  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          	</a:t>
            </a:r>
          </a:p>
          <a:p>
            <a:pPr marL="609600" indent="-609600" algn="just"/>
            <a:r>
              <a:rPr lang="en-US" altLang="en-US" sz="2400" dirty="0" smtClean="0">
                <a:cs typeface="Times New Roman" panose="02020603050405020304" pitchFamily="18" charset="0"/>
              </a:rPr>
              <a:t>Worst Case (</a:t>
            </a:r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Array is in reverse sorted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order)</a:t>
            </a: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-	T(n)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 cn</a:t>
            </a:r>
            <a:r>
              <a:rPr lang="en-US" altLang="en-US" sz="2400" baseline="30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en-US" sz="24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dn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+ e  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2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954AAF-FC7C-4C94-8C7A-6031C2A0B51F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cs typeface="Times New Roman" panose="02020603050405020304" pitchFamily="18" charset="0"/>
              </a:rPr>
              <a:t>Worst Case T(n) </a:t>
            </a:r>
            <a:r>
              <a:rPr lang="en-US" altLang="en-US" sz="4000" smtClean="0">
                <a:cs typeface="Times New Roman" panose="02020603050405020304" pitchFamily="18" charset="0"/>
                <a:sym typeface="Symbol" panose="05050102010706020507" pitchFamily="18" charset="2"/>
              </a:rPr>
              <a:t>cn</a:t>
            </a:r>
            <a:r>
              <a:rPr lang="en-US" altLang="en-US" sz="4000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4000" smtClean="0">
                <a:cs typeface="Times New Roman" panose="02020603050405020304" pitchFamily="18" charset="0"/>
                <a:sym typeface="Symbol" panose="05050102010706020507" pitchFamily="18" charset="2"/>
              </a:rPr>
              <a:t> + dn + e</a:t>
            </a:r>
            <a:endParaRPr lang="en-US" altLang="en-US" sz="4000" smtClean="0">
              <a:cs typeface="Times New Roman" panose="02020603050405020304" pitchFamily="18" charset="0"/>
            </a:endParaRPr>
          </a:p>
        </p:txBody>
      </p:sp>
      <p:pic>
        <p:nvPicPr>
          <p:cNvPr id="3687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6916738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6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B60AFE-3AC9-4B56-96C8-5F9603168684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cs typeface="Times New Roman" panose="02020603050405020304" pitchFamily="18" charset="0"/>
              </a:rPr>
              <a:t>Worst Case T(n) </a:t>
            </a:r>
            <a:r>
              <a:rPr lang="en-US" altLang="en-US" sz="4000" smtClean="0">
                <a:cs typeface="Times New Roman" panose="02020603050405020304" pitchFamily="18" charset="0"/>
                <a:sym typeface="Symbol" panose="05050102010706020507" pitchFamily="18" charset="2"/>
              </a:rPr>
              <a:t>cn</a:t>
            </a:r>
            <a:r>
              <a:rPr lang="en-US" altLang="en-US" sz="4000" baseline="3000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4000" smtClean="0">
                <a:cs typeface="Times New Roman" panose="02020603050405020304" pitchFamily="18" charset="0"/>
                <a:sym typeface="Symbol" panose="05050102010706020507" pitchFamily="18" charset="2"/>
              </a:rPr>
              <a:t> + dn + e</a:t>
            </a:r>
            <a:endParaRPr lang="en-US" altLang="en-US" sz="4000" smtClean="0">
              <a:cs typeface="Times New Roman" panose="02020603050405020304" pitchFamily="18" charset="0"/>
            </a:endParaRPr>
          </a:p>
        </p:txBody>
      </p:sp>
      <p:pic>
        <p:nvPicPr>
          <p:cNvPr id="378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888288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2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2A2B23-B2E2-4E31-89C1-7FC6B82D7837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93038" cy="1143000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Asymptotic Notations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7772400" cy="13350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RAM Model has some problems.</a:t>
            </a:r>
          </a:p>
          <a:p>
            <a:pPr eaLnBrk="1" hangingPunct="1"/>
            <a:r>
              <a:rPr lang="en-US" altLang="en-US" sz="2400" dirty="0" smtClean="0"/>
              <a:t>Exact analysis is very complicated.</a:t>
            </a:r>
          </a:p>
          <a:p>
            <a:pPr marL="0" indent="0" eaLnBrk="1" hangingPunct="1">
              <a:buNone/>
            </a:pPr>
            <a:endParaRPr lang="en-US" altLang="en-US" sz="2000" dirty="0" smtClean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810418" y="3429000"/>
            <a:ext cx="8104981" cy="232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sz="2000" dirty="0"/>
          </a:p>
          <a:p>
            <a:pPr marL="0" indent="0">
              <a:buNone/>
            </a:pPr>
            <a:r>
              <a:rPr lang="en-US" altLang="en-US" sz="2400" dirty="0" smtClean="0">
                <a:latin typeface="+mn-lt"/>
              </a:rPr>
              <a:t>Therefore </a:t>
            </a:r>
            <a:r>
              <a:rPr lang="en-US" altLang="en-US" sz="2400" dirty="0">
                <a:latin typeface="+mn-lt"/>
              </a:rPr>
              <a:t>we move to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asymptotic notation</a:t>
            </a:r>
            <a:endParaRPr lang="en-US" altLang="en-US" sz="2400" dirty="0" smtClean="0">
              <a:latin typeface="+mn-lt"/>
            </a:endParaRPr>
          </a:p>
          <a:p>
            <a:pPr eaLnBrk="1" hangingPunct="1">
              <a:spcBef>
                <a:spcPct val="50000"/>
              </a:spcBef>
              <a:buSzTx/>
              <a:buFontTx/>
              <a:buChar char="•"/>
            </a:pPr>
            <a:r>
              <a:rPr lang="en-US" altLang="en-US" sz="2400" dirty="0" smtClean="0">
                <a:latin typeface="+mn-lt"/>
              </a:rPr>
              <a:t>Here </a:t>
            </a:r>
            <a:r>
              <a:rPr lang="en-US" altLang="en-US" sz="2400" dirty="0">
                <a:latin typeface="+mn-lt"/>
              </a:rPr>
              <a:t>we focus on determining the biggest term in the complexity function.</a:t>
            </a:r>
          </a:p>
          <a:p>
            <a:pPr eaLnBrk="1" hangingPunct="1">
              <a:spcBef>
                <a:spcPct val="50000"/>
              </a:spcBef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Sufficiently large size of n.</a:t>
            </a:r>
          </a:p>
        </p:txBody>
      </p:sp>
    </p:spTree>
    <p:extLst>
      <p:ext uri="{BB962C8B-B14F-4D97-AF65-F5344CB8AC3E}">
        <p14:creationId xmlns:p14="http://schemas.microsoft.com/office/powerpoint/2010/main" val="275223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  <p:bldP spid="430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5855AA-C6BF-4AF4-B09C-69D3D0D12F7E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Asymptotic Notations(Contd.)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725487"/>
          </a:xfrm>
        </p:spPr>
        <p:txBody>
          <a:bodyPr/>
          <a:lstStyle/>
          <a:p>
            <a:pPr eaLnBrk="1" hangingPunct="1"/>
            <a:r>
              <a:rPr lang="en-US" altLang="en-US" smtClean="0"/>
              <a:t>There are three notations.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286000" y="3200400"/>
            <a:ext cx="2971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b="1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O - Notation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 </a:t>
            </a:r>
            <a:r>
              <a:rPr lang="en-US" altLang="en-US" sz="2400" b="1">
                <a:latin typeface="Tahoma" panose="020B0604030504040204" pitchFamily="34" charset="0"/>
                <a:cs typeface="Times New Roman" panose="02020603050405020304" pitchFamily="18" charset="0"/>
              </a:rPr>
              <a:t>- Notation</a:t>
            </a:r>
            <a:r>
              <a:rPr lang="en-US" altLang="en-US" sz="2400" b="1">
                <a:latin typeface="Tahoma" panose="020B060403050404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2400" b="1">
                <a:latin typeface="Tahoma" panose="020B0604030504040204" pitchFamily="34" charset="0"/>
                <a:cs typeface="Times New Roman" panose="02020603050405020304" pitchFamily="18" charset="0"/>
              </a:rPr>
              <a:t> - Notation </a:t>
            </a:r>
          </a:p>
        </p:txBody>
      </p:sp>
    </p:spTree>
    <p:extLst>
      <p:ext uri="{BB962C8B-B14F-4D97-AF65-F5344CB8AC3E}">
        <p14:creationId xmlns:p14="http://schemas.microsoft.com/office/powerpoint/2010/main" val="138608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58EAEF-5556-40D5-A752-E66181B6F6C9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ALGORITHM (Contd.)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735888" cy="18684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1.Get the smallest value from the input.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2.Remove it and output.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3.Repeat above 1,2 for remaining input until there is no item in the input.</a:t>
            </a:r>
          </a:p>
        </p:txBody>
      </p:sp>
    </p:spTree>
    <p:extLst>
      <p:ext uri="{BB962C8B-B14F-4D97-AF65-F5344CB8AC3E}">
        <p14:creationId xmlns:p14="http://schemas.microsoft.com/office/powerpoint/2010/main" val="26283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1BBECB-DA9E-4F47-9FF9-F83F40333694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Big O - Notation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97888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cs typeface="Times New Roman" panose="02020603050405020304" pitchFamily="18" charset="0"/>
              </a:rPr>
              <a:t>Introduced by Paul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Bechman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in 1892.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cs typeface="Times New Roman" panose="02020603050405020304" pitchFamily="18" charset="0"/>
              </a:rPr>
              <a:t>We use Big O-notation to give an upper bound on a function.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b="1" dirty="0" smtClean="0">
                <a:cs typeface="Times New Roman" panose="02020603050405020304" pitchFamily="18" charset="0"/>
              </a:rPr>
              <a:t>Definition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   	O(g(n))  = { f(n) : there exist positive constants c  and n</a:t>
            </a:r>
            <a:r>
              <a:rPr lang="en-US" altLang="en-US" sz="2400" baseline="-25000" dirty="0" smtClean="0">
                <a:cs typeface="Times New Roman" panose="02020603050405020304" pitchFamily="18" charset="0"/>
              </a:rPr>
              <a:t>o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such that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       0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f(n)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cg(n) for all n 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n</a:t>
            </a:r>
            <a:r>
              <a:rPr lang="en-US" altLang="en-US" sz="2400" baseline="-30000" dirty="0" smtClean="0">
                <a:cs typeface="Times New Roman" panose="02020603050405020304" pitchFamily="18" charset="0"/>
              </a:rPr>
              <a:t>o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}.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5" y="3790950"/>
            <a:ext cx="3724275" cy="2838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0" y="4378681"/>
            <a:ext cx="4248151" cy="2114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 err="1">
                <a:cs typeface="Times New Roman" panose="02020603050405020304" pitchFamily="18" charset="0"/>
              </a:rPr>
              <a:t>Eg</a:t>
            </a:r>
            <a:r>
              <a:rPr lang="en-US" altLang="en-US" dirty="0">
                <a:cs typeface="Times New Roman" panose="02020603050405020304" pitchFamily="18" charset="0"/>
              </a:rPr>
              <a:t>: What is the big O value of f(n)=2n + 6 ?</a:t>
            </a:r>
          </a:p>
          <a:p>
            <a:pPr algn="just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      	c  =  4 </a:t>
            </a:r>
          </a:p>
          <a:p>
            <a:pPr algn="just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       	n</a:t>
            </a:r>
            <a:r>
              <a:rPr lang="en-US" altLang="en-US" baseline="-25000" dirty="0">
                <a:cs typeface="Times New Roman" panose="02020603050405020304" pitchFamily="18" charset="0"/>
              </a:rPr>
              <a:t>o</a:t>
            </a:r>
            <a:r>
              <a:rPr lang="en-US" altLang="en-US" dirty="0">
                <a:cs typeface="Times New Roman" panose="02020603050405020304" pitchFamily="18" charset="0"/>
              </a:rPr>
              <a:t> = 3</a:t>
            </a:r>
          </a:p>
          <a:p>
            <a:pPr algn="just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      	 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g(n</a:t>
            </a:r>
            <a:r>
              <a:rPr lang="en-US" altLang="en-US" dirty="0">
                <a:cs typeface="Times New Roman" panose="02020603050405020304" pitchFamily="18" charset="0"/>
              </a:rPr>
              <a:t>)=n   therefore   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     f(n)  =  O(n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7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050B4F-56ED-442B-84A9-7A035E75F3D9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Back to the example</a:t>
            </a:r>
          </a:p>
        </p:txBody>
      </p:sp>
      <p:sp>
        <p:nvSpPr>
          <p:cNvPr id="4813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78000"/>
            <a:ext cx="4229100" cy="4572000"/>
          </a:xfrm>
          <a:noFill/>
        </p:spPr>
        <p:txBody>
          <a:bodyPr/>
          <a:lstStyle/>
          <a:p>
            <a:pPr eaLnBrk="1" hangingPunct="1"/>
            <a:r>
              <a:rPr lang="en-AU" altLang="en-US" sz="2000" dirty="0" smtClean="0"/>
              <a:t>Alternative calculation:</a:t>
            </a:r>
          </a:p>
          <a:p>
            <a:pPr eaLnBrk="1" hangingPunct="1"/>
            <a:endParaRPr lang="en-AU" altLang="en-US" sz="2800" dirty="0" smtClean="0"/>
          </a:p>
          <a:p>
            <a:pPr eaLnBrk="1" hangingPunct="1"/>
            <a:endParaRPr lang="en-AU" altLang="en-US" sz="2800" dirty="0" smtClean="0"/>
          </a:p>
        </p:txBody>
      </p:sp>
      <p:sp>
        <p:nvSpPr>
          <p:cNvPr id="48144" name="Text Box 14"/>
          <p:cNvSpPr txBox="1">
            <a:spLocks noChangeArrowheads="1"/>
          </p:cNvSpPr>
          <p:nvPr/>
        </p:nvSpPr>
        <p:spPr bwMode="auto">
          <a:xfrm>
            <a:off x="827088" y="4114800"/>
            <a:ext cx="7632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400" i="1" dirty="0">
                <a:latin typeface="Times New Roman" panose="02020603050405020304" pitchFamily="18" charset="0"/>
              </a:rPr>
              <a:t>T</a:t>
            </a:r>
            <a:r>
              <a:rPr lang="en-AU" altLang="en-US" sz="2400" dirty="0">
                <a:latin typeface="Times New Roman" panose="02020603050405020304" pitchFamily="18" charset="0"/>
              </a:rPr>
              <a:t>(</a:t>
            </a:r>
            <a:r>
              <a:rPr lang="en-AU" altLang="en-US" sz="2400" i="1" dirty="0">
                <a:latin typeface="Times New Roman" panose="02020603050405020304" pitchFamily="18" charset="0"/>
              </a:rPr>
              <a:t>n</a:t>
            </a:r>
            <a:r>
              <a:rPr lang="en-AU" altLang="en-US" sz="2400" dirty="0">
                <a:latin typeface="Times New Roman" panose="02020603050405020304" pitchFamily="18" charset="0"/>
              </a:rPr>
              <a:t>) = </a:t>
            </a:r>
            <a:r>
              <a:rPr lang="en-AU" altLang="en-US" sz="2400" i="1" dirty="0">
                <a:latin typeface="Times New Roman" panose="02020603050405020304" pitchFamily="18" charset="0"/>
              </a:rPr>
              <a:t>c</a:t>
            </a:r>
            <a:r>
              <a:rPr lang="en-AU" altLang="en-US" sz="2400" baseline="-25000" dirty="0">
                <a:latin typeface="Times New Roman" panose="02020603050405020304" pitchFamily="18" charset="0"/>
              </a:rPr>
              <a:t>1 </a:t>
            </a:r>
            <a:r>
              <a:rPr lang="en-AU" altLang="en-US" sz="2400" dirty="0">
                <a:latin typeface="Times New Roman" panose="02020603050405020304" pitchFamily="18" charset="0"/>
              </a:rPr>
              <a:t>+ </a:t>
            </a:r>
            <a:r>
              <a:rPr lang="en-AU" altLang="en-US" sz="2400" i="1" dirty="0">
                <a:latin typeface="Times New Roman" panose="02020603050405020304" pitchFamily="18" charset="0"/>
              </a:rPr>
              <a:t>c</a:t>
            </a:r>
            <a:r>
              <a:rPr lang="en-AU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AU" altLang="en-US" sz="2400" dirty="0">
                <a:latin typeface="Times New Roman" panose="02020603050405020304" pitchFamily="18" charset="0"/>
              </a:rPr>
              <a:t> (</a:t>
            </a:r>
            <a:r>
              <a:rPr lang="en-AU" altLang="en-US" sz="2400" i="1" dirty="0">
                <a:latin typeface="Times New Roman" panose="02020603050405020304" pitchFamily="18" charset="0"/>
              </a:rPr>
              <a:t>n</a:t>
            </a:r>
            <a:r>
              <a:rPr lang="en-AU" altLang="en-US" sz="2400" dirty="0">
                <a:latin typeface="Times New Roman" panose="02020603050405020304" pitchFamily="18" charset="0"/>
              </a:rPr>
              <a:t>+1) + </a:t>
            </a:r>
            <a:r>
              <a:rPr lang="en-AU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AU" altLang="en-US" sz="2400" i="1" dirty="0" smtClean="0">
                <a:latin typeface="Times New Roman" panose="02020603050405020304" pitchFamily="18" charset="0"/>
              </a:rPr>
              <a:t>c</a:t>
            </a:r>
            <a:r>
              <a:rPr lang="en-AU" altLang="en-US" sz="2400" baseline="-25000" dirty="0" smtClean="0">
                <a:latin typeface="Times New Roman" panose="02020603050405020304" pitchFamily="18" charset="0"/>
              </a:rPr>
              <a:t>3 </a:t>
            </a:r>
            <a:r>
              <a:rPr lang="en-AU" altLang="en-US" sz="2400" i="1" dirty="0">
                <a:latin typeface="Times New Roman" panose="02020603050405020304" pitchFamily="18" charset="0"/>
              </a:rPr>
              <a:t>n</a:t>
            </a:r>
            <a:r>
              <a:rPr lang="en-AU" altLang="en-US" sz="2400" dirty="0">
                <a:latin typeface="Times New Roman" panose="02020603050405020304" pitchFamily="18" charset="0"/>
              </a:rPr>
              <a:t> </a:t>
            </a:r>
            <a:endParaRPr lang="en-AU" altLang="en-US" sz="2400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400" dirty="0">
                <a:latin typeface="Times New Roman" panose="02020603050405020304" pitchFamily="18" charset="0"/>
              </a:rPr>
              <a:t> </a:t>
            </a:r>
            <a:r>
              <a:rPr lang="en-AU" altLang="en-US" sz="2400" dirty="0" smtClean="0">
                <a:latin typeface="Times New Roman" panose="02020603050405020304" pitchFamily="18" charset="0"/>
              </a:rPr>
              <a:t>       = </a:t>
            </a:r>
            <a:r>
              <a:rPr lang="en-AU" altLang="en-US" sz="2400" dirty="0">
                <a:latin typeface="Times New Roman" panose="02020603050405020304" pitchFamily="18" charset="0"/>
              </a:rPr>
              <a:t>(</a:t>
            </a:r>
            <a:r>
              <a:rPr lang="en-AU" altLang="en-US" sz="2400" i="1" dirty="0">
                <a:latin typeface="Times New Roman" panose="02020603050405020304" pitchFamily="18" charset="0"/>
              </a:rPr>
              <a:t>c</a:t>
            </a:r>
            <a:r>
              <a:rPr lang="en-AU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AU" altLang="en-US" sz="2400" dirty="0">
                <a:latin typeface="Times New Roman" panose="02020603050405020304" pitchFamily="18" charset="0"/>
              </a:rPr>
              <a:t> + </a:t>
            </a:r>
            <a:r>
              <a:rPr lang="en-AU" altLang="en-US" sz="2400" i="1" dirty="0">
                <a:latin typeface="Times New Roman" panose="02020603050405020304" pitchFamily="18" charset="0"/>
              </a:rPr>
              <a:t>c</a:t>
            </a:r>
            <a:r>
              <a:rPr lang="en-AU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AU" altLang="en-US" sz="2400" dirty="0">
                <a:latin typeface="Times New Roman" panose="02020603050405020304" pitchFamily="18" charset="0"/>
              </a:rPr>
              <a:t>) + (</a:t>
            </a:r>
            <a:r>
              <a:rPr lang="en-AU" altLang="en-US" sz="2400" i="1" dirty="0">
                <a:latin typeface="Times New Roman" panose="02020603050405020304" pitchFamily="18" charset="0"/>
              </a:rPr>
              <a:t>c</a:t>
            </a:r>
            <a:r>
              <a:rPr lang="en-AU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AU" altLang="en-US" sz="2400" dirty="0">
                <a:latin typeface="Times New Roman" panose="02020603050405020304" pitchFamily="18" charset="0"/>
              </a:rPr>
              <a:t> + </a:t>
            </a:r>
            <a:r>
              <a:rPr lang="en-AU" altLang="en-US" sz="2400" i="1" dirty="0">
                <a:latin typeface="Times New Roman" panose="02020603050405020304" pitchFamily="18" charset="0"/>
              </a:rPr>
              <a:t>c</a:t>
            </a:r>
            <a:r>
              <a:rPr lang="en-AU" altLang="en-US" sz="2400" baseline="-25000" dirty="0">
                <a:latin typeface="Times New Roman" panose="02020603050405020304" pitchFamily="18" charset="0"/>
              </a:rPr>
              <a:t>3</a:t>
            </a:r>
            <a:r>
              <a:rPr lang="en-AU" altLang="en-US" sz="2400" dirty="0">
                <a:latin typeface="Times New Roman" panose="02020603050405020304" pitchFamily="18" charset="0"/>
              </a:rPr>
              <a:t>) </a:t>
            </a:r>
            <a:r>
              <a:rPr lang="en-AU" altLang="en-US" sz="2400" i="1" dirty="0">
                <a:latin typeface="Times New Roman" panose="02020603050405020304" pitchFamily="18" charset="0"/>
              </a:rPr>
              <a:t>n</a:t>
            </a:r>
            <a:r>
              <a:rPr lang="en-AU" altLang="en-US" sz="2400" dirty="0">
                <a:latin typeface="Times New Roman" panose="02020603050405020304" pitchFamily="18" charset="0"/>
              </a:rPr>
              <a:t> </a:t>
            </a:r>
            <a:endParaRPr lang="en-AU" altLang="en-US" sz="2400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400" dirty="0">
                <a:latin typeface="Times New Roman" panose="02020603050405020304" pitchFamily="18" charset="0"/>
              </a:rPr>
              <a:t> </a:t>
            </a:r>
            <a:r>
              <a:rPr lang="en-AU" altLang="en-US" sz="2400" dirty="0" smtClean="0">
                <a:latin typeface="Times New Roman" panose="02020603050405020304" pitchFamily="18" charset="0"/>
              </a:rPr>
              <a:t>       = </a:t>
            </a:r>
            <a:r>
              <a:rPr lang="en-AU" altLang="en-US" sz="2400" i="1" dirty="0">
                <a:latin typeface="Times New Roman" panose="02020603050405020304" pitchFamily="18" charset="0"/>
              </a:rPr>
              <a:t>c</a:t>
            </a:r>
            <a:r>
              <a:rPr lang="en-AU" altLang="en-US" sz="2400" baseline="-25000" dirty="0">
                <a:latin typeface="Times New Roman" panose="02020603050405020304" pitchFamily="18" charset="0"/>
              </a:rPr>
              <a:t>4</a:t>
            </a:r>
            <a:r>
              <a:rPr lang="en-AU" altLang="en-US" sz="2400" dirty="0">
                <a:latin typeface="Times New Roman" panose="02020603050405020304" pitchFamily="18" charset="0"/>
              </a:rPr>
              <a:t> + c</a:t>
            </a:r>
            <a:r>
              <a:rPr lang="en-AU" altLang="en-US" sz="2400" baseline="-25000" dirty="0">
                <a:latin typeface="Times New Roman" panose="02020603050405020304" pitchFamily="18" charset="0"/>
              </a:rPr>
              <a:t>5</a:t>
            </a:r>
            <a:r>
              <a:rPr lang="en-AU" altLang="en-US" sz="2400" dirty="0">
                <a:latin typeface="Times New Roman" panose="02020603050405020304" pitchFamily="18" charset="0"/>
              </a:rPr>
              <a:t> </a:t>
            </a:r>
            <a:r>
              <a:rPr lang="en-AU" altLang="en-US" sz="2400" i="1" dirty="0">
                <a:latin typeface="Times New Roman" panose="02020603050405020304" pitchFamily="18" charset="0"/>
              </a:rPr>
              <a:t>n</a:t>
            </a:r>
            <a:r>
              <a:rPr lang="en-AU" altLang="en-US" sz="2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8145" name="Text Box 15"/>
          <p:cNvSpPr txBox="1">
            <a:spLocks noChangeArrowheads="1"/>
          </p:cNvSpPr>
          <p:nvPr/>
        </p:nvSpPr>
        <p:spPr bwMode="auto">
          <a:xfrm>
            <a:off x="3124200" y="5257800"/>
            <a:ext cx="146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AU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O</a:t>
            </a:r>
            <a:r>
              <a:rPr lang="en-AU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(n)</a:t>
            </a:r>
            <a:endParaRPr lang="en-AU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46" name="Text Box 16"/>
          <p:cNvSpPr txBox="1">
            <a:spLocks noChangeArrowheads="1"/>
          </p:cNvSpPr>
          <p:nvPr/>
        </p:nvSpPr>
        <p:spPr bwMode="auto">
          <a:xfrm>
            <a:off x="771313" y="5997728"/>
            <a:ext cx="7508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>
                <a:latin typeface="+mn-lt"/>
              </a:rPr>
              <a:t>Proof: </a:t>
            </a:r>
            <a:r>
              <a:rPr lang="en-AU" altLang="en-US" sz="2400" i="1" dirty="0">
                <a:latin typeface="+mn-lt"/>
              </a:rPr>
              <a:t>c</a:t>
            </a:r>
            <a:r>
              <a:rPr lang="en-AU" altLang="en-US" sz="2400" baseline="-25000" dirty="0">
                <a:latin typeface="+mn-lt"/>
              </a:rPr>
              <a:t>4</a:t>
            </a:r>
            <a:r>
              <a:rPr lang="en-AU" altLang="en-US" sz="2400" dirty="0">
                <a:latin typeface="+mn-lt"/>
              </a:rPr>
              <a:t> + </a:t>
            </a:r>
            <a:r>
              <a:rPr lang="en-AU" altLang="en-US" sz="2400" i="1" dirty="0">
                <a:latin typeface="+mn-lt"/>
              </a:rPr>
              <a:t>c</a:t>
            </a:r>
            <a:r>
              <a:rPr lang="en-AU" altLang="en-US" sz="2400" baseline="-25000" dirty="0">
                <a:latin typeface="+mn-lt"/>
              </a:rPr>
              <a:t>5</a:t>
            </a:r>
            <a:r>
              <a:rPr lang="en-AU" altLang="en-US" sz="2400" dirty="0">
                <a:latin typeface="+mn-lt"/>
              </a:rPr>
              <a:t> </a:t>
            </a:r>
            <a:r>
              <a:rPr lang="en-AU" altLang="en-US" sz="2400" i="1" dirty="0">
                <a:latin typeface="+mn-lt"/>
              </a:rPr>
              <a:t>n</a:t>
            </a:r>
            <a:r>
              <a:rPr lang="en-AU" altLang="en-US" sz="2400" dirty="0">
                <a:latin typeface="+mn-lt"/>
              </a:rPr>
              <a:t> </a:t>
            </a:r>
            <a:r>
              <a:rPr lang="en-AU" altLang="en-US" sz="2400" dirty="0">
                <a:latin typeface="+mn-lt"/>
                <a:cs typeface="Times New Roman" panose="02020603050405020304" pitchFamily="18" charset="0"/>
              </a:rPr>
              <a:t>≤ </a:t>
            </a:r>
            <a:r>
              <a:rPr lang="en-AU" altLang="en-US" sz="2400" i="1" dirty="0">
                <a:latin typeface="+mn-lt"/>
                <a:cs typeface="Times New Roman" panose="02020603050405020304" pitchFamily="18" charset="0"/>
              </a:rPr>
              <a:t>c</a:t>
            </a:r>
            <a:r>
              <a:rPr lang="en-AU" altLang="en-US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AU" altLang="en-US" sz="2400" i="1" dirty="0">
                <a:latin typeface="+mn-lt"/>
                <a:cs typeface="Times New Roman" panose="02020603050405020304" pitchFamily="18" charset="0"/>
              </a:rPr>
              <a:t>n</a:t>
            </a:r>
            <a:r>
              <a:rPr lang="en-AU" altLang="en-US" sz="24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AU" altLang="en-US" sz="240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 TRUE for </a:t>
            </a:r>
            <a:r>
              <a:rPr lang="en-AU" altLang="en-US" sz="2400" i="1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en-AU" altLang="en-US" sz="240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≥1 and </a:t>
            </a:r>
            <a:r>
              <a:rPr lang="en-AU" altLang="en-US" sz="2400" i="1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c</a:t>
            </a:r>
            <a:r>
              <a:rPr lang="en-AU" altLang="en-US" sz="240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AU" altLang="en-US" sz="2400" dirty="0">
                <a:latin typeface="+mn-lt"/>
                <a:sym typeface="Wingdings" panose="05000000000000000000" pitchFamily="2" charset="2"/>
              </a:rPr>
              <a:t>≥ </a:t>
            </a:r>
            <a:r>
              <a:rPr lang="en-AU" altLang="en-US" sz="2400" i="1" dirty="0">
                <a:latin typeface="+mn-lt"/>
              </a:rPr>
              <a:t>c</a:t>
            </a:r>
            <a:r>
              <a:rPr lang="en-AU" altLang="en-US" sz="2400" baseline="-25000" dirty="0">
                <a:latin typeface="+mn-lt"/>
              </a:rPr>
              <a:t>4 </a:t>
            </a:r>
            <a:r>
              <a:rPr lang="en-AU" altLang="en-US" sz="2400" dirty="0">
                <a:latin typeface="+mn-lt"/>
              </a:rPr>
              <a:t>+ </a:t>
            </a:r>
            <a:r>
              <a:rPr lang="en-AU" altLang="en-US" sz="2400" i="1" dirty="0">
                <a:latin typeface="+mn-lt"/>
              </a:rPr>
              <a:t>c</a:t>
            </a:r>
            <a:r>
              <a:rPr lang="en-AU" altLang="en-US" sz="2400" baseline="-25000" dirty="0">
                <a:latin typeface="+mn-lt"/>
              </a:rPr>
              <a:t>5</a:t>
            </a:r>
            <a:r>
              <a:rPr lang="en-AU" altLang="en-US" sz="2000" dirty="0">
                <a:latin typeface="+mn-lt"/>
              </a:rPr>
              <a:t>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75201"/>
              </p:ext>
            </p:extLst>
          </p:nvPr>
        </p:nvGraphicFramePr>
        <p:xfrm>
          <a:off x="1314188" y="2210222"/>
          <a:ext cx="696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012"/>
                <a:gridCol w="1690988"/>
                <a:gridCol w="232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AU" altLang="en-US" sz="2400" b="1" dirty="0" smtClean="0">
                          <a:latin typeface="+mn-lt"/>
                        </a:rPr>
                        <a:t>cost</a:t>
                      </a:r>
                      <a:endParaRPr lang="en-AU" altLang="en-US" sz="2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en-US" sz="2400" b="1" dirty="0" smtClean="0">
                          <a:latin typeface="+mn-lt"/>
                        </a:rPr>
                        <a:t>times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sum 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= 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AU" altLang="en-US" sz="2400" i="1" dirty="0" smtClean="0">
                          <a:latin typeface="+mn-lt"/>
                        </a:rPr>
                        <a:t>c</a:t>
                      </a:r>
                      <a:r>
                        <a:rPr lang="en-AU" altLang="en-US" sz="2400" baseline="-25000" dirty="0" smtClean="0">
                          <a:latin typeface="+mn-lt"/>
                        </a:rPr>
                        <a:t>1</a:t>
                      </a:r>
                      <a:endParaRPr lang="en-AU" altLang="en-US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n-lt"/>
                        </a:rPr>
                        <a:t>1</a:t>
                      </a:r>
                      <a:endParaRPr lang="en-US" sz="24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for </a:t>
                      </a:r>
                      <a:r>
                        <a:rPr lang="en-US" sz="2400" i="1" dirty="0" err="1" smtClean="0"/>
                        <a:t>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= 1 to </a:t>
                      </a:r>
                      <a:r>
                        <a:rPr lang="en-US" sz="2400" i="1" dirty="0" smtClean="0">
                          <a:sym typeface="Wingdings" panose="05000000000000000000" pitchFamily="2" charset="2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en-US" sz="2400" i="1" dirty="0" smtClean="0">
                          <a:latin typeface="+mn-lt"/>
                        </a:rPr>
                        <a:t>c</a:t>
                      </a:r>
                      <a:r>
                        <a:rPr lang="en-AU" altLang="en-US" sz="2400" baseline="-25000" dirty="0" smtClean="0">
                          <a:latin typeface="+mn-lt"/>
                        </a:rPr>
                        <a:t>2</a:t>
                      </a:r>
                      <a:endParaRPr lang="en-AU" altLang="en-US" sz="2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en-US" sz="2400" i="1" dirty="0" smtClean="0">
                          <a:latin typeface="+mn-lt"/>
                        </a:rPr>
                        <a:t>n</a:t>
                      </a:r>
                      <a:r>
                        <a:rPr lang="en-AU" altLang="en-US" sz="2400" dirty="0" smtClean="0">
                          <a:latin typeface="+mn-lt"/>
                        </a:rPr>
                        <a:t>+1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        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sum = sum + A[</a:t>
                      </a:r>
                      <a:r>
                        <a:rPr lang="en-US" sz="2400" i="1" dirty="0" err="1" smtClean="0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400" dirty="0" smtClean="0">
                          <a:sym typeface="Wingdings" panose="05000000000000000000" pitchFamily="2" charset="2"/>
                        </a:rPr>
                        <a:t>]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altLang="en-US" sz="2400" i="1" dirty="0" smtClean="0">
                          <a:latin typeface="+mn-lt"/>
                        </a:rPr>
                        <a:t>c</a:t>
                      </a:r>
                      <a:r>
                        <a:rPr lang="en-AU" altLang="en-US" sz="2400" baseline="-25000" dirty="0" smtClean="0">
                          <a:latin typeface="+mn-lt"/>
                        </a:rPr>
                        <a:t>3</a:t>
                      </a:r>
                      <a:endParaRPr lang="en-AU" altLang="en-US" sz="24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AU" altLang="en-US" sz="2400" i="1" dirty="0" smtClean="0">
                          <a:latin typeface="+mn-lt"/>
                        </a:rPr>
                        <a:t>n</a:t>
                      </a:r>
                      <a:endParaRPr lang="en-AU" altLang="en-US" sz="2400" i="1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96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2D296C-3032-41B4-B824-F44A1F6760AA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Big O – Notation(Contd.)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Assignment (s 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= 1</a:t>
            </a:r>
            <a:r>
              <a:rPr lang="en-US" altLang="en-US" sz="24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Addition (s+1)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Multiplication (s*2)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Comparison (S&lt;10)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5410200" y="28956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80363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41BBA1-D461-4DF3-B893-9E9F5586E1DF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Question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Find the Big O value for following fragment of code.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 for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 </a:t>
            </a:r>
            <a:r>
              <a:rPr lang="en-US" altLang="en-US" sz="2400" dirty="0">
                <a:cs typeface="Tahoma" panose="020B0604030504040204" pitchFamily="34" charset="0"/>
                <a:sym typeface="Symbol" panose="05050102010706020507" pitchFamily="18" charset="2"/>
              </a:rPr>
              <a:t>=</a:t>
            </a: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 1 to 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            for j = 1 to </a:t>
            </a:r>
            <a:r>
              <a:rPr lang="en-US" altLang="en-US" sz="2400" dirty="0" err="1" smtClean="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endParaRPr lang="en-US" altLang="en-US" sz="2400" dirty="0" smtClean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cs typeface="Tahoma" panose="020B0604030504040204" pitchFamily="34" charset="0"/>
                <a:sym typeface="Symbol" panose="05050102010706020507" pitchFamily="18" charset="2"/>
              </a:rPr>
              <a:t>                    Print j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638800" y="3200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</a:rPr>
              <a:t>O(n</a:t>
            </a:r>
            <a:r>
              <a:rPr lang="en-US" altLang="en-US" sz="2400" baseline="30000" dirty="0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831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B37337-B713-49BA-93A9-CCE6EEFF2CDD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Graphs of functions 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3014" name="Rectangle 3"/>
          <p:cNvSpPr>
            <a:spLocks noGrp="1" noChangeArrowheads="1" noTextEdit="1"/>
          </p:cNvSpPr>
          <p:nvPr>
            <p:ph type="dgm" idx="1"/>
          </p:nvPr>
        </p:nvSpPr>
        <p:spPr>
          <a:xfrm>
            <a:off x="1066800" y="1981200"/>
            <a:ext cx="7772400" cy="4114800"/>
          </a:xfrm>
        </p:spPr>
      </p:sp>
      <p:pic>
        <p:nvPicPr>
          <p:cNvPr id="43015" name="Picture 5" descr="summ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2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F39683-025D-4BFC-ACEE-6EA31DD4DE65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pic>
        <p:nvPicPr>
          <p:cNvPr id="44037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79550"/>
            <a:ext cx="8497888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0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BE8B16-E9FC-4E14-AE43-45E06612AC25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Big O – Notation(Contd.)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Find the Big O value for the following functions.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(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)  T(n)= 3 +5n + 3n</a:t>
            </a:r>
            <a:r>
              <a:rPr lang="en-US" altLang="en-US" sz="2400" baseline="30000" dirty="0" smtClean="0"/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(ii)  f(n)= 2</a:t>
            </a:r>
            <a:r>
              <a:rPr lang="en-US" altLang="en-US" sz="2400" baseline="30000" dirty="0" smtClean="0"/>
              <a:t>n</a:t>
            </a:r>
            <a:r>
              <a:rPr lang="en-US" altLang="en-US" sz="2400" dirty="0" smtClean="0"/>
              <a:t> + 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+8n +7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(iii) T(n)= n + </a:t>
            </a:r>
            <a:r>
              <a:rPr lang="en-US" altLang="en-US" sz="2400" dirty="0" err="1" smtClean="0"/>
              <a:t>logn</a:t>
            </a:r>
            <a:r>
              <a:rPr lang="en-US" altLang="en-US" sz="2400" dirty="0" smtClean="0"/>
              <a:t> +6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Answers: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(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) O(n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(ii) O(2</a:t>
            </a:r>
            <a:r>
              <a:rPr lang="en-US" altLang="en-US" sz="2400" baseline="30000" dirty="0" smtClean="0"/>
              <a:t>n</a:t>
            </a:r>
            <a:r>
              <a:rPr lang="en-US" altLang="en-US" sz="24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(iii) O(n)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147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uiExpand="1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73633F-584A-4B3C-B848-651E05042E0B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793038" cy="990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4000" dirty="0" smtClean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sz="4000" dirty="0" smtClean="0">
                <a:latin typeface="+mn-lt"/>
                <a:cs typeface="Times New Roman" panose="02020603050405020304" pitchFamily="18" charset="0"/>
              </a:rPr>
              <a:t> - Notation</a:t>
            </a:r>
            <a:r>
              <a:rPr lang="en-US" altLang="en-US" sz="24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Provides the lower bound of the function.</a:t>
            </a:r>
          </a:p>
          <a:p>
            <a:pPr marL="0" indent="0" eaLnBrk="1" hangingPunct="1">
              <a:buNone/>
            </a:pPr>
            <a:endParaRPr lang="en-US" altLang="en-US" sz="2400" dirty="0" smtClean="0"/>
          </a:p>
          <a:p>
            <a:pPr marL="0" indent="0" eaLnBrk="1" hangingPunct="1">
              <a:buNone/>
            </a:pPr>
            <a:r>
              <a:rPr lang="en-US" altLang="en-US" sz="2400" b="1" dirty="0" smtClean="0"/>
              <a:t>Definition: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   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(g(n)) = { f(n) : there exist positive constants c and n</a:t>
            </a:r>
            <a:r>
              <a:rPr lang="en-US" altLang="en-US" sz="2400" baseline="-30000" dirty="0" smtClean="0">
                <a:cs typeface="Times New Roman" panose="02020603050405020304" pitchFamily="18" charset="0"/>
              </a:rPr>
              <a:t>0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 such that              0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cg(n)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f(n) for all n 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n</a:t>
            </a:r>
            <a:r>
              <a:rPr lang="en-US" altLang="en-US" sz="2400" baseline="-30000" dirty="0" smtClean="0">
                <a:cs typeface="Times New Roman" panose="02020603050405020304" pitchFamily="18" charset="0"/>
              </a:rPr>
              <a:t>o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} </a:t>
            </a:r>
            <a:r>
              <a:rPr lang="en-US" altLang="en-US" sz="2400" baseline="-30000" dirty="0" smtClean="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aseline="-30000" dirty="0" smtClean="0"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	</a:t>
            </a:r>
            <a:endParaRPr lang="en-US" alt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3943350"/>
            <a:ext cx="41052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2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BDF955-78EF-4987-88B3-B11F6C70E9B0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 </a:t>
            </a:r>
            <a:r>
              <a:rPr lang="en-US" altLang="en-US" dirty="0" smtClean="0">
                <a:cs typeface="Times New Roman" panose="02020603050405020304" pitchFamily="18" charset="0"/>
              </a:rPr>
              <a:t>- Notation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 </a:t>
            </a:r>
            <a:br>
              <a:rPr lang="en-US" altLang="en-US" sz="2400" b="1" dirty="0" smtClean="0">
                <a:solidFill>
                  <a:schemeClr val="tx1"/>
                </a:solidFill>
              </a:rPr>
            </a:br>
            <a:endParaRPr lang="en-US" alt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This is used when the function f can be bounded both from above and below by the same function g.</a:t>
            </a:r>
          </a:p>
          <a:p>
            <a:pPr marL="0" indent="0" eaLnBrk="1" hangingPunct="1">
              <a:buNone/>
            </a:pPr>
            <a:endParaRPr lang="en-US" altLang="en-US" sz="2400" b="1" dirty="0" smtClean="0"/>
          </a:p>
          <a:p>
            <a:pPr marL="0" indent="0" eaLnBrk="1" hangingPunct="1">
              <a:buNone/>
            </a:pPr>
            <a:r>
              <a:rPr lang="en-US" altLang="en-US" sz="2400" b="1" dirty="0" smtClean="0"/>
              <a:t>Definition: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   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(g(n)) ={ f(n): there exist positive constant c</a:t>
            </a:r>
            <a:r>
              <a:rPr lang="en-US" altLang="en-US" sz="2400" baseline="-30000" dirty="0" smtClean="0">
                <a:cs typeface="Times New Roman" panose="02020603050405020304" pitchFamily="18" charset="0"/>
              </a:rPr>
              <a:t>1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, c</a:t>
            </a:r>
            <a:r>
              <a:rPr lang="en-US" altLang="en-US" sz="2400" baseline="-30000" dirty="0" smtClean="0"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, and n</a:t>
            </a:r>
            <a:r>
              <a:rPr lang="en-US" altLang="en-US" sz="2400" baseline="-30000" dirty="0" smtClean="0">
                <a:cs typeface="Times New Roman" panose="02020603050405020304" pitchFamily="18" charset="0"/>
              </a:rPr>
              <a:t>0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such that 0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c</a:t>
            </a:r>
            <a:r>
              <a:rPr lang="en-US" altLang="en-US" sz="2400" baseline="-30000" dirty="0" smtClean="0">
                <a:cs typeface="Times New Roman" panose="02020603050405020304" pitchFamily="18" charset="0"/>
              </a:rPr>
              <a:t>1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g(n)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f(n)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c</a:t>
            </a:r>
            <a:r>
              <a:rPr lang="en-US" altLang="en-US" sz="2400" baseline="-30000" dirty="0" smtClean="0"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g(n) for all n </a:t>
            </a:r>
            <a:r>
              <a:rPr lang="en-US" altLang="en-US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 n</a:t>
            </a:r>
            <a:r>
              <a:rPr lang="en-US" altLang="en-US" sz="2400" baseline="-30000" dirty="0" smtClean="0">
                <a:cs typeface="Times New Roman" panose="02020603050405020304" pitchFamily="18" charset="0"/>
              </a:rPr>
              <a:t>0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75" y="4000500"/>
            <a:ext cx="42005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86C23B-E3F7-4174-82F0-9152EDEA4AF9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What is an algorithm?</a:t>
            </a:r>
          </a:p>
          <a:p>
            <a:pPr eaLnBrk="1" hangingPunct="1"/>
            <a:r>
              <a:rPr lang="en-US" altLang="en-US" sz="2400" dirty="0" smtClean="0"/>
              <a:t>Properties of an algorithm.</a:t>
            </a:r>
          </a:p>
          <a:p>
            <a:pPr eaLnBrk="1" hangingPunct="1"/>
            <a:r>
              <a:rPr lang="en-US" altLang="en-US" sz="2400" dirty="0" smtClean="0"/>
              <a:t>Design methods.</a:t>
            </a:r>
          </a:p>
          <a:p>
            <a:pPr eaLnBrk="1" hangingPunct="1"/>
            <a:r>
              <a:rPr lang="en-US" altLang="en-US" sz="2400" dirty="0" err="1" smtClean="0"/>
              <a:t>Pseudocode</a:t>
            </a:r>
            <a:r>
              <a:rPr lang="en-US" altLang="en-US" sz="2400" dirty="0" smtClean="0"/>
              <a:t>.</a:t>
            </a:r>
          </a:p>
          <a:p>
            <a:pPr eaLnBrk="1" hangingPunct="1"/>
            <a:r>
              <a:rPr lang="en-US" altLang="en-US" sz="2400" dirty="0" smtClean="0"/>
              <a:t>Analysis(Operation count &amp; Step count, RAM model).</a:t>
            </a:r>
          </a:p>
          <a:p>
            <a:pPr eaLnBrk="1" hangingPunct="1"/>
            <a:r>
              <a:rPr lang="en-US" altLang="en-US" sz="2400" dirty="0" smtClean="0"/>
              <a:t>Insertion Sort.</a:t>
            </a:r>
          </a:p>
          <a:p>
            <a:pPr eaLnBrk="1" hangingPunct="1"/>
            <a:r>
              <a:rPr lang="en-US" altLang="en-US" sz="2400" dirty="0" smtClean="0"/>
              <a:t>Asymptotic Notation</a:t>
            </a:r>
          </a:p>
        </p:txBody>
      </p:sp>
    </p:spTree>
    <p:extLst>
      <p:ext uri="{BB962C8B-B14F-4D97-AF65-F5344CB8AC3E}">
        <p14:creationId xmlns:p14="http://schemas.microsoft.com/office/powerpoint/2010/main" val="308298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A3258F-3DE1-4B85-A95D-EBF0CF9DDBF0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Properties of an Algorithm.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Be correct.</a:t>
            </a:r>
          </a:p>
          <a:p>
            <a:pPr eaLnBrk="1" hangingPunct="1"/>
            <a:r>
              <a:rPr lang="en-US" altLang="en-US" sz="2400" dirty="0" smtClean="0"/>
              <a:t>Be unambiguous.</a:t>
            </a:r>
          </a:p>
          <a:p>
            <a:pPr eaLnBrk="1" hangingPunct="1"/>
            <a:r>
              <a:rPr lang="en-US" altLang="en-US" sz="2400" dirty="0" smtClean="0"/>
              <a:t>Give the correct solution for all cases.</a:t>
            </a:r>
          </a:p>
          <a:p>
            <a:pPr eaLnBrk="1" hangingPunct="1"/>
            <a:r>
              <a:rPr lang="en-US" altLang="en-US" sz="2400" dirty="0" smtClean="0"/>
              <a:t>Be simple.</a:t>
            </a:r>
          </a:p>
          <a:p>
            <a:pPr eaLnBrk="1" hangingPunct="1"/>
            <a:r>
              <a:rPr lang="en-US" altLang="en-US" sz="2400" dirty="0" smtClean="0"/>
              <a:t>It must terminate.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dirty="0" smtClean="0"/>
          </a:p>
        </p:txBody>
      </p:sp>
      <p:pic>
        <p:nvPicPr>
          <p:cNvPr id="16391" name="Picture 1028" descr="402px-Necker_cube_and_impossible_cube_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3829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Text Box 1029"/>
          <p:cNvSpPr txBox="1">
            <a:spLocks noChangeArrowheads="1"/>
          </p:cNvSpPr>
          <p:nvPr/>
        </p:nvSpPr>
        <p:spPr bwMode="auto">
          <a:xfrm>
            <a:off x="4648200" y="5105400"/>
            <a:ext cx="33528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Necker_cube_and_impossible_cube</a:t>
            </a:r>
            <a:endParaRPr lang="en-US" altLang="en-US" sz="9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Source:http</a:t>
            </a:r>
            <a:r>
              <a:rPr lang="en-US" alt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://en.wikipedia.org/wiki/</a:t>
            </a:r>
            <a:r>
              <a:rPr lang="en-US" altLang="en-US" sz="900" dirty="0" err="1">
                <a:solidFill>
                  <a:srgbClr val="000000"/>
                </a:solidFill>
                <a:latin typeface="Tahoma" panose="020B0604030504040204" pitchFamily="34" charset="0"/>
              </a:rPr>
              <a:t>Ambiguity#Mathematical_interpretation_of_ambiguity</a:t>
            </a:r>
            <a:r>
              <a:rPr lang="en-US" altLang="en-US" sz="900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388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2A813C-E621-4B66-8949-CA22D4A23361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References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T.H. </a:t>
            </a:r>
            <a:r>
              <a:rPr lang="en-US" dirty="0" err="1"/>
              <a:t>Cormen</a:t>
            </a:r>
            <a:r>
              <a:rPr lang="en-US" dirty="0"/>
              <a:t>, C.E. </a:t>
            </a:r>
            <a:r>
              <a:rPr lang="en-US" dirty="0" err="1"/>
              <a:t>Leiserson</a:t>
            </a:r>
            <a:r>
              <a:rPr lang="en-US" dirty="0"/>
              <a:t>, R.L. </a:t>
            </a:r>
            <a:r>
              <a:rPr lang="en-US" dirty="0" err="1"/>
              <a:t>Rivest</a:t>
            </a:r>
            <a:r>
              <a:rPr lang="en-US" dirty="0"/>
              <a:t>, </a:t>
            </a:r>
            <a:r>
              <a:rPr lang="en-US" dirty="0" smtClean="0"/>
              <a:t>Clifford Stein Introduction </a:t>
            </a:r>
            <a:r>
              <a:rPr lang="en-US" dirty="0"/>
              <a:t>to </a:t>
            </a:r>
            <a:r>
              <a:rPr lang="en-US" dirty="0" smtClean="0"/>
              <a:t>Algorithms,3</a:t>
            </a:r>
            <a:r>
              <a:rPr lang="en-US" baseline="30000" dirty="0" smtClean="0"/>
              <a:t>rd</a:t>
            </a:r>
            <a:r>
              <a:rPr lang="en-US" dirty="0"/>
              <a:t> </a:t>
            </a:r>
            <a:r>
              <a:rPr lang="en-US" dirty="0" smtClean="0"/>
              <a:t>Edition</a:t>
            </a:r>
            <a:r>
              <a:rPr lang="en-US" dirty="0"/>
              <a:t>, MIT Press, 2009.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Applications of Algorithms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762000" y="178435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Data retrieval </a:t>
            </a:r>
          </a:p>
          <a:p>
            <a:pPr eaLnBrk="1" hangingPunct="1"/>
            <a:r>
              <a:rPr lang="en-US" altLang="en-US" sz="2400" dirty="0" smtClean="0"/>
              <a:t>Network routing </a:t>
            </a:r>
          </a:p>
          <a:p>
            <a:r>
              <a:rPr lang="en-US" altLang="en-US" sz="2400" dirty="0" smtClean="0"/>
              <a:t>Sorting</a:t>
            </a:r>
          </a:p>
          <a:p>
            <a:r>
              <a:rPr lang="en-US" altLang="en-US" sz="2400" dirty="0" smtClean="0"/>
              <a:t>Searching</a:t>
            </a:r>
          </a:p>
          <a:p>
            <a:r>
              <a:rPr lang="en-US" altLang="en-US" sz="2400" dirty="0" smtClean="0"/>
              <a:t>Shortest paths in a graph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4BC836-7AB0-46F8-8EB8-B1090B7D7DDB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814ADD-79A5-4077-8A98-67C6C36DFA38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Pseudocode</a:t>
            </a:r>
            <a:endParaRPr lang="en-US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772400" cy="17922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Method of writing down a algorithm.</a:t>
            </a:r>
          </a:p>
          <a:p>
            <a:pPr eaLnBrk="1" hangingPunct="1"/>
            <a:r>
              <a:rPr lang="en-US" altLang="en-US" sz="2400" dirty="0" smtClean="0"/>
              <a:t>Easy to read and understand.</a:t>
            </a:r>
          </a:p>
          <a:p>
            <a:pPr eaLnBrk="1" hangingPunct="1"/>
            <a:r>
              <a:rPr lang="en-US" altLang="en-US" sz="2400" dirty="0" smtClean="0"/>
              <a:t>Just like other programming language.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066800" y="3949005"/>
            <a:ext cx="7924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0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More expressive method.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Does not concern with the </a:t>
            </a:r>
            <a:r>
              <a:rPr lang="en-US" altLang="en-US" sz="2400" dirty="0" smtClean="0">
                <a:latin typeface="+mn-lt"/>
              </a:rPr>
              <a:t>technique of </a:t>
            </a:r>
            <a:r>
              <a:rPr lang="en-US" altLang="en-US" sz="2400" dirty="0">
                <a:latin typeface="+mn-lt"/>
              </a:rPr>
              <a:t>software engineering.       </a:t>
            </a:r>
          </a:p>
        </p:txBody>
      </p:sp>
    </p:spTree>
    <p:extLst>
      <p:ext uri="{BB962C8B-B14F-4D97-AF65-F5344CB8AC3E}">
        <p14:creationId xmlns:p14="http://schemas.microsoft.com/office/powerpoint/2010/main" val="297757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  <p:bldP spid="348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DBB804-D53E-4AFD-AB4B-FAE93BE8D308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Pseudocode Conventions.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sz="2900" dirty="0" smtClean="0"/>
              <a:t>    English.</a:t>
            </a:r>
          </a:p>
          <a:p>
            <a:pPr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sz="2900" dirty="0" smtClean="0"/>
              <a:t>     Indentation.</a:t>
            </a:r>
          </a:p>
          <a:p>
            <a:pPr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sz="2900" dirty="0" smtClean="0"/>
              <a:t>     Separate line for each instruction.</a:t>
            </a:r>
          </a:p>
          <a:p>
            <a:pPr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sz="2900" dirty="0" smtClean="0"/>
              <a:t>     Looping constructs and conditional constructs.</a:t>
            </a:r>
          </a:p>
          <a:p>
            <a:pPr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GB" altLang="en-US" sz="2900" b="1" dirty="0" smtClean="0">
                <a:solidFill>
                  <a:srgbClr val="000000"/>
                </a:solidFill>
                <a:ea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     //</a:t>
            </a:r>
            <a:r>
              <a:rPr lang="en-GB" altLang="en-US" sz="2900" dirty="0" smtClean="0">
                <a:solidFill>
                  <a:srgbClr val="000000"/>
                </a:solidFill>
                <a:ea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 indicate a comment line</a:t>
            </a:r>
            <a:r>
              <a:rPr lang="en-US" altLang="en-US" sz="2900" dirty="0" smtClean="0">
                <a:cs typeface="Tahoma" panose="020B0604030504040204" pitchFamily="34" charset="0"/>
                <a:sym typeface="Symbol" panose="05050102010706020507" pitchFamily="18" charset="2"/>
              </a:rPr>
              <a:t>.</a:t>
            </a:r>
          </a:p>
          <a:p>
            <a:pPr marL="519113" lvl="1" indent="-457200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sz="2900" b="1" dirty="0" smtClean="0">
                <a:cs typeface="Tahoma" panose="020B0604030504040204" pitchFamily="34" charset="0"/>
                <a:sym typeface="Symbol" panose="05050102010706020507" pitchFamily="18" charset="2"/>
              </a:rPr>
              <a:t>   =   </a:t>
            </a:r>
            <a:r>
              <a:rPr lang="en-US" altLang="en-US" sz="2900" dirty="0" smtClean="0">
                <a:cs typeface="Tahoma" panose="020B0604030504040204" pitchFamily="34" charset="0"/>
                <a:sym typeface="Symbol" panose="05050102010706020507" pitchFamily="18" charset="2"/>
              </a:rPr>
              <a:t>indicate the assignment.</a:t>
            </a:r>
          </a:p>
          <a:p>
            <a:pPr marL="287338" lvl="1" indent="-225425" eaLnBrk="1" hangingPunct="1"/>
            <a:endParaRPr lang="en-US" altLang="en-US" sz="2000" b="1" dirty="0" smtClean="0"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67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DBB804-D53E-4AFD-AB4B-FAE93BE8D308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Pseudocode Conventions.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648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sz="2900" dirty="0" smtClean="0"/>
              <a:t>   Array </a:t>
            </a:r>
            <a:r>
              <a:rPr lang="en-US" altLang="en-US" sz="2900" dirty="0"/>
              <a:t>elements are accessed by specifying the array name followed by the index in the square bracket. </a:t>
            </a:r>
          </a:p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altLang="en-US" sz="2900" dirty="0" smtClean="0"/>
              <a:t>   The </a:t>
            </a:r>
            <a:r>
              <a:rPr lang="en-US" altLang="en-US" sz="2900" dirty="0"/>
              <a:t>notation “..” is used to indicate a range of values within the array</a:t>
            </a:r>
            <a:r>
              <a:rPr lang="en-US" altLang="en-US" sz="2900" dirty="0" smtClean="0"/>
              <a:t>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en-US" sz="2900" dirty="0" smtClean="0"/>
              <a:t>     Ex:  </a:t>
            </a:r>
            <a:endParaRPr lang="en-US" altLang="en-US" sz="2900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en-US" sz="2900" dirty="0"/>
              <a:t>      A[1..i] indicates the sub array of A consisting of elements     A[1] , A[2] , .. , A[</a:t>
            </a:r>
            <a:r>
              <a:rPr lang="en-US" altLang="en-US" sz="2900" dirty="0" err="1"/>
              <a:t>i</a:t>
            </a:r>
            <a:r>
              <a:rPr lang="en-US" altLang="en-US" sz="2900" dirty="0"/>
              <a:t>].</a:t>
            </a:r>
          </a:p>
          <a:p>
            <a:pPr marL="287338" lvl="1" indent="-225425" eaLnBrk="1" hangingPunct="1"/>
            <a:endParaRPr lang="en-US" altLang="en-US" sz="2000" b="1" dirty="0" smtClean="0">
              <a:cs typeface="Tahoma" panose="020B060403050404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867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E57D5A-4D7C-42E7-A702-D8232A0D9E45}" type="slidenum">
              <a:rPr lang="en-US" altLang="en-US" sz="8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800" smtClean="0">
              <a:latin typeface="Tahoma" panose="020B060403050404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Analysis of Algorithms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772400" cy="72548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Idea is to predict the resource usage. 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38200" y="2590800"/>
            <a:ext cx="5562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400" dirty="0">
                <a:latin typeface="+mn-lt"/>
              </a:rPr>
              <a:t>Memory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Logic Gates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</a:t>
            </a:r>
            <a:r>
              <a:rPr lang="en-US" altLang="en-US" sz="2400" b="1" dirty="0">
                <a:latin typeface="+mn-lt"/>
              </a:rPr>
              <a:t>Computational </a:t>
            </a:r>
            <a:r>
              <a:rPr lang="en-US" altLang="en-US" sz="2400" b="1" dirty="0" smtClean="0">
                <a:latin typeface="+mn-lt"/>
              </a:rPr>
              <a:t>Time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33400" y="42672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n-lt"/>
              </a:rPr>
              <a:t>Why do we need </a:t>
            </a:r>
            <a:r>
              <a:rPr lang="en-US" altLang="en-US" sz="2400" dirty="0" smtClean="0">
                <a:latin typeface="+mn-lt"/>
              </a:rPr>
              <a:t>an </a:t>
            </a:r>
            <a:r>
              <a:rPr lang="en-US" altLang="en-US" sz="2400" dirty="0">
                <a:latin typeface="+mn-lt"/>
              </a:rPr>
              <a:t>analysis?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914400" y="4724400"/>
            <a:ext cx="6096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000" dirty="0">
                <a:latin typeface="Tahoma" panose="020B0604030504040204" pitchFamily="34" charset="0"/>
              </a:rPr>
              <a:t> </a:t>
            </a:r>
            <a:r>
              <a:rPr lang="en-US" altLang="en-US" sz="2400" dirty="0">
                <a:latin typeface="+mn-lt"/>
              </a:rPr>
              <a:t>To compare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Tx/>
              <a:buFontTx/>
              <a:buChar char="•"/>
            </a:pPr>
            <a:r>
              <a:rPr lang="en-US" altLang="en-US" sz="2400" dirty="0">
                <a:latin typeface="+mn-lt"/>
              </a:rPr>
              <a:t> Predict the growth of run time</a:t>
            </a:r>
          </a:p>
        </p:txBody>
      </p:sp>
    </p:spTree>
    <p:extLst>
      <p:ext uri="{BB962C8B-B14F-4D97-AF65-F5344CB8AC3E}">
        <p14:creationId xmlns:p14="http://schemas.microsoft.com/office/powerpoint/2010/main" val="252517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  <p:bldP spid="30724" grpId="0" autoUpdateAnimBg="0"/>
      <p:bldP spid="30725" grpId="0" autoUpdateAnimBg="0"/>
      <p:bldP spid="30727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Updated Design</Template>
  <TotalTime>11035</TotalTime>
  <Words>1563</Words>
  <Application>Microsoft Office PowerPoint</Application>
  <PresentationFormat>On-screen Show (4:3)</PresentationFormat>
  <Paragraphs>341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Calibri Light</vt:lpstr>
      <vt:lpstr>Helvetica</vt:lpstr>
      <vt:lpstr>Lucida Sans Unicode</vt:lpstr>
      <vt:lpstr>Symbol</vt:lpstr>
      <vt:lpstr>Tahoma</vt:lpstr>
      <vt:lpstr>Times New Roman</vt:lpstr>
      <vt:lpstr>Wingdings</vt:lpstr>
      <vt:lpstr>Office Theme</vt:lpstr>
      <vt:lpstr>Custom Design</vt:lpstr>
      <vt:lpstr>Equation</vt:lpstr>
      <vt:lpstr>Introduction to Algorithms</vt:lpstr>
      <vt:lpstr>ALGORITHMS</vt:lpstr>
      <vt:lpstr>ALGORITHM (Contd.)</vt:lpstr>
      <vt:lpstr>Properties of an Algorithm.</vt:lpstr>
      <vt:lpstr>Applications of Algorithms</vt:lpstr>
      <vt:lpstr>Pseudocode</vt:lpstr>
      <vt:lpstr>Pseudocode Conventions.</vt:lpstr>
      <vt:lpstr>Pseudocode Conventions.</vt:lpstr>
      <vt:lpstr>Analysis of Algorithms</vt:lpstr>
      <vt:lpstr>Worst, Best and Average case.</vt:lpstr>
      <vt:lpstr>Worst,Best and Average case(Contd.)</vt:lpstr>
      <vt:lpstr>Analysis Methods</vt:lpstr>
      <vt:lpstr>Operation count</vt:lpstr>
      <vt:lpstr>Step Count (RAM Model)</vt:lpstr>
      <vt:lpstr>RAM Model Analysis.</vt:lpstr>
      <vt:lpstr>Question 01</vt:lpstr>
      <vt:lpstr>Question 02</vt:lpstr>
      <vt:lpstr>Question 03</vt:lpstr>
      <vt:lpstr>Problems with RAM Model</vt:lpstr>
      <vt:lpstr>Insertion sort </vt:lpstr>
      <vt:lpstr>Pseudocode for insertion sort.</vt:lpstr>
      <vt:lpstr>PowerPoint Presentation</vt:lpstr>
      <vt:lpstr>Exact analysis of Insertion sort</vt:lpstr>
      <vt:lpstr>Running Time : T(n)</vt:lpstr>
      <vt:lpstr>Running Time(contd.)</vt:lpstr>
      <vt:lpstr>Worst Case T(n) cn2 + dn + e</vt:lpstr>
      <vt:lpstr>Worst Case T(n) cn2 + dn + e</vt:lpstr>
      <vt:lpstr>Asymptotic Notations</vt:lpstr>
      <vt:lpstr>Asymptotic Notations(Contd.)</vt:lpstr>
      <vt:lpstr>Big O - Notation</vt:lpstr>
      <vt:lpstr>Back to the example</vt:lpstr>
      <vt:lpstr>Big O – Notation(Contd.)</vt:lpstr>
      <vt:lpstr>Question</vt:lpstr>
      <vt:lpstr> Graphs of functions  </vt:lpstr>
      <vt:lpstr>PowerPoint Presentation</vt:lpstr>
      <vt:lpstr>Big O – Notation(Contd.)</vt:lpstr>
      <vt:lpstr> - Notation </vt:lpstr>
      <vt:lpstr> - Notation  </vt:lpstr>
      <vt:lpstr>Summary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Losini Shanmugam</dc:creator>
  <cp:lastModifiedBy>Namalie Walgampaya</cp:lastModifiedBy>
  <cp:revision>106</cp:revision>
  <cp:lastPrinted>2019-03-21T10:27:39Z</cp:lastPrinted>
  <dcterms:created xsi:type="dcterms:W3CDTF">2017-06-04T15:05:52Z</dcterms:created>
  <dcterms:modified xsi:type="dcterms:W3CDTF">2019-08-26T10:27:52Z</dcterms:modified>
</cp:coreProperties>
</file>