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  <p:sldMasterId id="214748375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81" r:id="rId7"/>
    <p:sldId id="282" r:id="rId8"/>
    <p:sldId id="285" r:id="rId9"/>
    <p:sldId id="286" r:id="rId10"/>
    <p:sldId id="284" r:id="rId11"/>
    <p:sldId id="287" r:id="rId12"/>
    <p:sldId id="289" r:id="rId13"/>
    <p:sldId id="288" r:id="rId14"/>
    <p:sldId id="27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7b8e42724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17b8e42724_2_242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17b8e42724_2_242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8de44c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8de44c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481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8de44c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8de44c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960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7b8e42724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7b8e42724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7b8e42724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7b8e42724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8de44c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8de44c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8de44c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8de44c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42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8de44c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8de44c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653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8de44c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8de44c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5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8de44c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8de44c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8de44c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8de44c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17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1373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3961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1299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81917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405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6295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8839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181606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5906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9588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7827163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89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1">
  <p:cSld name="Title Slide Option1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72765" y="1260048"/>
            <a:ext cx="36831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Times New Roman"/>
              <a:buNone/>
              <a:defRPr sz="29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72765" y="3043238"/>
            <a:ext cx="33972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72765" y="4699397"/>
            <a:ext cx="39624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9700" marR="0" lvl="1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8420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236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">
  <p:cSld name="Numbered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67916" y="313200"/>
            <a:ext cx="82083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2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67915" y="1357313"/>
            <a:ext cx="6682800" cy="28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1222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897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1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25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8707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031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512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0200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21565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87539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7952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0038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80"/>
          <p:cNvCxnSpPr/>
          <p:nvPr/>
        </p:nvCxnSpPr>
        <p:spPr>
          <a:xfrm>
            <a:off x="8504756" y="4896374"/>
            <a:ext cx="0" cy="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2" name="Google Shape;542;p80"/>
          <p:cNvSpPr txBox="1">
            <a:spLocks noGrp="1"/>
          </p:cNvSpPr>
          <p:nvPr>
            <p:ph type="sldNum" idx="4294967295"/>
          </p:nvPr>
        </p:nvSpPr>
        <p:spPr>
          <a:xfrm>
            <a:off x="9018588" y="4886325"/>
            <a:ext cx="125412" cy="841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43" name="Google Shape;543;p80"/>
          <p:cNvSpPr txBox="1"/>
          <p:nvPr/>
        </p:nvSpPr>
        <p:spPr>
          <a:xfrm>
            <a:off x="910050" y="1317944"/>
            <a:ext cx="7323900" cy="77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Application frameworks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544" name="Google Shape;544;p80"/>
          <p:cNvSpPr txBox="1"/>
          <p:nvPr/>
        </p:nvSpPr>
        <p:spPr>
          <a:xfrm>
            <a:off x="910050" y="2893951"/>
            <a:ext cx="7323900" cy="77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Spring Boot</a:t>
            </a:r>
            <a:endParaRPr lang="en-US" sz="36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D1781-52C5-4380-BD27-9EA29590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4"/>
            <a:ext cx="7778863" cy="3636313"/>
          </a:xfrm>
        </p:spPr>
        <p:txBody>
          <a:bodyPr/>
          <a:lstStyle/>
          <a:p>
            <a:r>
              <a:rPr lang="en-US" dirty="0"/>
              <a:t>Complete packages with different capabilities.</a:t>
            </a:r>
          </a:p>
          <a:p>
            <a:r>
              <a:rPr lang="en-US" dirty="0"/>
              <a:t>Ability include capabilities just by adding a single dependency.</a:t>
            </a:r>
          </a:p>
          <a:p>
            <a:r>
              <a:rPr lang="en-US" dirty="0"/>
              <a:t>AWS Cloud integrations, Database integrations.</a:t>
            </a:r>
          </a:p>
          <a:p>
            <a:r>
              <a:rPr lang="en-US" dirty="0"/>
              <a:t>Use maven parent module configuration.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3" name="Google Shape;563;p8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88594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Boot Starters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57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D1781-52C5-4380-BD27-9EA29590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4"/>
            <a:ext cx="7778863" cy="3636313"/>
          </a:xfrm>
        </p:spPr>
        <p:txBody>
          <a:bodyPr/>
          <a:lstStyle/>
          <a:p>
            <a:r>
              <a:rPr lang="en-US" dirty="0"/>
              <a:t>Any external configuration to the application.</a:t>
            </a:r>
          </a:p>
          <a:p>
            <a:pPr lvl="1"/>
            <a:r>
              <a:rPr lang="en-US" dirty="0"/>
              <a:t>DB connection string</a:t>
            </a:r>
          </a:p>
          <a:p>
            <a:pPr lvl="1"/>
            <a:r>
              <a:rPr lang="en-US" dirty="0"/>
              <a:t>External endpoints</a:t>
            </a:r>
          </a:p>
          <a:p>
            <a:pPr lvl="1"/>
            <a:r>
              <a:rPr lang="en-US" dirty="0"/>
              <a:t>Timeouts, thread pool sizes.</a:t>
            </a:r>
          </a:p>
          <a:p>
            <a:r>
              <a:rPr lang="en-US" dirty="0"/>
              <a:t>Can be saved in resources directory</a:t>
            </a:r>
          </a:p>
          <a:p>
            <a:pPr lvl="1"/>
            <a:r>
              <a:rPr lang="en-US" dirty="0"/>
              <a:t>Files (.properties, .</a:t>
            </a:r>
            <a:r>
              <a:rPr lang="en-US" dirty="0" err="1"/>
              <a:t>yaml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External server (Spring configuration server, Consul)</a:t>
            </a:r>
          </a:p>
          <a:p>
            <a:r>
              <a:rPr lang="en-US" dirty="0"/>
              <a:t>Property files are most common</a:t>
            </a:r>
          </a:p>
          <a:p>
            <a:pPr lvl="1"/>
            <a:r>
              <a:rPr lang="en-US" dirty="0"/>
              <a:t>Stored in Key Value pairs.</a:t>
            </a:r>
          </a:p>
          <a:p>
            <a:pPr lvl="1"/>
            <a:r>
              <a:rPr lang="en-US" dirty="0"/>
              <a:t>Type of a </a:t>
            </a:r>
            <a:r>
              <a:rPr lang="en-US" dirty="0" err="1"/>
              <a:t>Hashtable</a:t>
            </a:r>
            <a:r>
              <a:rPr lang="en-US" dirty="0"/>
              <a:t> called Properties.</a:t>
            </a:r>
          </a:p>
          <a:p>
            <a:pPr lvl="1"/>
            <a:r>
              <a:rPr lang="en-US" dirty="0"/>
              <a:t>No hierarchical data support.</a:t>
            </a:r>
          </a:p>
          <a:p>
            <a:r>
              <a:rPr lang="en-US" dirty="0" err="1"/>
              <a:t>Yaml</a:t>
            </a:r>
            <a:endParaRPr lang="en-US" dirty="0"/>
          </a:p>
          <a:p>
            <a:pPr lvl="1"/>
            <a:r>
              <a:rPr lang="en-US" dirty="0"/>
              <a:t>Relatively new.</a:t>
            </a:r>
          </a:p>
          <a:p>
            <a:pPr lvl="1"/>
            <a:r>
              <a:rPr lang="en-US" dirty="0"/>
              <a:t>Hierarchical data support.</a:t>
            </a:r>
          </a:p>
          <a:p>
            <a:pPr lvl="1"/>
            <a:r>
              <a:rPr lang="en-US" dirty="0"/>
              <a:t>No inbuilt support in Java. Fully supported in Spring.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63" name="Google Shape;563;p8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69281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configurations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7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D1781-52C5-4380-BD27-9EA29590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4"/>
            <a:ext cx="7778863" cy="3636313"/>
          </a:xfrm>
        </p:spPr>
        <p:txBody>
          <a:bodyPr/>
          <a:lstStyle/>
          <a:p>
            <a:r>
              <a:rPr lang="en-US" dirty="0"/>
              <a:t>Always stick to REST constraints.</a:t>
            </a:r>
          </a:p>
          <a:p>
            <a:r>
              <a:rPr lang="en-US" dirty="0"/>
              <a:t>Use Java Packages wisely.</a:t>
            </a:r>
          </a:p>
          <a:p>
            <a:r>
              <a:rPr lang="en-US" dirty="0"/>
              <a:t>Code reusability, readability.</a:t>
            </a:r>
          </a:p>
          <a:p>
            <a:r>
              <a:rPr lang="en-US" dirty="0"/>
              <a:t>Always think the business logic in OOP model. REST and DAL layer can be exceptions.</a:t>
            </a:r>
          </a:p>
          <a:p>
            <a:r>
              <a:rPr lang="en-US" dirty="0"/>
              <a:t>DTOs are only for transferring the data not to keep the state where the behavior in another class.</a:t>
            </a:r>
          </a:p>
          <a:p>
            <a:r>
              <a:rPr lang="en-US" dirty="0"/>
              <a:t>Use interfaces only when it is required.</a:t>
            </a:r>
          </a:p>
          <a:p>
            <a:r>
              <a:rPr lang="en-US" dirty="0"/>
              <a:t>Use Autowiring wisely, always keep in mind that default autowiring is singleton.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3" name="Google Shape;563;p8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88594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Guidelines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158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13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660" name="Google Shape;66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34" y="2"/>
            <a:ext cx="6850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1"/>
          <p:cNvSpPr txBox="1">
            <a:spLocks noGrp="1"/>
          </p:cNvSpPr>
          <p:nvPr>
            <p:ph type="ctrTitle"/>
          </p:nvPr>
        </p:nvSpPr>
        <p:spPr>
          <a:xfrm>
            <a:off x="720287" y="485475"/>
            <a:ext cx="2622000" cy="837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55E83A-6C4B-4313-BF78-D61B1BC5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817" y="1872844"/>
            <a:ext cx="3029183" cy="2699156"/>
          </a:xfrm>
        </p:spPr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Spring Framework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4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Spring Boot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9E4AF40-983C-43A8-9C2E-4104BB25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832" y="2434499"/>
            <a:ext cx="3184431" cy="1671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complete Java platform aimed at enterprise application development.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Pre-configured configurations so that the developers can focus on the business logic.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Simpler application configuration and development comparing to other enterprise application frameworks like EJB.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Most famous for </a:t>
            </a:r>
            <a:r>
              <a:rPr lang="en-US" dirty="0"/>
              <a:t>its inversion of controller container for dependency injection.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Other features include MVC web application, REST web service, Cloud integrations, and a JPA </a:t>
            </a:r>
            <a:r>
              <a:rPr lang="en-US" dirty="0"/>
              <a:t>like implementation for Data access.</a:t>
            </a:r>
            <a:endParaRPr lang="en-US" b="0" dirty="0"/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3267375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Framework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7620C31-308E-4E3D-B112-E592620A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83" y="548387"/>
            <a:ext cx="5395633" cy="4046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D1781-52C5-4380-BD27-9EA29590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4"/>
            <a:ext cx="7778863" cy="3636313"/>
          </a:xfrm>
        </p:spPr>
        <p:txBody>
          <a:bodyPr/>
          <a:lstStyle/>
          <a:p>
            <a:r>
              <a:rPr lang="en-US" dirty="0"/>
              <a:t>A type of Inversion of control.</a:t>
            </a:r>
          </a:p>
          <a:p>
            <a:r>
              <a:rPr lang="en-US" dirty="0"/>
              <a:t>Passing the dependency at runtime (mostly) into the class without concreate dependencies.</a:t>
            </a:r>
          </a:p>
          <a:p>
            <a:r>
              <a:rPr lang="en-US" dirty="0"/>
              <a:t>Resulting context is low coupling between classes.</a:t>
            </a:r>
          </a:p>
          <a:p>
            <a:endParaRPr lang="en-US" dirty="0"/>
          </a:p>
        </p:txBody>
      </p:sp>
      <p:sp>
        <p:nvSpPr>
          <p:cNvPr id="563" name="Google Shape;563;p8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88594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Dependency Injection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7FD71-29BB-45EA-9142-58B2DED3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24" y="2511237"/>
            <a:ext cx="2981741" cy="144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DDAF3-FC50-4298-AD67-3E682D44D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54" y="2511237"/>
            <a:ext cx="3329793" cy="14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D1781-52C5-4380-BD27-9EA29590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4"/>
            <a:ext cx="7778863" cy="3636313"/>
          </a:xfrm>
        </p:spPr>
        <p:txBody>
          <a:bodyPr/>
          <a:lstStyle/>
          <a:p>
            <a:r>
              <a:rPr lang="en-US" dirty="0"/>
              <a:t>Maven dependency</a:t>
            </a:r>
          </a:p>
          <a:p>
            <a:pPr marL="571500" lvl="1" indent="0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&lt;dependency&gt;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	&lt;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groupId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org.springframework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groupId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&gt;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	&lt;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artifactId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&gt;spring-context&lt;/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artifactId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&gt;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	&lt;version&gt;4.0.0.RELEASE&lt;/version&gt;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&lt;/dependency&gt;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Injections</a:t>
            </a:r>
          </a:p>
          <a:p>
            <a:pPr lvl="1"/>
            <a:r>
              <a:rPr lang="en-US" dirty="0"/>
              <a:t>Setter based - @Autowired on top of the setter</a:t>
            </a:r>
          </a:p>
          <a:p>
            <a:pPr lvl="1"/>
            <a:r>
              <a:rPr lang="en-US" dirty="0"/>
              <a:t>Constructor based - @Autowired on top of the constructor</a:t>
            </a:r>
          </a:p>
          <a:p>
            <a:pPr lvl="1"/>
            <a:r>
              <a:rPr lang="en-US" dirty="0"/>
              <a:t>Field based - @Autowired on top of the field (highly discouraged)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63" name="Google Shape;563;p8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88594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/>
              <a:t>p</a:t>
            </a:r>
            <a:r>
              <a:rPr lang="en" dirty="0"/>
              <a:t>ring DI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58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D1781-52C5-4380-BD27-9EA29590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4"/>
            <a:ext cx="7778863" cy="36363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63" name="Google Shape;563;p8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887746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common annotations</a:t>
            </a:r>
            <a:endParaRPr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5D4A5EF-CC18-4B95-BC6A-CA2F71D52425}"/>
              </a:ext>
            </a:extLst>
          </p:cNvPr>
          <p:cNvSpPr txBox="1">
            <a:spLocks/>
          </p:cNvSpPr>
          <p:nvPr/>
        </p:nvSpPr>
        <p:spPr>
          <a:xfrm>
            <a:off x="618823" y="989474"/>
            <a:ext cx="7778863" cy="363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@Component</a:t>
            </a:r>
          </a:p>
          <a:p>
            <a:pPr lvl="1"/>
            <a:r>
              <a:rPr lang="en-US" dirty="0"/>
              <a:t>Making class Spring container aware as a Component.</a:t>
            </a:r>
          </a:p>
          <a:p>
            <a:r>
              <a:rPr lang="en-US" dirty="0"/>
              <a:t>@Service</a:t>
            </a:r>
          </a:p>
          <a:p>
            <a:pPr lvl="1"/>
            <a:r>
              <a:rPr lang="en-US" dirty="0"/>
              <a:t>Making class Spring container aware as a Service.</a:t>
            </a:r>
          </a:p>
          <a:p>
            <a:r>
              <a:rPr lang="en-US" dirty="0"/>
              <a:t>@Repository</a:t>
            </a:r>
          </a:p>
          <a:p>
            <a:pPr lvl="1"/>
            <a:r>
              <a:rPr lang="en-US" dirty="0"/>
              <a:t>Making class Spring container aware as a DAO.</a:t>
            </a:r>
          </a:p>
          <a:p>
            <a:r>
              <a:rPr lang="en-US" dirty="0"/>
              <a:t>@RestController</a:t>
            </a:r>
          </a:p>
          <a:p>
            <a:pPr lvl="1"/>
            <a:r>
              <a:rPr lang="en-US" dirty="0"/>
              <a:t>Making class Spring container aware as a REST controller.</a:t>
            </a:r>
          </a:p>
          <a:p>
            <a:r>
              <a:rPr lang="en-US" dirty="0"/>
              <a:t>@Configurations</a:t>
            </a:r>
          </a:p>
          <a:p>
            <a:pPr lvl="1"/>
            <a:r>
              <a:rPr lang="en-US" dirty="0"/>
              <a:t>Spring aware configuration class.</a:t>
            </a:r>
          </a:p>
          <a:p>
            <a:r>
              <a:rPr lang="en-US" dirty="0"/>
              <a:t>@Autowired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5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3C707A-3130-4F84-99D2-C528DC49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Nice framework but the amount of configuration it has, made it cumbersome to use for rapid application development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B1F02169-FD45-437D-8A15-5A7B6AC1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58" y="2929073"/>
            <a:ext cx="2097741" cy="22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D1781-52C5-4380-BD27-9EA29590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4"/>
            <a:ext cx="7778863" cy="3636313"/>
          </a:xfrm>
        </p:spPr>
        <p:txBody>
          <a:bodyPr/>
          <a:lstStyle/>
          <a:p>
            <a:r>
              <a:rPr lang="en-US" dirty="0"/>
              <a:t>Fully featured robust framework mainly targeted for Microservices application development.</a:t>
            </a:r>
          </a:p>
          <a:p>
            <a:r>
              <a:rPr lang="en-US" dirty="0"/>
              <a:t>A solution for cumbersome configuration Spring Framework has.</a:t>
            </a:r>
          </a:p>
          <a:p>
            <a:r>
              <a:rPr lang="en-US" dirty="0"/>
              <a:t>Support for microservices.</a:t>
            </a:r>
          </a:p>
          <a:p>
            <a:r>
              <a:rPr lang="en-US" dirty="0"/>
              <a:t>Easy integration with multiple other libraries and frameworks (Cloud, Circuit breakers)</a:t>
            </a:r>
          </a:p>
          <a:p>
            <a:r>
              <a:rPr lang="en-US" dirty="0"/>
              <a:t>Embedded server for development and deployments.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3" name="Google Shape;563;p8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88594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Boot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C553B-7975-4258-840E-969D17BB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15" y="3172665"/>
            <a:ext cx="6667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5652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512</Words>
  <Application>Microsoft Office PowerPoint</Application>
  <PresentationFormat>On-screen Show (16:9)</PresentationFormat>
  <Paragraphs>80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Advent Pro SemiBold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Times New Roman</vt:lpstr>
      <vt:lpstr>Verdana</vt:lpstr>
      <vt:lpstr>Data Science Consulting by Slidesgo</vt:lpstr>
      <vt:lpstr>Slidesgo Final Pages</vt:lpstr>
      <vt:lpstr>PowerPoint Presentation</vt:lpstr>
      <vt:lpstr>Overview</vt:lpstr>
      <vt:lpstr>Spring Framework</vt:lpstr>
      <vt:lpstr>PowerPoint Presentation</vt:lpstr>
      <vt:lpstr>Dependency Injection</vt:lpstr>
      <vt:lpstr>Spring DI</vt:lpstr>
      <vt:lpstr>Some common annotations</vt:lpstr>
      <vt:lpstr>Nice framework but the amount of configuration it has, made it cumbersome to use for rapid application development</vt:lpstr>
      <vt:lpstr>Spring Boot</vt:lpstr>
      <vt:lpstr>Spring Boot Starters</vt:lpstr>
      <vt:lpstr>Application configurations</vt:lpstr>
      <vt:lpstr>Guidelines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Kushira Godellawatta</cp:lastModifiedBy>
  <cp:revision>32</cp:revision>
  <dcterms:modified xsi:type="dcterms:W3CDTF">2021-05-01T14:27:44Z</dcterms:modified>
</cp:coreProperties>
</file>