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3" name="Shape 43"/>
          <p:cNvSpPr/>
          <p:nvPr>
            <p:ph type="sldImg"/>
          </p:nvPr>
        </p:nvSpPr>
        <p:spPr>
          <a:xfrm>
            <a:off x="1143000" y="685800"/>
            <a:ext cx="4572000" cy="3429000"/>
          </a:xfrm>
          <a:prstGeom prst="rect">
            <a:avLst/>
          </a:prstGeom>
        </p:spPr>
        <p:txBody>
          <a:bodyPr/>
          <a:lstStyle/>
          <a:p>
            <a:pPr/>
          </a:p>
        </p:txBody>
      </p:sp>
      <p:sp>
        <p:nvSpPr>
          <p:cNvPr id="44" name="Shape 4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4" name="Title Text"/>
          <p:cNvSpPr txBox="1"/>
          <p:nvPr>
            <p:ph type="title"/>
          </p:nvPr>
        </p:nvSpPr>
        <p:spPr>
          <a:prstGeom prst="rect">
            <a:avLst/>
          </a:prstGeom>
        </p:spPr>
        <p:txBody>
          <a:bodyPr/>
          <a:lstStyle/>
          <a:p>
            <a:pPr/>
            <a:r>
              <a:t>Title Text</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Blank">
    <p:spTree>
      <p:nvGrpSpPr>
        <p:cNvPr id="1" name=""/>
        <p:cNvGrpSpPr/>
        <p:nvPr/>
      </p:nvGrpSpPr>
      <p:grpSpPr>
        <a:xfrm>
          <a:off x="0" y="0"/>
          <a:ext cx="0" cy="0"/>
          <a:chOff x="0" y="0"/>
          <a:chExt cx="0" cy="0"/>
        </a:xfrm>
      </p:grpSpPr>
      <p:sp>
        <p:nvSpPr>
          <p:cNvPr id="22" name="Rectangle 5"/>
          <p:cNvSpPr/>
          <p:nvPr/>
        </p:nvSpPr>
        <p:spPr>
          <a:xfrm>
            <a:off x="0" y="0"/>
            <a:ext cx="9144000" cy="6858000"/>
          </a:xfrm>
          <a:prstGeom prst="rect">
            <a:avLst/>
          </a:prstGeom>
          <a:solidFill>
            <a:srgbClr val="1D1A36"/>
          </a:solidFill>
          <a:ln w="12700">
            <a:solidFill>
              <a:srgbClr val="42719B"/>
            </a:solidFill>
            <a:miter/>
          </a:ln>
        </p:spPr>
        <p:txBody>
          <a:bodyPr lIns="45719" rIns="45719" anchor="ctr"/>
          <a:lstStyle/>
          <a:p>
            <a:pPr algn="ctr">
              <a:defRPr>
                <a:solidFill>
                  <a:srgbClr val="FFFFFF"/>
                </a:solidFill>
              </a:defRPr>
            </a:pPr>
          </a:p>
        </p:txBody>
      </p:sp>
      <p:sp>
        <p:nvSpPr>
          <p:cNvPr id="23" name="Flowchart: Process 16"/>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defRPr>
            </a:pPr>
          </a:p>
        </p:txBody>
      </p:sp>
      <p:sp>
        <p:nvSpPr>
          <p:cNvPr id="24" name="TextBox 6"/>
          <p:cNvSpPr txBox="1"/>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25" name="Title Text"/>
          <p:cNvSpPr txBox="1"/>
          <p:nvPr>
            <p:ph type="title"/>
          </p:nvPr>
        </p:nvSpPr>
        <p:spPr>
          <a:prstGeom prst="rect">
            <a:avLst/>
          </a:prstGeom>
        </p:spPr>
        <p:txBody>
          <a:bodyPr/>
          <a:lstStyle>
            <a:lvl1pPr>
              <a:defRPr i="1"/>
            </a:lvl1pPr>
          </a:lstStyle>
          <a:p>
            <a:pPr/>
            <a:r>
              <a:t>Title Text</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solidFill>
          <a:srgbClr val="FFFFFF"/>
        </a:solidFill>
      </p:bgPr>
    </p:bg>
    <p:spTree>
      <p:nvGrpSpPr>
        <p:cNvPr id="1" name=""/>
        <p:cNvGrpSpPr/>
        <p:nvPr/>
      </p:nvGrpSpPr>
      <p:grpSpPr>
        <a:xfrm>
          <a:off x="0" y="0"/>
          <a:ext cx="0" cy="0"/>
          <a:chOff x="0" y="0"/>
          <a:chExt cx="0" cy="0"/>
        </a:xfrm>
      </p:grpSpPr>
      <p:sp>
        <p:nvSpPr>
          <p:cNvPr id="33" name="Flowchart: Process 5"/>
          <p:cNvSpPr/>
          <p:nvPr/>
        </p:nvSpPr>
        <p:spPr>
          <a:xfrm>
            <a:off x="-1" y="6418964"/>
            <a:ext cx="9155743" cy="457748"/>
          </a:xfrm>
          <a:prstGeom prst="rect">
            <a:avLst/>
          </a:prstGeom>
          <a:solidFill>
            <a:srgbClr val="1D1A36"/>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34" name="Title Text"/>
          <p:cNvSpPr txBox="1"/>
          <p:nvPr>
            <p:ph type="title"/>
          </p:nvPr>
        </p:nvSpPr>
        <p:spPr>
          <a:xfrm>
            <a:off x="304800" y="0"/>
            <a:ext cx="5470527" cy="653854"/>
          </a:xfrm>
          <a:prstGeom prst="rect">
            <a:avLst/>
          </a:prstGeom>
        </p:spPr>
        <p:txBody>
          <a:bodyPr/>
          <a:lstStyle>
            <a:lvl1pPr>
              <a:defRPr sz="2400">
                <a:solidFill>
                  <a:srgbClr val="000000"/>
                </a:solidFill>
              </a:defRPr>
            </a:lvl1pPr>
          </a:lstStyle>
          <a:p>
            <a:pPr/>
            <a:r>
              <a:t>Title Text</a:t>
            </a:r>
          </a:p>
        </p:txBody>
      </p:sp>
      <p:sp>
        <p:nvSpPr>
          <p:cNvPr id="35" name="TextBox 18"/>
          <p:cNvSpPr txBox="1"/>
          <p:nvPr/>
        </p:nvSpPr>
        <p:spPr>
          <a:xfrm>
            <a:off x="6247493" y="6540235"/>
            <a:ext cx="2787651" cy="2024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800">
                <a:solidFill>
                  <a:srgbClr val="FFFFFF"/>
                </a:solidFill>
                <a:latin typeface="Arial"/>
                <a:ea typeface="Arial"/>
                <a:cs typeface="Arial"/>
                <a:sym typeface="Arial"/>
              </a:defRPr>
            </a:lvl1pPr>
          </a:lstStyle>
          <a:p>
            <a:pPr/>
            <a:r>
              <a:t>© 2016 | Coding Boot Camp - All Rights Reserved</a:t>
            </a:r>
          </a:p>
        </p:txBody>
      </p:sp>
      <p:sp>
        <p:nvSpPr>
          <p:cNvPr id="36" name="Straight Connector 6"/>
          <p:cNvSpPr/>
          <p:nvPr/>
        </p:nvSpPr>
        <p:spPr>
          <a:xfrm>
            <a:off x="0" y="653853"/>
            <a:ext cx="9144001" cy="1"/>
          </a:xfrm>
          <a:prstGeom prst="line">
            <a:avLst/>
          </a:prstGeom>
          <a:ln w="41275">
            <a:solidFill>
              <a:srgbClr val="C83232"/>
            </a:solidFill>
            <a:miter/>
          </a:ln>
        </p:spPr>
        <p:txBody>
          <a:bodyPr lIns="45719" rIns="45719"/>
          <a:lstStyle/>
          <a:p>
            <a:pP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404040"/>
        </a:solidFill>
      </p:bgPr>
    </p:bg>
    <p:spTree>
      <p:nvGrpSpPr>
        <p:cNvPr id="1" name=""/>
        <p:cNvGrpSpPr/>
        <p:nvPr/>
      </p:nvGrpSpPr>
      <p:grpSpPr>
        <a:xfrm>
          <a:off x="0" y="0"/>
          <a:ext cx="0" cy="0"/>
          <a:chOff x="0" y="0"/>
          <a:chExt cx="0" cy="0"/>
        </a:xfrm>
      </p:grpSpPr>
      <p:sp>
        <p:nvSpPr>
          <p:cNvPr id="2" name="Rectangle 8"/>
          <p:cNvSpPr/>
          <p:nvPr/>
        </p:nvSpPr>
        <p:spPr>
          <a:xfrm>
            <a:off x="0" y="0"/>
            <a:ext cx="9144000" cy="6858000"/>
          </a:xfrm>
          <a:prstGeom prst="rect">
            <a:avLst/>
          </a:prstGeom>
          <a:solidFill>
            <a:srgbClr val="1D1A36"/>
          </a:solidFill>
          <a:ln w="12700">
            <a:solidFill>
              <a:srgbClr val="42719B"/>
            </a:solidFill>
            <a:miter/>
          </a:ln>
        </p:spPr>
        <p:txBody>
          <a:bodyPr lIns="45719" rIns="45719" anchor="ctr"/>
          <a:lstStyle/>
          <a:p>
            <a:pPr algn="ctr">
              <a:defRPr>
                <a:solidFill>
                  <a:srgbClr val="FFFFFF"/>
                </a:solidFill>
              </a:defRPr>
            </a:pPr>
          </a:p>
        </p:txBody>
      </p:sp>
      <p:sp>
        <p:nvSpPr>
          <p:cNvPr id="3" name="Flowchart: Process 7"/>
          <p:cNvSpPr/>
          <p:nvPr/>
        </p:nvSpPr>
        <p:spPr>
          <a:xfrm>
            <a:off x="426891" y="3737612"/>
            <a:ext cx="6335860" cy="34290"/>
          </a:xfrm>
          <a:prstGeom prst="rect">
            <a:avLst/>
          </a:prstGeom>
          <a:solidFill>
            <a:srgbClr val="FFFFFF"/>
          </a:solidFill>
          <a:ln w="12700">
            <a:miter lim="400000"/>
          </a:ln>
        </p:spPr>
        <p:txBody>
          <a:bodyPr lIns="45719" rIns="45719" anchor="ctr"/>
          <a:lstStyle/>
          <a:p>
            <a:pPr algn="ctr">
              <a:defRPr sz="1300">
                <a:solidFill>
                  <a:srgbClr val="FFFFFF"/>
                </a:solidFill>
                <a:latin typeface="Arial"/>
                <a:ea typeface="Arial"/>
                <a:cs typeface="Arial"/>
                <a:sym typeface="Arial"/>
              </a:defRPr>
            </a:pPr>
          </a:p>
        </p:txBody>
      </p:sp>
      <p:sp>
        <p:nvSpPr>
          <p:cNvPr id="4" name="Title 1"/>
          <p:cNvSpPr txBox="1"/>
          <p:nvPr/>
        </p:nvSpPr>
        <p:spPr>
          <a:xfrm>
            <a:off x="426891" y="3962400"/>
            <a:ext cx="3535509" cy="453389"/>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chor="ctr">
            <a:normAutofit fontScale="100000" lnSpcReduction="0"/>
          </a:bodyPr>
          <a:lstStyle>
            <a:lvl1pPr>
              <a:defRPr b="1" sz="1900">
                <a:solidFill>
                  <a:srgbClr val="FFFFFF"/>
                </a:solidFill>
                <a:latin typeface="Arial"/>
                <a:ea typeface="Arial"/>
                <a:cs typeface="Arial"/>
                <a:sym typeface="Arial"/>
              </a:defRPr>
            </a:lvl1pPr>
          </a:lstStyle>
          <a:p>
            <a:pPr/>
            <a:r>
              <a:t>The Coding Bootcamp</a:t>
            </a:r>
          </a:p>
        </p:txBody>
      </p:sp>
      <p:sp>
        <p:nvSpPr>
          <p:cNvPr id="5" name="Title Text"/>
          <p:cNvSpPr txBox="1"/>
          <p:nvPr>
            <p:ph type="title"/>
          </p:nvPr>
        </p:nvSpPr>
        <p:spPr>
          <a:xfrm>
            <a:off x="390606" y="2953542"/>
            <a:ext cx="8229601" cy="8718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6"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b="1" baseline="0" cap="none" i="0" spc="0" strike="noStrike" sz="4100" u="none">
          <a:ln>
            <a:noFill/>
          </a:ln>
          <a:solidFill>
            <a:srgbClr val="FFFFFF"/>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17.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7.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7.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 name="Title 1"/>
          <p:cNvSpPr txBox="1"/>
          <p:nvPr>
            <p:ph type="title"/>
          </p:nvPr>
        </p:nvSpPr>
        <p:spPr>
          <a:xfrm>
            <a:off x="390606" y="2953542"/>
            <a:ext cx="8229601" cy="871860"/>
          </a:xfrm>
          <a:prstGeom prst="rect">
            <a:avLst/>
          </a:prstGeom>
        </p:spPr>
        <p:txBody>
          <a:bodyPr/>
          <a:lstStyle>
            <a:lvl1pPr>
              <a:defRPr i="1"/>
            </a:lvl1pPr>
          </a:lstStyle>
          <a:p>
            <a:pPr/>
            <a:r>
              <a:t>Jumping for JS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Title 1"/>
          <p:cNvSpPr txBox="1"/>
          <p:nvPr>
            <p:ph type="title"/>
          </p:nvPr>
        </p:nvSpPr>
        <p:spPr>
          <a:xfrm>
            <a:off x="304799" y="-1"/>
            <a:ext cx="5470528" cy="653856"/>
          </a:xfrm>
          <a:prstGeom prst="rect">
            <a:avLst/>
          </a:prstGeom>
        </p:spPr>
        <p:txBody>
          <a:bodyPr/>
          <a:lstStyle/>
          <a:p>
            <a:pPr/>
            <a:r>
              <a:t>Basic Variables</a:t>
            </a:r>
          </a:p>
        </p:txBody>
      </p:sp>
      <p:pic>
        <p:nvPicPr>
          <p:cNvPr id="73" name="Picture 2" descr="Picture 2"/>
          <p:cNvPicPr>
            <a:picLocks noChangeAspect="1"/>
          </p:cNvPicPr>
          <p:nvPr/>
        </p:nvPicPr>
        <p:blipFill>
          <a:blip r:embed="rId2">
            <a:extLst/>
          </a:blip>
          <a:stretch>
            <a:fillRect/>
          </a:stretch>
        </p:blipFill>
        <p:spPr>
          <a:xfrm>
            <a:off x="5029201" y="990600"/>
            <a:ext cx="3558002" cy="1586430"/>
          </a:xfrm>
          <a:prstGeom prst="rect">
            <a:avLst/>
          </a:prstGeom>
          <a:ln>
            <a:solidFill>
              <a:schemeClr val="accent1"/>
            </a:solidFill>
          </a:ln>
        </p:spPr>
      </p:pic>
      <p:pic>
        <p:nvPicPr>
          <p:cNvPr id="74" name="Picture 12" descr="Picture 12"/>
          <p:cNvPicPr>
            <a:picLocks noChangeAspect="1"/>
          </p:cNvPicPr>
          <p:nvPr/>
        </p:nvPicPr>
        <p:blipFill>
          <a:blip r:embed="rId3">
            <a:extLst/>
          </a:blip>
          <a:stretch>
            <a:fillRect/>
          </a:stretch>
        </p:blipFill>
        <p:spPr>
          <a:xfrm>
            <a:off x="5029200" y="2832609"/>
            <a:ext cx="3558002" cy="1212774"/>
          </a:xfrm>
          <a:prstGeom prst="rect">
            <a:avLst/>
          </a:prstGeom>
          <a:ln>
            <a:solidFill>
              <a:schemeClr val="accent1"/>
            </a:solidFill>
          </a:ln>
        </p:spPr>
      </p:pic>
      <p:sp>
        <p:nvSpPr>
          <p:cNvPr id="75" name="Content Placeholder 2"/>
          <p:cNvSpPr txBox="1"/>
          <p:nvPr/>
        </p:nvSpPr>
        <p:spPr>
          <a:xfrm>
            <a:off x="331585" y="4300961"/>
            <a:ext cx="8736216" cy="1148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b="1" sz="2400">
                <a:latin typeface="Arial"/>
                <a:ea typeface="Arial"/>
                <a:cs typeface="Arial"/>
                <a:sym typeface="Arial"/>
              </a:defRPr>
            </a:pPr>
            <a:r>
              <a:t>Console.log</a:t>
            </a:r>
            <a:r>
              <a:rPr b="0"/>
              <a:t> displays discreetly to the debugger.</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b="1" sz="2400">
                <a:latin typeface="Arial"/>
                <a:ea typeface="Arial"/>
                <a:cs typeface="Arial"/>
                <a:sym typeface="Arial"/>
              </a:defRPr>
            </a:pPr>
            <a:r>
              <a:t>Alert</a:t>
            </a:r>
            <a:r>
              <a:rPr b="0"/>
              <a:t> displays a pop-up message to the user.</a:t>
            </a:r>
          </a:p>
        </p:txBody>
      </p:sp>
      <p:pic>
        <p:nvPicPr>
          <p:cNvPr id="76" name="Picture 3" descr="Picture 3"/>
          <p:cNvPicPr>
            <a:picLocks noChangeAspect="1"/>
          </p:cNvPicPr>
          <p:nvPr/>
        </p:nvPicPr>
        <p:blipFill>
          <a:blip r:embed="rId4">
            <a:extLst/>
          </a:blip>
          <a:stretch>
            <a:fillRect/>
          </a:stretch>
        </p:blipFill>
        <p:spPr>
          <a:xfrm>
            <a:off x="385052" y="2972775"/>
            <a:ext cx="4195491" cy="932438"/>
          </a:xfrm>
          <a:prstGeom prst="rect">
            <a:avLst/>
          </a:prstGeom>
          <a:ln w="12700">
            <a:miter lim="400000"/>
          </a:ln>
        </p:spPr>
      </p:pic>
      <p:pic>
        <p:nvPicPr>
          <p:cNvPr id="77" name="Picture 5" descr="Picture 5"/>
          <p:cNvPicPr>
            <a:picLocks noChangeAspect="1"/>
          </p:cNvPicPr>
          <p:nvPr/>
        </p:nvPicPr>
        <p:blipFill>
          <a:blip r:embed="rId5">
            <a:extLst/>
          </a:blip>
          <a:stretch>
            <a:fillRect/>
          </a:stretch>
        </p:blipFill>
        <p:spPr>
          <a:xfrm>
            <a:off x="297013" y="1524000"/>
            <a:ext cx="4305301" cy="62181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Title 1"/>
          <p:cNvSpPr txBox="1"/>
          <p:nvPr>
            <p:ph type="title"/>
          </p:nvPr>
        </p:nvSpPr>
        <p:spPr>
          <a:xfrm>
            <a:off x="304799" y="-1"/>
            <a:ext cx="5470528" cy="653856"/>
          </a:xfrm>
          <a:prstGeom prst="rect">
            <a:avLst/>
          </a:prstGeom>
        </p:spPr>
        <p:txBody>
          <a:bodyPr/>
          <a:lstStyle/>
          <a:p>
            <a:pPr/>
            <a:r>
              <a:t>Basic Variables</a:t>
            </a:r>
          </a:p>
        </p:txBody>
      </p:sp>
      <p:sp>
        <p:nvSpPr>
          <p:cNvPr id="80" name="Content Placeholder 2"/>
          <p:cNvSpPr txBox="1"/>
          <p:nvPr/>
        </p:nvSpPr>
        <p:spPr>
          <a:xfrm>
            <a:off x="331585" y="4727135"/>
            <a:ext cx="8736216" cy="1148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b="1" sz="2400">
                <a:latin typeface="Arial"/>
                <a:ea typeface="Arial"/>
                <a:cs typeface="Arial"/>
                <a:sym typeface="Arial"/>
              </a:defRPr>
            </a:pPr>
            <a:r>
              <a:t>Confirm </a:t>
            </a:r>
            <a:r>
              <a:rPr b="0"/>
              <a:t>displays a True/False popup.</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b="1" sz="2400">
                <a:latin typeface="Arial"/>
                <a:ea typeface="Arial"/>
                <a:cs typeface="Arial"/>
                <a:sym typeface="Arial"/>
              </a:defRPr>
            </a:pPr>
            <a:r>
              <a:t>Alert </a:t>
            </a:r>
            <a:r>
              <a:rPr b="0"/>
              <a:t>displays a prompt with a text-box input. </a:t>
            </a:r>
          </a:p>
        </p:txBody>
      </p:sp>
      <p:pic>
        <p:nvPicPr>
          <p:cNvPr id="81" name="Picture 7" descr="Picture 7"/>
          <p:cNvPicPr>
            <a:picLocks noChangeAspect="1"/>
          </p:cNvPicPr>
          <p:nvPr/>
        </p:nvPicPr>
        <p:blipFill>
          <a:blip r:embed="rId2">
            <a:extLst/>
          </a:blip>
          <a:stretch>
            <a:fillRect/>
          </a:stretch>
        </p:blipFill>
        <p:spPr>
          <a:xfrm>
            <a:off x="5181600" y="891937"/>
            <a:ext cx="3610120" cy="1450568"/>
          </a:xfrm>
          <a:prstGeom prst="rect">
            <a:avLst/>
          </a:prstGeom>
          <a:ln>
            <a:solidFill>
              <a:schemeClr val="accent1"/>
            </a:solidFill>
          </a:ln>
        </p:spPr>
      </p:pic>
      <p:pic>
        <p:nvPicPr>
          <p:cNvPr id="82" name="Picture 8" descr="Picture 8"/>
          <p:cNvPicPr>
            <a:picLocks noChangeAspect="1"/>
          </p:cNvPicPr>
          <p:nvPr/>
        </p:nvPicPr>
        <p:blipFill>
          <a:blip r:embed="rId3">
            <a:extLst/>
          </a:blip>
          <a:stretch>
            <a:fillRect/>
          </a:stretch>
        </p:blipFill>
        <p:spPr>
          <a:xfrm>
            <a:off x="5181600" y="2450447"/>
            <a:ext cx="3712741" cy="1767972"/>
          </a:xfrm>
          <a:prstGeom prst="rect">
            <a:avLst/>
          </a:prstGeom>
          <a:ln>
            <a:solidFill>
              <a:schemeClr val="accent1"/>
            </a:solidFill>
          </a:ln>
        </p:spPr>
      </p:pic>
      <p:pic>
        <p:nvPicPr>
          <p:cNvPr id="83" name="Picture 2" descr="Picture 2"/>
          <p:cNvPicPr>
            <a:picLocks noChangeAspect="1"/>
          </p:cNvPicPr>
          <p:nvPr/>
        </p:nvPicPr>
        <p:blipFill>
          <a:blip r:embed="rId4">
            <a:extLst/>
          </a:blip>
          <a:stretch>
            <a:fillRect/>
          </a:stretch>
        </p:blipFill>
        <p:spPr>
          <a:xfrm>
            <a:off x="412210" y="1290166"/>
            <a:ext cx="4111550" cy="654110"/>
          </a:xfrm>
          <a:prstGeom prst="rect">
            <a:avLst/>
          </a:prstGeom>
          <a:ln w="12700">
            <a:miter lim="400000"/>
          </a:ln>
        </p:spPr>
      </p:pic>
      <p:pic>
        <p:nvPicPr>
          <p:cNvPr id="84" name="Picture 3" descr="Picture 3"/>
          <p:cNvPicPr>
            <a:picLocks noChangeAspect="1"/>
          </p:cNvPicPr>
          <p:nvPr/>
        </p:nvPicPr>
        <p:blipFill>
          <a:blip r:embed="rId5">
            <a:extLst/>
          </a:blip>
          <a:stretch>
            <a:fillRect/>
          </a:stretch>
        </p:blipFill>
        <p:spPr>
          <a:xfrm>
            <a:off x="255386" y="3047134"/>
            <a:ext cx="4545215" cy="62791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 name="Title 1"/>
          <p:cNvSpPr txBox="1"/>
          <p:nvPr>
            <p:ph type="title"/>
          </p:nvPr>
        </p:nvSpPr>
        <p:spPr>
          <a:xfrm>
            <a:off x="304799" y="-1"/>
            <a:ext cx="5470528" cy="653856"/>
          </a:xfrm>
          <a:prstGeom prst="rect">
            <a:avLst/>
          </a:prstGeom>
        </p:spPr>
        <p:txBody>
          <a:bodyPr/>
          <a:lstStyle/>
          <a:p>
            <a:pPr/>
            <a:r>
              <a:t>Please… Don’t Pick Me.</a:t>
            </a:r>
          </a:p>
        </p:txBody>
      </p:sp>
      <p:sp>
        <p:nvSpPr>
          <p:cNvPr id="87" name="Title 1"/>
          <p:cNvSpPr txBox="1"/>
          <p:nvPr/>
        </p:nvSpPr>
        <p:spPr>
          <a:xfrm>
            <a:off x="304800" y="2590800"/>
            <a:ext cx="8534400" cy="15393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78941">
              <a:lnSpc>
                <a:spcPct val="80000"/>
              </a:lnSpc>
              <a:defRPr b="1" i="1" sz="5445">
                <a:latin typeface="Arial"/>
                <a:ea typeface="Arial"/>
                <a:cs typeface="Arial"/>
                <a:sym typeface="Arial"/>
              </a:defRPr>
            </a:lvl1pPr>
          </a:lstStyle>
          <a:p>
            <a:pPr/>
            <a:r>
              <a:t>How do we “write” text to the HTML itself?</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9" name="Picture 2" descr="Picture 2"/>
          <p:cNvPicPr>
            <a:picLocks noChangeAspect="1"/>
          </p:cNvPicPr>
          <p:nvPr/>
        </p:nvPicPr>
        <p:blipFill>
          <a:blip r:embed="rId2">
            <a:extLst/>
          </a:blip>
          <a:stretch>
            <a:fillRect/>
          </a:stretch>
        </p:blipFill>
        <p:spPr>
          <a:xfrm>
            <a:off x="143793" y="2791317"/>
            <a:ext cx="6561808" cy="3533282"/>
          </a:xfrm>
          <a:prstGeom prst="rect">
            <a:avLst/>
          </a:prstGeom>
          <a:ln w="12700">
            <a:miter lim="400000"/>
          </a:ln>
        </p:spPr>
      </p:pic>
      <p:sp>
        <p:nvSpPr>
          <p:cNvPr id="90" name="Title 1"/>
          <p:cNvSpPr txBox="1"/>
          <p:nvPr>
            <p:ph type="title"/>
          </p:nvPr>
        </p:nvSpPr>
        <p:spPr>
          <a:xfrm>
            <a:off x="304799" y="-1"/>
            <a:ext cx="5470528" cy="653856"/>
          </a:xfrm>
          <a:prstGeom prst="rect">
            <a:avLst/>
          </a:prstGeom>
        </p:spPr>
        <p:txBody>
          <a:bodyPr/>
          <a:lstStyle/>
          <a:p>
            <a:pPr/>
            <a:r>
              <a:t>Writing to HTML</a:t>
            </a:r>
          </a:p>
        </p:txBody>
      </p:sp>
      <p:sp>
        <p:nvSpPr>
          <p:cNvPr id="91" name="Content Placeholder 2"/>
          <p:cNvSpPr txBox="1"/>
          <p:nvPr/>
        </p:nvSpPr>
        <p:spPr>
          <a:xfrm>
            <a:off x="143792" y="636804"/>
            <a:ext cx="8774784" cy="18357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We can use JavaScript to directly write to the HTML page itself using </a:t>
            </a:r>
            <a:r>
              <a:rPr b="1"/>
              <a:t>document.write( ).</a:t>
            </a:r>
            <a:endParaRPr sz="2400"/>
          </a:p>
          <a:p>
            <a:pPr marL="685800" indent="-457200" defTabSz="685800">
              <a:buSzPct val="100000"/>
              <a:buFont typeface="Arial"/>
              <a:buChar char="•"/>
              <a:defRPr b="1"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Later we will go over </a:t>
            </a:r>
            <a:r>
              <a:rPr i="1"/>
              <a:t>much</a:t>
            </a:r>
            <a:r>
              <a:t> more advanced approaches for writing HTML using JavaScript and jQuery.</a:t>
            </a:r>
          </a:p>
        </p:txBody>
      </p:sp>
      <p:sp>
        <p:nvSpPr>
          <p:cNvPr id="92" name="Content Placeholder 2"/>
          <p:cNvSpPr txBox="1"/>
          <p:nvPr/>
        </p:nvSpPr>
        <p:spPr>
          <a:xfrm>
            <a:off x="6477000" y="5360125"/>
            <a:ext cx="1671636" cy="6673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indent="228600" defTabSz="685800">
              <a:defRPr b="1" sz="2000">
                <a:latin typeface="Arial"/>
                <a:ea typeface="Arial"/>
                <a:cs typeface="Arial"/>
                <a:sym typeface="Arial"/>
              </a:defRPr>
            </a:pPr>
            <a:r>
              <a:t>Test.html </a:t>
            </a:r>
            <a:endParaRPr sz="2400"/>
          </a:p>
          <a:p>
            <a:pPr indent="228600" defTabSz="685800">
              <a:defRPr b="1" sz="2000">
                <a:latin typeface="Arial"/>
                <a:ea typeface="Arial"/>
                <a:cs typeface="Arial"/>
                <a:sym typeface="Arial"/>
              </a:defRPr>
            </a:pPr>
            <a:r>
              <a:t>(sublime)</a:t>
            </a:r>
          </a:p>
        </p:txBody>
      </p:sp>
      <p:pic>
        <p:nvPicPr>
          <p:cNvPr id="93" name="Picture 2" descr="Picture 2"/>
          <p:cNvPicPr>
            <a:picLocks noChangeAspect="1"/>
          </p:cNvPicPr>
          <p:nvPr/>
        </p:nvPicPr>
        <p:blipFill>
          <a:blip r:embed="rId3">
            <a:extLst/>
          </a:blip>
          <a:stretch>
            <a:fillRect/>
          </a:stretch>
        </p:blipFill>
        <p:spPr>
          <a:xfrm>
            <a:off x="4953000" y="3429000"/>
            <a:ext cx="4105275" cy="714375"/>
          </a:xfrm>
          <a:prstGeom prst="rect">
            <a:avLst/>
          </a:prstGeom>
          <a:ln>
            <a:solidFill>
              <a:schemeClr val="accent1"/>
            </a:solidFill>
          </a:ln>
        </p:spPr>
      </p:pic>
      <p:sp>
        <p:nvSpPr>
          <p:cNvPr id="94" name="Content Placeholder 2"/>
          <p:cNvSpPr txBox="1"/>
          <p:nvPr/>
        </p:nvSpPr>
        <p:spPr>
          <a:xfrm>
            <a:off x="6477000" y="3024051"/>
            <a:ext cx="3124200"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indent="228600" defTabSz="685800">
              <a:defRPr b="1" sz="2000">
                <a:latin typeface="Arial"/>
                <a:ea typeface="Arial"/>
                <a:cs typeface="Arial"/>
                <a:sym typeface="Arial"/>
              </a:defRPr>
            </a:lvl1pPr>
          </a:lstStyle>
          <a:p>
            <a:pPr/>
            <a:r>
              <a:t>Test.html (chrome)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Title 1"/>
          <p:cNvSpPr txBox="1"/>
          <p:nvPr>
            <p:ph type="title"/>
          </p:nvPr>
        </p:nvSpPr>
        <p:spPr>
          <a:xfrm>
            <a:off x="304799" y="-1"/>
            <a:ext cx="5470528" cy="653856"/>
          </a:xfrm>
          <a:prstGeom prst="rect">
            <a:avLst/>
          </a:prstGeom>
        </p:spPr>
        <p:txBody>
          <a:bodyPr/>
          <a:lstStyle/>
          <a:p>
            <a:pPr/>
            <a:r>
              <a:t>Please… Don’t Pick Me.</a:t>
            </a:r>
          </a:p>
        </p:txBody>
      </p:sp>
      <p:sp>
        <p:nvSpPr>
          <p:cNvPr id="97" name="Title 1"/>
          <p:cNvSpPr txBox="1"/>
          <p:nvPr/>
        </p:nvSpPr>
        <p:spPr>
          <a:xfrm>
            <a:off x="304800" y="2590800"/>
            <a:ext cx="8534400" cy="153937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78941">
              <a:lnSpc>
                <a:spcPct val="80000"/>
              </a:lnSpc>
              <a:defRPr b="1" i="1" sz="5445">
                <a:latin typeface="Arial"/>
                <a:ea typeface="Arial"/>
                <a:cs typeface="Arial"/>
                <a:sym typeface="Arial"/>
              </a:defRPr>
            </a:lvl1pPr>
          </a:lstStyle>
          <a:p>
            <a:pPr/>
            <a:r>
              <a:t>How do we check conditions?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Title 1"/>
          <p:cNvSpPr txBox="1"/>
          <p:nvPr>
            <p:ph type="title"/>
          </p:nvPr>
        </p:nvSpPr>
        <p:spPr>
          <a:xfrm>
            <a:off x="304799" y="-1"/>
            <a:ext cx="5470528" cy="653856"/>
          </a:xfrm>
          <a:prstGeom prst="rect">
            <a:avLst/>
          </a:prstGeom>
        </p:spPr>
        <p:txBody>
          <a:bodyPr/>
          <a:lstStyle/>
          <a:p>
            <a:pPr/>
            <a:r>
              <a:t>If/Else Statements</a:t>
            </a:r>
          </a:p>
        </p:txBody>
      </p:sp>
      <p:sp>
        <p:nvSpPr>
          <p:cNvPr id="100" name="Content Placeholder 2"/>
          <p:cNvSpPr txBox="1"/>
          <p:nvPr/>
        </p:nvSpPr>
        <p:spPr>
          <a:xfrm>
            <a:off x="152400" y="838200"/>
            <a:ext cx="8765935" cy="17212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a:lnSpc>
                <a:spcPct val="90000"/>
              </a:lnSpc>
              <a:buSzPct val="100000"/>
              <a:buFont typeface="Arial"/>
              <a:buChar char="•"/>
              <a:defRPr sz="2400">
                <a:latin typeface="Arial"/>
                <a:ea typeface="Arial"/>
                <a:cs typeface="Arial"/>
                <a:sym typeface="Arial"/>
              </a:defRPr>
            </a:pPr>
            <a:r>
              <a:t>If/Else statements are </a:t>
            </a:r>
            <a:r>
              <a:rPr u="sng"/>
              <a:t>critical</a:t>
            </a:r>
            <a:r>
              <a:t>. </a:t>
            </a:r>
            <a:endParaRPr sz="2800"/>
          </a:p>
          <a:p>
            <a:pPr marL="685800" indent="-457200">
              <a:lnSpc>
                <a:spcPct val="90000"/>
              </a:lnSpc>
              <a:buSzPct val="100000"/>
              <a:buFont typeface="Arial"/>
              <a:buChar char="•"/>
              <a:defRPr sz="2400">
                <a:latin typeface="Arial"/>
                <a:ea typeface="Arial"/>
                <a:cs typeface="Arial"/>
                <a:sym typeface="Arial"/>
              </a:defRPr>
            </a:pPr>
          </a:p>
          <a:p>
            <a:pPr marL="685800" indent="-457200">
              <a:lnSpc>
                <a:spcPct val="90000"/>
              </a:lnSpc>
              <a:buSzPct val="100000"/>
              <a:buFont typeface="Arial"/>
              <a:buChar char="•"/>
              <a:defRPr sz="2400">
                <a:latin typeface="Arial"/>
                <a:ea typeface="Arial"/>
                <a:cs typeface="Arial"/>
                <a:sym typeface="Arial"/>
              </a:defRPr>
            </a:pPr>
            <a:r>
              <a:t>Each statement is composed of an </a:t>
            </a:r>
            <a:r>
              <a:rPr u="sng"/>
              <a:t>if, else-if, or else</a:t>
            </a:r>
            <a:r>
              <a:t> (keyword), a </a:t>
            </a:r>
            <a:r>
              <a:rPr u="sng"/>
              <a:t>condition</a:t>
            </a:r>
            <a:r>
              <a:t>, and the resulting code in { } </a:t>
            </a:r>
            <a:r>
              <a:rPr u="sng"/>
              <a:t>curly brackets</a:t>
            </a:r>
            <a:r>
              <a:t>.</a:t>
            </a:r>
          </a:p>
        </p:txBody>
      </p:sp>
      <p:pic>
        <p:nvPicPr>
          <p:cNvPr id="101" name="Picture 5" descr="Picture 5"/>
          <p:cNvPicPr>
            <a:picLocks noChangeAspect="1"/>
          </p:cNvPicPr>
          <p:nvPr/>
        </p:nvPicPr>
        <p:blipFill>
          <a:blip r:embed="rId2">
            <a:extLst/>
          </a:blip>
          <a:stretch>
            <a:fillRect/>
          </a:stretch>
        </p:blipFill>
        <p:spPr>
          <a:xfrm>
            <a:off x="247650" y="3200400"/>
            <a:ext cx="8648700" cy="25082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xfrm>
            <a:off x="304799" y="-1"/>
            <a:ext cx="5470528" cy="653856"/>
          </a:xfrm>
          <a:prstGeom prst="rect">
            <a:avLst/>
          </a:prstGeom>
        </p:spPr>
        <p:txBody>
          <a:bodyPr/>
          <a:lstStyle/>
          <a:p>
            <a:pPr/>
            <a:r>
              <a:t>Please… Don’t Pick Me.</a:t>
            </a:r>
          </a:p>
        </p:txBody>
      </p:sp>
      <p:sp>
        <p:nvSpPr>
          <p:cNvPr id="104" name="Title 1"/>
          <p:cNvSpPr txBox="1"/>
          <p:nvPr/>
        </p:nvSpPr>
        <p:spPr>
          <a:xfrm>
            <a:off x="304800" y="2590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6000">
                <a:latin typeface="Arial"/>
                <a:ea typeface="Arial"/>
                <a:cs typeface="Arial"/>
                <a:sym typeface="Arial"/>
              </a:defRPr>
            </a:lvl1pPr>
          </a:lstStyle>
          <a:p>
            <a:pPr/>
            <a:r>
              <a:t>What is an array?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itle 1"/>
          <p:cNvSpPr txBox="1"/>
          <p:nvPr>
            <p:ph type="title"/>
          </p:nvPr>
        </p:nvSpPr>
        <p:spPr>
          <a:xfrm>
            <a:off x="304799" y="-1"/>
            <a:ext cx="5470528" cy="653856"/>
          </a:xfrm>
          <a:prstGeom prst="rect">
            <a:avLst/>
          </a:prstGeom>
        </p:spPr>
        <p:txBody>
          <a:bodyPr/>
          <a:lstStyle/>
          <a:p>
            <a:pPr/>
            <a:r>
              <a:t>Basic Arrays </a:t>
            </a:r>
          </a:p>
        </p:txBody>
      </p:sp>
      <p:sp>
        <p:nvSpPr>
          <p:cNvPr id="107" name="Content Placeholder 2"/>
          <p:cNvSpPr txBox="1"/>
          <p:nvPr/>
        </p:nvSpPr>
        <p:spPr>
          <a:xfrm>
            <a:off x="451328" y="866677"/>
            <a:ext cx="8583816" cy="32818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sz="2400">
                <a:latin typeface="Arial"/>
                <a:ea typeface="Arial"/>
                <a:cs typeface="Arial"/>
                <a:sym typeface="Arial"/>
              </a:defRPr>
            </a:pPr>
            <a:r>
              <a:t>Arrays are a type of variable that are </a:t>
            </a:r>
            <a:r>
              <a:rPr u="sng"/>
              <a:t>collections</a:t>
            </a:r>
            <a:r>
              <a:t>. </a:t>
            </a:r>
          </a:p>
          <a:p>
            <a:pPr marL="685800" indent="-457200" defTabSz="685800">
              <a:buSzPct val="100000"/>
              <a:buFont typeface="Arial"/>
              <a:buChar char="•"/>
              <a:defRPr sz="2400" u="sng">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These collections can be made up of </a:t>
            </a:r>
            <a:r>
              <a:rPr u="sng"/>
              <a:t>strings</a:t>
            </a:r>
            <a:r>
              <a:t>, </a:t>
            </a:r>
            <a:r>
              <a:rPr u="sng"/>
              <a:t>numbers</a:t>
            </a:r>
            <a:r>
              <a:t>, </a:t>
            </a:r>
            <a:r>
              <a:rPr u="sng"/>
              <a:t>booleans</a:t>
            </a:r>
            <a:r>
              <a:t>, other </a:t>
            </a:r>
            <a:r>
              <a:rPr u="sng"/>
              <a:t>arrays</a:t>
            </a:r>
            <a:r>
              <a:t>, </a:t>
            </a:r>
            <a:r>
              <a:rPr u="sng"/>
              <a:t>objects</a:t>
            </a:r>
            <a:r>
              <a:t>, anything. </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Each </a:t>
            </a:r>
            <a:r>
              <a:rPr u="sng"/>
              <a:t>element</a:t>
            </a:r>
            <a:r>
              <a:t> of the array is marked by an </a:t>
            </a:r>
            <a:r>
              <a:rPr u="sng"/>
              <a:t>index</a:t>
            </a:r>
            <a:r>
              <a:t>. Indexes always start with 0.</a:t>
            </a:r>
          </a:p>
          <a:p>
            <a:pPr marL="685800" indent="-457200" defTabSz="685800">
              <a:buSzPct val="100000"/>
              <a:buFont typeface="Arial"/>
              <a:buChar char="•"/>
              <a:defRPr sz="2400">
                <a:latin typeface="Arial"/>
                <a:ea typeface="Arial"/>
                <a:cs typeface="Arial"/>
                <a:sym typeface="Arial"/>
              </a:defRPr>
            </a:pPr>
          </a:p>
        </p:txBody>
      </p:sp>
      <p:pic>
        <p:nvPicPr>
          <p:cNvPr id="108" name="Picture 4" descr="Picture 4"/>
          <p:cNvPicPr>
            <a:picLocks noChangeAspect="1"/>
          </p:cNvPicPr>
          <p:nvPr/>
        </p:nvPicPr>
        <p:blipFill>
          <a:blip r:embed="rId2">
            <a:extLst/>
          </a:blip>
          <a:stretch>
            <a:fillRect/>
          </a:stretch>
        </p:blipFill>
        <p:spPr>
          <a:xfrm>
            <a:off x="143101" y="3886200"/>
            <a:ext cx="8857799" cy="206362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111"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112" name="TextBox 9"/>
          <p:cNvSpPr txBox="1"/>
          <p:nvPr/>
        </p:nvSpPr>
        <p:spPr>
          <a:xfrm>
            <a:off x="304800" y="761999"/>
            <a:ext cx="8686800" cy="2926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Dissection: Basic JS</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Re-examine the file sent to you during yesterday’s class.</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See if you can better understand how it works – after having gone through today’s class. </a:t>
            </a:r>
            <a:endParaRPr i="1"/>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sz="2400" u="sng">
                <a:latin typeface="Arial"/>
                <a:ea typeface="Arial"/>
                <a:cs typeface="Arial"/>
                <a:sym typeface="Arial"/>
              </a:defRPr>
            </a:pPr>
            <a:r>
              <a:t>Prepare to share once the time is up.</a:t>
            </a:r>
          </a:p>
        </p:txBody>
      </p:sp>
      <p:sp>
        <p:nvSpPr>
          <p:cNvPr id="113" name="TextBox 5"/>
          <p:cNvSpPr txBox="1"/>
          <p:nvPr/>
        </p:nvSpPr>
        <p:spPr>
          <a:xfrm>
            <a:off x="3657600" y="124824"/>
            <a:ext cx="5334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14-JS Dissect </a:t>
            </a:r>
            <a:r>
              <a:t>|  Suggested Time: </a:t>
            </a:r>
            <a:r>
              <a:rPr b="0"/>
              <a:t>3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116"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117" name="TextBox 9"/>
          <p:cNvSpPr txBox="1"/>
          <p:nvPr/>
        </p:nvSpPr>
        <p:spPr>
          <a:xfrm>
            <a:off x="304800" y="761999"/>
            <a:ext cx="8686800" cy="32818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Array Logging (If Needed)</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Follow the instructions provided in the file to console.log each of the names in the “coolPeople” variable.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i="1" sz="2400" u="sng">
                <a:latin typeface="Arial"/>
                <a:ea typeface="Arial"/>
                <a:cs typeface="Arial"/>
                <a:sym typeface="Arial"/>
              </a:defRPr>
            </a:pPr>
            <a:r>
              <a:t>Hint</a:t>
            </a:r>
            <a:r>
              <a:rPr u="none"/>
              <a:t>: You should be repeating the same line 6 times.</a:t>
            </a:r>
            <a:endParaRPr u="none"/>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once time is up.</a:t>
            </a:r>
          </a:p>
        </p:txBody>
      </p:sp>
      <p:sp>
        <p:nvSpPr>
          <p:cNvPr id="118" name="TextBox 5"/>
          <p:cNvSpPr txBox="1"/>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15-CoolPeopleArray </a:t>
            </a:r>
            <a:r>
              <a:t>|  Suggested Time: </a:t>
            </a:r>
            <a:r>
              <a:rPr b="0"/>
              <a:t>5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Title 1"/>
          <p:cNvSpPr txBox="1"/>
          <p:nvPr>
            <p:ph type="title"/>
          </p:nvPr>
        </p:nvSpPr>
        <p:spPr>
          <a:xfrm>
            <a:off x="390606" y="2953542"/>
            <a:ext cx="8229601" cy="871860"/>
          </a:xfrm>
          <a:prstGeom prst="rect">
            <a:avLst/>
          </a:prstGeom>
        </p:spPr>
        <p:txBody>
          <a:bodyPr/>
          <a:lstStyle/>
          <a:p>
            <a:pPr/>
            <a:r>
              <a:t>Today’s Class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121"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122" name="TextBox 9"/>
          <p:cNvSpPr txBox="1"/>
          <p:nvPr/>
        </p:nvSpPr>
        <p:spPr>
          <a:xfrm>
            <a:off x="304800" y="762000"/>
            <a:ext cx="8686800" cy="4348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Array Setting</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Follow the instructions in the file provided to convert each item in the array to lower case.</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Make sure to only add in lines of code where instructed.</a:t>
            </a:r>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i="1" sz="2400">
                <a:latin typeface="Arial"/>
                <a:ea typeface="Arial"/>
                <a:cs typeface="Arial"/>
                <a:sym typeface="Arial"/>
              </a:defRPr>
            </a:pPr>
            <a:r>
              <a:t>Hint: You will need to use the method .toLowerCase(). Research if you don’t remember how to use it.</a:t>
            </a:r>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once time is up.</a:t>
            </a:r>
          </a:p>
        </p:txBody>
      </p:sp>
      <p:sp>
        <p:nvSpPr>
          <p:cNvPr id="123" name="TextBox 6"/>
          <p:cNvSpPr txBox="1"/>
          <p:nvPr/>
        </p:nvSpPr>
        <p:spPr>
          <a:xfrm>
            <a:off x="2895600" y="124824"/>
            <a:ext cx="60960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16-ArraySetting </a:t>
            </a:r>
            <a:r>
              <a:t>|  Suggested Time: </a:t>
            </a:r>
            <a:r>
              <a:rPr b="0"/>
              <a:t>7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itle 1"/>
          <p:cNvSpPr txBox="1"/>
          <p:nvPr>
            <p:ph type="title"/>
          </p:nvPr>
        </p:nvSpPr>
        <p:spPr>
          <a:xfrm>
            <a:off x="390606" y="2953542"/>
            <a:ext cx="8229601" cy="871860"/>
          </a:xfrm>
          <a:prstGeom prst="rect">
            <a:avLst/>
          </a:prstGeom>
        </p:spPr>
        <p:txBody>
          <a:bodyPr/>
          <a:lstStyle/>
          <a:p>
            <a:pPr/>
            <a:r>
              <a:t>For Loops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Rectangle 8"/>
          <p:cNvSpPr/>
          <p:nvPr/>
        </p:nvSpPr>
        <p:spPr>
          <a:xfrm>
            <a:off x="279399" y="1524000"/>
            <a:ext cx="8522142" cy="1905000"/>
          </a:xfrm>
          <a:prstGeom prst="rect">
            <a:avLst/>
          </a:prstGeom>
          <a:solidFill>
            <a:srgbClr val="262626">
              <a:alpha val="99000"/>
            </a:srgbClr>
          </a:solidFill>
          <a:ln w="12700">
            <a:miter lim="400000"/>
          </a:ln>
        </p:spPr>
        <p:txBody>
          <a:bodyPr lIns="45719" rIns="45719" anchor="ctr"/>
          <a:lstStyle/>
          <a:p>
            <a:pPr algn="ctr">
              <a:defRPr>
                <a:solidFill>
                  <a:srgbClr val="FFFFFF"/>
                </a:solidFill>
              </a:defRPr>
            </a:pPr>
          </a:p>
        </p:txBody>
      </p:sp>
      <p:sp>
        <p:nvSpPr>
          <p:cNvPr id="128" name="Title 1"/>
          <p:cNvSpPr txBox="1"/>
          <p:nvPr>
            <p:ph type="title"/>
          </p:nvPr>
        </p:nvSpPr>
        <p:spPr>
          <a:xfrm>
            <a:off x="304799" y="-1"/>
            <a:ext cx="5470528" cy="653856"/>
          </a:xfrm>
          <a:prstGeom prst="rect">
            <a:avLst/>
          </a:prstGeom>
        </p:spPr>
        <p:txBody>
          <a:bodyPr/>
          <a:lstStyle/>
          <a:p>
            <a:pPr/>
            <a:r>
              <a:t>Back to The Zoo Pen</a:t>
            </a:r>
          </a:p>
        </p:txBody>
      </p:sp>
      <p:sp>
        <p:nvSpPr>
          <p:cNvPr id="129" name="Rectangle 4"/>
          <p:cNvSpPr/>
          <p:nvPr/>
        </p:nvSpPr>
        <p:spPr>
          <a:xfrm>
            <a:off x="535034" y="1752600"/>
            <a:ext cx="1845618"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30" name="Rectangle 5"/>
          <p:cNvSpPr/>
          <p:nvPr/>
        </p:nvSpPr>
        <p:spPr>
          <a:xfrm>
            <a:off x="2598186" y="1752599"/>
            <a:ext cx="1845619" cy="1517151"/>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31" name="Rectangle 6"/>
          <p:cNvSpPr/>
          <p:nvPr/>
        </p:nvSpPr>
        <p:spPr>
          <a:xfrm>
            <a:off x="4686739" y="1752599"/>
            <a:ext cx="1845619" cy="1517151"/>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32" name="Rectangle 7"/>
          <p:cNvSpPr/>
          <p:nvPr/>
        </p:nvSpPr>
        <p:spPr>
          <a:xfrm>
            <a:off x="6775292" y="1727199"/>
            <a:ext cx="1845619" cy="1517151"/>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33" name="TextBox 9"/>
          <p:cNvSpPr txBox="1"/>
          <p:nvPr/>
        </p:nvSpPr>
        <p:spPr>
          <a:xfrm>
            <a:off x="955141" y="3657601"/>
            <a:ext cx="917523"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0 </a:t>
            </a:r>
          </a:p>
        </p:txBody>
      </p:sp>
      <p:sp>
        <p:nvSpPr>
          <p:cNvPr id="134" name="TextBox 10"/>
          <p:cNvSpPr txBox="1"/>
          <p:nvPr/>
        </p:nvSpPr>
        <p:spPr>
          <a:xfrm>
            <a:off x="3018294" y="3657601"/>
            <a:ext cx="85401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1</a:t>
            </a:r>
          </a:p>
        </p:txBody>
      </p:sp>
      <p:sp>
        <p:nvSpPr>
          <p:cNvPr id="135" name="TextBox 11"/>
          <p:cNvSpPr txBox="1"/>
          <p:nvPr/>
        </p:nvSpPr>
        <p:spPr>
          <a:xfrm>
            <a:off x="5017327" y="3657601"/>
            <a:ext cx="85401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2</a:t>
            </a:r>
          </a:p>
        </p:txBody>
      </p:sp>
      <p:sp>
        <p:nvSpPr>
          <p:cNvPr id="136" name="TextBox 12"/>
          <p:cNvSpPr txBox="1"/>
          <p:nvPr/>
        </p:nvSpPr>
        <p:spPr>
          <a:xfrm>
            <a:off x="7227459" y="3657601"/>
            <a:ext cx="854012"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3</a:t>
            </a:r>
          </a:p>
        </p:txBody>
      </p:sp>
      <p:sp>
        <p:nvSpPr>
          <p:cNvPr id="137" name="TextBox 13"/>
          <p:cNvSpPr txBox="1"/>
          <p:nvPr/>
        </p:nvSpPr>
        <p:spPr>
          <a:xfrm>
            <a:off x="279400" y="995416"/>
            <a:ext cx="2772331"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latin typeface="Arial"/>
                <a:ea typeface="Arial"/>
                <a:cs typeface="Arial"/>
                <a:sym typeface="Arial"/>
              </a:defRPr>
            </a:pPr>
            <a:r>
              <a:t>Array Name:  </a:t>
            </a:r>
            <a:r>
              <a:rPr b="0"/>
              <a:t>zooAnimals</a:t>
            </a:r>
          </a:p>
        </p:txBody>
      </p:sp>
      <p:sp>
        <p:nvSpPr>
          <p:cNvPr id="138" name="TextBox 14"/>
          <p:cNvSpPr txBox="1"/>
          <p:nvPr/>
        </p:nvSpPr>
        <p:spPr>
          <a:xfrm>
            <a:off x="994015" y="2291833"/>
            <a:ext cx="701314"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Zebra</a:t>
            </a:r>
          </a:p>
        </p:txBody>
      </p:sp>
      <p:sp>
        <p:nvSpPr>
          <p:cNvPr id="139" name="TextBox 15"/>
          <p:cNvSpPr txBox="1"/>
          <p:nvPr/>
        </p:nvSpPr>
        <p:spPr>
          <a:xfrm>
            <a:off x="5227399" y="2291833"/>
            <a:ext cx="78603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Giraffe</a:t>
            </a:r>
          </a:p>
        </p:txBody>
      </p:sp>
      <p:sp>
        <p:nvSpPr>
          <p:cNvPr id="140" name="TextBox 16"/>
          <p:cNvSpPr txBox="1"/>
          <p:nvPr/>
        </p:nvSpPr>
        <p:spPr>
          <a:xfrm>
            <a:off x="3095237" y="2291833"/>
            <a:ext cx="70142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Rhino</a:t>
            </a:r>
          </a:p>
        </p:txBody>
      </p:sp>
      <p:sp>
        <p:nvSpPr>
          <p:cNvPr id="141" name="TextBox 17"/>
          <p:cNvSpPr txBox="1"/>
          <p:nvPr/>
        </p:nvSpPr>
        <p:spPr>
          <a:xfrm>
            <a:off x="7295746" y="2291833"/>
            <a:ext cx="497829"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Owl</a:t>
            </a:r>
          </a:p>
        </p:txBody>
      </p:sp>
      <p:pic>
        <p:nvPicPr>
          <p:cNvPr id="142" name="Picture 18" descr="Picture 18"/>
          <p:cNvPicPr>
            <a:picLocks noChangeAspect="1"/>
          </p:cNvPicPr>
          <p:nvPr/>
        </p:nvPicPr>
        <p:blipFill>
          <a:blip r:embed="rId2">
            <a:extLst/>
          </a:blip>
          <a:stretch>
            <a:fillRect/>
          </a:stretch>
        </p:blipFill>
        <p:spPr>
          <a:xfrm>
            <a:off x="523873" y="4724400"/>
            <a:ext cx="8096252" cy="10223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4" name="Picture 2" descr="Picture 2"/>
          <p:cNvPicPr>
            <a:picLocks noChangeAspect="1"/>
          </p:cNvPicPr>
          <p:nvPr/>
        </p:nvPicPr>
        <p:blipFill>
          <a:blip r:embed="rId2">
            <a:extLst/>
          </a:blip>
          <a:stretch>
            <a:fillRect/>
          </a:stretch>
        </p:blipFill>
        <p:spPr>
          <a:xfrm>
            <a:off x="109636" y="4267200"/>
            <a:ext cx="6094948" cy="1854348"/>
          </a:xfrm>
          <a:prstGeom prst="rect">
            <a:avLst/>
          </a:prstGeom>
          <a:ln w="12700">
            <a:miter lim="400000"/>
          </a:ln>
        </p:spPr>
      </p:pic>
      <p:sp>
        <p:nvSpPr>
          <p:cNvPr id="145" name="Rectangle 8"/>
          <p:cNvSpPr/>
          <p:nvPr/>
        </p:nvSpPr>
        <p:spPr>
          <a:xfrm>
            <a:off x="279399" y="1366783"/>
            <a:ext cx="8522142" cy="1905001"/>
          </a:xfrm>
          <a:prstGeom prst="rect">
            <a:avLst/>
          </a:prstGeom>
          <a:solidFill>
            <a:srgbClr val="262626">
              <a:alpha val="99000"/>
            </a:srgbClr>
          </a:solidFill>
          <a:ln w="12700">
            <a:miter lim="400000"/>
          </a:ln>
        </p:spPr>
        <p:txBody>
          <a:bodyPr lIns="45719" rIns="45719" anchor="ctr"/>
          <a:lstStyle/>
          <a:p>
            <a:pPr algn="ctr">
              <a:defRPr>
                <a:solidFill>
                  <a:srgbClr val="FFFFFF"/>
                </a:solidFill>
              </a:defRPr>
            </a:pPr>
          </a:p>
        </p:txBody>
      </p:sp>
      <p:sp>
        <p:nvSpPr>
          <p:cNvPr id="146" name="Title 1"/>
          <p:cNvSpPr txBox="1"/>
          <p:nvPr>
            <p:ph type="title"/>
          </p:nvPr>
        </p:nvSpPr>
        <p:spPr>
          <a:xfrm>
            <a:off x="304799" y="-1"/>
            <a:ext cx="5470528" cy="653856"/>
          </a:xfrm>
          <a:prstGeom prst="rect">
            <a:avLst/>
          </a:prstGeom>
        </p:spPr>
        <p:txBody>
          <a:bodyPr/>
          <a:lstStyle/>
          <a:p>
            <a:pPr/>
            <a:r>
              <a:t>Back to The Zoo Pen (Logging)</a:t>
            </a:r>
          </a:p>
        </p:txBody>
      </p:sp>
      <p:sp>
        <p:nvSpPr>
          <p:cNvPr id="147" name="Rectangle 4"/>
          <p:cNvSpPr/>
          <p:nvPr/>
        </p:nvSpPr>
        <p:spPr>
          <a:xfrm>
            <a:off x="535034" y="1595383"/>
            <a:ext cx="1845618" cy="1517151"/>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48" name="Rectangle 5"/>
          <p:cNvSpPr/>
          <p:nvPr/>
        </p:nvSpPr>
        <p:spPr>
          <a:xfrm>
            <a:off x="2598186" y="1595383"/>
            <a:ext cx="1845619"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49" name="Rectangle 6"/>
          <p:cNvSpPr/>
          <p:nvPr/>
        </p:nvSpPr>
        <p:spPr>
          <a:xfrm>
            <a:off x="4686739" y="1595383"/>
            <a:ext cx="1845619"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50" name="Rectangle 7"/>
          <p:cNvSpPr/>
          <p:nvPr/>
        </p:nvSpPr>
        <p:spPr>
          <a:xfrm>
            <a:off x="6775292" y="1569983"/>
            <a:ext cx="1845619" cy="1517150"/>
          </a:xfrm>
          <a:prstGeom prst="rect">
            <a:avLst/>
          </a:prstGeom>
          <a:solidFill>
            <a:srgbClr val="BDD7EE"/>
          </a:solidFill>
          <a:ln w="12700">
            <a:miter lim="400000"/>
          </a:ln>
        </p:spPr>
        <p:txBody>
          <a:bodyPr lIns="45719" rIns="45719" anchor="ctr"/>
          <a:lstStyle/>
          <a:p>
            <a:pPr algn="ctr">
              <a:defRPr>
                <a:solidFill>
                  <a:srgbClr val="FFFFFF"/>
                </a:solidFill>
              </a:defRPr>
            </a:pPr>
          </a:p>
        </p:txBody>
      </p:sp>
      <p:sp>
        <p:nvSpPr>
          <p:cNvPr id="151" name="TextBox 9"/>
          <p:cNvSpPr txBox="1"/>
          <p:nvPr/>
        </p:nvSpPr>
        <p:spPr>
          <a:xfrm>
            <a:off x="955141" y="3500384"/>
            <a:ext cx="917523"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0 </a:t>
            </a:r>
          </a:p>
        </p:txBody>
      </p:sp>
      <p:sp>
        <p:nvSpPr>
          <p:cNvPr id="152" name="TextBox 10"/>
          <p:cNvSpPr txBox="1"/>
          <p:nvPr/>
        </p:nvSpPr>
        <p:spPr>
          <a:xfrm>
            <a:off x="3018294" y="3500384"/>
            <a:ext cx="85401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1</a:t>
            </a:r>
          </a:p>
        </p:txBody>
      </p:sp>
      <p:sp>
        <p:nvSpPr>
          <p:cNvPr id="153" name="TextBox 11"/>
          <p:cNvSpPr txBox="1"/>
          <p:nvPr/>
        </p:nvSpPr>
        <p:spPr>
          <a:xfrm>
            <a:off x="5017327" y="3500384"/>
            <a:ext cx="854011"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2</a:t>
            </a:r>
          </a:p>
        </p:txBody>
      </p:sp>
      <p:sp>
        <p:nvSpPr>
          <p:cNvPr id="154" name="TextBox 12"/>
          <p:cNvSpPr txBox="1"/>
          <p:nvPr/>
        </p:nvSpPr>
        <p:spPr>
          <a:xfrm>
            <a:off x="7227459" y="3500384"/>
            <a:ext cx="854012"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Index 3</a:t>
            </a:r>
          </a:p>
        </p:txBody>
      </p:sp>
      <p:sp>
        <p:nvSpPr>
          <p:cNvPr id="155" name="TextBox 13"/>
          <p:cNvSpPr txBox="1"/>
          <p:nvPr/>
        </p:nvSpPr>
        <p:spPr>
          <a:xfrm>
            <a:off x="279400" y="838199"/>
            <a:ext cx="2772331"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latin typeface="Arial"/>
                <a:ea typeface="Arial"/>
                <a:cs typeface="Arial"/>
                <a:sym typeface="Arial"/>
              </a:defRPr>
            </a:pPr>
            <a:r>
              <a:t>Array Name:  </a:t>
            </a:r>
            <a:r>
              <a:rPr b="0"/>
              <a:t>zooAnimals</a:t>
            </a:r>
          </a:p>
        </p:txBody>
      </p:sp>
      <p:sp>
        <p:nvSpPr>
          <p:cNvPr id="156" name="TextBox 14"/>
          <p:cNvSpPr txBox="1"/>
          <p:nvPr/>
        </p:nvSpPr>
        <p:spPr>
          <a:xfrm>
            <a:off x="994015" y="2134616"/>
            <a:ext cx="701314"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Zebra</a:t>
            </a:r>
          </a:p>
        </p:txBody>
      </p:sp>
      <p:sp>
        <p:nvSpPr>
          <p:cNvPr id="157" name="TextBox 15"/>
          <p:cNvSpPr txBox="1"/>
          <p:nvPr/>
        </p:nvSpPr>
        <p:spPr>
          <a:xfrm>
            <a:off x="5227399" y="2134616"/>
            <a:ext cx="78603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Giraffe</a:t>
            </a:r>
          </a:p>
        </p:txBody>
      </p:sp>
      <p:sp>
        <p:nvSpPr>
          <p:cNvPr id="158" name="TextBox 16"/>
          <p:cNvSpPr txBox="1"/>
          <p:nvPr/>
        </p:nvSpPr>
        <p:spPr>
          <a:xfrm>
            <a:off x="3095237" y="2134616"/>
            <a:ext cx="701425"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Rhino</a:t>
            </a:r>
          </a:p>
        </p:txBody>
      </p:sp>
      <p:sp>
        <p:nvSpPr>
          <p:cNvPr id="159" name="TextBox 17"/>
          <p:cNvSpPr txBox="1"/>
          <p:nvPr/>
        </p:nvSpPr>
        <p:spPr>
          <a:xfrm>
            <a:off x="7295746" y="2134616"/>
            <a:ext cx="497829"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a:r>
              <a:t>Owl</a:t>
            </a:r>
          </a:p>
        </p:txBody>
      </p:sp>
      <p:pic>
        <p:nvPicPr>
          <p:cNvPr id="160" name="Picture 3" descr="Picture 3"/>
          <p:cNvPicPr>
            <a:picLocks noChangeAspect="1"/>
          </p:cNvPicPr>
          <p:nvPr/>
        </p:nvPicPr>
        <p:blipFill>
          <a:blip r:embed="rId3">
            <a:extLst/>
          </a:blip>
          <a:stretch>
            <a:fillRect/>
          </a:stretch>
        </p:blipFill>
        <p:spPr>
          <a:xfrm>
            <a:off x="6794341" y="4267200"/>
            <a:ext cx="1914642" cy="1974241"/>
          </a:xfrm>
          <a:prstGeom prst="rect">
            <a:avLst/>
          </a:prstGeom>
          <a:ln w="12700">
            <a:miter lim="400000"/>
          </a:ln>
        </p:spPr>
      </p:pic>
      <p:sp>
        <p:nvSpPr>
          <p:cNvPr id="161" name="Straight Arrow Connector 19"/>
          <p:cNvSpPr/>
          <p:nvPr/>
        </p:nvSpPr>
        <p:spPr>
          <a:xfrm>
            <a:off x="5925068" y="5334000"/>
            <a:ext cx="975590" cy="0"/>
          </a:xfrm>
          <a:prstGeom prst="line">
            <a:avLst/>
          </a:prstGeom>
          <a:ln w="6985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Picture 2" descr="Picture 2"/>
          <p:cNvPicPr>
            <a:picLocks noChangeAspect="1"/>
          </p:cNvPicPr>
          <p:nvPr/>
        </p:nvPicPr>
        <p:blipFill>
          <a:blip r:embed="rId2">
            <a:extLst/>
          </a:blip>
          <a:stretch>
            <a:fillRect/>
          </a:stretch>
        </p:blipFill>
        <p:spPr>
          <a:xfrm>
            <a:off x="341523" y="2050413"/>
            <a:ext cx="5806439" cy="1766572"/>
          </a:xfrm>
          <a:prstGeom prst="rect">
            <a:avLst/>
          </a:prstGeom>
          <a:ln w="12700">
            <a:miter lim="400000"/>
          </a:ln>
        </p:spPr>
      </p:pic>
      <p:sp>
        <p:nvSpPr>
          <p:cNvPr id="164" name="Title 1"/>
          <p:cNvSpPr txBox="1"/>
          <p:nvPr>
            <p:ph type="title"/>
          </p:nvPr>
        </p:nvSpPr>
        <p:spPr>
          <a:xfrm>
            <a:off x="304799" y="-1"/>
            <a:ext cx="5470528" cy="653856"/>
          </a:xfrm>
          <a:prstGeom prst="rect">
            <a:avLst/>
          </a:prstGeom>
        </p:spPr>
        <p:txBody>
          <a:bodyPr/>
          <a:lstStyle/>
          <a:p>
            <a:pPr/>
            <a:r>
              <a:t>Please… Don’t Pick Me.</a:t>
            </a:r>
          </a:p>
        </p:txBody>
      </p:sp>
      <p:sp>
        <p:nvSpPr>
          <p:cNvPr id="165" name="Title 1"/>
          <p:cNvSpPr txBox="1"/>
          <p:nvPr/>
        </p:nvSpPr>
        <p:spPr>
          <a:xfrm>
            <a:off x="304800" y="47244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6000">
                <a:latin typeface="Arial"/>
                <a:ea typeface="Arial"/>
                <a:cs typeface="Arial"/>
                <a:sym typeface="Arial"/>
              </a:defRPr>
            </a:lvl1pPr>
          </a:lstStyle>
          <a:p>
            <a:pPr/>
            <a:r>
              <a:t>What’s wrong here?</a:t>
            </a:r>
          </a:p>
        </p:txBody>
      </p:sp>
      <p:pic>
        <p:nvPicPr>
          <p:cNvPr id="166" name="Picture 4" descr="Picture 4"/>
          <p:cNvPicPr>
            <a:picLocks noChangeAspect="1"/>
          </p:cNvPicPr>
          <p:nvPr/>
        </p:nvPicPr>
        <p:blipFill>
          <a:blip r:embed="rId3">
            <a:extLst/>
          </a:blip>
          <a:stretch>
            <a:fillRect/>
          </a:stretch>
        </p:blipFill>
        <p:spPr>
          <a:xfrm>
            <a:off x="6794341" y="1946579"/>
            <a:ext cx="1914642" cy="1974241"/>
          </a:xfrm>
          <a:prstGeom prst="rect">
            <a:avLst/>
          </a:prstGeom>
          <a:ln w="12700">
            <a:miter lim="400000"/>
          </a:ln>
        </p:spPr>
      </p:pic>
      <p:sp>
        <p:nvSpPr>
          <p:cNvPr id="167" name="Straight Arrow Connector 5"/>
          <p:cNvSpPr/>
          <p:nvPr/>
        </p:nvSpPr>
        <p:spPr>
          <a:xfrm>
            <a:off x="5925068" y="3013379"/>
            <a:ext cx="975590" cy="1"/>
          </a:xfrm>
          <a:prstGeom prst="line">
            <a:avLst/>
          </a:prstGeom>
          <a:ln w="6985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9" name="Picture 2" descr="Picture 2"/>
          <p:cNvPicPr>
            <a:picLocks noChangeAspect="1"/>
          </p:cNvPicPr>
          <p:nvPr/>
        </p:nvPicPr>
        <p:blipFill>
          <a:blip r:embed="rId2">
            <a:extLst/>
          </a:blip>
          <a:stretch>
            <a:fillRect/>
          </a:stretch>
        </p:blipFill>
        <p:spPr>
          <a:xfrm>
            <a:off x="341523" y="2050413"/>
            <a:ext cx="5806439" cy="1766572"/>
          </a:xfrm>
          <a:prstGeom prst="rect">
            <a:avLst/>
          </a:prstGeom>
          <a:ln w="12700">
            <a:miter lim="400000"/>
          </a:ln>
        </p:spPr>
      </p:pic>
      <p:sp>
        <p:nvSpPr>
          <p:cNvPr id="170" name="Title 1"/>
          <p:cNvSpPr txBox="1"/>
          <p:nvPr>
            <p:ph type="title"/>
          </p:nvPr>
        </p:nvSpPr>
        <p:spPr>
          <a:xfrm>
            <a:off x="304799" y="-1"/>
            <a:ext cx="5470528" cy="653856"/>
          </a:xfrm>
          <a:prstGeom prst="rect">
            <a:avLst/>
          </a:prstGeom>
        </p:spPr>
        <p:txBody>
          <a:bodyPr/>
          <a:lstStyle/>
          <a:p>
            <a:pPr/>
            <a:r>
              <a:t>Don’t Repeat Yourself (DRY)</a:t>
            </a:r>
          </a:p>
        </p:txBody>
      </p:sp>
      <p:sp>
        <p:nvSpPr>
          <p:cNvPr id="171" name="Title 1"/>
          <p:cNvSpPr txBox="1"/>
          <p:nvPr/>
        </p:nvSpPr>
        <p:spPr>
          <a:xfrm>
            <a:off x="304800" y="47244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lnSpc>
                <a:spcPct val="90000"/>
              </a:lnSpc>
              <a:defRPr b="1" i="1" sz="6000">
                <a:latin typeface="Arial"/>
                <a:ea typeface="Arial"/>
                <a:cs typeface="Arial"/>
                <a:sym typeface="Arial"/>
              </a:defRPr>
            </a:pPr>
            <a:r>
              <a:t>Repeated Code! </a:t>
            </a:r>
            <a:endParaRPr sz="3300">
              <a:latin typeface="+mj-lt"/>
              <a:ea typeface="+mj-ea"/>
              <a:cs typeface="+mj-cs"/>
              <a:sym typeface="Calibri"/>
            </a:endParaRPr>
          </a:p>
          <a:p>
            <a:pPr algn="ctr" defTabSz="685800">
              <a:lnSpc>
                <a:spcPct val="90000"/>
              </a:lnSpc>
              <a:defRPr i="1" sz="3800">
                <a:latin typeface="Arial"/>
                <a:ea typeface="Arial"/>
                <a:cs typeface="Arial"/>
                <a:sym typeface="Arial"/>
              </a:defRPr>
            </a:pPr>
            <a:r>
              <a:t>Let’s be more efficient</a:t>
            </a:r>
          </a:p>
        </p:txBody>
      </p:sp>
      <p:pic>
        <p:nvPicPr>
          <p:cNvPr id="172" name="Picture 4" descr="Picture 4"/>
          <p:cNvPicPr>
            <a:picLocks noChangeAspect="1"/>
          </p:cNvPicPr>
          <p:nvPr/>
        </p:nvPicPr>
        <p:blipFill>
          <a:blip r:embed="rId3">
            <a:extLst/>
          </a:blip>
          <a:stretch>
            <a:fillRect/>
          </a:stretch>
        </p:blipFill>
        <p:spPr>
          <a:xfrm>
            <a:off x="6794341" y="1946579"/>
            <a:ext cx="1914642" cy="1974241"/>
          </a:xfrm>
          <a:prstGeom prst="rect">
            <a:avLst/>
          </a:prstGeom>
          <a:ln w="12700">
            <a:miter lim="400000"/>
          </a:ln>
        </p:spPr>
      </p:pic>
      <p:sp>
        <p:nvSpPr>
          <p:cNvPr id="173" name="Straight Arrow Connector 5"/>
          <p:cNvSpPr/>
          <p:nvPr/>
        </p:nvSpPr>
        <p:spPr>
          <a:xfrm>
            <a:off x="5925068" y="3013379"/>
            <a:ext cx="975590" cy="1"/>
          </a:xfrm>
          <a:prstGeom prst="line">
            <a:avLst/>
          </a:prstGeom>
          <a:ln w="6985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176"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177" name="TextBox 9"/>
          <p:cNvSpPr txBox="1"/>
          <p:nvPr/>
        </p:nvSpPr>
        <p:spPr>
          <a:xfrm>
            <a:off x="304800" y="762000"/>
            <a:ext cx="8686800" cy="4348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For Loop Dissection</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With a partner, spend a few moments trying to dissect the code sent to you.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Try to explain to one another what is happening with each line of code.</a:t>
            </a:r>
          </a:p>
          <a:p>
            <a:pPr marL="457200" indent="-457200">
              <a:buSzPct val="100000"/>
              <a:buFont typeface="Arial"/>
              <a:buChar char="•"/>
              <a:defRPr i="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Feel free to do research if you are stumped. As a hint, look into the phrase: “For-Loop”.</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when time is up.</a:t>
            </a:r>
          </a:p>
        </p:txBody>
      </p:sp>
      <p:sp>
        <p:nvSpPr>
          <p:cNvPr id="178" name="TextBox 5"/>
          <p:cNvSpPr txBox="1"/>
          <p:nvPr/>
        </p:nvSpPr>
        <p:spPr>
          <a:xfrm>
            <a:off x="3200400" y="124824"/>
            <a:ext cx="57912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17-MyFirstLoop </a:t>
            </a:r>
            <a:r>
              <a:t>|  Suggested Time: </a:t>
            </a:r>
            <a:r>
              <a:rPr b="0"/>
              <a:t>5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Content Placeholder 2"/>
          <p:cNvSpPr txBox="1"/>
          <p:nvPr/>
        </p:nvSpPr>
        <p:spPr>
          <a:xfrm>
            <a:off x="76200" y="817610"/>
            <a:ext cx="8842135" cy="26100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sz="2000">
                <a:latin typeface="Arial"/>
                <a:ea typeface="Arial"/>
                <a:cs typeface="Arial"/>
                <a:sym typeface="Arial"/>
              </a:defRPr>
            </a:pPr>
            <a:r>
              <a:t>For loops are </a:t>
            </a:r>
            <a:r>
              <a:rPr u="sng"/>
              <a:t>critical</a:t>
            </a:r>
            <a:r>
              <a:t> in programming. </a:t>
            </a:r>
            <a:endParaRPr sz="2400"/>
          </a:p>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We use for loops to run </a:t>
            </a:r>
            <a:r>
              <a:rPr u="sng"/>
              <a:t>repeated blocks of code</a:t>
            </a:r>
            <a:r>
              <a:t> over a set period.</a:t>
            </a:r>
            <a:endParaRPr sz="2400"/>
          </a:p>
          <a:p>
            <a:pPr marL="685800" indent="-457200" defTabSz="685800">
              <a:buSzPct val="100000"/>
              <a:buFont typeface="Arial"/>
              <a:buChar char="•"/>
              <a:defRPr sz="2000">
                <a:latin typeface="Arial"/>
                <a:ea typeface="Arial"/>
                <a:cs typeface="Arial"/>
                <a:sym typeface="Arial"/>
              </a:defRPr>
            </a:pPr>
          </a:p>
          <a:p>
            <a:pPr marL="685800" indent="-457200" defTabSz="685800">
              <a:buSzPct val="100000"/>
              <a:buFont typeface="Arial"/>
              <a:buChar char="•"/>
              <a:defRPr sz="2000">
                <a:latin typeface="Arial"/>
                <a:ea typeface="Arial"/>
                <a:cs typeface="Arial"/>
                <a:sym typeface="Arial"/>
              </a:defRPr>
            </a:pPr>
            <a:r>
              <a:t>Each for loop is composed of a:</a:t>
            </a:r>
            <a:endParaRPr sz="2400"/>
          </a:p>
          <a:p>
            <a:pPr lvl="1" marL="985837" indent="-457200" defTabSz="685800">
              <a:buSzPct val="100000"/>
              <a:buFont typeface="Arial"/>
              <a:buChar char="–"/>
              <a:defRPr sz="1700">
                <a:latin typeface="Arial"/>
                <a:ea typeface="Arial"/>
                <a:cs typeface="Arial"/>
                <a:sym typeface="Arial"/>
              </a:defRPr>
            </a:pPr>
            <a:r>
              <a:t>Variable declaration or counter (iterator)</a:t>
            </a:r>
            <a:endParaRPr sz="2100"/>
          </a:p>
          <a:p>
            <a:pPr lvl="1" marL="985837" indent="-457200" defTabSz="685800">
              <a:buSzPct val="100000"/>
              <a:buFont typeface="Arial"/>
              <a:buChar char="–"/>
              <a:defRPr sz="1700">
                <a:latin typeface="Arial"/>
                <a:ea typeface="Arial"/>
                <a:cs typeface="Arial"/>
                <a:sym typeface="Arial"/>
              </a:defRPr>
            </a:pPr>
            <a:r>
              <a:t>A loop condition</a:t>
            </a:r>
            <a:endParaRPr sz="2100"/>
          </a:p>
          <a:p>
            <a:pPr lvl="1" marL="985837" indent="-457200" defTabSz="685800">
              <a:buSzPct val="100000"/>
              <a:buFont typeface="Arial"/>
              <a:buChar char="–"/>
              <a:defRPr sz="1700">
                <a:latin typeface="Arial"/>
                <a:ea typeface="Arial"/>
                <a:cs typeface="Arial"/>
                <a:sym typeface="Arial"/>
              </a:defRPr>
            </a:pPr>
            <a:r>
              <a:t>An iteration (addition)</a:t>
            </a:r>
            <a:endParaRPr sz="2100"/>
          </a:p>
        </p:txBody>
      </p:sp>
      <p:sp>
        <p:nvSpPr>
          <p:cNvPr id="181" name="Rectangle 12"/>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Enter the For-Loop</a:t>
            </a:r>
          </a:p>
        </p:txBody>
      </p:sp>
      <p:pic>
        <p:nvPicPr>
          <p:cNvPr id="182" name="Picture 2" descr="Picture 2"/>
          <p:cNvPicPr>
            <a:picLocks noChangeAspect="1"/>
          </p:cNvPicPr>
          <p:nvPr/>
        </p:nvPicPr>
        <p:blipFill>
          <a:blip r:embed="rId2">
            <a:extLst/>
          </a:blip>
          <a:stretch>
            <a:fillRect/>
          </a:stretch>
        </p:blipFill>
        <p:spPr>
          <a:xfrm>
            <a:off x="190864" y="38100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Picture 2" descr="Picture 2"/>
          <p:cNvPicPr>
            <a:picLocks noChangeAspect="1"/>
          </p:cNvPicPr>
          <p:nvPr/>
        </p:nvPicPr>
        <p:blipFill>
          <a:blip r:embed="rId2">
            <a:extLst/>
          </a:blip>
          <a:stretch>
            <a:fillRect/>
          </a:stretch>
        </p:blipFill>
        <p:spPr>
          <a:xfrm>
            <a:off x="179070" y="1069697"/>
            <a:ext cx="8785860" cy="4132541"/>
          </a:xfrm>
          <a:prstGeom prst="rect">
            <a:avLst/>
          </a:prstGeom>
          <a:ln w="12700">
            <a:miter lim="400000"/>
          </a:ln>
        </p:spPr>
      </p:pic>
      <p:sp>
        <p:nvSpPr>
          <p:cNvPr id="185" name="Rectangle 8"/>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Enter the For-Loop</a:t>
            </a:r>
          </a:p>
        </p:txBody>
      </p:sp>
      <p:sp>
        <p:nvSpPr>
          <p:cNvPr id="186" name="Title 1"/>
          <p:cNvSpPr txBox="1"/>
          <p:nvPr/>
        </p:nvSpPr>
        <p:spPr>
          <a:xfrm>
            <a:off x="304800" y="47244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2400">
                <a:latin typeface="Arial"/>
                <a:ea typeface="Arial"/>
                <a:cs typeface="Arial"/>
                <a:sym typeface="Arial"/>
              </a:defRPr>
            </a:lvl1pPr>
          </a:lstStyle>
          <a:p>
            <a:pPr/>
            <a:r>
              <a:t>Iterator.      Condition.     Increment.</a:t>
            </a:r>
          </a:p>
        </p:txBody>
      </p:sp>
      <p:sp>
        <p:nvSpPr>
          <p:cNvPr id="187" name="Straight Arrow Connector 11"/>
          <p:cNvSpPr/>
          <p:nvPr/>
        </p:nvSpPr>
        <p:spPr>
          <a:xfrm flipH="1" flipV="1">
            <a:off x="1828800" y="2590799"/>
            <a:ext cx="609602" cy="2698947"/>
          </a:xfrm>
          <a:prstGeom prst="line">
            <a:avLst/>
          </a:prstGeom>
          <a:ln w="69850">
            <a:solidFill>
              <a:srgbClr val="FF0000"/>
            </a:solidFill>
            <a:miter/>
            <a:tailEnd type="triangle"/>
          </a:ln>
        </p:spPr>
        <p:txBody>
          <a:bodyPr lIns="45719" rIns="45719"/>
          <a:lstStyle/>
          <a:p>
            <a:pPr/>
          </a:p>
        </p:txBody>
      </p:sp>
      <p:sp>
        <p:nvSpPr>
          <p:cNvPr id="188" name="Straight Arrow Connector 12"/>
          <p:cNvSpPr/>
          <p:nvPr/>
        </p:nvSpPr>
        <p:spPr>
          <a:xfrm flipH="1" flipV="1">
            <a:off x="3124199" y="2666999"/>
            <a:ext cx="1285637" cy="2622747"/>
          </a:xfrm>
          <a:prstGeom prst="line">
            <a:avLst/>
          </a:prstGeom>
          <a:ln w="69850">
            <a:solidFill>
              <a:srgbClr val="FF0000"/>
            </a:solidFill>
            <a:miter/>
            <a:tailEnd type="triangle"/>
          </a:ln>
        </p:spPr>
        <p:txBody>
          <a:bodyPr lIns="45719" rIns="45719"/>
          <a:lstStyle/>
          <a:p>
            <a:pPr/>
          </a:p>
        </p:txBody>
      </p:sp>
      <p:sp>
        <p:nvSpPr>
          <p:cNvPr id="189" name="Straight Arrow Connector 13"/>
          <p:cNvSpPr/>
          <p:nvPr/>
        </p:nvSpPr>
        <p:spPr>
          <a:xfrm flipH="1" flipV="1">
            <a:off x="6019800" y="2666999"/>
            <a:ext cx="457762" cy="2622747"/>
          </a:xfrm>
          <a:prstGeom prst="line">
            <a:avLst/>
          </a:prstGeom>
          <a:ln w="69850">
            <a:solidFill>
              <a:srgbClr val="FF0000"/>
            </a:solidFill>
            <a:miter/>
            <a:tailEnd type="triangle"/>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1" name="Picture 2" descr="Picture 2"/>
          <p:cNvPicPr>
            <a:picLocks noChangeAspect="1"/>
          </p:cNvPicPr>
          <p:nvPr/>
        </p:nvPicPr>
        <p:blipFill>
          <a:blip r:embed="rId2">
            <a:extLst/>
          </a:blip>
          <a:stretch>
            <a:fillRect/>
          </a:stretch>
        </p:blipFill>
        <p:spPr>
          <a:xfrm>
            <a:off x="179070" y="1069697"/>
            <a:ext cx="8785860" cy="4132541"/>
          </a:xfrm>
          <a:prstGeom prst="rect">
            <a:avLst/>
          </a:prstGeom>
          <a:ln w="12700">
            <a:miter lim="400000"/>
          </a:ln>
        </p:spPr>
      </p:pic>
      <p:sp>
        <p:nvSpPr>
          <p:cNvPr id="192" name="Rectangle 2"/>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Enter the For-Loop</a:t>
            </a:r>
          </a:p>
        </p:txBody>
      </p:sp>
      <p:sp>
        <p:nvSpPr>
          <p:cNvPr id="193" name="Title 1"/>
          <p:cNvSpPr txBox="1"/>
          <p:nvPr/>
        </p:nvSpPr>
        <p:spPr>
          <a:xfrm>
            <a:off x="304800" y="4876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2400">
                <a:latin typeface="Arial"/>
                <a:ea typeface="Arial"/>
                <a:cs typeface="Arial"/>
                <a:sym typeface="Arial"/>
              </a:defRPr>
            </a:pPr>
            <a:r>
              <a:t>Code between the { } gets repeated each time the iterator is smaller than the condition. </a:t>
            </a:r>
            <a:r>
              <a:rPr b="0"/>
              <a:t>(i.e. in this case i &lt; 4)</a:t>
            </a:r>
          </a:p>
        </p:txBody>
      </p:sp>
      <p:sp>
        <p:nvSpPr>
          <p:cNvPr id="194" name="Rectangle 5"/>
          <p:cNvSpPr/>
          <p:nvPr/>
        </p:nvSpPr>
        <p:spPr>
          <a:xfrm>
            <a:off x="457200" y="2667000"/>
            <a:ext cx="7086600" cy="304800"/>
          </a:xfrm>
          <a:prstGeom prst="rect">
            <a:avLst/>
          </a:prstGeom>
          <a:ln w="63500">
            <a:solidFill>
              <a:srgbClr val="FF0000"/>
            </a:solidFill>
            <a:miter/>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 name="Title 1"/>
          <p:cNvSpPr txBox="1"/>
          <p:nvPr>
            <p:ph type="title"/>
          </p:nvPr>
        </p:nvSpPr>
        <p:spPr>
          <a:xfrm>
            <a:off x="304799" y="-1"/>
            <a:ext cx="5470528" cy="653856"/>
          </a:xfrm>
          <a:prstGeom prst="rect">
            <a:avLst/>
          </a:prstGeom>
        </p:spPr>
        <p:txBody>
          <a:bodyPr/>
          <a:lstStyle/>
          <a:p>
            <a:pPr/>
            <a:r>
              <a:t>Objectives</a:t>
            </a:r>
          </a:p>
        </p:txBody>
      </p:sp>
      <p:sp>
        <p:nvSpPr>
          <p:cNvPr id="51" name="Shape 70"/>
          <p:cNvSpPr txBox="1"/>
          <p:nvPr/>
        </p:nvSpPr>
        <p:spPr>
          <a:xfrm>
            <a:off x="304799" y="761998"/>
            <a:ext cx="8740776" cy="370634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defTabSz="685800">
              <a:spcBef>
                <a:spcPts val="500"/>
              </a:spcBef>
              <a:defRPr b="1" sz="2200" u="sng">
                <a:latin typeface="Arial"/>
                <a:ea typeface="Arial"/>
                <a:cs typeface="Arial"/>
                <a:sym typeface="Arial"/>
              </a:defRPr>
            </a:pPr>
            <a:r>
              <a:t>In today’s class we’ll be covering:</a:t>
            </a:r>
            <a:endParaRPr sz="2400"/>
          </a:p>
          <a:p>
            <a:pPr defTabSz="685800">
              <a:spcBef>
                <a:spcPts val="500"/>
              </a:spcBef>
              <a:defRPr b="1"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Array Assignments</a:t>
            </a:r>
            <a:endParaRPr sz="2400"/>
          </a:p>
          <a:p>
            <a:pPr marL="257175" indent="-257175" defTabSz="685800">
              <a:spcBef>
                <a:spcPts val="500"/>
              </a:spcBef>
              <a:buSzPct val="100000"/>
              <a:buFont typeface="Arial"/>
              <a:buChar char="•"/>
              <a:defRPr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The Concept of For-Loops</a:t>
            </a:r>
            <a:endParaRPr sz="2400"/>
          </a:p>
          <a:p>
            <a:pPr defTabSz="685800">
              <a:spcBef>
                <a:spcPts val="500"/>
              </a:spcBef>
              <a:defRPr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The Art of Pseudo-Coding</a:t>
            </a:r>
            <a:endParaRPr sz="2400"/>
          </a:p>
          <a:p>
            <a:pPr marL="257175" indent="-257175" defTabSz="685800">
              <a:spcBef>
                <a:spcPts val="500"/>
              </a:spcBef>
              <a:buSzPct val="100000"/>
              <a:buFont typeface="Arial"/>
              <a:buChar char="•"/>
              <a:defRPr sz="2200">
                <a:latin typeface="Arial"/>
                <a:ea typeface="Arial"/>
                <a:cs typeface="Arial"/>
                <a:sym typeface="Arial"/>
              </a:defRPr>
            </a:pPr>
          </a:p>
          <a:p>
            <a:pPr marL="257175" indent="-257175" defTabSz="685800">
              <a:spcBef>
                <a:spcPts val="500"/>
              </a:spcBef>
              <a:buSzPct val="100000"/>
              <a:buFont typeface="Arial"/>
              <a:buChar char="•"/>
              <a:defRPr sz="2200">
                <a:latin typeface="Arial"/>
                <a:ea typeface="Arial"/>
                <a:cs typeface="Arial"/>
                <a:sym typeface="Arial"/>
              </a:defRPr>
            </a:pPr>
            <a:r>
              <a:t>Building Rock-Paper Scissors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6" name="Picture 2" descr="Picture 2"/>
          <p:cNvPicPr>
            <a:picLocks noChangeAspect="1"/>
          </p:cNvPicPr>
          <p:nvPr/>
        </p:nvPicPr>
        <p:blipFill>
          <a:blip r:embed="rId2">
            <a:extLst/>
          </a:blip>
          <a:stretch>
            <a:fillRect/>
          </a:stretch>
        </p:blipFill>
        <p:spPr>
          <a:xfrm>
            <a:off x="179070" y="1069697"/>
            <a:ext cx="8785860" cy="4132541"/>
          </a:xfrm>
          <a:prstGeom prst="rect">
            <a:avLst/>
          </a:prstGeom>
          <a:ln w="12700">
            <a:miter lim="400000"/>
          </a:ln>
        </p:spPr>
      </p:pic>
      <p:sp>
        <p:nvSpPr>
          <p:cNvPr id="197" name="Rectangle 8"/>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Enter the For-Loop</a:t>
            </a:r>
          </a:p>
        </p:txBody>
      </p:sp>
      <p:sp>
        <p:nvSpPr>
          <p:cNvPr id="198" name="Title 1"/>
          <p:cNvSpPr txBox="1"/>
          <p:nvPr/>
        </p:nvSpPr>
        <p:spPr>
          <a:xfrm>
            <a:off x="304800" y="4876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2400">
                <a:latin typeface="Arial"/>
                <a:ea typeface="Arial"/>
                <a:cs typeface="Arial"/>
                <a:sym typeface="Arial"/>
              </a:defRPr>
            </a:lvl1pPr>
          </a:lstStyle>
          <a:p>
            <a:pPr/>
            <a:r>
              <a:t>Running the code “loops” through and prints each element in the array.</a:t>
            </a:r>
          </a:p>
        </p:txBody>
      </p:sp>
      <p:sp>
        <p:nvSpPr>
          <p:cNvPr id="199" name="Rectangle 14"/>
          <p:cNvSpPr/>
          <p:nvPr/>
        </p:nvSpPr>
        <p:spPr>
          <a:xfrm>
            <a:off x="228600" y="3467100"/>
            <a:ext cx="8229600" cy="1638300"/>
          </a:xfrm>
          <a:prstGeom prst="rect">
            <a:avLst/>
          </a:prstGeom>
          <a:ln w="63500">
            <a:solidFill>
              <a:srgbClr val="FF0000"/>
            </a:solidFill>
            <a:miter/>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Rectangle 4"/>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Run That Loop</a:t>
            </a:r>
          </a:p>
        </p:txBody>
      </p:sp>
      <p:grpSp>
        <p:nvGrpSpPr>
          <p:cNvPr id="211" name="Group 19"/>
          <p:cNvGrpSpPr/>
          <p:nvPr/>
        </p:nvGrpSpPr>
        <p:grpSpPr>
          <a:xfrm>
            <a:off x="1335370" y="4876799"/>
            <a:ext cx="6483627" cy="1505048"/>
            <a:chOff x="0" y="0"/>
            <a:chExt cx="6483625" cy="1505046"/>
          </a:xfrm>
        </p:grpSpPr>
        <p:sp>
          <p:nvSpPr>
            <p:cNvPr id="202" name="Rectangle 6"/>
            <p:cNvSpPr/>
            <p:nvPr/>
          </p:nvSpPr>
          <p:spPr>
            <a:xfrm>
              <a:off x="0" y="0"/>
              <a:ext cx="6483626" cy="1208573"/>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3" name="Rectangle 7"/>
            <p:cNvSpPr/>
            <p:nvPr/>
          </p:nvSpPr>
          <p:spPr>
            <a:xfrm>
              <a:off x="194485" y="145029"/>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4" name="Rectangle 8"/>
            <p:cNvSpPr/>
            <p:nvPr/>
          </p:nvSpPr>
          <p:spPr>
            <a:xfrm>
              <a:off x="1764128"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5" name="Rectangle 9"/>
            <p:cNvSpPr/>
            <p:nvPr/>
          </p:nvSpPr>
          <p:spPr>
            <a:xfrm>
              <a:off x="3353094"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6" name="Rectangle 10"/>
            <p:cNvSpPr/>
            <p:nvPr/>
          </p:nvSpPr>
          <p:spPr>
            <a:xfrm>
              <a:off x="4942061" y="128914"/>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7" name="TextBox 11"/>
            <p:cNvSpPr txBox="1"/>
            <p:nvPr/>
          </p:nvSpPr>
          <p:spPr>
            <a:xfrm>
              <a:off x="514102" y="1216223"/>
              <a:ext cx="73677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0 </a:t>
              </a:r>
            </a:p>
          </p:txBody>
        </p:sp>
        <p:sp>
          <p:nvSpPr>
            <p:cNvPr id="208" name="TextBox 12"/>
            <p:cNvSpPr txBox="1"/>
            <p:nvPr/>
          </p:nvSpPr>
          <p:spPr>
            <a:xfrm>
              <a:off x="208374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1</a:t>
              </a:r>
            </a:p>
          </p:txBody>
        </p:sp>
        <p:sp>
          <p:nvSpPr>
            <p:cNvPr id="209" name="TextBox 13"/>
            <p:cNvSpPr txBox="1"/>
            <p:nvPr/>
          </p:nvSpPr>
          <p:spPr>
            <a:xfrm>
              <a:off x="360460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2</a:t>
              </a:r>
            </a:p>
          </p:txBody>
        </p:sp>
        <p:sp>
          <p:nvSpPr>
            <p:cNvPr id="210" name="TextBox 14"/>
            <p:cNvSpPr txBox="1"/>
            <p:nvPr/>
          </p:nvSpPr>
          <p:spPr>
            <a:xfrm>
              <a:off x="5286069" y="1216223"/>
              <a:ext cx="68737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3</a:t>
              </a:r>
            </a:p>
          </p:txBody>
        </p:sp>
      </p:grpSp>
      <p:sp>
        <p:nvSpPr>
          <p:cNvPr id="212" name="TextBox 20"/>
          <p:cNvSpPr txBox="1"/>
          <p:nvPr/>
        </p:nvSpPr>
        <p:spPr>
          <a:xfrm>
            <a:off x="1791266" y="5331023"/>
            <a:ext cx="687026"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Carrots</a:t>
            </a:r>
          </a:p>
        </p:txBody>
      </p:sp>
      <p:sp>
        <p:nvSpPr>
          <p:cNvPr id="213" name="TextBox 21"/>
          <p:cNvSpPr txBox="1"/>
          <p:nvPr/>
        </p:nvSpPr>
        <p:spPr>
          <a:xfrm>
            <a:off x="3520459" y="5329297"/>
            <a:ext cx="50940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Peas</a:t>
            </a:r>
          </a:p>
        </p:txBody>
      </p:sp>
      <p:sp>
        <p:nvSpPr>
          <p:cNvPr id="214" name="TextBox 22"/>
          <p:cNvSpPr txBox="1"/>
          <p:nvPr/>
        </p:nvSpPr>
        <p:spPr>
          <a:xfrm>
            <a:off x="5019835" y="5329297"/>
            <a:ext cx="687373"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Lettuce</a:t>
            </a:r>
          </a:p>
        </p:txBody>
      </p:sp>
      <p:sp>
        <p:nvSpPr>
          <p:cNvPr id="215" name="TextBox 23"/>
          <p:cNvSpPr txBox="1"/>
          <p:nvPr/>
        </p:nvSpPr>
        <p:spPr>
          <a:xfrm>
            <a:off x="6552248" y="5329297"/>
            <a:ext cx="87498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Tomatoes</a:t>
            </a:r>
          </a:p>
        </p:txBody>
      </p:sp>
      <p:sp>
        <p:nvSpPr>
          <p:cNvPr id="216" name="Title 1"/>
          <p:cNvSpPr txBox="1"/>
          <p:nvPr/>
        </p:nvSpPr>
        <p:spPr>
          <a:xfrm>
            <a:off x="304800" y="3345429"/>
            <a:ext cx="6477000" cy="52487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latin typeface="Arial"/>
                <a:ea typeface="Arial"/>
                <a:cs typeface="Arial"/>
                <a:sym typeface="Arial"/>
              </a:defRPr>
            </a:lvl1pPr>
          </a:lstStyle>
          <a:p>
            <a:pPr/>
            <a:r>
              <a:t>When i = 0 … console.log(“I love Carrots”)</a:t>
            </a:r>
          </a:p>
        </p:txBody>
      </p:sp>
      <p:sp>
        <p:nvSpPr>
          <p:cNvPr id="217" name="Down Arrow 1"/>
          <p:cNvSpPr/>
          <p:nvPr/>
        </p:nvSpPr>
        <p:spPr>
          <a:xfrm>
            <a:off x="1849471" y="4114800"/>
            <a:ext cx="713161" cy="660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2700">
            <a:solidFill>
              <a:srgbClr val="42719B"/>
            </a:solidFill>
            <a:miter/>
          </a:ln>
        </p:spPr>
        <p:txBody>
          <a:bodyPr lIns="45719" rIns="45719" anchor="ctr"/>
          <a:lstStyle/>
          <a:p>
            <a:pPr algn="ctr">
              <a:defRPr>
                <a:solidFill>
                  <a:srgbClr val="FFFFFF"/>
                </a:solidFill>
              </a:defRPr>
            </a:pPr>
          </a:p>
        </p:txBody>
      </p:sp>
      <p:pic>
        <p:nvPicPr>
          <p:cNvPr id="218" name="Picture 2" descr="Picture 2"/>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Rectangle 4"/>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Run That Loop</a:t>
            </a:r>
          </a:p>
        </p:txBody>
      </p:sp>
      <p:grpSp>
        <p:nvGrpSpPr>
          <p:cNvPr id="230" name="Group 19"/>
          <p:cNvGrpSpPr/>
          <p:nvPr/>
        </p:nvGrpSpPr>
        <p:grpSpPr>
          <a:xfrm>
            <a:off x="1335370" y="4876799"/>
            <a:ext cx="6483627" cy="1505048"/>
            <a:chOff x="0" y="0"/>
            <a:chExt cx="6483625" cy="1505046"/>
          </a:xfrm>
        </p:grpSpPr>
        <p:sp>
          <p:nvSpPr>
            <p:cNvPr id="221" name="Rectangle 6"/>
            <p:cNvSpPr/>
            <p:nvPr/>
          </p:nvSpPr>
          <p:spPr>
            <a:xfrm>
              <a:off x="0" y="0"/>
              <a:ext cx="6483626" cy="1208573"/>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2" name="Rectangle 7"/>
            <p:cNvSpPr/>
            <p:nvPr/>
          </p:nvSpPr>
          <p:spPr>
            <a:xfrm>
              <a:off x="194485" y="145029"/>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3" name="Rectangle 8"/>
            <p:cNvSpPr/>
            <p:nvPr/>
          </p:nvSpPr>
          <p:spPr>
            <a:xfrm>
              <a:off x="1764128"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4" name="Rectangle 9"/>
            <p:cNvSpPr/>
            <p:nvPr/>
          </p:nvSpPr>
          <p:spPr>
            <a:xfrm>
              <a:off x="3353094"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5" name="Rectangle 10"/>
            <p:cNvSpPr/>
            <p:nvPr/>
          </p:nvSpPr>
          <p:spPr>
            <a:xfrm>
              <a:off x="4942061" y="128914"/>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6" name="TextBox 11"/>
            <p:cNvSpPr txBox="1"/>
            <p:nvPr/>
          </p:nvSpPr>
          <p:spPr>
            <a:xfrm>
              <a:off x="514102" y="1216223"/>
              <a:ext cx="73677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0 </a:t>
              </a:r>
            </a:p>
          </p:txBody>
        </p:sp>
        <p:sp>
          <p:nvSpPr>
            <p:cNvPr id="227" name="TextBox 12"/>
            <p:cNvSpPr txBox="1"/>
            <p:nvPr/>
          </p:nvSpPr>
          <p:spPr>
            <a:xfrm>
              <a:off x="208374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1</a:t>
              </a:r>
            </a:p>
          </p:txBody>
        </p:sp>
        <p:sp>
          <p:nvSpPr>
            <p:cNvPr id="228" name="TextBox 13"/>
            <p:cNvSpPr txBox="1"/>
            <p:nvPr/>
          </p:nvSpPr>
          <p:spPr>
            <a:xfrm>
              <a:off x="360460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2</a:t>
              </a:r>
            </a:p>
          </p:txBody>
        </p:sp>
        <p:sp>
          <p:nvSpPr>
            <p:cNvPr id="229" name="TextBox 14"/>
            <p:cNvSpPr txBox="1"/>
            <p:nvPr/>
          </p:nvSpPr>
          <p:spPr>
            <a:xfrm>
              <a:off x="5286069" y="1216223"/>
              <a:ext cx="68737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3</a:t>
              </a:r>
            </a:p>
          </p:txBody>
        </p:sp>
      </p:grpSp>
      <p:sp>
        <p:nvSpPr>
          <p:cNvPr id="231" name="TextBox 20"/>
          <p:cNvSpPr txBox="1"/>
          <p:nvPr/>
        </p:nvSpPr>
        <p:spPr>
          <a:xfrm>
            <a:off x="1791266" y="5331023"/>
            <a:ext cx="687026"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Carrots</a:t>
            </a:r>
          </a:p>
        </p:txBody>
      </p:sp>
      <p:sp>
        <p:nvSpPr>
          <p:cNvPr id="232" name="TextBox 21"/>
          <p:cNvSpPr txBox="1"/>
          <p:nvPr/>
        </p:nvSpPr>
        <p:spPr>
          <a:xfrm>
            <a:off x="3520459" y="5329297"/>
            <a:ext cx="50940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Peas</a:t>
            </a:r>
          </a:p>
        </p:txBody>
      </p:sp>
      <p:sp>
        <p:nvSpPr>
          <p:cNvPr id="233" name="TextBox 22"/>
          <p:cNvSpPr txBox="1"/>
          <p:nvPr/>
        </p:nvSpPr>
        <p:spPr>
          <a:xfrm>
            <a:off x="5019835" y="5329297"/>
            <a:ext cx="687373"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Lettuce</a:t>
            </a:r>
          </a:p>
        </p:txBody>
      </p:sp>
      <p:sp>
        <p:nvSpPr>
          <p:cNvPr id="234" name="TextBox 23"/>
          <p:cNvSpPr txBox="1"/>
          <p:nvPr/>
        </p:nvSpPr>
        <p:spPr>
          <a:xfrm>
            <a:off x="6552248" y="5329297"/>
            <a:ext cx="87498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Tomatoes</a:t>
            </a:r>
          </a:p>
        </p:txBody>
      </p:sp>
      <p:sp>
        <p:nvSpPr>
          <p:cNvPr id="235" name="Title 1"/>
          <p:cNvSpPr txBox="1"/>
          <p:nvPr/>
        </p:nvSpPr>
        <p:spPr>
          <a:xfrm>
            <a:off x="304800" y="3345429"/>
            <a:ext cx="6477000" cy="52487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latin typeface="Arial"/>
                <a:ea typeface="Arial"/>
                <a:cs typeface="Arial"/>
                <a:sym typeface="Arial"/>
              </a:defRPr>
            </a:lvl1pPr>
          </a:lstStyle>
          <a:p>
            <a:pPr/>
            <a:r>
              <a:t>When i = 1 … console.log(“I love Peas”)</a:t>
            </a:r>
          </a:p>
        </p:txBody>
      </p:sp>
      <p:sp>
        <p:nvSpPr>
          <p:cNvPr id="236" name="Down Arrow 1"/>
          <p:cNvSpPr/>
          <p:nvPr/>
        </p:nvSpPr>
        <p:spPr>
          <a:xfrm>
            <a:off x="3460594" y="4114800"/>
            <a:ext cx="713160" cy="660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2700">
            <a:solidFill>
              <a:srgbClr val="42719B"/>
            </a:solidFill>
            <a:miter/>
          </a:ln>
        </p:spPr>
        <p:txBody>
          <a:bodyPr lIns="45719" rIns="45719" anchor="ctr"/>
          <a:lstStyle/>
          <a:p>
            <a:pPr algn="ctr">
              <a:defRPr>
                <a:solidFill>
                  <a:srgbClr val="FFFFFF"/>
                </a:solidFill>
              </a:defRPr>
            </a:pPr>
          </a:p>
        </p:txBody>
      </p:sp>
      <p:pic>
        <p:nvPicPr>
          <p:cNvPr id="237" name="Picture 2" descr="Picture 2"/>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Rectangle 4"/>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Run That Loop</a:t>
            </a:r>
          </a:p>
        </p:txBody>
      </p:sp>
      <p:grpSp>
        <p:nvGrpSpPr>
          <p:cNvPr id="249" name="Group 19"/>
          <p:cNvGrpSpPr/>
          <p:nvPr/>
        </p:nvGrpSpPr>
        <p:grpSpPr>
          <a:xfrm>
            <a:off x="1335370" y="4876799"/>
            <a:ext cx="6483627" cy="1505048"/>
            <a:chOff x="0" y="0"/>
            <a:chExt cx="6483625" cy="1505046"/>
          </a:xfrm>
        </p:grpSpPr>
        <p:sp>
          <p:nvSpPr>
            <p:cNvPr id="240" name="Rectangle 6"/>
            <p:cNvSpPr/>
            <p:nvPr/>
          </p:nvSpPr>
          <p:spPr>
            <a:xfrm>
              <a:off x="0" y="0"/>
              <a:ext cx="6483626" cy="1208573"/>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1" name="Rectangle 7"/>
            <p:cNvSpPr/>
            <p:nvPr/>
          </p:nvSpPr>
          <p:spPr>
            <a:xfrm>
              <a:off x="194485" y="145029"/>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2" name="Rectangle 8"/>
            <p:cNvSpPr/>
            <p:nvPr/>
          </p:nvSpPr>
          <p:spPr>
            <a:xfrm>
              <a:off x="1764128"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3" name="Rectangle 9"/>
            <p:cNvSpPr/>
            <p:nvPr/>
          </p:nvSpPr>
          <p:spPr>
            <a:xfrm>
              <a:off x="3353094"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4" name="Rectangle 10"/>
            <p:cNvSpPr/>
            <p:nvPr/>
          </p:nvSpPr>
          <p:spPr>
            <a:xfrm>
              <a:off x="4942061" y="128914"/>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5" name="TextBox 11"/>
            <p:cNvSpPr txBox="1"/>
            <p:nvPr/>
          </p:nvSpPr>
          <p:spPr>
            <a:xfrm>
              <a:off x="514102" y="1216223"/>
              <a:ext cx="73677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0 </a:t>
              </a:r>
            </a:p>
          </p:txBody>
        </p:sp>
        <p:sp>
          <p:nvSpPr>
            <p:cNvPr id="246" name="TextBox 12"/>
            <p:cNvSpPr txBox="1"/>
            <p:nvPr/>
          </p:nvSpPr>
          <p:spPr>
            <a:xfrm>
              <a:off x="208374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1</a:t>
              </a:r>
            </a:p>
          </p:txBody>
        </p:sp>
        <p:sp>
          <p:nvSpPr>
            <p:cNvPr id="247" name="TextBox 13"/>
            <p:cNvSpPr txBox="1"/>
            <p:nvPr/>
          </p:nvSpPr>
          <p:spPr>
            <a:xfrm>
              <a:off x="360460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2</a:t>
              </a:r>
            </a:p>
          </p:txBody>
        </p:sp>
        <p:sp>
          <p:nvSpPr>
            <p:cNvPr id="248" name="TextBox 14"/>
            <p:cNvSpPr txBox="1"/>
            <p:nvPr/>
          </p:nvSpPr>
          <p:spPr>
            <a:xfrm>
              <a:off x="5286069" y="1216223"/>
              <a:ext cx="68737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3</a:t>
              </a:r>
            </a:p>
          </p:txBody>
        </p:sp>
      </p:grpSp>
      <p:sp>
        <p:nvSpPr>
          <p:cNvPr id="250" name="TextBox 20"/>
          <p:cNvSpPr txBox="1"/>
          <p:nvPr/>
        </p:nvSpPr>
        <p:spPr>
          <a:xfrm>
            <a:off x="1791266" y="5331023"/>
            <a:ext cx="687026"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Carrots</a:t>
            </a:r>
          </a:p>
        </p:txBody>
      </p:sp>
      <p:sp>
        <p:nvSpPr>
          <p:cNvPr id="251" name="TextBox 21"/>
          <p:cNvSpPr txBox="1"/>
          <p:nvPr/>
        </p:nvSpPr>
        <p:spPr>
          <a:xfrm>
            <a:off x="3520459" y="5329297"/>
            <a:ext cx="50940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Peas</a:t>
            </a:r>
          </a:p>
        </p:txBody>
      </p:sp>
      <p:sp>
        <p:nvSpPr>
          <p:cNvPr id="252" name="TextBox 22"/>
          <p:cNvSpPr txBox="1"/>
          <p:nvPr/>
        </p:nvSpPr>
        <p:spPr>
          <a:xfrm>
            <a:off x="5019835" y="5329297"/>
            <a:ext cx="687373"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Lettuce</a:t>
            </a:r>
          </a:p>
        </p:txBody>
      </p:sp>
      <p:sp>
        <p:nvSpPr>
          <p:cNvPr id="253" name="TextBox 23"/>
          <p:cNvSpPr txBox="1"/>
          <p:nvPr/>
        </p:nvSpPr>
        <p:spPr>
          <a:xfrm>
            <a:off x="6552248" y="5329297"/>
            <a:ext cx="87498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Tomatoes</a:t>
            </a:r>
          </a:p>
        </p:txBody>
      </p:sp>
      <p:sp>
        <p:nvSpPr>
          <p:cNvPr id="254" name="Title 1"/>
          <p:cNvSpPr txBox="1"/>
          <p:nvPr/>
        </p:nvSpPr>
        <p:spPr>
          <a:xfrm>
            <a:off x="304800" y="3345429"/>
            <a:ext cx="6477000" cy="52487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latin typeface="Arial"/>
                <a:ea typeface="Arial"/>
                <a:cs typeface="Arial"/>
                <a:sym typeface="Arial"/>
              </a:defRPr>
            </a:lvl1pPr>
          </a:lstStyle>
          <a:p>
            <a:pPr/>
            <a:r>
              <a:t>When i = 2 … console.log(“I love Lettuce”)</a:t>
            </a:r>
          </a:p>
        </p:txBody>
      </p:sp>
      <p:sp>
        <p:nvSpPr>
          <p:cNvPr id="255" name="Down Arrow 1"/>
          <p:cNvSpPr/>
          <p:nvPr/>
        </p:nvSpPr>
        <p:spPr>
          <a:xfrm>
            <a:off x="5078040" y="4114800"/>
            <a:ext cx="713160" cy="660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2700">
            <a:solidFill>
              <a:srgbClr val="42719B"/>
            </a:solidFill>
            <a:miter/>
          </a:ln>
        </p:spPr>
        <p:txBody>
          <a:bodyPr lIns="45719" rIns="45719" anchor="ctr"/>
          <a:lstStyle/>
          <a:p>
            <a:pPr algn="ctr">
              <a:defRPr>
                <a:solidFill>
                  <a:srgbClr val="FFFFFF"/>
                </a:solidFill>
              </a:defRPr>
            </a:pPr>
          </a:p>
        </p:txBody>
      </p:sp>
      <p:pic>
        <p:nvPicPr>
          <p:cNvPr id="256" name="Picture 2" descr="Picture 2"/>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Rectangle 4"/>
          <p:cNvSpPr txBox="1"/>
          <p:nvPr/>
        </p:nvSpPr>
        <p:spPr>
          <a:xfrm>
            <a:off x="304800" y="98052"/>
            <a:ext cx="69342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Run That Loop</a:t>
            </a:r>
          </a:p>
        </p:txBody>
      </p:sp>
      <p:grpSp>
        <p:nvGrpSpPr>
          <p:cNvPr id="268" name="Group 19"/>
          <p:cNvGrpSpPr/>
          <p:nvPr/>
        </p:nvGrpSpPr>
        <p:grpSpPr>
          <a:xfrm>
            <a:off x="1335370" y="4876799"/>
            <a:ext cx="6483627" cy="1505048"/>
            <a:chOff x="0" y="0"/>
            <a:chExt cx="6483625" cy="1505046"/>
          </a:xfrm>
        </p:grpSpPr>
        <p:sp>
          <p:nvSpPr>
            <p:cNvPr id="259" name="Rectangle 6"/>
            <p:cNvSpPr/>
            <p:nvPr/>
          </p:nvSpPr>
          <p:spPr>
            <a:xfrm>
              <a:off x="0" y="0"/>
              <a:ext cx="6483626" cy="1208573"/>
            </a:xfrm>
            <a:prstGeom prst="rect">
              <a:avLst/>
            </a:prstGeom>
            <a:solidFill>
              <a:srgbClr val="262626">
                <a:alpha val="99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0" name="Rectangle 7"/>
            <p:cNvSpPr/>
            <p:nvPr/>
          </p:nvSpPr>
          <p:spPr>
            <a:xfrm>
              <a:off x="194485" y="145029"/>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1" name="Rectangle 8"/>
            <p:cNvSpPr/>
            <p:nvPr/>
          </p:nvSpPr>
          <p:spPr>
            <a:xfrm>
              <a:off x="1764128"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2" name="Rectangle 9"/>
            <p:cNvSpPr/>
            <p:nvPr/>
          </p:nvSpPr>
          <p:spPr>
            <a:xfrm>
              <a:off x="3353094" y="145028"/>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3" name="Rectangle 10"/>
            <p:cNvSpPr/>
            <p:nvPr/>
          </p:nvSpPr>
          <p:spPr>
            <a:xfrm>
              <a:off x="4942061" y="128914"/>
              <a:ext cx="1404144" cy="962512"/>
            </a:xfrm>
            <a:prstGeom prst="rect">
              <a:avLst/>
            </a:prstGeom>
            <a:solidFill>
              <a:srgbClr val="BDD7E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64" name="TextBox 11"/>
            <p:cNvSpPr txBox="1"/>
            <p:nvPr/>
          </p:nvSpPr>
          <p:spPr>
            <a:xfrm>
              <a:off x="514102" y="1216223"/>
              <a:ext cx="73677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0 </a:t>
              </a:r>
            </a:p>
          </p:txBody>
        </p:sp>
        <p:sp>
          <p:nvSpPr>
            <p:cNvPr id="265" name="TextBox 12"/>
            <p:cNvSpPr txBox="1"/>
            <p:nvPr/>
          </p:nvSpPr>
          <p:spPr>
            <a:xfrm>
              <a:off x="208374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1</a:t>
              </a:r>
            </a:p>
          </p:txBody>
        </p:sp>
        <p:sp>
          <p:nvSpPr>
            <p:cNvPr id="266" name="TextBox 13"/>
            <p:cNvSpPr txBox="1"/>
            <p:nvPr/>
          </p:nvSpPr>
          <p:spPr>
            <a:xfrm>
              <a:off x="3604604" y="1216223"/>
              <a:ext cx="687374"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2</a:t>
              </a:r>
            </a:p>
          </p:txBody>
        </p:sp>
        <p:sp>
          <p:nvSpPr>
            <p:cNvPr id="267" name="TextBox 14"/>
            <p:cNvSpPr txBox="1"/>
            <p:nvPr/>
          </p:nvSpPr>
          <p:spPr>
            <a:xfrm>
              <a:off x="5286069" y="1216223"/>
              <a:ext cx="68737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latin typeface="Arial"/>
                  <a:ea typeface="Arial"/>
                  <a:cs typeface="Arial"/>
                  <a:sym typeface="Arial"/>
                </a:defRPr>
              </a:lvl1pPr>
            </a:lstStyle>
            <a:p>
              <a:pPr/>
              <a:r>
                <a:t>Index 3</a:t>
              </a:r>
            </a:p>
          </p:txBody>
        </p:sp>
      </p:grpSp>
      <p:sp>
        <p:nvSpPr>
          <p:cNvPr id="269" name="TextBox 20"/>
          <p:cNvSpPr txBox="1"/>
          <p:nvPr/>
        </p:nvSpPr>
        <p:spPr>
          <a:xfrm>
            <a:off x="1791266" y="5331023"/>
            <a:ext cx="687026"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Carrots</a:t>
            </a:r>
          </a:p>
        </p:txBody>
      </p:sp>
      <p:sp>
        <p:nvSpPr>
          <p:cNvPr id="270" name="TextBox 21"/>
          <p:cNvSpPr txBox="1"/>
          <p:nvPr/>
        </p:nvSpPr>
        <p:spPr>
          <a:xfrm>
            <a:off x="3520459" y="5329297"/>
            <a:ext cx="50940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Peas</a:t>
            </a:r>
          </a:p>
        </p:txBody>
      </p:sp>
      <p:sp>
        <p:nvSpPr>
          <p:cNvPr id="271" name="TextBox 22"/>
          <p:cNvSpPr txBox="1"/>
          <p:nvPr/>
        </p:nvSpPr>
        <p:spPr>
          <a:xfrm>
            <a:off x="5019835" y="5329297"/>
            <a:ext cx="687373"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Lettuce</a:t>
            </a:r>
          </a:p>
        </p:txBody>
      </p:sp>
      <p:sp>
        <p:nvSpPr>
          <p:cNvPr id="272" name="TextBox 23"/>
          <p:cNvSpPr txBox="1"/>
          <p:nvPr/>
        </p:nvSpPr>
        <p:spPr>
          <a:xfrm>
            <a:off x="6552248" y="5329297"/>
            <a:ext cx="87498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atin typeface="Arial"/>
                <a:ea typeface="Arial"/>
                <a:cs typeface="Arial"/>
                <a:sym typeface="Arial"/>
              </a:defRPr>
            </a:lvl1pPr>
          </a:lstStyle>
          <a:p>
            <a:pPr/>
            <a:r>
              <a:t>Tomatoes</a:t>
            </a:r>
          </a:p>
        </p:txBody>
      </p:sp>
      <p:sp>
        <p:nvSpPr>
          <p:cNvPr id="273" name="Title 1"/>
          <p:cNvSpPr txBox="1"/>
          <p:nvPr/>
        </p:nvSpPr>
        <p:spPr>
          <a:xfrm>
            <a:off x="304800" y="3345429"/>
            <a:ext cx="6934200" cy="52487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latin typeface="Arial"/>
                <a:ea typeface="Arial"/>
                <a:cs typeface="Arial"/>
                <a:sym typeface="Arial"/>
              </a:defRPr>
            </a:lvl1pPr>
          </a:lstStyle>
          <a:p>
            <a:pPr/>
            <a:r>
              <a:t>When i = 3 … console.log(“I love Tomatoes”)</a:t>
            </a:r>
          </a:p>
        </p:txBody>
      </p:sp>
      <p:sp>
        <p:nvSpPr>
          <p:cNvPr id="274" name="Down Arrow 1"/>
          <p:cNvSpPr/>
          <p:nvPr/>
        </p:nvSpPr>
        <p:spPr>
          <a:xfrm>
            <a:off x="6646839" y="4114800"/>
            <a:ext cx="713160" cy="660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2700">
            <a:solidFill>
              <a:srgbClr val="42719B"/>
            </a:solidFill>
            <a:miter/>
          </a:ln>
        </p:spPr>
        <p:txBody>
          <a:bodyPr lIns="45719" rIns="45719" anchor="ctr"/>
          <a:lstStyle/>
          <a:p>
            <a:pPr algn="ctr">
              <a:defRPr>
                <a:solidFill>
                  <a:srgbClr val="FFFFFF"/>
                </a:solidFill>
              </a:defRPr>
            </a:pPr>
          </a:p>
        </p:txBody>
      </p:sp>
      <p:pic>
        <p:nvPicPr>
          <p:cNvPr id="275" name="Picture 2" descr="Picture 2"/>
          <p:cNvPicPr>
            <a:picLocks noChangeAspect="1"/>
          </p:cNvPicPr>
          <p:nvPr/>
        </p:nvPicPr>
        <p:blipFill>
          <a:blip r:embed="rId2">
            <a:extLst/>
          </a:blip>
          <a:stretch>
            <a:fillRect/>
          </a:stretch>
        </p:blipFill>
        <p:spPr>
          <a:xfrm>
            <a:off x="190864" y="914400"/>
            <a:ext cx="8800736" cy="228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78"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279" name="TextBox 9"/>
          <p:cNvSpPr txBox="1"/>
          <p:nvPr/>
        </p:nvSpPr>
        <p:spPr>
          <a:xfrm>
            <a:off x="304800" y="762000"/>
            <a:ext cx="8686800" cy="3993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For-Loop Zoo</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Spend a few moments, re-writing the code below using a for-loop.</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If you need help, use the code from the previous example as a guide.</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Then try to explain to the person next to you how your code works.  </a:t>
            </a:r>
          </a:p>
        </p:txBody>
      </p:sp>
      <p:sp>
        <p:nvSpPr>
          <p:cNvPr id="280" name="TextBox 5"/>
          <p:cNvSpPr txBox="1"/>
          <p:nvPr/>
        </p:nvSpPr>
        <p:spPr>
          <a:xfrm>
            <a:off x="3581400" y="124824"/>
            <a:ext cx="54102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18-ZooLoop </a:t>
            </a:r>
            <a:r>
              <a:t>|  Suggested Time: </a:t>
            </a:r>
            <a:r>
              <a:rPr b="0"/>
              <a:t>15 min</a:t>
            </a:r>
          </a:p>
        </p:txBody>
      </p:sp>
      <p:pic>
        <p:nvPicPr>
          <p:cNvPr id="281" name="Picture 2" descr="Picture 2"/>
          <p:cNvPicPr>
            <a:picLocks noChangeAspect="1"/>
          </p:cNvPicPr>
          <p:nvPr/>
        </p:nvPicPr>
        <p:blipFill>
          <a:blip r:embed="rId2">
            <a:extLst/>
          </a:blip>
          <a:stretch>
            <a:fillRect/>
          </a:stretch>
        </p:blipFill>
        <p:spPr>
          <a:xfrm>
            <a:off x="2590800" y="4267200"/>
            <a:ext cx="6094947" cy="185434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84"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285" name="TextBox 9"/>
          <p:cNvSpPr txBox="1"/>
          <p:nvPr/>
        </p:nvSpPr>
        <p:spPr>
          <a:xfrm>
            <a:off x="304800" y="761999"/>
            <a:ext cx="8686800" cy="4704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Another Loop (Time Permitting)</a:t>
            </a:r>
          </a:p>
          <a:p>
            <a:pPr>
              <a:defRPr b="1" sz="2400">
                <a:latin typeface="Arial"/>
                <a:ea typeface="Arial"/>
                <a:cs typeface="Arial"/>
                <a:sym typeface="Arial"/>
              </a:defRPr>
            </a:pPr>
          </a:p>
          <a:p>
            <a:pPr marL="342900" indent="-342900">
              <a:buSzPct val="100000"/>
              <a:buFont typeface="Arial"/>
              <a:buChar char="•"/>
              <a:defRPr sz="2400">
                <a:latin typeface="Arial"/>
                <a:ea typeface="Arial"/>
                <a:cs typeface="Arial"/>
                <a:sym typeface="Arial"/>
              </a:defRPr>
            </a:pPr>
            <a:r>
              <a:t>Starting from scratch, create a for loop that prints the following lines: </a:t>
            </a:r>
            <a:br/>
            <a:br/>
            <a:r>
              <a:t>I am 0</a:t>
            </a:r>
            <a:br/>
            <a:r>
              <a:t>I am 1 </a:t>
            </a:r>
            <a:br/>
            <a:r>
              <a:t>I am 2</a:t>
            </a:r>
            <a:br/>
            <a:r>
              <a:t>I am 3</a:t>
            </a:r>
            <a:br/>
            <a:r>
              <a:t>I am 4</a:t>
            </a:r>
            <a:br/>
          </a:p>
          <a:p>
            <a:pPr marL="342900" indent="-342900">
              <a:buSzPct val="100000"/>
              <a:buFont typeface="Arial"/>
              <a:buChar char="•"/>
              <a:defRPr sz="2400">
                <a:latin typeface="Arial"/>
                <a:ea typeface="Arial"/>
                <a:cs typeface="Arial"/>
                <a:sym typeface="Arial"/>
              </a:defRPr>
            </a:pPr>
            <a:r>
              <a:t>This time, don’t use an array!</a:t>
            </a:r>
          </a:p>
        </p:txBody>
      </p:sp>
      <p:sp>
        <p:nvSpPr>
          <p:cNvPr id="286" name="TextBox 5"/>
          <p:cNvSpPr txBox="1"/>
          <p:nvPr/>
        </p:nvSpPr>
        <p:spPr>
          <a:xfrm>
            <a:off x="3048000" y="124824"/>
            <a:ext cx="59436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19-AnotherLoop </a:t>
            </a:r>
            <a:r>
              <a:t>|  Suggested Time: </a:t>
            </a:r>
            <a:r>
              <a:rPr b="0"/>
              <a:t>15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289"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290" name="TextBox 9"/>
          <p:cNvSpPr txBox="1"/>
          <p:nvPr/>
        </p:nvSpPr>
        <p:spPr>
          <a:xfrm>
            <a:off x="304800" y="761999"/>
            <a:ext cx="8686800" cy="47042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Hard Loop (Time Permitting)</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Starting from scratch, write code that loops through the following array: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And console.logs the name of each animal on the farm.</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Then using the .charAt() method (research it) check if the first letter in the animal’s name begins with a “c” or “o”. If it does, create an alert saying: “Starts with c or an o!”</a:t>
            </a:r>
          </a:p>
        </p:txBody>
      </p:sp>
      <p:sp>
        <p:nvSpPr>
          <p:cNvPr id="291" name="TextBox 5"/>
          <p:cNvSpPr txBox="1"/>
          <p:nvPr/>
        </p:nvSpPr>
        <p:spPr>
          <a:xfrm>
            <a:off x="3048000" y="124824"/>
            <a:ext cx="59436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20-HardLoop </a:t>
            </a:r>
            <a:r>
              <a:t>|  Suggested Time: </a:t>
            </a:r>
            <a:r>
              <a:rPr b="0"/>
              <a:t>10 min</a:t>
            </a:r>
          </a:p>
        </p:txBody>
      </p:sp>
      <p:pic>
        <p:nvPicPr>
          <p:cNvPr id="292" name="Picture 2" descr="Picture 2"/>
          <p:cNvPicPr>
            <a:picLocks noChangeAspect="1"/>
          </p:cNvPicPr>
          <p:nvPr/>
        </p:nvPicPr>
        <p:blipFill>
          <a:blip r:embed="rId2">
            <a:extLst/>
          </a:blip>
          <a:stretch>
            <a:fillRect/>
          </a:stretch>
        </p:blipFill>
        <p:spPr>
          <a:xfrm>
            <a:off x="467203" y="2688893"/>
            <a:ext cx="8197851" cy="80448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Title 1"/>
          <p:cNvSpPr txBox="1"/>
          <p:nvPr>
            <p:ph type="title"/>
          </p:nvPr>
        </p:nvSpPr>
        <p:spPr>
          <a:xfrm>
            <a:off x="304799" y="-1"/>
            <a:ext cx="5470528" cy="653856"/>
          </a:xfrm>
          <a:prstGeom prst="rect">
            <a:avLst/>
          </a:prstGeom>
        </p:spPr>
        <p:txBody>
          <a:bodyPr/>
          <a:lstStyle/>
          <a:p>
            <a:pPr/>
            <a:r>
              <a:t>Events &amp; DOM Manipulation</a:t>
            </a:r>
          </a:p>
        </p:txBody>
      </p:sp>
      <p:sp>
        <p:nvSpPr>
          <p:cNvPr id="295" name="Title 1"/>
          <p:cNvSpPr txBox="1"/>
          <p:nvPr/>
        </p:nvSpPr>
        <p:spPr>
          <a:xfrm>
            <a:off x="304800" y="1447800"/>
            <a:ext cx="8534400" cy="3429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600">
                <a:latin typeface="Arial"/>
                <a:ea typeface="Arial"/>
                <a:cs typeface="Arial"/>
                <a:sym typeface="Arial"/>
              </a:defRPr>
            </a:pPr>
            <a:r>
              <a:t>Instructor: Demo </a:t>
            </a:r>
            <a:endParaRPr sz="3300">
              <a:latin typeface="+mj-lt"/>
              <a:ea typeface="+mj-ea"/>
              <a:cs typeface="+mj-cs"/>
              <a:sym typeface="Calibri"/>
            </a:endParaRPr>
          </a:p>
          <a:p>
            <a:pPr algn="ctr" defTabSz="685800">
              <a:defRPr i="1" sz="3600">
                <a:latin typeface="Arial"/>
                <a:ea typeface="Arial"/>
                <a:cs typeface="Arial"/>
                <a:sym typeface="Arial"/>
              </a:defRPr>
            </a:pPr>
            <a:r>
              <a:t>(EventsExample.html | 21-Events)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Title 1"/>
          <p:cNvSpPr txBox="1"/>
          <p:nvPr>
            <p:ph type="title"/>
          </p:nvPr>
        </p:nvSpPr>
        <p:spPr>
          <a:xfrm>
            <a:off x="390606" y="2953542"/>
            <a:ext cx="8229601" cy="871860"/>
          </a:xfrm>
          <a:prstGeom prst="rect">
            <a:avLst/>
          </a:prstGeom>
        </p:spPr>
        <p:txBody>
          <a:bodyPr/>
          <a:lstStyle/>
          <a:p>
            <a:pPr/>
            <a:r>
              <a:t>Homework #3</a:t>
            </a:r>
          </a:p>
        </p:txBody>
      </p:sp>
      <p:sp>
        <p:nvSpPr>
          <p:cNvPr id="298" name="Title 1"/>
          <p:cNvSpPr txBox="1"/>
          <p:nvPr/>
        </p:nvSpPr>
        <p:spPr>
          <a:xfrm>
            <a:off x="390606" y="3787302"/>
            <a:ext cx="8229601" cy="8718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solidFill>
                  <a:srgbClr val="FFFFFF"/>
                </a:solidFill>
                <a:latin typeface="Arial"/>
                <a:ea typeface="Arial"/>
                <a:cs typeface="Arial"/>
                <a:sym typeface="Arial"/>
              </a:defRPr>
            </a:lvl1pPr>
          </a:lstStyle>
          <a:p>
            <a:pPr/>
            <a:r>
              <a:t>Due Saturday June 30, 2018</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Title 1"/>
          <p:cNvSpPr txBox="1"/>
          <p:nvPr>
            <p:ph type="title"/>
          </p:nvPr>
        </p:nvSpPr>
        <p:spPr>
          <a:xfrm>
            <a:off x="390606" y="2953542"/>
            <a:ext cx="8229601" cy="871860"/>
          </a:xfrm>
          <a:prstGeom prst="rect">
            <a:avLst/>
          </a:prstGeom>
        </p:spPr>
        <p:txBody>
          <a:bodyPr/>
          <a:lstStyle/>
          <a:p>
            <a:pPr/>
            <a:r>
              <a:t>Basics Recap</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Title 1"/>
          <p:cNvSpPr txBox="1"/>
          <p:nvPr>
            <p:ph type="title"/>
          </p:nvPr>
        </p:nvSpPr>
        <p:spPr>
          <a:xfrm>
            <a:off x="390606" y="2953542"/>
            <a:ext cx="8229601" cy="871859"/>
          </a:xfrm>
          <a:prstGeom prst="rect">
            <a:avLst/>
          </a:prstGeom>
        </p:spPr>
        <p:txBody>
          <a:bodyPr/>
          <a:lstStyle/>
          <a:p>
            <a:pPr/>
            <a:r>
              <a:t>Rock Paper Scissors</a:t>
            </a:r>
          </a:p>
        </p:txBody>
      </p:sp>
      <p:sp>
        <p:nvSpPr>
          <p:cNvPr id="301" name="Title 1"/>
          <p:cNvSpPr txBox="1"/>
          <p:nvPr/>
        </p:nvSpPr>
        <p:spPr>
          <a:xfrm>
            <a:off x="390606" y="3787302"/>
            <a:ext cx="8229601" cy="8718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solidFill>
                  <a:srgbClr val="FFFFFF"/>
                </a:solidFill>
                <a:latin typeface="Arial"/>
                <a:ea typeface="Arial"/>
                <a:cs typeface="Arial"/>
                <a:sym typeface="Arial"/>
              </a:defRPr>
            </a:lvl1pPr>
          </a:lstStyle>
          <a:p>
            <a:pPr/>
            <a:r>
              <a:t>Rest of Class!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Title 1"/>
          <p:cNvSpPr txBox="1"/>
          <p:nvPr>
            <p:ph type="title"/>
          </p:nvPr>
        </p:nvSpPr>
        <p:spPr>
          <a:xfrm>
            <a:off x="304799" y="-1"/>
            <a:ext cx="5470528" cy="653856"/>
          </a:xfrm>
          <a:prstGeom prst="rect">
            <a:avLst/>
          </a:prstGeom>
        </p:spPr>
        <p:txBody>
          <a:bodyPr/>
          <a:lstStyle/>
          <a:p>
            <a:pPr/>
            <a:r>
              <a:t>I’ma Beat You…</a:t>
            </a:r>
          </a:p>
        </p:txBody>
      </p:sp>
      <p:sp>
        <p:nvSpPr>
          <p:cNvPr id="304" name="Title 1"/>
          <p:cNvSpPr txBox="1"/>
          <p:nvPr/>
        </p:nvSpPr>
        <p:spPr>
          <a:xfrm>
            <a:off x="304800" y="3963104"/>
            <a:ext cx="8534400" cy="22098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600">
                <a:latin typeface="Arial"/>
                <a:ea typeface="Arial"/>
                <a:cs typeface="Arial"/>
                <a:sym typeface="Arial"/>
              </a:defRPr>
            </a:pPr>
            <a:r>
              <a:t>Play Rock Paper Scissors with the Person Next to You!</a:t>
            </a:r>
            <a:br/>
            <a:br/>
            <a:r>
              <a:rPr b="0" sz="2400"/>
              <a:t>Play 5 Rounds</a:t>
            </a:r>
          </a:p>
        </p:txBody>
      </p:sp>
      <p:pic>
        <p:nvPicPr>
          <p:cNvPr id="305" name="Picture 2" descr="Picture 2"/>
          <p:cNvPicPr>
            <a:picLocks noChangeAspect="1"/>
          </p:cNvPicPr>
          <p:nvPr/>
        </p:nvPicPr>
        <p:blipFill>
          <a:blip r:embed="rId2">
            <a:extLst/>
          </a:blip>
          <a:stretch>
            <a:fillRect/>
          </a:stretch>
        </p:blipFill>
        <p:spPr>
          <a:xfrm>
            <a:off x="2590800" y="838200"/>
            <a:ext cx="4324350" cy="294056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Rectangle 7"/>
          <p:cNvSpPr/>
          <p:nvPr/>
        </p:nvSpPr>
        <p:spPr>
          <a:xfrm>
            <a:off x="-11742" y="609600"/>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308"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309" name="TextBox 9"/>
          <p:cNvSpPr txBox="1"/>
          <p:nvPr/>
        </p:nvSpPr>
        <p:spPr>
          <a:xfrm>
            <a:off x="304800" y="762000"/>
            <a:ext cx="8686800" cy="43486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latin typeface="Arial"/>
                <a:ea typeface="Arial"/>
                <a:cs typeface="Arial"/>
                <a:sym typeface="Arial"/>
              </a:defRPr>
            </a:pPr>
            <a:r>
              <a:t>Code Creation: Pseudocode</a:t>
            </a:r>
          </a:p>
          <a:p>
            <a:pPr>
              <a:defRPr b="1"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With a partner, spend a few moments outlining all the steps and conditions that go into a single game of rock paper scissors. </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Try to break it down into steps that you could “code out”.</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Think of basic elements like loops, if-then statements, arrays, alerts, etc.</a:t>
            </a:r>
          </a:p>
          <a:p>
            <a:pPr marL="457200" indent="-457200">
              <a:buSzPct val="100000"/>
              <a:buFont typeface="Arial"/>
              <a:buChar char="•"/>
              <a:defRPr sz="2400">
                <a:latin typeface="Arial"/>
                <a:ea typeface="Arial"/>
                <a:cs typeface="Arial"/>
                <a:sym typeface="Arial"/>
              </a:defRPr>
            </a:pPr>
          </a:p>
          <a:p>
            <a:pPr marL="457200" indent="-457200">
              <a:buSzPct val="100000"/>
              <a:buFont typeface="Arial"/>
              <a:buChar char="•"/>
              <a:defRPr sz="2400">
                <a:latin typeface="Arial"/>
                <a:ea typeface="Arial"/>
                <a:cs typeface="Arial"/>
                <a:sym typeface="Arial"/>
              </a:defRPr>
            </a:pPr>
            <a:r>
              <a:t>Be prepared to share your outlined approach.</a:t>
            </a:r>
          </a:p>
        </p:txBody>
      </p:sp>
      <p:sp>
        <p:nvSpPr>
          <p:cNvPr id="310" name="TextBox 5"/>
          <p:cNvSpPr txBox="1"/>
          <p:nvPr/>
        </p:nvSpPr>
        <p:spPr>
          <a:xfrm>
            <a:off x="3200400" y="124824"/>
            <a:ext cx="57912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a:t>
            </a:r>
            <a:r>
              <a:rPr b="0"/>
              <a:t> 22-PseudoCode </a:t>
            </a:r>
            <a:r>
              <a:t>|  Suggested Time: </a:t>
            </a:r>
            <a:r>
              <a:rPr b="0"/>
              <a:t>8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Title 1"/>
          <p:cNvSpPr txBox="1"/>
          <p:nvPr>
            <p:ph type="title"/>
          </p:nvPr>
        </p:nvSpPr>
        <p:spPr>
          <a:xfrm>
            <a:off x="304799" y="-1"/>
            <a:ext cx="5470528" cy="653856"/>
          </a:xfrm>
          <a:prstGeom prst="rect">
            <a:avLst/>
          </a:prstGeom>
        </p:spPr>
        <p:txBody>
          <a:bodyPr/>
          <a:lstStyle/>
          <a:p>
            <a:pPr/>
            <a:r>
              <a:t>Basically a Coder!</a:t>
            </a:r>
          </a:p>
        </p:txBody>
      </p:sp>
      <p:sp>
        <p:nvSpPr>
          <p:cNvPr id="313" name="Title 1"/>
          <p:cNvSpPr txBox="1"/>
          <p:nvPr/>
        </p:nvSpPr>
        <p:spPr>
          <a:xfrm>
            <a:off x="304800" y="1447800"/>
            <a:ext cx="8534400" cy="3429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3600">
                <a:latin typeface="Arial"/>
                <a:ea typeface="Arial"/>
                <a:cs typeface="Arial"/>
                <a:sym typeface="Arial"/>
              </a:defRPr>
            </a:lvl1pPr>
          </a:lstStyle>
          <a:p>
            <a:pPr/>
            <a:r>
              <a:t>You just pseudocoded!</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Title 1"/>
          <p:cNvSpPr txBox="1"/>
          <p:nvPr>
            <p:ph type="title"/>
          </p:nvPr>
        </p:nvSpPr>
        <p:spPr>
          <a:xfrm>
            <a:off x="304799" y="-1"/>
            <a:ext cx="5470528" cy="653856"/>
          </a:xfrm>
          <a:prstGeom prst="rect">
            <a:avLst/>
          </a:prstGeom>
        </p:spPr>
        <p:txBody>
          <a:bodyPr/>
          <a:lstStyle/>
          <a:p>
            <a:pPr/>
            <a:r>
              <a:t>Basically a Coder!</a:t>
            </a:r>
          </a:p>
        </p:txBody>
      </p:sp>
      <p:sp>
        <p:nvSpPr>
          <p:cNvPr id="316" name="Title 1"/>
          <p:cNvSpPr txBox="1"/>
          <p:nvPr/>
        </p:nvSpPr>
        <p:spPr>
          <a:xfrm>
            <a:off x="304800" y="1447800"/>
            <a:ext cx="8534400" cy="3429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3600">
                <a:latin typeface="Arial"/>
                <a:ea typeface="Arial"/>
                <a:cs typeface="Arial"/>
                <a:sym typeface="Arial"/>
              </a:defRPr>
            </a:lvl1pPr>
          </a:lstStyle>
          <a:p>
            <a:pPr/>
            <a:r>
              <a:t>Now… for the rest of the class YOU will be coding it out.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Title 1"/>
          <p:cNvSpPr txBox="1"/>
          <p:nvPr>
            <p:ph type="title"/>
          </p:nvPr>
        </p:nvSpPr>
        <p:spPr>
          <a:xfrm>
            <a:off x="304799" y="-1"/>
            <a:ext cx="5470528" cy="653856"/>
          </a:xfrm>
          <a:prstGeom prst="rect">
            <a:avLst/>
          </a:prstGeom>
        </p:spPr>
        <p:txBody>
          <a:bodyPr/>
          <a:lstStyle/>
          <a:p>
            <a:pPr/>
            <a:r>
              <a:t>Basically a Coder!</a:t>
            </a:r>
          </a:p>
        </p:txBody>
      </p:sp>
      <p:sp>
        <p:nvSpPr>
          <p:cNvPr id="319" name="Title 1"/>
          <p:cNvSpPr txBox="1"/>
          <p:nvPr/>
        </p:nvSpPr>
        <p:spPr>
          <a:xfrm>
            <a:off x="304800" y="1447800"/>
            <a:ext cx="8534400" cy="3429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685800">
              <a:defRPr b="1" i="1" sz="3600">
                <a:latin typeface="Arial"/>
                <a:ea typeface="Arial"/>
                <a:cs typeface="Arial"/>
                <a:sym typeface="Arial"/>
              </a:defRPr>
            </a:lvl1pPr>
          </a:lstStyle>
          <a:p>
            <a:pPr/>
            <a:r>
              <a:t>Don’t worry. We’ll be here to help you along the way.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Title 1"/>
          <p:cNvSpPr txBox="1"/>
          <p:nvPr>
            <p:ph type="title"/>
          </p:nvPr>
        </p:nvSpPr>
        <p:spPr>
          <a:xfrm>
            <a:off x="304799" y="-1"/>
            <a:ext cx="5470528" cy="653856"/>
          </a:xfrm>
          <a:prstGeom prst="rect">
            <a:avLst/>
          </a:prstGeom>
        </p:spPr>
        <p:txBody>
          <a:bodyPr/>
          <a:lstStyle/>
          <a:p>
            <a:pPr/>
            <a:r>
              <a:t>Demo Final Solution</a:t>
            </a:r>
          </a:p>
        </p:txBody>
      </p:sp>
      <p:sp>
        <p:nvSpPr>
          <p:cNvPr id="322" name="Title 1"/>
          <p:cNvSpPr txBox="1"/>
          <p:nvPr/>
        </p:nvSpPr>
        <p:spPr>
          <a:xfrm>
            <a:off x="304800" y="1447800"/>
            <a:ext cx="8534400" cy="3429000"/>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600">
                <a:latin typeface="Arial"/>
                <a:ea typeface="Arial"/>
                <a:cs typeface="Arial"/>
                <a:sym typeface="Arial"/>
              </a:defRPr>
            </a:pPr>
            <a:r>
              <a:t>Instructor: Demo </a:t>
            </a:r>
            <a:endParaRPr sz="3300">
              <a:latin typeface="+mj-lt"/>
              <a:ea typeface="+mj-ea"/>
              <a:cs typeface="+mj-cs"/>
              <a:sym typeface="Calibri"/>
            </a:endParaRPr>
          </a:p>
          <a:p>
            <a:pPr algn="ctr" defTabSz="685800">
              <a:defRPr i="1" sz="3600">
                <a:latin typeface="Arial"/>
                <a:ea typeface="Arial"/>
                <a:cs typeface="Arial"/>
                <a:sym typeface="Arial"/>
              </a:defRPr>
            </a:pPr>
            <a:r>
              <a:t>(rps-7.html | 23-RPS-Coded)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Rectangle 7"/>
          <p:cNvSpPr/>
          <p:nvPr/>
        </p:nvSpPr>
        <p:spPr>
          <a:xfrm>
            <a:off x="-11742" y="689615"/>
            <a:ext cx="9155743" cy="5626583"/>
          </a:xfrm>
          <a:prstGeom prst="rect">
            <a:avLst/>
          </a:prstGeom>
          <a:solidFill>
            <a:srgbClr val="F2F2F2"/>
          </a:solidFill>
          <a:ln w="12700">
            <a:miter lim="400000"/>
          </a:ln>
        </p:spPr>
        <p:txBody>
          <a:bodyPr lIns="45719" rIns="45719" anchor="ctr"/>
          <a:lstStyle/>
          <a:p>
            <a:pPr algn="ctr">
              <a:defRPr>
                <a:solidFill>
                  <a:srgbClr val="FFFFFF"/>
                </a:solidFill>
                <a:latin typeface="Arial"/>
                <a:ea typeface="Arial"/>
                <a:cs typeface="Arial"/>
                <a:sym typeface="Arial"/>
              </a:defRPr>
            </a:pPr>
          </a:p>
        </p:txBody>
      </p:sp>
      <p:sp>
        <p:nvSpPr>
          <p:cNvPr id="325" name="Rectangle 8"/>
          <p:cNvSpPr txBox="1"/>
          <p:nvPr/>
        </p:nvSpPr>
        <p:spPr>
          <a:xfrm>
            <a:off x="304800" y="98052"/>
            <a:ext cx="5257800" cy="4370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400">
                <a:latin typeface="Arial"/>
                <a:ea typeface="Arial"/>
                <a:cs typeface="Arial"/>
                <a:sym typeface="Arial"/>
              </a:defRPr>
            </a:lvl1pPr>
          </a:lstStyle>
          <a:p>
            <a:pPr/>
            <a:r>
              <a:t>&gt; YOUR TURN!!</a:t>
            </a:r>
          </a:p>
        </p:txBody>
      </p:sp>
      <p:sp>
        <p:nvSpPr>
          <p:cNvPr id="326" name="TextBox 9"/>
          <p:cNvSpPr txBox="1"/>
          <p:nvPr/>
        </p:nvSpPr>
        <p:spPr>
          <a:xfrm>
            <a:off x="304800" y="761999"/>
            <a:ext cx="8686800" cy="51512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Arial"/>
                <a:ea typeface="Arial"/>
                <a:cs typeface="Arial"/>
                <a:sym typeface="Arial"/>
              </a:defRPr>
            </a:pPr>
            <a:r>
              <a:t>Code Creation: Coding out RPS</a:t>
            </a:r>
          </a:p>
          <a:p>
            <a:pPr>
              <a:defRPr b="1">
                <a:latin typeface="Arial"/>
                <a:ea typeface="Arial"/>
                <a:cs typeface="Arial"/>
                <a:sym typeface="Arial"/>
              </a:defRPr>
            </a:pPr>
          </a:p>
          <a:p>
            <a:pPr marL="457200" indent="-457200">
              <a:buSzPct val="100000"/>
              <a:buFont typeface="Arial"/>
              <a:buChar char="•"/>
              <a:defRPr>
                <a:latin typeface="Arial"/>
                <a:ea typeface="Arial"/>
                <a:cs typeface="Arial"/>
                <a:sym typeface="Arial"/>
              </a:defRPr>
            </a:pPr>
            <a:r>
              <a:t>In groups of 4, begin the process of coding out the Rock-Paper-Scissors Game. </a:t>
            </a:r>
          </a:p>
          <a:p>
            <a:pPr marL="457200" indent="-457200">
              <a:buSzPct val="100000"/>
              <a:buFont typeface="Arial"/>
              <a:buChar char="•"/>
              <a:defRPr>
                <a:latin typeface="Arial"/>
                <a:ea typeface="Arial"/>
                <a:cs typeface="Arial"/>
                <a:sym typeface="Arial"/>
              </a:defRPr>
            </a:pPr>
          </a:p>
          <a:p>
            <a:pPr marL="457200" indent="-457200">
              <a:buSzPct val="100000"/>
              <a:buFont typeface="Arial"/>
              <a:buChar char="•"/>
              <a:defRPr>
                <a:latin typeface="Arial"/>
                <a:ea typeface="Arial"/>
                <a:cs typeface="Arial"/>
                <a:sym typeface="Arial"/>
              </a:defRPr>
            </a:pPr>
            <a:r>
              <a:t>Do as much as you can on your own, but don't be afraid to ask for help if you feel your team is struggling.</a:t>
            </a:r>
          </a:p>
          <a:p>
            <a:pPr marL="457200" indent="-457200">
              <a:buSzPct val="100000"/>
              <a:buFont typeface="Arial"/>
              <a:buChar char="•"/>
              <a:defRPr b="1">
                <a:latin typeface="Arial"/>
                <a:ea typeface="Arial"/>
                <a:cs typeface="Arial"/>
                <a:sym typeface="Arial"/>
              </a:defRPr>
            </a:pPr>
          </a:p>
          <a:p>
            <a:pPr marL="457200" indent="-457200">
              <a:buSzPct val="100000"/>
              <a:buFont typeface="Arial"/>
              <a:buChar char="•"/>
              <a:defRPr b="1">
                <a:latin typeface="Arial"/>
                <a:ea typeface="Arial"/>
                <a:cs typeface="Arial"/>
                <a:sym typeface="Arial"/>
              </a:defRPr>
            </a:pPr>
            <a:r>
              <a:t>Note:</a:t>
            </a:r>
            <a:r>
              <a:rPr b="0"/>
              <a:t> Don’t use “document.write” as it will delete the contents of your page including your Javascript. Use “document.querySelector” or “document.getElementById”, alongside either “innerHTML” or “textcontent”, to write to the DOM.</a:t>
            </a:r>
            <a:endParaRPr b="0"/>
          </a:p>
          <a:p>
            <a:pPr marL="457200" indent="-457200">
              <a:buSzPct val="100000"/>
              <a:buFont typeface="Arial"/>
              <a:buChar char="•"/>
              <a:defRPr b="1">
                <a:latin typeface="Arial"/>
                <a:ea typeface="Arial"/>
                <a:cs typeface="Arial"/>
                <a:sym typeface="Arial"/>
              </a:defRPr>
            </a:pPr>
          </a:p>
          <a:p>
            <a:pPr marL="457200" indent="-457200">
              <a:buSzPct val="100000"/>
              <a:buFont typeface="Arial"/>
              <a:buChar char="•"/>
              <a:defRPr b="1">
                <a:latin typeface="Arial"/>
                <a:ea typeface="Arial"/>
                <a:cs typeface="Arial"/>
                <a:sym typeface="Arial"/>
              </a:defRPr>
            </a:pPr>
            <a:r>
              <a:t>Note: </a:t>
            </a:r>
            <a:r>
              <a:rPr b="0"/>
              <a:t>Don’t worry. We know this will be very challenging. We also know that you won’t know where to start. In fact, we haven’t shown you EVERYTHING you need yet. But that’s okay. Accepting the confusion is a HUGE first step in becoming a coder.</a:t>
            </a:r>
            <a:endParaRPr b="0"/>
          </a:p>
          <a:p>
            <a:pPr marL="457200" indent="-457200">
              <a:buSzPct val="100000"/>
              <a:buFont typeface="Arial"/>
              <a:buChar char="•"/>
              <a:defRPr>
                <a:latin typeface="Arial"/>
                <a:ea typeface="Arial"/>
                <a:cs typeface="Arial"/>
                <a:sym typeface="Arial"/>
              </a:defRPr>
            </a:pPr>
          </a:p>
          <a:p>
            <a:pPr marL="457200" indent="-457200">
              <a:buSzPct val="100000"/>
              <a:buFont typeface="Arial"/>
              <a:buChar char="•"/>
              <a:defRPr b="1">
                <a:latin typeface="Arial"/>
                <a:ea typeface="Arial"/>
                <a:cs typeface="Arial"/>
                <a:sym typeface="Arial"/>
              </a:defRPr>
            </a:pPr>
            <a:r>
              <a:t>Note to Instructor/TAs: </a:t>
            </a:r>
            <a:r>
              <a:rPr b="0"/>
              <a:t>Use the files in RPS-Coded to help guide students through the process. Feel free to present relevant code on the projector. </a:t>
            </a:r>
          </a:p>
        </p:txBody>
      </p:sp>
      <p:sp>
        <p:nvSpPr>
          <p:cNvPr id="327" name="TextBox 5"/>
          <p:cNvSpPr txBox="1"/>
          <p:nvPr/>
        </p:nvSpPr>
        <p:spPr>
          <a:xfrm>
            <a:off x="2667000" y="124824"/>
            <a:ext cx="6324600"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a:latin typeface="Arial"/>
                <a:ea typeface="Arial"/>
                <a:cs typeface="Arial"/>
                <a:sym typeface="Arial"/>
              </a:defRPr>
            </a:pPr>
            <a:r>
              <a:t>Activity</a:t>
            </a:r>
            <a:r>
              <a:rPr b="0" i="1"/>
              <a:t>: </a:t>
            </a:r>
            <a:r>
              <a:rPr b="0"/>
              <a:t>23-RPS-Coded </a:t>
            </a:r>
            <a:r>
              <a:t>|  Suggested Time: </a:t>
            </a:r>
            <a:r>
              <a:rPr b="0"/>
              <a:t>1 hour 10 min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Title 1"/>
          <p:cNvSpPr txBox="1"/>
          <p:nvPr>
            <p:ph type="title"/>
          </p:nvPr>
        </p:nvSpPr>
        <p:spPr>
          <a:xfrm>
            <a:off x="390606" y="2953542"/>
            <a:ext cx="8229601" cy="871860"/>
          </a:xfrm>
          <a:prstGeom prst="rect">
            <a:avLst/>
          </a:prstGeom>
        </p:spPr>
        <p:txBody>
          <a:bodyPr/>
          <a:lstStyle/>
          <a:p>
            <a:pPr/>
            <a:r>
              <a:t>Recap Activity</a:t>
            </a:r>
          </a:p>
        </p:txBody>
      </p:sp>
      <p:sp>
        <p:nvSpPr>
          <p:cNvPr id="330" name="Title 1"/>
          <p:cNvSpPr txBox="1"/>
          <p:nvPr/>
        </p:nvSpPr>
        <p:spPr>
          <a:xfrm>
            <a:off x="390606" y="3787302"/>
            <a:ext cx="8229601" cy="87186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685800">
              <a:defRPr b="1" i="1" sz="2400">
                <a:solidFill>
                  <a:srgbClr val="FFFFFF"/>
                </a:solidFill>
                <a:latin typeface="Arial"/>
                <a:ea typeface="Arial"/>
                <a:cs typeface="Arial"/>
                <a:sym typeface="Arial"/>
              </a:defRPr>
            </a:lvl1pPr>
          </a:lstStyle>
          <a:p>
            <a:pPr/>
            <a:r>
              <a:t>Time Permitting</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Title 1"/>
          <p:cNvSpPr txBox="1"/>
          <p:nvPr>
            <p:ph type="title"/>
          </p:nvPr>
        </p:nvSpPr>
        <p:spPr>
          <a:xfrm>
            <a:off x="304799" y="-1"/>
            <a:ext cx="5470528" cy="653856"/>
          </a:xfrm>
          <a:prstGeom prst="rect">
            <a:avLst/>
          </a:prstGeom>
        </p:spPr>
        <p:txBody>
          <a:bodyPr/>
          <a:lstStyle/>
          <a:p>
            <a:pPr/>
            <a:r>
              <a:t>Demo Questions</a:t>
            </a:r>
          </a:p>
        </p:txBody>
      </p:sp>
      <p:sp>
        <p:nvSpPr>
          <p:cNvPr id="333" name="Title 1"/>
          <p:cNvSpPr txBox="1"/>
          <p:nvPr/>
        </p:nvSpPr>
        <p:spPr>
          <a:xfrm>
            <a:off x="304800" y="1447800"/>
            <a:ext cx="8534400" cy="3429000"/>
          </a:xfrm>
          <a:prstGeom prst="rect">
            <a:avLst/>
          </a:prstGeom>
          <a:ln>
            <a:solidFill>
              <a:schemeClr val="accent1"/>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defRPr b="1" i="1" sz="3200">
                <a:latin typeface="Arial"/>
                <a:ea typeface="Arial"/>
                <a:cs typeface="Arial"/>
                <a:sym typeface="Arial"/>
              </a:defRPr>
            </a:pPr>
            <a:r>
              <a:t>Let’s fill in the Missing Code (Together)</a:t>
            </a:r>
            <a:endParaRPr sz="3300">
              <a:latin typeface="+mj-lt"/>
              <a:ea typeface="+mj-ea"/>
              <a:cs typeface="+mj-cs"/>
              <a:sym typeface="Calibri"/>
            </a:endParaRPr>
          </a:p>
          <a:p>
            <a:pPr algn="ctr" defTabSz="685800">
              <a:defRPr i="1" sz="2400">
                <a:latin typeface="Arial"/>
                <a:ea typeface="Arial"/>
                <a:cs typeface="Arial"/>
                <a:sym typeface="Arial"/>
              </a:defRPr>
            </a:pPr>
            <a:r>
              <a:t>(Recap_UNSOLVED | 24-Recap) </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 name="Title 1"/>
          <p:cNvSpPr txBox="1"/>
          <p:nvPr>
            <p:ph type="title"/>
          </p:nvPr>
        </p:nvSpPr>
        <p:spPr>
          <a:xfrm>
            <a:off x="304799" y="-1"/>
            <a:ext cx="5470528" cy="653856"/>
          </a:xfrm>
          <a:prstGeom prst="rect">
            <a:avLst/>
          </a:prstGeom>
        </p:spPr>
        <p:txBody>
          <a:bodyPr/>
          <a:lstStyle/>
          <a:p>
            <a:pPr/>
            <a:r>
              <a:t>Deep Philosophy</a:t>
            </a:r>
          </a:p>
        </p:txBody>
      </p:sp>
      <p:sp>
        <p:nvSpPr>
          <p:cNvPr id="56" name="Title 1"/>
          <p:cNvSpPr txBox="1"/>
          <p:nvPr/>
        </p:nvSpPr>
        <p:spPr>
          <a:xfrm>
            <a:off x="304800" y="2590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lnSpc>
                <a:spcPct val="90000"/>
              </a:lnSpc>
              <a:defRPr b="1" i="1" sz="5500">
                <a:latin typeface="Arial"/>
                <a:ea typeface="Arial"/>
                <a:cs typeface="Arial"/>
                <a:sym typeface="Arial"/>
              </a:defRPr>
            </a:pPr>
            <a:r>
              <a:t>What is JavaScript?</a:t>
            </a:r>
            <a:endParaRPr sz="3000">
              <a:latin typeface="+mj-lt"/>
              <a:ea typeface="+mj-ea"/>
              <a:cs typeface="+mj-cs"/>
              <a:sym typeface="Calibri"/>
            </a:endParaRPr>
          </a:p>
          <a:p>
            <a:pPr algn="ctr" defTabSz="685800">
              <a:lnSpc>
                <a:spcPct val="90000"/>
              </a:lnSpc>
              <a:defRPr i="1" sz="4300">
                <a:latin typeface="Arial"/>
                <a:ea typeface="Arial"/>
                <a:cs typeface="Arial"/>
                <a:sym typeface="Arial"/>
              </a:defRPr>
            </a:pPr>
            <a:r>
              <a:t>(And what is it used for?)</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Title 1"/>
          <p:cNvSpPr txBox="1"/>
          <p:nvPr>
            <p:ph type="title"/>
          </p:nvPr>
        </p:nvSpPr>
        <p:spPr>
          <a:xfrm>
            <a:off x="390606" y="2953542"/>
            <a:ext cx="8229601" cy="871860"/>
          </a:xfrm>
          <a:prstGeom prst="rect">
            <a:avLst/>
          </a:prstGeom>
        </p:spPr>
        <p:txBody>
          <a:bodyPr/>
          <a:lstStyle/>
          <a:p>
            <a:pPr/>
            <a:r>
              <a:t>Questions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 name="Title 1"/>
          <p:cNvSpPr txBox="1"/>
          <p:nvPr>
            <p:ph type="title"/>
          </p:nvPr>
        </p:nvSpPr>
        <p:spPr>
          <a:xfrm>
            <a:off x="304799" y="-1"/>
            <a:ext cx="5470528" cy="653856"/>
          </a:xfrm>
          <a:prstGeom prst="rect">
            <a:avLst/>
          </a:prstGeom>
        </p:spPr>
        <p:txBody>
          <a:bodyPr/>
          <a:lstStyle/>
          <a:p>
            <a:pPr/>
            <a:r>
              <a:t>JavaScript Definitions</a:t>
            </a:r>
          </a:p>
        </p:txBody>
      </p:sp>
      <p:sp>
        <p:nvSpPr>
          <p:cNvPr id="59" name="Content Placeholder 2"/>
          <p:cNvSpPr txBox="1"/>
          <p:nvPr/>
        </p:nvSpPr>
        <p:spPr>
          <a:xfrm>
            <a:off x="331585" y="838200"/>
            <a:ext cx="8736216" cy="29262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b="1" sz="2400">
                <a:latin typeface="Arial"/>
                <a:ea typeface="Arial"/>
                <a:cs typeface="Arial"/>
                <a:sym typeface="Arial"/>
              </a:defRPr>
            </a:pPr>
            <a:r>
              <a:t>JavaScript</a:t>
            </a:r>
            <a:r>
              <a:rPr b="0"/>
              <a:t> is the third of the three fundamental programming languages of the modern web (along with HTML, CSS)</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JavaScript allows developers to create </a:t>
            </a:r>
            <a:r>
              <a:rPr b="1"/>
              <a:t>dynamic </a:t>
            </a:r>
            <a:r>
              <a:t>web applications capable of taking in user inputs, changing what’s displayed to users, animating elements, and much more.</a:t>
            </a:r>
          </a:p>
        </p:txBody>
      </p:sp>
      <p:pic>
        <p:nvPicPr>
          <p:cNvPr id="60" name="Picture 4" descr="Picture 4"/>
          <p:cNvPicPr>
            <a:picLocks noChangeAspect="1"/>
          </p:cNvPicPr>
          <p:nvPr/>
        </p:nvPicPr>
        <p:blipFill>
          <a:blip r:embed="rId2">
            <a:extLst/>
          </a:blip>
          <a:stretch>
            <a:fillRect/>
          </a:stretch>
        </p:blipFill>
        <p:spPr>
          <a:xfrm>
            <a:off x="6477000" y="3800671"/>
            <a:ext cx="2098675" cy="209867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Title 1"/>
          <p:cNvSpPr txBox="1"/>
          <p:nvPr>
            <p:ph type="title"/>
          </p:nvPr>
        </p:nvSpPr>
        <p:spPr>
          <a:xfrm>
            <a:off x="304799" y="-1"/>
            <a:ext cx="5470528" cy="653856"/>
          </a:xfrm>
          <a:prstGeom prst="rect">
            <a:avLst/>
          </a:prstGeom>
        </p:spPr>
        <p:txBody>
          <a:bodyPr/>
          <a:lstStyle/>
          <a:p>
            <a:pPr/>
            <a:r>
              <a:t>Please… Don’t Pick Me.</a:t>
            </a:r>
          </a:p>
        </p:txBody>
      </p:sp>
      <p:sp>
        <p:nvSpPr>
          <p:cNvPr id="63" name="Title 1"/>
          <p:cNvSpPr txBox="1"/>
          <p:nvPr/>
        </p:nvSpPr>
        <p:spPr>
          <a:xfrm>
            <a:off x="304800" y="2590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lnSpc>
                <a:spcPct val="90000"/>
              </a:lnSpc>
              <a:defRPr b="1" i="1" sz="5500">
                <a:latin typeface="Arial"/>
                <a:ea typeface="Arial"/>
                <a:cs typeface="Arial"/>
                <a:sym typeface="Arial"/>
              </a:defRPr>
            </a:pPr>
            <a:r>
              <a:t>What is a Variable?</a:t>
            </a:r>
            <a:endParaRPr sz="3000">
              <a:latin typeface="+mj-lt"/>
              <a:ea typeface="+mj-ea"/>
              <a:cs typeface="+mj-cs"/>
              <a:sym typeface="Calibri"/>
            </a:endParaRPr>
          </a:p>
          <a:p>
            <a:pPr algn="ctr" defTabSz="685800">
              <a:lnSpc>
                <a:spcPct val="90000"/>
              </a:lnSpc>
              <a:defRPr i="1" sz="4300">
                <a:latin typeface="Arial"/>
                <a:ea typeface="Arial"/>
                <a:cs typeface="Arial"/>
                <a:sym typeface="Arial"/>
              </a:defRPr>
            </a:pPr>
            <a:r>
              <a:t>(And how do we declare one?)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Title 1"/>
          <p:cNvSpPr txBox="1"/>
          <p:nvPr>
            <p:ph type="title"/>
          </p:nvPr>
        </p:nvSpPr>
        <p:spPr>
          <a:xfrm>
            <a:off x="304799" y="-1"/>
            <a:ext cx="5470528" cy="653856"/>
          </a:xfrm>
          <a:prstGeom prst="rect">
            <a:avLst/>
          </a:prstGeom>
        </p:spPr>
        <p:txBody>
          <a:bodyPr/>
          <a:lstStyle/>
          <a:p>
            <a:pPr/>
            <a:r>
              <a:t>Basic Variables</a:t>
            </a:r>
          </a:p>
        </p:txBody>
      </p:sp>
      <p:sp>
        <p:nvSpPr>
          <p:cNvPr id="66" name="Content Placeholder 2"/>
          <p:cNvSpPr txBox="1"/>
          <p:nvPr/>
        </p:nvSpPr>
        <p:spPr>
          <a:xfrm>
            <a:off x="451328" y="1066800"/>
            <a:ext cx="8583816" cy="18594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685800" indent="-457200" defTabSz="685800">
              <a:buSzPct val="100000"/>
              <a:buFont typeface="Arial"/>
              <a:buChar char="•"/>
              <a:defRPr sz="2400">
                <a:latin typeface="Arial"/>
                <a:ea typeface="Arial"/>
                <a:cs typeface="Arial"/>
                <a:sym typeface="Arial"/>
              </a:defRPr>
            </a:pPr>
            <a:r>
              <a:t>Variables are the </a:t>
            </a:r>
            <a:r>
              <a:rPr u="sng"/>
              <a:t>nouns</a:t>
            </a:r>
            <a:r>
              <a:t> of programming.</a:t>
            </a:r>
            <a:endParaRPr u="sng"/>
          </a:p>
          <a:p>
            <a:pPr marL="685800" indent="-457200" defTabSz="685800">
              <a:buSzPct val="100000"/>
              <a:buFont typeface="Arial"/>
              <a:buChar char="•"/>
              <a:defRPr sz="2400" u="sng">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They are “things” (Numbers, Strings, Booleans, etc.)</a:t>
            </a:r>
          </a:p>
          <a:p>
            <a:pPr marL="685800" indent="-457200" defTabSz="685800">
              <a:buSzPct val="100000"/>
              <a:buFont typeface="Arial"/>
              <a:buChar char="•"/>
              <a:defRPr sz="2400">
                <a:latin typeface="Arial"/>
                <a:ea typeface="Arial"/>
                <a:cs typeface="Arial"/>
                <a:sym typeface="Arial"/>
              </a:defRPr>
            </a:pPr>
          </a:p>
          <a:p>
            <a:pPr marL="685800" indent="-457200" defTabSz="685800">
              <a:buSzPct val="100000"/>
              <a:buFont typeface="Arial"/>
              <a:buChar char="•"/>
              <a:defRPr sz="2400">
                <a:latin typeface="Arial"/>
                <a:ea typeface="Arial"/>
                <a:cs typeface="Arial"/>
                <a:sym typeface="Arial"/>
              </a:defRPr>
            </a:pPr>
            <a:r>
              <a:t>They are composed of </a:t>
            </a:r>
            <a:r>
              <a:rPr u="sng"/>
              <a:t>variable names</a:t>
            </a:r>
            <a:r>
              <a:t> and </a:t>
            </a:r>
            <a:r>
              <a:rPr u="sng"/>
              <a:t>values</a:t>
            </a:r>
          </a:p>
        </p:txBody>
      </p:sp>
      <p:pic>
        <p:nvPicPr>
          <p:cNvPr id="67" name="Picture 2" descr="Picture 2"/>
          <p:cNvPicPr>
            <a:picLocks noChangeAspect="1"/>
          </p:cNvPicPr>
          <p:nvPr/>
        </p:nvPicPr>
        <p:blipFill>
          <a:blip r:embed="rId2">
            <a:extLst/>
          </a:blip>
          <a:stretch>
            <a:fillRect/>
          </a:stretch>
        </p:blipFill>
        <p:spPr>
          <a:xfrm>
            <a:off x="812586" y="3505201"/>
            <a:ext cx="7861301" cy="22161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Title 1"/>
          <p:cNvSpPr txBox="1"/>
          <p:nvPr>
            <p:ph type="title"/>
          </p:nvPr>
        </p:nvSpPr>
        <p:spPr>
          <a:xfrm>
            <a:off x="304799" y="-1"/>
            <a:ext cx="5470528" cy="653856"/>
          </a:xfrm>
          <a:prstGeom prst="rect">
            <a:avLst/>
          </a:prstGeom>
        </p:spPr>
        <p:txBody>
          <a:bodyPr/>
          <a:lstStyle/>
          <a:p>
            <a:pPr/>
            <a:r>
              <a:t>Please… Don’t Pick Me.</a:t>
            </a:r>
          </a:p>
        </p:txBody>
      </p:sp>
      <p:sp>
        <p:nvSpPr>
          <p:cNvPr id="70" name="Title 1"/>
          <p:cNvSpPr txBox="1"/>
          <p:nvPr/>
        </p:nvSpPr>
        <p:spPr>
          <a:xfrm>
            <a:off x="304800" y="2590800"/>
            <a:ext cx="8534400" cy="15240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85800">
              <a:lnSpc>
                <a:spcPct val="80000"/>
              </a:lnSpc>
              <a:defRPr b="1" i="1" sz="4200">
                <a:latin typeface="Arial"/>
                <a:ea typeface="Arial"/>
                <a:cs typeface="Arial"/>
                <a:sym typeface="Arial"/>
              </a:defRPr>
            </a:pPr>
            <a:r>
              <a:t>What is meant by console.log?</a:t>
            </a:r>
            <a:endParaRPr sz="2300">
              <a:latin typeface="+mj-lt"/>
              <a:ea typeface="+mj-ea"/>
              <a:cs typeface="+mj-cs"/>
              <a:sym typeface="Calibri"/>
            </a:endParaRPr>
          </a:p>
          <a:p>
            <a:pPr algn="ctr" defTabSz="685800">
              <a:lnSpc>
                <a:spcPct val="80000"/>
              </a:lnSpc>
              <a:defRPr i="1" sz="2300">
                <a:latin typeface="Arial"/>
                <a:ea typeface="Arial"/>
                <a:cs typeface="Arial"/>
                <a:sym typeface="Arial"/>
              </a:defRPr>
            </a:pPr>
            <a:r>
              <a:t>(And how does it differ from an alert, prompt, or confirm?)</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Unbranded">
  <a:themeElements>
    <a:clrScheme name="Unbranded">
      <a:dk1>
        <a:srgbClr val="000000"/>
      </a:dk1>
      <a:lt1>
        <a:srgbClr val="404040"/>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Unbranded">
      <a:majorFont>
        <a:latin typeface="Calibri"/>
        <a:ea typeface="Calibri"/>
        <a:cs typeface="Calibri"/>
      </a:majorFont>
      <a:minorFont>
        <a:latin typeface="Helvetica"/>
        <a:ea typeface="Helvetica"/>
        <a:cs typeface="Helvetica"/>
      </a:minorFont>
    </a:fontScheme>
    <a:fmtScheme name="Unbrande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Unbranded">
  <a:themeElements>
    <a:clrScheme name="Unbranded">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Unbranded">
      <a:majorFont>
        <a:latin typeface="Calibri"/>
        <a:ea typeface="Calibri"/>
        <a:cs typeface="Calibri"/>
      </a:majorFont>
      <a:minorFont>
        <a:latin typeface="Helvetica"/>
        <a:ea typeface="Helvetica"/>
        <a:cs typeface="Helvetica"/>
      </a:minorFont>
    </a:fontScheme>
    <a:fmtScheme name="Unbrande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