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JS Catch Up!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01" name="Content Placeholder 2"/>
          <p:cNvSpPr txBox="1"/>
          <p:nvPr/>
        </p:nvSpPr>
        <p:spPr>
          <a:xfrm>
            <a:off x="451328" y="699663"/>
            <a:ext cx="8583816" cy="56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 continued…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how to organize a Javascript program with regards to global variables, functions and function calls.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capture key clicks.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generate random numbers.</a:t>
            </a:r>
            <a:endParaRPr sz="2800"/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jQuery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why we might use a Javascript library like jQuery.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what the jQuery $(_) syntax means.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to capture button clicks.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provide a few examples of jQuery methods for changing HTML.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and Javascript to change HTML in response to code.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 txBox="1"/>
          <p:nvPr/>
        </p:nvSpPr>
        <p:spPr>
          <a:xfrm>
            <a:off x="304800" y="914400"/>
            <a:ext cx="8686800" cy="48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Spend a few moments </a:t>
            </a:r>
            <a:r>
              <a:rPr b="1" i="1" u="sng"/>
              <a:t>seriously</a:t>
            </a:r>
            <a:r>
              <a:t> looking over the important topics we’ve covered.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Then write down any of the following: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still seems fuzzy or challenging to you?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specific questions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conceptual topics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Once you’ve written them down:</a:t>
            </a: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Turn to the members of your group and ask if they know the answers to your questions or if they could explain a topic: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Write down any questions or topics that are still left unanswered (or weren’t answered well). </a:t>
            </a:r>
          </a:p>
        </p:txBody>
      </p:sp>
      <p:sp>
        <p:nvSpPr>
          <p:cNvPr id="104" name="Rectangle 3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 Your Turn!!! &lt;/h1&gt;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Group Work!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Where to Start…</a:t>
            </a:r>
          </a:p>
        </p:txBody>
      </p:sp>
      <p:sp>
        <p:nvSpPr>
          <p:cNvPr id="109" name="Content Placeholder 2"/>
          <p:cNvSpPr txBox="1"/>
          <p:nvPr/>
        </p:nvSpPr>
        <p:spPr>
          <a:xfrm>
            <a:off x="451328" y="699663"/>
            <a:ext cx="8583816" cy="5957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Can you and each person in your group… </a:t>
            </a:r>
            <a:endParaRPr sz="2800"/>
          </a:p>
          <a:p>
            <a:pPr indent="228600">
              <a:lnSpc>
                <a:spcPct val="90000"/>
              </a:lnSpc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build the Hangman Game (HW 3) from scratch?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Hangman.</a:t>
            </a:r>
            <a:endParaRPr sz="2400"/>
          </a:p>
          <a:p>
            <a:pPr marL="742950" indent="-514350">
              <a:lnSpc>
                <a:spcPct val="90000"/>
              </a:lnSpc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Explain conceptually how “Captain Planet The Game” works?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by dissecting Captain Planet the Game.</a:t>
            </a:r>
            <a:endParaRPr sz="2400"/>
          </a:p>
          <a:p>
            <a:pPr lvl="1" indent="528637">
              <a:lnSpc>
                <a:spcPct val="900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use jQuery to modify HTML based on clicks?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Lottery Generator. 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create a grid-based design with Twitter Bootstrap?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the Bootstrap Portfolio Assignment.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6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7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8"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Plan</a:t>
            </a:r>
          </a:p>
        </p:txBody>
      </p:sp>
      <p:sp>
        <p:nvSpPr>
          <p:cNvPr id="47" name="Content Placeholder 2"/>
          <p:cNvSpPr txBox="1"/>
          <p:nvPr/>
        </p:nvSpPr>
        <p:spPr>
          <a:xfrm>
            <a:off x="152399" y="699663"/>
            <a:ext cx="8882745" cy="172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will go over any lingering questions. </a:t>
            </a:r>
            <a:endParaRPr b="1"/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 will outline the most important topics through today. </a:t>
            </a:r>
            <a:endParaRPr b="1"/>
          </a:p>
          <a:p>
            <a:pPr marL="685800" indent="-457200">
              <a:buSzPct val="100000"/>
              <a:buAutoNum type="arabicPeriod" startAt="2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Break into groups for a heavily supported coding session.</a:t>
            </a:r>
          </a:p>
        </p:txBody>
      </p:sp>
      <p:pic>
        <p:nvPicPr>
          <p:cNvPr id="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5194" y="2719906"/>
            <a:ext cx="5261870" cy="3485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of Subjects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53" name="Content Placeholder 2"/>
          <p:cNvSpPr txBox="1"/>
          <p:nvPr/>
        </p:nvSpPr>
        <p:spPr>
          <a:xfrm>
            <a:off x="451328" y="699663"/>
            <a:ext cx="8583816" cy="530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HTML / CSS: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Basic Parts of an HTML Document (&lt;html&gt;, &lt;doctype&gt;, &lt;p&gt;, &lt;h1&gt;,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in-line, internal and external CSS stylesheets.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relative pathways to link CSS and other assets.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html ids (#), classes (.), and element names to attach CSS styles.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Git:</a:t>
            </a:r>
            <a:endParaRPr sz="2800"/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advantages of using Git and source control management. 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 Bash or Terminal to perform basic Git commands.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how to use Git clone, add/commit, push.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branching via Git branch, checkout and pull-requests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56" name="Content Placeholder 2"/>
          <p:cNvSpPr txBox="1"/>
          <p:nvPr/>
        </p:nvSpPr>
        <p:spPr>
          <a:xfrm>
            <a:off x="451328" y="699663"/>
            <a:ext cx="8583816" cy="29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Bootstrap / Mobile Responsiveness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concept of using a pre-built CSS library.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steps to include Bootstrap CSS in your existing website.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process of dissecting a layout in the Bootstrap grid system.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how to use Bootstrap components (e.g. panels, Jumbotron, navigation bars, and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@media queries and mobile responsiveness.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Layouts!</a:t>
            </a:r>
          </a:p>
        </p:txBody>
      </p:sp>
      <p:grpSp>
        <p:nvGrpSpPr>
          <p:cNvPr id="71" name="Group 14"/>
          <p:cNvGrpSpPr/>
          <p:nvPr/>
        </p:nvGrpSpPr>
        <p:grpSpPr>
          <a:xfrm>
            <a:off x="1219200" y="838199"/>
            <a:ext cx="6968636" cy="5337524"/>
            <a:chOff x="0" y="0"/>
            <a:chExt cx="6968635" cy="5337522"/>
          </a:xfrm>
        </p:grpSpPr>
        <p:sp>
          <p:nvSpPr>
            <p:cNvPr id="59" name="Flowchart: Process 2"/>
            <p:cNvSpPr/>
            <p:nvPr/>
          </p:nvSpPr>
          <p:spPr>
            <a:xfrm>
              <a:off x="0" y="0"/>
              <a:ext cx="6968636" cy="4927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60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4543" y="0"/>
              <a:ext cx="5479550" cy="51684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" name="Rectangle 4"/>
            <p:cNvSpPr/>
            <p:nvPr/>
          </p:nvSpPr>
          <p:spPr>
            <a:xfrm>
              <a:off x="744543" y="511907"/>
              <a:ext cx="5479550" cy="751481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Rectangle 5"/>
            <p:cNvSpPr/>
            <p:nvPr/>
          </p:nvSpPr>
          <p:spPr>
            <a:xfrm>
              <a:off x="744543" y="1292101"/>
              <a:ext cx="5479550" cy="1406955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Rectangle 6"/>
            <p:cNvSpPr/>
            <p:nvPr/>
          </p:nvSpPr>
          <p:spPr>
            <a:xfrm>
              <a:off x="744543" y="2813909"/>
              <a:ext cx="5479550" cy="1406955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TextBox 7"/>
            <p:cNvSpPr txBox="1"/>
            <p:nvPr/>
          </p:nvSpPr>
          <p:spPr>
            <a:xfrm rot="18900000">
              <a:off x="57416" y="293909"/>
              <a:ext cx="72341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ROWS</a:t>
              </a:r>
            </a:p>
          </p:txBody>
        </p:sp>
        <p:sp>
          <p:nvSpPr>
            <p:cNvPr id="65" name="TextBox 8"/>
            <p:cNvSpPr txBox="1"/>
            <p:nvPr/>
          </p:nvSpPr>
          <p:spPr>
            <a:xfrm>
              <a:off x="462202" y="79659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6" name="TextBox 9"/>
            <p:cNvSpPr txBox="1"/>
            <p:nvPr/>
          </p:nvSpPr>
          <p:spPr>
            <a:xfrm>
              <a:off x="462202" y="1739481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7" name="TextBox 10"/>
            <p:cNvSpPr txBox="1"/>
            <p:nvPr/>
          </p:nvSpPr>
          <p:spPr>
            <a:xfrm>
              <a:off x="462202" y="3517387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8" name="Rectangle 11"/>
            <p:cNvSpPr/>
            <p:nvPr/>
          </p:nvSpPr>
          <p:spPr>
            <a:xfrm>
              <a:off x="763901" y="4479285"/>
              <a:ext cx="5479549" cy="689121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TextBox 12"/>
            <p:cNvSpPr txBox="1"/>
            <p:nvPr/>
          </p:nvSpPr>
          <p:spPr>
            <a:xfrm>
              <a:off x="6402584" y="4382482"/>
              <a:ext cx="557563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0" name="TextBox 13"/>
            <p:cNvSpPr txBox="1"/>
            <p:nvPr/>
          </p:nvSpPr>
          <p:spPr>
            <a:xfrm>
              <a:off x="462202" y="4684675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</a:t>
            </a:r>
          </a:p>
        </p:txBody>
      </p:sp>
      <p:grpSp>
        <p:nvGrpSpPr>
          <p:cNvPr id="91" name="Group 19"/>
          <p:cNvGrpSpPr/>
          <p:nvPr/>
        </p:nvGrpSpPr>
        <p:grpSpPr>
          <a:xfrm>
            <a:off x="1371600" y="914400"/>
            <a:ext cx="6807200" cy="5360821"/>
            <a:chOff x="0" y="0"/>
            <a:chExt cx="6807200" cy="5360820"/>
          </a:xfrm>
        </p:grpSpPr>
        <p:sp>
          <p:nvSpPr>
            <p:cNvPr id="74" name="Flowchart: Process 2"/>
            <p:cNvSpPr/>
            <p:nvPr/>
          </p:nvSpPr>
          <p:spPr>
            <a:xfrm>
              <a:off x="0" y="0"/>
              <a:ext cx="6807200" cy="4867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75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7295" y="0"/>
              <a:ext cx="5352610" cy="510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Rectangle 4"/>
            <p:cNvSpPr/>
            <p:nvPr/>
          </p:nvSpPr>
          <p:spPr>
            <a:xfrm>
              <a:off x="727295" y="505666"/>
              <a:ext cx="5352610" cy="74232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Rectangle 5"/>
            <p:cNvSpPr/>
            <p:nvPr/>
          </p:nvSpPr>
          <p:spPr>
            <a:xfrm>
              <a:off x="727295" y="1276349"/>
              <a:ext cx="5352610" cy="1389805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Rectangle 6"/>
            <p:cNvSpPr/>
            <p:nvPr/>
          </p:nvSpPr>
          <p:spPr>
            <a:xfrm>
              <a:off x="727295" y="2779606"/>
              <a:ext cx="5352610" cy="1389804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TextBox 7"/>
            <p:cNvSpPr txBox="1"/>
            <p:nvPr/>
          </p:nvSpPr>
          <p:spPr>
            <a:xfrm>
              <a:off x="451495" y="78688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0" name="TextBox 8"/>
            <p:cNvSpPr txBox="1"/>
            <p:nvPr/>
          </p:nvSpPr>
          <p:spPr>
            <a:xfrm>
              <a:off x="451495" y="171827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" name="TextBox 9"/>
            <p:cNvSpPr txBox="1"/>
            <p:nvPr/>
          </p:nvSpPr>
          <p:spPr>
            <a:xfrm>
              <a:off x="451495" y="3474508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2" name="Rectangle 10"/>
            <p:cNvSpPr/>
            <p:nvPr/>
          </p:nvSpPr>
          <p:spPr>
            <a:xfrm>
              <a:off x="746204" y="4424679"/>
              <a:ext cx="5352610" cy="680721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Rectangle 11"/>
            <p:cNvSpPr/>
            <p:nvPr/>
          </p:nvSpPr>
          <p:spPr>
            <a:xfrm>
              <a:off x="914759" y="555759"/>
              <a:ext cx="4984815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Rectangle 12"/>
            <p:cNvSpPr/>
            <p:nvPr/>
          </p:nvSpPr>
          <p:spPr>
            <a:xfrm>
              <a:off x="930102" y="1314819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Rectangle 13"/>
            <p:cNvSpPr/>
            <p:nvPr/>
          </p:nvSpPr>
          <p:spPr>
            <a:xfrm>
              <a:off x="2517744" y="1311478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Rectangle 14"/>
            <p:cNvSpPr/>
            <p:nvPr/>
          </p:nvSpPr>
          <p:spPr>
            <a:xfrm>
              <a:off x="930102" y="2822482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Rectangle 15"/>
            <p:cNvSpPr/>
            <p:nvPr/>
          </p:nvSpPr>
          <p:spPr>
            <a:xfrm>
              <a:off x="2517744" y="2819142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Rectangle 16"/>
            <p:cNvSpPr/>
            <p:nvPr/>
          </p:nvSpPr>
          <p:spPr>
            <a:xfrm>
              <a:off x="850900" y="4393720"/>
              <a:ext cx="4984814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TextBox 17"/>
            <p:cNvSpPr txBox="1"/>
            <p:nvPr/>
          </p:nvSpPr>
          <p:spPr>
            <a:xfrm>
              <a:off x="6254260" y="4558180"/>
              <a:ext cx="54464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Total Not relevant</a:t>
              </a:r>
            </a:p>
          </p:txBody>
        </p:sp>
        <p:sp>
          <p:nvSpPr>
            <p:cNvPr id="90" name="TextBox 18"/>
            <p:cNvSpPr txBox="1"/>
            <p:nvPr/>
          </p:nvSpPr>
          <p:spPr>
            <a:xfrm>
              <a:off x="459553" y="4558180"/>
              <a:ext cx="23808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 txBox="1"/>
          <p:nvPr/>
        </p:nvSpPr>
        <p:spPr>
          <a:xfrm>
            <a:off x="304800" y="98052"/>
            <a:ext cx="5105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Bootstrap Grid</a:t>
            </a:r>
          </a:p>
        </p:txBody>
      </p:sp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763230"/>
            <a:ext cx="8564932" cy="502797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Content Placeholder 2"/>
          <p:cNvSpPr txBox="1"/>
          <p:nvPr/>
        </p:nvSpPr>
        <p:spPr>
          <a:xfrm>
            <a:off x="443344" y="5864504"/>
            <a:ext cx="82296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 the rows, columns (col-lg-6) and containers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98" name="Content Placeholder 2"/>
          <p:cNvSpPr txBox="1"/>
          <p:nvPr/>
        </p:nvSpPr>
        <p:spPr>
          <a:xfrm>
            <a:off x="451328" y="699663"/>
            <a:ext cx="8583816" cy="486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purpose Javascript serves in relation to HTML and CSS.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both the uses and syntax for creating the below: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Variables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Arrays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Console.log, Alerts, Confirms and Prompts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If-Then Statements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For Loops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Functions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Objects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Scope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9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