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7315200" cy="96012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257300" y="719138"/>
            <a:ext cx="4800600" cy="3600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3F3F3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426892" y="3962400"/>
            <a:ext cx="3535508" cy="453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  <a:endParaRPr b="0" i="0" sz="1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rgbClr val="3F3F3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425575" y="3851275"/>
            <a:ext cx="645795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0" y="654050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3F3F3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427038" y="3962400"/>
            <a:ext cx="35353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Arial"/>
              <a:buNone/>
            </a:pPr>
            <a:r>
              <a:rPr b="1" lang="en-US" sz="1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  <a:endParaRPr sz="19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5.jpg"/><Relationship Id="rId7" Type="http://schemas.openxmlformats.org/officeDocument/2006/relationships/image" Target="../media/image12.png"/><Relationship Id="rId8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hyperlink" Target="https://developer.nest.com/" TargetMode="External"/><Relationship Id="rId7" Type="http://schemas.openxmlformats.org/officeDocument/2006/relationships/hyperlink" Target="http://www.developers.meethue.com/" TargetMode="External"/><Relationship Id="rId8" Type="http://schemas.openxmlformats.org/officeDocument/2006/relationships/hyperlink" Target="https://cylonjs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AJAX and APIs</a:t>
            </a:r>
            <a:endParaRPr b="1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Use Cases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451329" y="827435"/>
            <a:ext cx="8583814" cy="59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Common Use-Cases for APIs: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 pre-built code for 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and sending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to a centralized database (e.g. Weather Data, IMDB Movie Data).</a:t>
            </a:r>
            <a:endParaRPr/>
          </a:p>
          <a:p>
            <a:pPr indent="-2794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 pre-build code for creating or utilizing other software components (e.g. Google Maps, Spotify Tools).</a:t>
            </a:r>
            <a:endParaRPr/>
          </a:p>
          <a:p>
            <a:pPr indent="-2794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interface with 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sensors or hardware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devices. (e.g. Nest Thermostat, Phillips Hue)</a:t>
            </a:r>
            <a:endParaRPr b="0" i="0" sz="2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04800" y="0"/>
            <a:ext cx="6858000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#1 – Accessing and Sending Data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40131" t="0"/>
          <a:stretch/>
        </p:blipFill>
        <p:spPr>
          <a:xfrm>
            <a:off x="265086" y="672869"/>
            <a:ext cx="3048000" cy="144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29969" l="0" r="36362" t="0"/>
          <a:stretch/>
        </p:blipFill>
        <p:spPr>
          <a:xfrm>
            <a:off x="1919507" y="2276211"/>
            <a:ext cx="6238381" cy="117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b="36422" l="0" r="28082" t="0"/>
          <a:stretch/>
        </p:blipFill>
        <p:spPr>
          <a:xfrm>
            <a:off x="109511" y="3655632"/>
            <a:ext cx="4648200" cy="23988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data.gov/media/2013/11/Datagov_logo.jpg" id="98" name="Shape 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4201" y="920128"/>
            <a:ext cx="3333750" cy="990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tatic.tumblr.com/cfpw6nx/6Oklueuir/screen_shot_2011-11-09_at_3.35.08_pm.png" id="99" name="Shape 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8698" y="3764379"/>
            <a:ext cx="4208942" cy="799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itygridmedia.com/developer/wp-content/uploads/2012/03/Yelp_Logo.jpg" id="100" name="Shape 1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5171" y="4680565"/>
            <a:ext cx="2776980" cy="1421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38911" y="911508"/>
            <a:ext cx="2189312" cy="106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04800" y="0"/>
            <a:ext cx="6858000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#2 – Utilizing Pre-Built Code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888481"/>
            <a:ext cx="5486400" cy="397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888481"/>
            <a:ext cx="22574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AirBNB utilizes the Google Maps API to power its entire mapping service</a:t>
            </a:r>
            <a:endParaRPr/>
          </a:p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04800" y="0"/>
            <a:ext cx="6858000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#3 – Controlling Physical Hardware</a:t>
            </a:r>
            <a:endParaRPr/>
          </a:p>
        </p:txBody>
      </p:sp>
      <p:pic>
        <p:nvPicPr>
          <p:cNvPr descr="http://ecx.images-amazon.com/images/I/51c0TJpNkwL._SX450_.jpg" id="115" name="Shape 115"/>
          <p:cNvPicPr preferRelativeResize="0"/>
          <p:nvPr/>
        </p:nvPicPr>
        <p:blipFill rotWithShape="1">
          <a:blip r:embed="rId3">
            <a:alphaModFix/>
          </a:blip>
          <a:srcRect b="0" l="5200" r="0" t="0"/>
          <a:stretch/>
        </p:blipFill>
        <p:spPr>
          <a:xfrm>
            <a:off x="2895600" y="1020562"/>
            <a:ext cx="3806325" cy="2846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london.nodebots.io/images/catbot.jpg" id="116" name="Shape 116"/>
          <p:cNvPicPr preferRelativeResize="0"/>
          <p:nvPr/>
        </p:nvPicPr>
        <p:blipFill rotWithShape="1">
          <a:blip r:embed="rId4">
            <a:alphaModFix/>
          </a:blip>
          <a:srcRect b="0" l="12008" r="8934" t="0"/>
          <a:stretch/>
        </p:blipFill>
        <p:spPr>
          <a:xfrm>
            <a:off x="6520543" y="1313159"/>
            <a:ext cx="2514600" cy="2121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ndroidcentral.com/sites/androidcentral.com/files/styles/large/public/topic_images/2014/nest-stock-image-1.png?itok=UEkMM4_8" id="117" name="Shape 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871" y="996550"/>
            <a:ext cx="2901471" cy="290147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04800" y="4076854"/>
            <a:ext cx="8583814" cy="260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 Smart Thermostat API: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https://developer.nest.com/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Phillips Hue API: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http://www.developers.meethue.com/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NodeBots (Ceylon) API: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https://cylonjs.com/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04800" y="0"/>
            <a:ext cx="7086600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#3 – Controlling Physical Hardware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1" y="763232"/>
            <a:ext cx="8503920" cy="484130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121706" y="5713918"/>
            <a:ext cx="85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HueCraft: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https://www.youtube.com/watch?v=ovYORLkO5bQ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JSON Recap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JSON?</a:t>
            </a:r>
            <a:endParaRPr sz="6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JSON?</a:t>
            </a:r>
            <a:endParaRPr sz="6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stands for Javascript Object Notation and is nothing more than simple Javascript Objects used as a “</a:t>
            </a:r>
            <a:r>
              <a:rPr lang="en-US" sz="3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interchange format</a:t>
            </a: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 </a:t>
            </a:r>
            <a:endParaRPr sz="3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68513"/>
            <a:ext cx="8112543" cy="510875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Shape 150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is a lightweight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data-interchange format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correlate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Getting Data</a:t>
            </a:r>
            <a:endParaRPr b="1" i="1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476250"/>
            <a:ext cx="8572500" cy="5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jQuery method do we use to retrieve data from a URL database?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jQuery method do we use to retrieve data from a URL database?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441960" y="2058823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</a:pPr>
            <a:r>
              <a:rPr b="1" lang="en-US" sz="6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AJAX!!!!!</a:t>
            </a:r>
            <a:endParaRPr sz="6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colgate.com/PDP/Ajax_v13/US/EN/locale-assets/images/heros/hero_dl.png"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2022" y="3140708"/>
            <a:ext cx="1458889" cy="342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two parameters do we pass into AJAX to retrieve data from online?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two parameters do we pass into AJAX to retrieve data from online?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18" y="2133600"/>
            <a:ext cx="9100511" cy="24931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method: ‘get’</a:t>
            </a:r>
            <a:endParaRPr sz="3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Shape 184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Shape 185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  <a:endParaRPr/>
          </a:p>
        </p:txBody>
      </p:sp>
      <p:pic>
        <p:nvPicPr>
          <p:cNvPr descr="http://www.quickmeme.com/img/bf/bf3e6bb64a3957aa4d710e47afaf1ee79a2f4e6db38cbb2876d2cb6882e44985.jpg"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785609"/>
            <a:ext cx="6553200" cy="54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04800" y="0"/>
            <a:ext cx="6096000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Welcome to “Full-Stack” Development</a:t>
            </a:r>
            <a:endParaRPr/>
          </a:p>
        </p:txBody>
      </p:sp>
      <p:pic>
        <p:nvPicPr>
          <p:cNvPr descr="C:\Users\ahaque89\Downloads\MEAN Deployment Strategy - Page 1 (2).png" id="197" name="Shape 197"/>
          <p:cNvPicPr preferRelativeResize="0"/>
          <p:nvPr/>
        </p:nvPicPr>
        <p:blipFill rotWithShape="1">
          <a:blip r:embed="rId3">
            <a:alphaModFix/>
          </a:blip>
          <a:srcRect b="5247" l="2423" r="3151" t="13635"/>
          <a:stretch/>
        </p:blipFill>
        <p:spPr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Full-Stack Development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the concept of building </a:t>
            </a:r>
            <a:r>
              <a:rPr b="1" i="1" lang="en-US" sz="2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aspect of the web application – from the visuals and interactions, to the data transfer and processing.</a:t>
            </a:r>
            <a:endParaRPr b="1" sz="20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2362200" y="1828800"/>
            <a:ext cx="914400" cy="15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React.js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451329" y="852064"/>
            <a:ext cx="8583814" cy="478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this point, you should…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what an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is.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what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means.</a:t>
            </a:r>
            <a:endParaRPr/>
          </a:p>
          <a:p>
            <a:pPr indent="-2794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Realize that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 Methods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used for retrieving data in databases. </a:t>
            </a:r>
            <a:endParaRPr/>
          </a:p>
          <a:p>
            <a:pPr indent="-2794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how to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basic AJAX GET Request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jQuery. (i.e. include URL and “GET”)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557213"/>
            <a:ext cx="8572500" cy="5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90606" y="2953542"/>
            <a:ext cx="82296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b="1" i="1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657508"/>
            <a:ext cx="8229600" cy="177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rgbClr val="1C20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"Every great developer you know got there by solving problems they were unqualified to solve until they actually did it." - Patrick McKenzie</a:t>
            </a:r>
            <a:endParaRPr i="0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543258"/>
            <a:ext cx="8229600" cy="177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>
                <a:solidFill>
                  <a:srgbClr val="1C20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"How did you know so much about computers?”</a:t>
            </a:r>
            <a:endParaRPr b="0" i="0" sz="3600">
              <a:solidFill>
                <a:srgbClr val="1C20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>
              <a:solidFill>
                <a:srgbClr val="1C20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>
                <a:solidFill>
                  <a:srgbClr val="1C20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Grace Hopper - “I didn’t, it was the first one”</a:t>
            </a:r>
            <a:endParaRPr b="0" i="0" sz="3600">
              <a:solidFill>
                <a:srgbClr val="1C20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600">
              <a:solidFill>
                <a:srgbClr val="1C20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rgbClr val="1C20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Interviewed by David Letterman</a:t>
            </a:r>
            <a:endParaRPr b="0" i="0" sz="3600">
              <a:solidFill>
                <a:srgbClr val="1C20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>
              <a:solidFill>
                <a:srgbClr val="1C20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rgbClr val="1C20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https://www.youtube.com/watch?v=1-vcErOPofQ</a:t>
            </a:r>
            <a:endParaRPr b="0" i="0" sz="3600">
              <a:solidFill>
                <a:srgbClr val="1C20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Recap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an API?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an API?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“An Application Programming Interface (API) offers a set of </a:t>
            </a:r>
            <a:r>
              <a:rPr b="0" i="0" lang="en-US" sz="3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pre-defined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routines, code snippets, and tools for building software applications”</a:t>
            </a:r>
            <a:endParaRPr/>
          </a:p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  <a:endParaRPr/>
          </a:p>
        </p:txBody>
      </p:sp>
      <p:pic>
        <p:nvPicPr>
          <p:cNvPr descr="https://www.akana.com/images/solutions/APIGateway.png"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53854"/>
            <a:ext cx="4874160" cy="555745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software development APIs are often the </a:t>
            </a:r>
            <a:r>
              <a:rPr b="1" i="0" lang="en-US" sz="3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different components </a:t>
            </a:r>
            <a:b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Use Cases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