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  <p:sldMasterId id="214748365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AA428B-C82E-45C0-9F99-A4C1A63BC00C}">
  <a:tblStyle styleId="{6CAA428B-C82E-45C0-9F99-A4C1A63BC0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40" d="100"/>
          <a:sy n="14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3f8b931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6c3f8b931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3f8b931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6c3f8b931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3f8b93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6c3f8b93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3f8b931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6c3f8b931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f2f957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6bf2f957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f2f957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6bf2f957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f2f957e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6bf2f957e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3f8b931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6c3f8b931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c3f8b931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6c3f8b931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f2f957e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6bf2f957e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3f8b931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6c3f8b931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e55354a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e55354a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5e55354a4_1_4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e55354a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e55354a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5e55354a4_1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e55354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e55354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5e55354a4_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e55354a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e55354a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5e55354a4_1_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Content">
  <p:cSld name="Section Title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480560" cy="51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0" y="0"/>
            <a:ext cx="9153525" cy="5157787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8315325" y="29210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" descr="nyu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462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nyu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/>
        </p:nvSpPr>
        <p:spPr>
          <a:xfrm>
            <a:off x="0" y="0"/>
            <a:ext cx="9153525" cy="712787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5" descr="nyu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nhchristianson/PoissonHMM" TargetMode="Externa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9153525" cy="51514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/>
        </p:nvSpPr>
        <p:spPr>
          <a:xfrm>
            <a:off x="-12700" y="1041400"/>
            <a:ext cx="4934100" cy="32316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155896" y="1552325"/>
            <a:ext cx="4765500" cy="1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 comparative study between algorithms for time series forecasting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(ARIMA vs. HMM vs. LSTM)</a:t>
            </a:r>
            <a:endParaRPr sz="1600"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227000" y="3719500"/>
            <a:ext cx="22962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100" b="0">
                <a:solidFill>
                  <a:srgbClr val="FFFFFF"/>
                </a:solidFill>
              </a:rPr>
              <a:t>Jianzhi Li, Yixuan Wang, Ziyu Lei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100" b="0">
                <a:solidFill>
                  <a:srgbClr val="FFFFFF"/>
                </a:solidFill>
              </a:rPr>
              <a:t>Dec. 11, 2019</a:t>
            </a:r>
            <a:endParaRPr sz="1100"/>
          </a:p>
        </p:txBody>
      </p:sp>
      <p:pic>
        <p:nvPicPr>
          <p:cNvPr id="46" name="Google Shape;46;p8" descr="nyu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12" y="1276350"/>
            <a:ext cx="674687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457200" y="833975"/>
            <a:ext cx="42228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HMM</a:t>
            </a: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57200" y="1165250"/>
            <a:ext cx="82296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A latent state </a:t>
            </a:r>
            <a:r>
              <a:rPr lang="en-US">
                <a:highlight>
                  <a:srgbClr val="FFFFFF"/>
                </a:highlight>
              </a:rPr>
              <a:t>model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in which the system being modeled is assumed to be 1st order Markov process with discrete hidden states.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375" y="1634350"/>
            <a:ext cx="4441249" cy="17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3326550" y="3315050"/>
            <a:ext cx="2490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(From Lecture5)</a:t>
            </a:r>
            <a:endParaRPr sz="1000"/>
          </a:p>
        </p:txBody>
      </p:sp>
      <p:sp>
        <p:nvSpPr>
          <p:cNvPr id="141" name="Google Shape;141;p17"/>
          <p:cNvSpPr txBox="1"/>
          <p:nvPr/>
        </p:nvSpPr>
        <p:spPr>
          <a:xfrm>
            <a:off x="751350" y="3794925"/>
            <a:ext cx="25752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Three common types: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Multinomial HMM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Gaussian HMM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Poisson HMM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457200" y="833975"/>
            <a:ext cx="42228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HMM</a:t>
            </a: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457200" y="1165250"/>
            <a:ext cx="82296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To decide which type of HMM fits our data, let’s take a look of the data distribution: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78400"/>
            <a:ext cx="3567824" cy="18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325" y="1878400"/>
            <a:ext cx="3597451" cy="18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821663" y="3936550"/>
            <a:ext cx="28389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Gaussian HMM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(My implementation from HW3)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4680000" y="3936550"/>
            <a:ext cx="3218100" cy="10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Gaussian HMM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and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Poisson HMM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https://github.com/nhchristianson/PoissonHMM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457200" y="833975"/>
            <a:ext cx="67461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HMM Results (Electric Production Data)</a:t>
            </a: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graphicFrame>
        <p:nvGraphicFramePr>
          <p:cNvPr id="159" name="Google Shape;159;p19"/>
          <p:cNvGraphicFramePr/>
          <p:nvPr/>
        </p:nvGraphicFramePr>
        <p:xfrm>
          <a:off x="814213" y="2168000"/>
          <a:ext cx="1802375" cy="2364075"/>
        </p:xfrm>
        <a:graphic>
          <a:graphicData uri="http://schemas.openxmlformats.org/drawingml/2006/table">
            <a:tbl>
              <a:tblPr>
                <a:noFill/>
                <a:tableStyleId>{6CAA428B-C82E-45C0-9F99-A4C1A63BC00C}</a:tableStyleId>
              </a:tblPr>
              <a:tblGrid>
                <a:gridCol w="44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K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SMAPE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RMSE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0.1113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14.2978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0.0973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12.7575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0.0881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11.5942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0.0523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7.6392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0.0383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5.5284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0.0471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6.9750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0" name="Google Shape;160;p19"/>
          <p:cNvSpPr txBox="1"/>
          <p:nvPr/>
        </p:nvSpPr>
        <p:spPr>
          <a:xfrm>
            <a:off x="540000" y="1736900"/>
            <a:ext cx="2350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Tune Num of hidden states</a:t>
            </a:r>
            <a:endParaRPr sz="1300"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975" y="1391725"/>
            <a:ext cx="5075376" cy="33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457200" y="833975"/>
            <a:ext cx="67461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HMM Results (Stock Price Data)</a:t>
            </a: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732763" y="155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{6CAA428B-C82E-45C0-9F99-A4C1A63BC00C}</a:tableStyleId>
              </a:tblPr>
              <a:tblGrid>
                <a:gridCol w="49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/>
                        <a:t>K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/>
                        <a:t>SMAPE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/>
                        <a:t>RMSE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b="1"/>
                        <a:t>Gaussian</a:t>
                      </a:r>
                      <a:endParaRPr sz="85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0.6055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128.16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0.3574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86.91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6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0.2529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66.51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0.3576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86.94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" b="1"/>
                        <a:t>Poisson</a:t>
                      </a:r>
                      <a:endParaRPr sz="85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0.5068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-108.09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0.5068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-108.09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0.5068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-108.09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0.5068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-108.09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9" name="Google Shape;169;p20"/>
          <p:cNvSpPr txBox="1"/>
          <p:nvPr/>
        </p:nvSpPr>
        <p:spPr>
          <a:xfrm>
            <a:off x="548525" y="1219175"/>
            <a:ext cx="2350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Tune Num of hidden states</a:t>
            </a:r>
            <a:endParaRPr sz="1300"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375" y="1550450"/>
            <a:ext cx="5073175" cy="33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457200" y="1006500"/>
            <a:ext cx="83154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LSTM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 b="0"/>
              <a:t>Core idea of LSTM: The LSTM can remove and add information to the cell gates.</a:t>
            </a:r>
            <a:endParaRPr sz="14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 b="0"/>
              <a:t>Main architecture:</a:t>
            </a:r>
            <a:endParaRPr sz="14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400" b="0"/>
              <a:t>Input gate: add the new information to the cell.</a:t>
            </a:r>
            <a:endParaRPr sz="1400" b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400" b="0"/>
              <a:t>Forget gate: remove the old information that is not required to this model.</a:t>
            </a:r>
            <a:endParaRPr sz="1400" b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400" b="0"/>
              <a:t>Output gate: decide the information to be shown as output. </a:t>
            </a:r>
            <a:endParaRPr sz="14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2722625" y="4680975"/>
            <a:ext cx="30615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Understanding of LSTM Networks) </a:t>
            </a:r>
            <a:endParaRPr sz="1100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800" y="3241450"/>
            <a:ext cx="4094148" cy="15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457200" y="1006500"/>
            <a:ext cx="81870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LSTM Results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Monthly Electricity Production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652475" y="2151825"/>
            <a:ext cx="3154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Data vs. LSTM Predictions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332975" y="741288"/>
            <a:ext cx="2235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Tuning</a:t>
            </a:r>
            <a:endParaRPr/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4878025" y="11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{6CAA428B-C82E-45C0-9F99-A4C1A63BC00C}</a:tableStyleId>
              </a:tblPr>
              <a:tblGrid>
                <a:gridCol w="76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HIDDEN SIZE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DROPOUT RATE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SMAPE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RMSE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0.1451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18.3054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0.0727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9.9877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0.1211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15.3697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0.0764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10.2475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0.0716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8.7348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0.1576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17.6577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0.0731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9.5159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0.0803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9.6082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256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0.3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0.0536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7.3905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25" y="2529325"/>
            <a:ext cx="3650713" cy="23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457200" y="1006500"/>
            <a:ext cx="83154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LSTM Results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Stock Open Price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50" y="2601254"/>
            <a:ext cx="4401851" cy="203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910025" y="2188675"/>
            <a:ext cx="41229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data vs. LSTM Predictions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5700825" y="802425"/>
            <a:ext cx="23880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Tuning</a:t>
            </a:r>
            <a:endParaRPr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5217025" y="12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{6CAA428B-C82E-45C0-9F99-A4C1A63BC00C}</a:tableStyleId>
              </a:tblPr>
              <a:tblGrid>
                <a:gridCol w="76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HIDDEN SIZE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DROPOUT RATE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SMAPE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RMSE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0.0554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16.4124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0.0670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19.5818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0.0302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11.0500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128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0.1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0.0260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9.0698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0.0373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12.7634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0.0281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9.6750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0.0469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14.0101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0.0321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11.2940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0.0492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15.0351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457200" y="833975"/>
            <a:ext cx="42228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Conclusion</a:t>
            </a: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graphicFrame>
        <p:nvGraphicFramePr>
          <p:cNvPr id="206" name="Google Shape;206;p24"/>
          <p:cNvGraphicFramePr/>
          <p:nvPr/>
        </p:nvGraphicFramePr>
        <p:xfrm>
          <a:off x="596650" y="1488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{6CAA428B-C82E-45C0-9F99-A4C1A63BC00C}</a:tableStyleId>
              </a:tblPr>
              <a:tblGrid>
                <a:gridCol w="7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Model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SMAPE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RMSE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5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Monthly Electric Production Data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ARIMA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0.0316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4.0870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HMM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0.0383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5.5284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LSTM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0.0536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7.3905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4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Daily Stock Open Price Data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ARIMA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 0.1513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46.8210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HMM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0.2529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66.5100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LSTM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0.0260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9.0698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Google Shape;207;p24"/>
          <p:cNvSpPr txBox="1"/>
          <p:nvPr/>
        </p:nvSpPr>
        <p:spPr>
          <a:xfrm>
            <a:off x="3881325" y="1507875"/>
            <a:ext cx="3918600" cy="3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ARIMA achieves the best evaluation score on the monthly electric production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LSTM model outperforms the Hidden Markov Model and ARIMA on the stock price forecasting task.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4752500" y="1245775"/>
            <a:ext cx="3737100" cy="21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/>
              <a:t>Thank You!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/>
          </a:p>
          <a:p>
            <a:pPr marL="342900" marR="0" lvl="0" indent="-34290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7937"/>
            <a:ext cx="4492625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67975" y="1262575"/>
            <a:ext cx="38115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/>
              <a:t>Overview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/>
              <a:t>Problem formulation</a:t>
            </a:r>
            <a:endParaRPr sz="1600" b="0"/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/>
              <a:t>Datasets description</a:t>
            </a:r>
            <a:endParaRPr sz="1600" b="0"/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/>
              <a:t>Methodology &amp; Result</a:t>
            </a:r>
            <a:endParaRPr sz="1600"/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/>
              <a:t>Conclusion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89475" y="712787"/>
            <a:ext cx="4465637" cy="443071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57200" y="833975"/>
            <a:ext cx="3101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Problem Formulation</a:t>
            </a: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457200" y="1480775"/>
            <a:ext cx="8229600" cy="29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you ever wondered: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“Which model performs the best when it comes to different types of time series data in terms of level, trend, seasonality and noise and why?”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yes, we’ve wondered and we tried to experiment with three most widely-used model on time series data </a:t>
            </a:r>
            <a:r>
              <a:rPr lang="en-US">
                <a:solidFill>
                  <a:schemeClr val="dk1"/>
                </a:solidFill>
              </a:rPr>
              <a:t>(ARIMA, HMM, LSTM) </a:t>
            </a:r>
            <a:r>
              <a:rPr lang="en-US"/>
              <a:t> on two time series data respectively, though awaiting to be generalized, but hoping to gain the insights.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57200" y="833975"/>
            <a:ext cx="25299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Datasets Description</a:t>
            </a: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5" y="2729082"/>
            <a:ext cx="3934325" cy="213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175" y="2729075"/>
            <a:ext cx="3934325" cy="20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/>
        </p:nvSpPr>
        <p:spPr>
          <a:xfrm>
            <a:off x="582025" y="1631875"/>
            <a:ext cx="3809400" cy="1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Monthly Electric Production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Date from 1985-01 to 2017-04 monthly (396 data points)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4642675" y="1631975"/>
            <a:ext cx="3722400" cy="1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Daily Stock Price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Date from 2013-10-08 to 2018-10-01 daily (1235 data points)</a:t>
            </a:r>
            <a:endParaRPr sz="10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57200" y="833975"/>
            <a:ext cx="3101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Methodology</a:t>
            </a:r>
            <a:endParaRPr/>
          </a:p>
          <a:p>
            <a:pPr marL="628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77" name="Google Shape;77;p12"/>
          <p:cNvSpPr txBox="1"/>
          <p:nvPr/>
        </p:nvSpPr>
        <p:spPr>
          <a:xfrm>
            <a:off x="686025" y="1622900"/>
            <a:ext cx="62682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ARIMA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Hidden Markov Model (HMM)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Long Short Term Memory (LSTM)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700" cy="31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-1" y="1522025"/>
            <a:ext cx="4783429" cy="3519726"/>
            <a:chOff x="-1" y="1306325"/>
            <a:chExt cx="4783429" cy="3519726"/>
          </a:xfrm>
        </p:grpSpPr>
        <p:pic>
          <p:nvPicPr>
            <p:cNvPr id="87" name="Google Shape;8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306325"/>
              <a:ext cx="4783419" cy="79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222550"/>
              <a:ext cx="4783428" cy="1594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" y="3231575"/>
              <a:ext cx="4783428" cy="1594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13"/>
          <p:cNvGrpSpPr/>
          <p:nvPr/>
        </p:nvGrpSpPr>
        <p:grpSpPr>
          <a:xfrm>
            <a:off x="4590825" y="1489927"/>
            <a:ext cx="4783722" cy="3583923"/>
            <a:chOff x="4590825" y="1306327"/>
            <a:chExt cx="4783722" cy="3583923"/>
          </a:xfrm>
        </p:grpSpPr>
        <p:pic>
          <p:nvPicPr>
            <p:cNvPr id="91" name="Google Shape;91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91074" y="1306327"/>
              <a:ext cx="4783473" cy="797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91025" y="2317683"/>
              <a:ext cx="4783473" cy="1594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90825" y="3295750"/>
              <a:ext cx="4783473" cy="1594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3"/>
          <p:cNvSpPr txBox="1"/>
          <p:nvPr/>
        </p:nvSpPr>
        <p:spPr>
          <a:xfrm>
            <a:off x="610100" y="86630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ARIMA</a:t>
            </a:r>
            <a:endParaRPr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75" y="2426750"/>
            <a:ext cx="7021503" cy="234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225" y="852751"/>
            <a:ext cx="5527750" cy="15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3075" y="3017450"/>
            <a:ext cx="1833850" cy="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700" cy="31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94750" y="1330986"/>
            <a:ext cx="4642539" cy="3636836"/>
            <a:chOff x="0" y="1229389"/>
            <a:chExt cx="5087156" cy="3985137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0" y="1229389"/>
              <a:ext cx="5087156" cy="2936150"/>
              <a:chOff x="0" y="805350"/>
              <a:chExt cx="6118047" cy="3531149"/>
            </a:xfrm>
          </p:grpSpPr>
          <p:pic>
            <p:nvPicPr>
              <p:cNvPr id="115" name="Google Shape;11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3175" y="805350"/>
                <a:ext cx="5967198" cy="1491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" name="Google Shape;116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0" y="2297150"/>
                <a:ext cx="6118047" cy="2039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7" name="Google Shape;11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" y="3518800"/>
              <a:ext cx="5087151" cy="1695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15"/>
          <p:cNvGrpSpPr/>
          <p:nvPr/>
        </p:nvGrpSpPr>
        <p:grpSpPr>
          <a:xfrm>
            <a:off x="4278750" y="1330975"/>
            <a:ext cx="4829355" cy="3669400"/>
            <a:chOff x="4278750" y="1330975"/>
            <a:chExt cx="4829355" cy="3669400"/>
          </a:xfrm>
        </p:grpSpPr>
        <p:pic>
          <p:nvPicPr>
            <p:cNvPr id="119" name="Google Shape;119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1800" y="1330975"/>
              <a:ext cx="4535172" cy="113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78750" y="2464750"/>
              <a:ext cx="4829220" cy="160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78750" y="3390575"/>
              <a:ext cx="4829355" cy="1609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0" y="1651500"/>
            <a:ext cx="7093476" cy="236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450" y="2441314"/>
            <a:ext cx="1673398" cy="78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Macintosh PowerPoint</Application>
  <PresentationFormat>On-screen Show (16:9)</PresentationFormat>
  <Paragraphs>255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Noto Sans Symbols</vt:lpstr>
      <vt:lpstr>Arial</vt:lpstr>
      <vt:lpstr>Courier New</vt:lpstr>
      <vt:lpstr>1_NYU Master Template</vt:lpstr>
      <vt:lpstr>2_NYU Master Template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用户</cp:lastModifiedBy>
  <cp:revision>1</cp:revision>
  <dcterms:modified xsi:type="dcterms:W3CDTF">2019-12-11T04:53:02Z</dcterms:modified>
</cp:coreProperties>
</file>