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307" r:id="rId5"/>
    <p:sldId id="310" r:id="rId6"/>
    <p:sldId id="281" r:id="rId7"/>
    <p:sldId id="282" r:id="rId8"/>
    <p:sldId id="304" r:id="rId9"/>
    <p:sldId id="354" r:id="rId10"/>
    <p:sldId id="312" r:id="rId11"/>
    <p:sldId id="265" r:id="rId12"/>
    <p:sldId id="313" r:id="rId13"/>
    <p:sldId id="266" r:id="rId14"/>
    <p:sldId id="267" r:id="rId15"/>
    <p:sldId id="332" r:id="rId16"/>
    <p:sldId id="268" r:id="rId17"/>
    <p:sldId id="324" r:id="rId18"/>
    <p:sldId id="328" r:id="rId19"/>
    <p:sldId id="331" r:id="rId20"/>
    <p:sldId id="325" r:id="rId21"/>
    <p:sldId id="326" r:id="rId22"/>
    <p:sldId id="329" r:id="rId23"/>
    <p:sldId id="327" r:id="rId24"/>
    <p:sldId id="330" r:id="rId25"/>
    <p:sldId id="333" r:id="rId26"/>
    <p:sldId id="334" r:id="rId27"/>
    <p:sldId id="335" r:id="rId28"/>
    <p:sldId id="338" r:id="rId29"/>
    <p:sldId id="339" r:id="rId30"/>
    <p:sldId id="336" r:id="rId31"/>
    <p:sldId id="337"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5" r:id="rId45"/>
    <p:sldId id="318" r:id="rId46"/>
    <p:sldId id="322" r:id="rId47"/>
    <p:sldId id="323" r:id="rId48"/>
    <p:sldId id="319" r:id="rId49"/>
    <p:sldId id="292" r:id="rId50"/>
    <p:sldId id="352" r:id="rId51"/>
    <p:sldId id="353"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90" d="100"/>
          <a:sy n="90" d="100"/>
        </p:scale>
        <p:origin x="57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17446" y="83890"/>
            <a:ext cx="11954312" cy="670280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5776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8075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433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49108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7065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6174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104E30-2D6F-47E6-93B0-57384DBE5BD0}"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7271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104E30-2D6F-47E6-93B0-57384DBE5BD0}"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88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04E30-2D6F-47E6-93B0-57384DBE5BD0}"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176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23324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3644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4E30-2D6F-47E6-93B0-57384DBE5BD0}" type="datetimeFigureOut">
              <a:rPr lang="en-IN" smtClean="0"/>
              <a:t>28-09-2021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E45-DAFD-40B9-ADB5-4A5E147D65D5}" type="slidenum">
              <a:rPr lang="en-IN" smtClean="0"/>
              <a:t>‹#›</a:t>
            </a:fld>
            <a:endParaRPr lang="en-IN"/>
          </a:p>
        </p:txBody>
      </p:sp>
    </p:spTree>
    <p:extLst>
      <p:ext uri="{BB962C8B-B14F-4D97-AF65-F5344CB8AC3E}">
        <p14:creationId xmlns:p14="http://schemas.microsoft.com/office/powerpoint/2010/main" val="83393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mailto:jaycharole@gmail.com" TargetMode="External"/><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23395"/>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91267" y="1066800"/>
            <a:ext cx="8398933" cy="4487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836333" y="2446867"/>
            <a:ext cx="6756400" cy="2215991"/>
          </a:xfrm>
          <a:prstGeom prst="rect">
            <a:avLst/>
          </a:prstGeom>
          <a:noFill/>
        </p:spPr>
        <p:txBody>
          <a:bodyPr wrap="square" rtlCol="0">
            <a:spAutoFit/>
          </a:bodyPr>
          <a:lstStyle/>
          <a:p>
            <a:pPr algn="ctr"/>
            <a:r>
              <a:rPr lang="en-US" b="1" dirty="0" smtClean="0">
                <a:latin typeface="Bahnschrift" panose="020B0502040204020203" pitchFamily="34" charset="0"/>
              </a:rPr>
              <a:t>EDA CONTEST</a:t>
            </a:r>
          </a:p>
          <a:p>
            <a:pPr algn="ctr"/>
            <a:r>
              <a:rPr lang="en-US" sz="6000" b="1" dirty="0" smtClean="0">
                <a:solidFill>
                  <a:schemeClr val="accent2"/>
                </a:solidFill>
                <a:latin typeface="Bahnschrift" panose="020B0502040204020203" pitchFamily="34" charset="0"/>
              </a:rPr>
              <a:t>SALES ANALYSIS PROJECT</a:t>
            </a:r>
            <a:endParaRPr lang="en-IN" sz="6000" b="1" dirty="0">
              <a:solidFill>
                <a:schemeClr val="accent2"/>
              </a:solidFill>
              <a:latin typeface="Bahnschrift" panose="020B0502040204020203" pitchFamily="34" charset="0"/>
            </a:endParaRPr>
          </a:p>
        </p:txBody>
      </p:sp>
      <p:sp>
        <p:nvSpPr>
          <p:cNvPr id="18" name="TextBox 17"/>
          <p:cNvSpPr txBox="1"/>
          <p:nvPr/>
        </p:nvSpPr>
        <p:spPr>
          <a:xfrm>
            <a:off x="9990667" y="6281911"/>
            <a:ext cx="2463800" cy="461665"/>
          </a:xfrm>
          <a:prstGeom prst="rect">
            <a:avLst/>
          </a:prstGeom>
          <a:noFill/>
        </p:spPr>
        <p:txBody>
          <a:bodyPr wrap="square" rtlCol="0">
            <a:spAutoFit/>
          </a:bodyPr>
          <a:lstStyle/>
          <a:p>
            <a:r>
              <a:rPr lang="en-US" sz="1200" dirty="0" smtClean="0">
                <a:solidFill>
                  <a:schemeClr val="bg1"/>
                </a:solidFill>
                <a:latin typeface="Bahnschrift" panose="020B0502040204020203" pitchFamily="34" charset="0"/>
              </a:rPr>
              <a:t>Name: Jay Ganesh Charole</a:t>
            </a:r>
          </a:p>
          <a:p>
            <a:r>
              <a:rPr lang="en-US" sz="1200" dirty="0" smtClean="0">
                <a:solidFill>
                  <a:schemeClr val="bg1"/>
                </a:solidFill>
                <a:latin typeface="Bahnschrift" panose="020B0502040204020203" pitchFamily="34" charset="0"/>
              </a:rPr>
              <a:t>Email: jaycharole@gmail.com</a:t>
            </a:r>
            <a:endParaRPr lang="en-IN" sz="12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79624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480906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INSIGHTS TO</a:t>
            </a:r>
          </a:p>
          <a:p>
            <a:pPr algn="ctr"/>
            <a:r>
              <a:rPr lang="en-US" sz="4800" b="1" dirty="0" smtClean="0">
                <a:solidFill>
                  <a:schemeClr val="bg1"/>
                </a:solidFill>
                <a:latin typeface="Bahnschrift" panose="020B0502040204020203" pitchFamily="34" charset="0"/>
                <a:cs typeface="Arial" panose="020B0604020202020204" pitchFamily="34" charset="0"/>
              </a:rPr>
              <a:t>FIND OUT?</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75540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Visual analytics and findings.</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Overall analysis</a:t>
            </a:r>
          </a:p>
        </p:txBody>
      </p:sp>
      <p:sp>
        <p:nvSpPr>
          <p:cNvPr id="22" name="TextBox 21"/>
          <p:cNvSpPr txBox="1"/>
          <p:nvPr/>
        </p:nvSpPr>
        <p:spPr>
          <a:xfrm>
            <a:off x="3003775" y="3746460"/>
            <a:ext cx="7950200" cy="461665"/>
          </a:xfrm>
          <a:prstGeom prst="rect">
            <a:avLst/>
          </a:prstGeom>
          <a:noFill/>
        </p:spPr>
        <p:txBody>
          <a:bodyPr wrap="square" rtlCol="0">
            <a:spAutoFit/>
          </a:bodyPr>
          <a:lstStyle/>
          <a:p>
            <a:r>
              <a:rPr lang="en-US" sz="2400" b="1" dirty="0" smtClean="0">
                <a:latin typeface="Bahnschrift" panose="020B0502040204020203" pitchFamily="34" charset="0"/>
              </a:rPr>
              <a:t>Segment wise analysis</a:t>
            </a:r>
          </a:p>
        </p:txBody>
      </p:sp>
      <p:sp>
        <p:nvSpPr>
          <p:cNvPr id="23" name="TextBox 22"/>
          <p:cNvSpPr txBox="1"/>
          <p:nvPr/>
        </p:nvSpPr>
        <p:spPr>
          <a:xfrm>
            <a:off x="3003775" y="4773411"/>
            <a:ext cx="7950200" cy="461665"/>
          </a:xfrm>
          <a:prstGeom prst="rect">
            <a:avLst/>
          </a:prstGeom>
          <a:noFill/>
        </p:spPr>
        <p:txBody>
          <a:bodyPr wrap="square" rtlCol="0">
            <a:spAutoFit/>
          </a:bodyPr>
          <a:lstStyle/>
          <a:p>
            <a:r>
              <a:rPr lang="en-US" sz="2400" b="1" dirty="0" smtClean="0">
                <a:latin typeface="Bahnschrift" panose="020B0502040204020203" pitchFamily="34" charset="0"/>
              </a:rPr>
              <a:t>Region wise analysis</a:t>
            </a:r>
          </a:p>
        </p:txBody>
      </p:sp>
      <p:sp>
        <p:nvSpPr>
          <p:cNvPr id="24" name="TextBox 23"/>
          <p:cNvSpPr txBox="1"/>
          <p:nvPr/>
        </p:nvSpPr>
        <p:spPr>
          <a:xfrm>
            <a:off x="3003775" y="5720396"/>
            <a:ext cx="7950200" cy="461665"/>
          </a:xfrm>
          <a:prstGeom prst="rect">
            <a:avLst/>
          </a:prstGeom>
          <a:noFill/>
        </p:spPr>
        <p:txBody>
          <a:bodyPr wrap="square" rtlCol="0">
            <a:spAutoFit/>
          </a:bodyPr>
          <a:lstStyle/>
          <a:p>
            <a:r>
              <a:rPr lang="en-US" sz="2400" b="1" dirty="0" smtClean="0">
                <a:latin typeface="Bahnschrift" panose="020B0502040204020203" pitchFamily="34" charset="0"/>
              </a:rPr>
              <a:t>Country wise analysis</a:t>
            </a:r>
          </a:p>
        </p:txBody>
      </p:sp>
    </p:spTree>
    <p:extLst>
      <p:ext uri="{BB962C8B-B14F-4D97-AF65-F5344CB8AC3E}">
        <p14:creationId xmlns:p14="http://schemas.microsoft.com/office/powerpoint/2010/main" val="2651581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VISUAL ANALYTICS </a:t>
            </a:r>
            <a:br>
              <a:rPr lang="en-US" sz="4800" b="1" dirty="0" smtClean="0">
                <a:solidFill>
                  <a:schemeClr val="bg1"/>
                </a:solidFill>
                <a:latin typeface="Bahnschrift" panose="020B0502040204020203" pitchFamily="34" charset="0"/>
                <a:cs typeface="Arial" panose="020B0604020202020204" pitchFamily="34" charset="0"/>
              </a:rPr>
            </a:br>
            <a:r>
              <a:rPr lang="en-US" sz="4800" b="1" dirty="0" smtClean="0">
                <a:solidFill>
                  <a:schemeClr val="bg1"/>
                </a:solidFill>
                <a:latin typeface="Bahnschrift" panose="020B0502040204020203" pitchFamily="34" charset="0"/>
                <a:cs typeface="Arial" panose="020B0604020202020204" pitchFamily="34" charset="0"/>
              </a:rPr>
              <a:t>AND FINDINGS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213295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2.3M</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sales</a:t>
            </a:r>
            <a:endParaRPr lang="en-US" sz="2000" dirty="0">
              <a:latin typeface="Bahnschrift" panose="020B0502040204020203" pitchFamily="34" charset="0"/>
            </a:endParaRPr>
          </a:p>
        </p:txBody>
      </p:sp>
      <p:sp>
        <p:nvSpPr>
          <p:cNvPr id="21" name="TextBox 20"/>
          <p:cNvSpPr txBox="1"/>
          <p:nvPr/>
        </p:nvSpPr>
        <p:spPr>
          <a:xfrm>
            <a:off x="3933607" y="268030"/>
            <a:ext cx="4583859"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283.2K</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Profit</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30.4K</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Quantity</a:t>
            </a:r>
            <a:endParaRPr lang="en-US" sz="2000" dirty="0">
              <a:latin typeface="Bahnschrift" panose="020B0502040204020203" pitchFamily="34" charset="0"/>
            </a:endParaRPr>
          </a:p>
        </p:txBody>
      </p:sp>
    </p:spTree>
    <p:extLst>
      <p:ext uri="{BB962C8B-B14F-4D97-AF65-F5344CB8AC3E}">
        <p14:creationId xmlns:p14="http://schemas.microsoft.com/office/powerpoint/2010/main" val="2687417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8.0K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Transactions</a:t>
            </a:r>
            <a:endParaRPr lang="en-US" sz="2000" dirty="0">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12.1%</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Profit Margin</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792</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Customers</a:t>
            </a:r>
            <a:endParaRPr lang="en-US" sz="2000" dirty="0">
              <a:latin typeface="Bahnschrift" panose="020B0502040204020203" pitchFamily="34" charset="0"/>
            </a:endParaRPr>
          </a:p>
        </p:txBody>
      </p:sp>
      <p:sp>
        <p:nvSpPr>
          <p:cNvPr id="9" name="TextBox 8"/>
          <p:cNvSpPr txBox="1"/>
          <p:nvPr/>
        </p:nvSpPr>
        <p:spPr>
          <a:xfrm>
            <a:off x="3882806" y="327962"/>
            <a:ext cx="4702393"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809235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191933" y="2481936"/>
            <a:ext cx="1444401"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r>
              <a:rPr lang="en-US" sz="5400" b="1" dirty="0" smtClean="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2592766"/>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OVERALL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405011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2.3M</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Sales</a:t>
            </a:r>
            <a:endParaRPr lang="en-US" sz="2000" dirty="0">
              <a:latin typeface="Bahnschrift" panose="020B0502040204020203" pitchFamily="34" charset="0"/>
            </a:endParaRPr>
          </a:p>
        </p:txBody>
      </p:sp>
      <p:sp>
        <p:nvSpPr>
          <p:cNvPr id="9" name="TextBox 8"/>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SALES ANALYSIS</a:t>
            </a:r>
            <a:endParaRPr lang="en-IN" sz="3600" b="1" dirty="0">
              <a:solidFill>
                <a:schemeClr val="bg1"/>
              </a:solidFill>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5618473" y="1762507"/>
            <a:ext cx="5921593" cy="4519760"/>
          </a:xfrm>
          <a:prstGeom prst="rect">
            <a:avLst/>
          </a:prstGeom>
        </p:spPr>
      </p:pic>
      <p:sp>
        <p:nvSpPr>
          <p:cNvPr id="21" name="TextBox 20"/>
          <p:cNvSpPr txBox="1"/>
          <p:nvPr/>
        </p:nvSpPr>
        <p:spPr>
          <a:xfrm>
            <a:off x="676630" y="4012472"/>
            <a:ext cx="4361037"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total sales are </a:t>
            </a:r>
            <a:r>
              <a:rPr lang="en-US" sz="1400" b="1" dirty="0" smtClean="0">
                <a:solidFill>
                  <a:schemeClr val="accent2"/>
                </a:solidFill>
                <a:latin typeface="Bahnschrift" panose="020B0502040204020203" pitchFamily="34" charset="0"/>
              </a:rPr>
              <a:t>2.3 M.</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has the </a:t>
            </a:r>
            <a:r>
              <a:rPr lang="en-US" sz="1400" b="1" dirty="0" smtClean="0">
                <a:solidFill>
                  <a:schemeClr val="bg2">
                    <a:lumMod val="50000"/>
                  </a:schemeClr>
                </a:solidFill>
                <a:latin typeface="Bahnschrift" panose="020B0502040204020203" pitchFamily="34" charset="0"/>
              </a:rPr>
              <a:t>highest sales</a:t>
            </a:r>
            <a:r>
              <a:rPr lang="en-US" sz="1400" dirty="0" smtClean="0">
                <a:solidFill>
                  <a:schemeClr val="bg2">
                    <a:lumMod val="50000"/>
                  </a:schemeClr>
                </a:solidFill>
                <a:latin typeface="Bahnschrift" panose="020B0502040204020203" pitchFamily="34" charset="0"/>
              </a:rPr>
              <a:t> with </a:t>
            </a:r>
            <a:r>
              <a:rPr lang="en-US" sz="1400" b="1" dirty="0" smtClean="0">
                <a:solidFill>
                  <a:schemeClr val="accent2"/>
                </a:solidFill>
                <a:latin typeface="Bahnschrift" panose="020B0502040204020203" pitchFamily="34" charset="0"/>
              </a:rPr>
              <a:t>294,296</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Tables 89,478.</a:t>
            </a:r>
            <a:endParaRPr lang="en-IN" sz="1400" b="1" dirty="0">
              <a:solidFill>
                <a:schemeClr val="accent2"/>
              </a:solidFill>
              <a:latin typeface="Bahnschrift" panose="020B0502040204020203" pitchFamily="34" charset="0"/>
            </a:endParaRPr>
          </a:p>
        </p:txBody>
      </p:sp>
    </p:spTree>
    <p:extLst>
      <p:ext uri="{BB962C8B-B14F-4D97-AF65-F5344CB8AC3E}">
        <p14:creationId xmlns:p14="http://schemas.microsoft.com/office/powerpoint/2010/main" val="451177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96067" y="5197806"/>
            <a:ext cx="84243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products the sales is highest for </a:t>
            </a:r>
            <a:r>
              <a:rPr lang="en-US" sz="1400" b="1" dirty="0" smtClean="0">
                <a:solidFill>
                  <a:schemeClr val="accent2"/>
                </a:solidFill>
                <a:latin typeface="Bahnschrift" panose="020B0502040204020203" pitchFamily="34" charset="0"/>
              </a:rPr>
              <a:t>Nokia Smart Phone</a:t>
            </a:r>
            <a:r>
              <a:rPr lang="en-US" sz="1400" dirty="0" smtClean="0">
                <a:solidFill>
                  <a:schemeClr val="bg2">
                    <a:lumMod val="50000"/>
                  </a:schemeClr>
                </a:solidFill>
                <a:latin typeface="Bahnschrift" panose="020B0502040204020203" pitchFamily="34" charset="0"/>
              </a:rPr>
              <a:t>, Full size and the sales is lowest for </a:t>
            </a:r>
            <a:r>
              <a:rPr lang="en-US" sz="1400" b="1" dirty="0" smtClean="0">
                <a:solidFill>
                  <a:schemeClr val="accent2"/>
                </a:solidFill>
                <a:latin typeface="Bahnschrift" panose="020B0502040204020203" pitchFamily="34" charset="0"/>
              </a:rPr>
              <a:t>Eldon File Cart, Single width.</a:t>
            </a:r>
            <a:endParaRPr lang="en-IN" sz="1400"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464608" y="1595912"/>
            <a:ext cx="5810250" cy="3238500"/>
          </a:xfrm>
          <a:prstGeom prst="rect">
            <a:avLst/>
          </a:prstGeom>
        </p:spPr>
      </p:pic>
      <p:pic>
        <p:nvPicPr>
          <p:cNvPr id="3" name="Picture 2"/>
          <p:cNvPicPr>
            <a:picLocks noChangeAspect="1"/>
          </p:cNvPicPr>
          <p:nvPr/>
        </p:nvPicPr>
        <p:blipFill>
          <a:blip r:embed="rId3"/>
          <a:stretch>
            <a:fillRect/>
          </a:stretch>
        </p:blipFill>
        <p:spPr>
          <a:xfrm>
            <a:off x="6183842" y="1614962"/>
            <a:ext cx="5886450" cy="3219450"/>
          </a:xfrm>
          <a:prstGeom prst="rect">
            <a:avLst/>
          </a:prstGeom>
        </p:spPr>
      </p:pic>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PRODUCT WISE OVERALL SALES ANALYSIS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438017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70001" y="3148872"/>
            <a:ext cx="4258733"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In segment wise sales analysis the </a:t>
            </a:r>
            <a:r>
              <a:rPr lang="en-US" sz="1400" b="1" dirty="0" smtClean="0">
                <a:solidFill>
                  <a:schemeClr val="bg2">
                    <a:lumMod val="50000"/>
                  </a:schemeClr>
                </a:solidFill>
                <a:latin typeface="Bahnschrift" panose="020B0502040204020203" pitchFamily="34" charset="0"/>
              </a:rPr>
              <a:t>highest percentage</a:t>
            </a:r>
            <a:r>
              <a:rPr lang="en-US" sz="1400" dirty="0" smtClean="0">
                <a:solidFill>
                  <a:schemeClr val="bg2">
                    <a:lumMod val="50000"/>
                  </a:schemeClr>
                </a:solidFill>
                <a:latin typeface="Bahnschrift" panose="020B0502040204020203" pitchFamily="34" charset="0"/>
              </a:rPr>
              <a:t> of sales is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i.e. </a:t>
            </a:r>
            <a:r>
              <a:rPr lang="en-US" sz="1400" b="1" dirty="0" smtClean="0">
                <a:solidFill>
                  <a:schemeClr val="accent2"/>
                </a:solidFill>
                <a:latin typeface="Bahnschrift" panose="020B0502040204020203" pitchFamily="34" charset="0"/>
              </a:rPr>
              <a:t>52.6%</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 percentage </a:t>
            </a:r>
            <a:r>
              <a:rPr lang="en-US" sz="1400" dirty="0" smtClean="0">
                <a:solidFill>
                  <a:schemeClr val="bg2">
                    <a:lumMod val="50000"/>
                  </a:schemeClr>
                </a:solidFill>
                <a:latin typeface="Bahnschrift" panose="020B0502040204020203" pitchFamily="34" charset="0"/>
              </a:rPr>
              <a:t>of sales is in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i.e. </a:t>
            </a:r>
            <a:r>
              <a:rPr lang="en-US" sz="1400" b="1" dirty="0" smtClean="0">
                <a:solidFill>
                  <a:schemeClr val="accent2"/>
                </a:solidFill>
                <a:latin typeface="Bahnschrift" panose="020B0502040204020203" pitchFamily="34" charset="0"/>
              </a:rPr>
              <a:t>15.9%.</a:t>
            </a:r>
            <a:endParaRPr lang="en-IN" sz="1400" b="1" dirty="0">
              <a:solidFill>
                <a:schemeClr val="accent2"/>
              </a:solidFill>
              <a:latin typeface="Bahnschrift" panose="020B0502040204020203" pitchFamily="34" charset="0"/>
            </a:endParaRP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SALES ANALYSIS</a:t>
            </a:r>
            <a:endParaRPr lang="en-IN" sz="3600" b="1" dirty="0">
              <a:solidFill>
                <a:schemeClr val="bg1"/>
              </a:solidFill>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6637864" y="1760667"/>
            <a:ext cx="4635500" cy="4553018"/>
          </a:xfrm>
          <a:prstGeom prst="rect">
            <a:avLst/>
          </a:prstGeom>
        </p:spPr>
      </p:pic>
    </p:spTree>
    <p:extLst>
      <p:ext uri="{BB962C8B-B14F-4D97-AF65-F5344CB8AC3E}">
        <p14:creationId xmlns:p14="http://schemas.microsoft.com/office/powerpoint/2010/main" val="2862906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46200" y="3165806"/>
            <a:ext cx="4258733"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region wise sales analysis.</a:t>
            </a:r>
            <a:r>
              <a:rPr lang="en-US" sz="1400" dirty="0">
                <a:solidFill>
                  <a:schemeClr val="bg2">
                    <a:lumMod val="50000"/>
                  </a:schemeClr>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Central region i.e. 56% </a:t>
            </a:r>
            <a:r>
              <a:rPr lang="en-US" sz="1400" dirty="0" smtClean="0">
                <a:solidFill>
                  <a:schemeClr val="bg2">
                    <a:lumMod val="50000"/>
                  </a:schemeClr>
                </a:solidFill>
                <a:latin typeface="Bahnschrift" panose="020B0502040204020203" pitchFamily="34" charset="0"/>
              </a:rPr>
              <a:t>and the both </a:t>
            </a:r>
            <a:r>
              <a:rPr lang="en-US" sz="1400" b="1" dirty="0" smtClean="0">
                <a:solidFill>
                  <a:schemeClr val="accent2"/>
                </a:solidFill>
                <a:latin typeface="Bahnschrift" panose="020B0502040204020203" pitchFamily="34" charset="0"/>
              </a:rPr>
              <a:t>South and North </a:t>
            </a:r>
            <a:r>
              <a:rPr lang="en-US" sz="1400" dirty="0" smtClean="0">
                <a:solidFill>
                  <a:schemeClr val="bg2">
                    <a:lumMod val="50000"/>
                  </a:schemeClr>
                </a:solidFill>
                <a:latin typeface="Bahnschrift" panose="020B0502040204020203" pitchFamily="34" charset="0"/>
              </a:rPr>
              <a:t>shares same percentage of sales i.e. </a:t>
            </a:r>
            <a:r>
              <a:rPr lang="en-US" sz="1400" b="1" dirty="0" smtClean="0">
                <a:solidFill>
                  <a:schemeClr val="accent2"/>
                </a:solidFill>
                <a:latin typeface="Bahnschrift" panose="020B0502040204020203" pitchFamily="34" charset="0"/>
              </a:rPr>
              <a:t>22%</a:t>
            </a:r>
            <a:r>
              <a:rPr lang="en-US" sz="1400" dirty="0" smtClean="0">
                <a:solidFill>
                  <a:schemeClr val="bg2">
                    <a:lumMod val="50000"/>
                  </a:schemeClr>
                </a:solidFill>
                <a:latin typeface="Bahnschrift" panose="020B0502040204020203" pitchFamily="34" charset="0"/>
              </a:rPr>
              <a:t>.</a:t>
            </a: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REGION WISE OVERALL SALES ANALYSIS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6424083" y="1692933"/>
            <a:ext cx="4946650" cy="4731578"/>
          </a:xfrm>
          <a:prstGeom prst="rect">
            <a:avLst/>
          </a:prstGeom>
        </p:spPr>
      </p:pic>
    </p:spTree>
    <p:extLst>
      <p:ext uri="{BB962C8B-B14F-4D97-AF65-F5344CB8AC3E}">
        <p14:creationId xmlns:p14="http://schemas.microsoft.com/office/powerpoint/2010/main" val="288900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437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 xmlns:a16="http://schemas.microsoft.com/office/drawing/2014/main" id="{E1D2D09F-8C63-F14F-815F-2C0D63851CD5}"/>
              </a:ext>
            </a:extLst>
          </p:cNvPr>
          <p:cNvSpPr/>
          <p:nvPr/>
        </p:nvSpPr>
        <p:spPr>
          <a:xfrm>
            <a:off x="839623" y="27989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49" name="Freeform 48">
            <a:extLst>
              <a:ext uri="{FF2B5EF4-FFF2-40B4-BE49-F238E27FC236}">
                <a16:creationId xmlns="" xmlns:a16="http://schemas.microsoft.com/office/drawing/2014/main" id="{3A0B1046-4155-8942-A536-DE5F7729C29B}"/>
              </a:ext>
            </a:extLst>
          </p:cNvPr>
          <p:cNvSpPr/>
          <p:nvPr/>
        </p:nvSpPr>
        <p:spPr>
          <a:xfrm>
            <a:off x="735401" y="29013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grpSp>
        <p:nvGrpSpPr>
          <p:cNvPr id="50" name="Group 49">
            <a:extLst>
              <a:ext uri="{FF2B5EF4-FFF2-40B4-BE49-F238E27FC236}">
                <a16:creationId xmlns="" xmlns:a16="http://schemas.microsoft.com/office/drawing/2014/main" id="{68FEBF32-5611-D541-8699-CD5AB23A1E70}"/>
              </a:ext>
            </a:extLst>
          </p:cNvPr>
          <p:cNvGrpSpPr/>
          <p:nvPr/>
        </p:nvGrpSpPr>
        <p:grpSpPr>
          <a:xfrm>
            <a:off x="1340219" y="2641150"/>
            <a:ext cx="2367376" cy="991791"/>
            <a:chOff x="4464909" y="5227780"/>
            <a:chExt cx="3991527" cy="824256"/>
          </a:xfrm>
        </p:grpSpPr>
        <p:sp>
          <p:nvSpPr>
            <p:cNvPr id="51"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project</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52"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A detailed description about the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83" name="Freeform 82">
            <a:extLst>
              <a:ext uri="{FF2B5EF4-FFF2-40B4-BE49-F238E27FC236}">
                <a16:creationId xmlns="" xmlns:a16="http://schemas.microsoft.com/office/drawing/2014/main" id="{E1D2D09F-8C63-F14F-815F-2C0D63851CD5}"/>
              </a:ext>
            </a:extLst>
          </p:cNvPr>
          <p:cNvSpPr/>
          <p:nvPr/>
        </p:nvSpPr>
        <p:spPr>
          <a:xfrm>
            <a:off x="4662388" y="27989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4" name="Freeform 83">
            <a:extLst>
              <a:ext uri="{FF2B5EF4-FFF2-40B4-BE49-F238E27FC236}">
                <a16:creationId xmlns="" xmlns:a16="http://schemas.microsoft.com/office/drawing/2014/main" id="{3A0B1046-4155-8942-A536-DE5F7729C29B}"/>
              </a:ext>
            </a:extLst>
          </p:cNvPr>
          <p:cNvSpPr/>
          <p:nvPr/>
        </p:nvSpPr>
        <p:spPr>
          <a:xfrm>
            <a:off x="4558166" y="29013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88" name="Freeform 87">
            <a:extLst>
              <a:ext uri="{FF2B5EF4-FFF2-40B4-BE49-F238E27FC236}">
                <a16:creationId xmlns="" xmlns:a16="http://schemas.microsoft.com/office/drawing/2014/main" id="{E1D2D09F-8C63-F14F-815F-2C0D63851CD5}"/>
              </a:ext>
            </a:extLst>
          </p:cNvPr>
          <p:cNvSpPr/>
          <p:nvPr/>
        </p:nvSpPr>
        <p:spPr>
          <a:xfrm>
            <a:off x="8583254" y="27989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9" name="Freeform 88">
            <a:extLst>
              <a:ext uri="{FF2B5EF4-FFF2-40B4-BE49-F238E27FC236}">
                <a16:creationId xmlns="" xmlns:a16="http://schemas.microsoft.com/office/drawing/2014/main" id="{3A0B1046-4155-8942-A536-DE5F7729C29B}"/>
              </a:ext>
            </a:extLst>
          </p:cNvPr>
          <p:cNvSpPr/>
          <p:nvPr/>
        </p:nvSpPr>
        <p:spPr>
          <a:xfrm>
            <a:off x="8479032" y="29013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grpSp>
        <p:nvGrpSpPr>
          <p:cNvPr id="113" name="Group 112">
            <a:extLst>
              <a:ext uri="{FF2B5EF4-FFF2-40B4-BE49-F238E27FC236}">
                <a16:creationId xmlns="" xmlns:a16="http://schemas.microsoft.com/office/drawing/2014/main" id="{68FEBF32-5611-D541-8699-CD5AB23A1E70}"/>
              </a:ext>
            </a:extLst>
          </p:cNvPr>
          <p:cNvGrpSpPr/>
          <p:nvPr/>
        </p:nvGrpSpPr>
        <p:grpSpPr>
          <a:xfrm>
            <a:off x="5246337" y="2675706"/>
            <a:ext cx="2367376" cy="991791"/>
            <a:chOff x="4464909" y="5227780"/>
            <a:chExt cx="3991527" cy="824256"/>
          </a:xfrm>
        </p:grpSpPr>
        <p:sp>
          <p:nvSpPr>
            <p:cNvPr id="114"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Data</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5"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Introduction to data set that is been used for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16" name="Group 115">
            <a:extLst>
              <a:ext uri="{FF2B5EF4-FFF2-40B4-BE49-F238E27FC236}">
                <a16:creationId xmlns="" xmlns:a16="http://schemas.microsoft.com/office/drawing/2014/main" id="{68FEBF32-5611-D541-8699-CD5AB23A1E70}"/>
              </a:ext>
            </a:extLst>
          </p:cNvPr>
          <p:cNvGrpSpPr/>
          <p:nvPr/>
        </p:nvGrpSpPr>
        <p:grpSpPr>
          <a:xfrm>
            <a:off x="9160923" y="2672953"/>
            <a:ext cx="2367376" cy="1053347"/>
            <a:chOff x="4464909" y="5227780"/>
            <a:chExt cx="3991527" cy="875414"/>
          </a:xfrm>
        </p:grpSpPr>
        <p:sp>
          <p:nvSpPr>
            <p:cNvPr id="11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Insights to find?</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8"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What are the objectives and insights that are to be found out?</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24" name="Freeform 123">
            <a:extLst>
              <a:ext uri="{FF2B5EF4-FFF2-40B4-BE49-F238E27FC236}">
                <a16:creationId xmlns="" xmlns:a16="http://schemas.microsoft.com/office/drawing/2014/main" id="{E1D2D09F-8C63-F14F-815F-2C0D63851CD5}"/>
              </a:ext>
            </a:extLst>
          </p:cNvPr>
          <p:cNvSpPr/>
          <p:nvPr/>
        </p:nvSpPr>
        <p:spPr>
          <a:xfrm>
            <a:off x="839623" y="4240441"/>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5" name="Freeform 124">
            <a:extLst>
              <a:ext uri="{FF2B5EF4-FFF2-40B4-BE49-F238E27FC236}">
                <a16:creationId xmlns="" xmlns:a16="http://schemas.microsoft.com/office/drawing/2014/main" id="{3A0B1046-4155-8942-A536-DE5F7729C29B}"/>
              </a:ext>
            </a:extLst>
          </p:cNvPr>
          <p:cNvSpPr/>
          <p:nvPr/>
        </p:nvSpPr>
        <p:spPr>
          <a:xfrm>
            <a:off x="735401" y="4342866"/>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4</a:t>
            </a:r>
          </a:p>
        </p:txBody>
      </p:sp>
      <p:sp>
        <p:nvSpPr>
          <p:cNvPr id="126" name="Freeform 125">
            <a:extLst>
              <a:ext uri="{FF2B5EF4-FFF2-40B4-BE49-F238E27FC236}">
                <a16:creationId xmlns="" xmlns:a16="http://schemas.microsoft.com/office/drawing/2014/main" id="{E1D2D09F-8C63-F14F-815F-2C0D63851CD5}"/>
              </a:ext>
            </a:extLst>
          </p:cNvPr>
          <p:cNvSpPr/>
          <p:nvPr/>
        </p:nvSpPr>
        <p:spPr>
          <a:xfrm>
            <a:off x="4668668" y="4276373"/>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7" name="Freeform 126">
            <a:extLst>
              <a:ext uri="{FF2B5EF4-FFF2-40B4-BE49-F238E27FC236}">
                <a16:creationId xmlns="" xmlns:a16="http://schemas.microsoft.com/office/drawing/2014/main" id="{3A0B1046-4155-8942-A536-DE5F7729C29B}"/>
              </a:ext>
            </a:extLst>
          </p:cNvPr>
          <p:cNvSpPr/>
          <p:nvPr/>
        </p:nvSpPr>
        <p:spPr>
          <a:xfrm>
            <a:off x="4564446" y="4378798"/>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5</a:t>
            </a:r>
          </a:p>
        </p:txBody>
      </p:sp>
      <p:grpSp>
        <p:nvGrpSpPr>
          <p:cNvPr id="128" name="Group 127">
            <a:extLst>
              <a:ext uri="{FF2B5EF4-FFF2-40B4-BE49-F238E27FC236}">
                <a16:creationId xmlns="" xmlns:a16="http://schemas.microsoft.com/office/drawing/2014/main" id="{68FEBF32-5611-D541-8699-CD5AB23A1E70}"/>
              </a:ext>
            </a:extLst>
          </p:cNvPr>
          <p:cNvGrpSpPr/>
          <p:nvPr/>
        </p:nvGrpSpPr>
        <p:grpSpPr>
          <a:xfrm>
            <a:off x="1423572" y="4117233"/>
            <a:ext cx="2367376" cy="1422679"/>
            <a:chOff x="4464909" y="5227780"/>
            <a:chExt cx="3991527" cy="1182358"/>
          </a:xfrm>
        </p:grpSpPr>
        <p:sp>
          <p:nvSpPr>
            <p:cNvPr id="129"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Visual analytics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0" name="Rectangle 56">
              <a:extLst>
                <a:ext uri="{FF2B5EF4-FFF2-40B4-BE49-F238E27FC236}">
                  <a16:creationId xmlns="" xmlns:a16="http://schemas.microsoft.com/office/drawing/2014/main" id="{058C33BD-34A8-0543-886D-2E59588A6932}"/>
                </a:ext>
              </a:extLst>
            </p:cNvPr>
            <p:cNvSpPr/>
            <p:nvPr/>
          </p:nvSpPr>
          <p:spPr>
            <a:xfrm>
              <a:off x="4464909" y="5489306"/>
              <a:ext cx="3991527" cy="920832"/>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Different visuals and summaries to understand data well</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31" name="Group 130">
            <a:extLst>
              <a:ext uri="{FF2B5EF4-FFF2-40B4-BE49-F238E27FC236}">
                <a16:creationId xmlns="" xmlns:a16="http://schemas.microsoft.com/office/drawing/2014/main" id="{68FEBF32-5611-D541-8699-CD5AB23A1E70}"/>
              </a:ext>
            </a:extLst>
          </p:cNvPr>
          <p:cNvGrpSpPr/>
          <p:nvPr/>
        </p:nvGrpSpPr>
        <p:grpSpPr>
          <a:xfrm>
            <a:off x="5246337" y="4150414"/>
            <a:ext cx="2367376" cy="1053347"/>
            <a:chOff x="4464909" y="5227780"/>
            <a:chExt cx="3991527" cy="875414"/>
          </a:xfrm>
        </p:grpSpPr>
        <p:sp>
          <p:nvSpPr>
            <p:cNvPr id="132"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Key Findings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3"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Insights we found out according to various questions.</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4" name="Freeform 133">
            <a:extLst>
              <a:ext uri="{FF2B5EF4-FFF2-40B4-BE49-F238E27FC236}">
                <a16:creationId xmlns="" xmlns:a16="http://schemas.microsoft.com/office/drawing/2014/main" id="{E1D2D09F-8C63-F14F-815F-2C0D63851CD5}"/>
              </a:ext>
            </a:extLst>
          </p:cNvPr>
          <p:cNvSpPr/>
          <p:nvPr/>
        </p:nvSpPr>
        <p:spPr>
          <a:xfrm>
            <a:off x="8687476" y="4333021"/>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35" name="Freeform 134">
            <a:extLst>
              <a:ext uri="{FF2B5EF4-FFF2-40B4-BE49-F238E27FC236}">
                <a16:creationId xmlns="" xmlns:a16="http://schemas.microsoft.com/office/drawing/2014/main" id="{3A0B1046-4155-8942-A536-DE5F7729C29B}"/>
              </a:ext>
            </a:extLst>
          </p:cNvPr>
          <p:cNvSpPr/>
          <p:nvPr/>
        </p:nvSpPr>
        <p:spPr>
          <a:xfrm>
            <a:off x="8583254" y="4435446"/>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6</a:t>
            </a:r>
          </a:p>
        </p:txBody>
      </p:sp>
      <p:grpSp>
        <p:nvGrpSpPr>
          <p:cNvPr id="136" name="Group 135">
            <a:extLst>
              <a:ext uri="{FF2B5EF4-FFF2-40B4-BE49-F238E27FC236}">
                <a16:creationId xmlns="" xmlns:a16="http://schemas.microsoft.com/office/drawing/2014/main" id="{68FEBF32-5611-D541-8699-CD5AB23A1E70}"/>
              </a:ext>
            </a:extLst>
          </p:cNvPr>
          <p:cNvGrpSpPr/>
          <p:nvPr/>
        </p:nvGrpSpPr>
        <p:grpSpPr>
          <a:xfrm>
            <a:off x="9271425" y="4209814"/>
            <a:ext cx="2367376" cy="1207235"/>
            <a:chOff x="4464909" y="5227780"/>
            <a:chExt cx="3991527" cy="1003307"/>
          </a:xfrm>
        </p:grpSpPr>
        <p:sp>
          <p:nvSpPr>
            <p:cNvPr id="13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Dashboard view</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8" name="Rectangle 56">
              <a:extLst>
                <a:ext uri="{FF2B5EF4-FFF2-40B4-BE49-F238E27FC236}">
                  <a16:creationId xmlns="" xmlns:a16="http://schemas.microsoft.com/office/drawing/2014/main" id="{058C33BD-34A8-0543-886D-2E59588A6932}"/>
                </a:ext>
              </a:extLst>
            </p:cNvPr>
            <p:cNvSpPr/>
            <p:nvPr/>
          </p:nvSpPr>
          <p:spPr>
            <a:xfrm>
              <a:off x="4464909" y="5489306"/>
              <a:ext cx="3991527" cy="741781"/>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The view of dashboard that is been created</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9" name="TextBox 138"/>
          <p:cNvSpPr txBox="1"/>
          <p:nvPr/>
        </p:nvSpPr>
        <p:spPr>
          <a:xfrm>
            <a:off x="2755751" y="295819"/>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CONTENTS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5204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283.2K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Profit</a:t>
            </a:r>
            <a:endParaRPr lang="en-US" sz="2000" dirty="0">
              <a:latin typeface="Bahnschrift" panose="020B0502040204020203" pitchFamily="34" charset="0"/>
            </a:endParaRPr>
          </a:p>
        </p:txBody>
      </p:sp>
      <p:sp>
        <p:nvSpPr>
          <p:cNvPr id="9" name="TextBox 8"/>
          <p:cNvSpPr txBox="1"/>
          <p:nvPr/>
        </p:nvSpPr>
        <p:spPr>
          <a:xfrm>
            <a:off x="872067" y="377753"/>
            <a:ext cx="9867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PROFIT ANALYSIS</a:t>
            </a:r>
            <a:endParaRPr lang="en-IN" sz="3600" b="1" dirty="0">
              <a:solidFill>
                <a:schemeClr val="bg1"/>
              </a:solidFill>
              <a:latin typeface="Bahnschrift" panose="020B0502040204020203" pitchFamily="34" charset="0"/>
            </a:endParaRPr>
          </a:p>
        </p:txBody>
      </p:sp>
      <p:sp>
        <p:nvSpPr>
          <p:cNvPr id="21" name="TextBox 20"/>
          <p:cNvSpPr txBox="1"/>
          <p:nvPr/>
        </p:nvSpPr>
        <p:spPr>
          <a:xfrm>
            <a:off x="676630" y="4012472"/>
            <a:ext cx="4361037"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a:t>
            </a:r>
            <a:r>
              <a:rPr lang="en-US" sz="1400" b="1" dirty="0" smtClean="0">
                <a:solidFill>
                  <a:schemeClr val="accent2"/>
                </a:solidFill>
                <a:latin typeface="Bahnschrift" panose="020B0502040204020203" pitchFamily="34" charset="0"/>
              </a:rPr>
              <a:t>total profit are 283.2K</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has the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with </a:t>
            </a:r>
            <a:r>
              <a:rPr lang="en-US" sz="1400" b="1" dirty="0" smtClean="0">
                <a:solidFill>
                  <a:schemeClr val="accent2"/>
                </a:solidFill>
                <a:latin typeface="Bahnschrift" panose="020B0502040204020203" pitchFamily="34" charset="0"/>
              </a:rPr>
              <a:t>43,655</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Furnishings 11,321.</a:t>
            </a:r>
            <a:endParaRPr lang="en-IN" sz="1400"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5450416" y="1657085"/>
            <a:ext cx="6260348" cy="4565915"/>
          </a:xfrm>
          <a:prstGeom prst="rect">
            <a:avLst/>
          </a:prstGeom>
        </p:spPr>
      </p:pic>
    </p:spTree>
    <p:extLst>
      <p:ext uri="{BB962C8B-B14F-4D97-AF65-F5344CB8AC3E}">
        <p14:creationId xmlns:p14="http://schemas.microsoft.com/office/powerpoint/2010/main" val="105068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PRODUCT WISE OVERALL PROFIT ANALYSIS</a:t>
            </a:r>
            <a:endParaRPr lang="en-IN" sz="3600" b="1" dirty="0">
              <a:solidFill>
                <a:schemeClr val="bg1"/>
              </a:solidFill>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18014" y="1614962"/>
            <a:ext cx="5886450" cy="3181350"/>
          </a:xfrm>
          <a:prstGeom prst="rect">
            <a:avLst/>
          </a:prstGeom>
        </p:spPr>
      </p:pic>
      <p:pic>
        <p:nvPicPr>
          <p:cNvPr id="5" name="Picture 4"/>
          <p:cNvPicPr>
            <a:picLocks noChangeAspect="1"/>
          </p:cNvPicPr>
          <p:nvPr/>
        </p:nvPicPr>
        <p:blipFill>
          <a:blip r:embed="rId3"/>
          <a:stretch>
            <a:fillRect/>
          </a:stretch>
        </p:blipFill>
        <p:spPr>
          <a:xfrm>
            <a:off x="6104464" y="1674758"/>
            <a:ext cx="5876925" cy="3190875"/>
          </a:xfrm>
          <a:prstGeom prst="rect">
            <a:avLst/>
          </a:prstGeom>
        </p:spPr>
      </p:pic>
      <p:sp>
        <p:nvSpPr>
          <p:cNvPr id="9" name="TextBox 8"/>
          <p:cNvSpPr txBox="1"/>
          <p:nvPr/>
        </p:nvSpPr>
        <p:spPr>
          <a:xfrm>
            <a:off x="2396067" y="5197806"/>
            <a:ext cx="84243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products the profit is highest for </a:t>
            </a:r>
            <a:r>
              <a:rPr lang="en-US" sz="1400" b="1" dirty="0" smtClean="0">
                <a:solidFill>
                  <a:schemeClr val="accent2"/>
                </a:solidFill>
                <a:latin typeface="Bahnschrift" panose="020B0502040204020203" pitchFamily="34" charset="0"/>
              </a:rPr>
              <a:t>Nokia Smart Phone</a:t>
            </a:r>
            <a:r>
              <a:rPr lang="en-US" sz="1400" dirty="0" smtClean="0">
                <a:solidFill>
                  <a:schemeClr val="bg2">
                    <a:lumMod val="50000"/>
                  </a:schemeClr>
                </a:solidFill>
                <a:latin typeface="Bahnschrift" panose="020B0502040204020203" pitchFamily="34" charset="0"/>
              </a:rPr>
              <a:t>, </a:t>
            </a:r>
            <a:r>
              <a:rPr lang="en-US" sz="1400" b="1" dirty="0" smtClean="0">
                <a:solidFill>
                  <a:schemeClr val="accent2"/>
                </a:solidFill>
                <a:latin typeface="Bahnschrift" panose="020B0502040204020203" pitchFamily="34" charset="0"/>
              </a:rPr>
              <a:t>Full size</a:t>
            </a:r>
            <a:r>
              <a:rPr lang="en-US" sz="1400" dirty="0" smtClean="0">
                <a:solidFill>
                  <a:schemeClr val="bg2">
                    <a:lumMod val="50000"/>
                  </a:schemeClr>
                </a:solidFill>
                <a:latin typeface="Bahnschrift" panose="020B0502040204020203" pitchFamily="34" charset="0"/>
              </a:rPr>
              <a:t> and the sales is lowest for </a:t>
            </a:r>
            <a:r>
              <a:rPr lang="en-US" sz="1400" b="1" dirty="0" smtClean="0">
                <a:solidFill>
                  <a:schemeClr val="accent2"/>
                </a:solidFill>
                <a:latin typeface="Bahnschrift" panose="020B0502040204020203" pitchFamily="34" charset="0"/>
              </a:rPr>
              <a:t>Hamilton Beach Stove, Red.</a:t>
            </a:r>
            <a:endParaRPr lang="en-IN" sz="1400" b="1" dirty="0">
              <a:solidFill>
                <a:schemeClr val="accent2"/>
              </a:solidFill>
              <a:latin typeface="Bahnschrift" panose="020B0502040204020203" pitchFamily="34" charset="0"/>
            </a:endParaRPr>
          </a:p>
        </p:txBody>
      </p:sp>
    </p:spTree>
    <p:extLst>
      <p:ext uri="{BB962C8B-B14F-4D97-AF65-F5344CB8AC3E}">
        <p14:creationId xmlns:p14="http://schemas.microsoft.com/office/powerpoint/2010/main" val="973355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4268" y="3216605"/>
            <a:ext cx="42587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for </a:t>
            </a:r>
            <a:r>
              <a:rPr lang="en-US" sz="1400" b="1" dirty="0" smtClean="0">
                <a:solidFill>
                  <a:schemeClr val="accent2"/>
                </a:solidFill>
                <a:latin typeface="Bahnschrift" panose="020B0502040204020203" pitchFamily="34" charset="0"/>
              </a:rPr>
              <a:t>consumer</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and that of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is the </a:t>
            </a:r>
            <a:r>
              <a:rPr lang="en-US" sz="1400" b="1" dirty="0" smtClean="0">
                <a:solidFill>
                  <a:schemeClr val="bg2">
                    <a:lumMod val="50000"/>
                  </a:schemeClr>
                </a:solidFill>
                <a:latin typeface="Bahnschrift" panose="020B0502040204020203" pitchFamily="34" charset="0"/>
              </a:rPr>
              <a:t>lowest.</a:t>
            </a:r>
            <a:endParaRPr lang="en-IN" sz="1400" b="1" dirty="0">
              <a:solidFill>
                <a:schemeClr val="bg2">
                  <a:lumMod val="50000"/>
                </a:schemeClr>
              </a:solidFill>
              <a:latin typeface="Bahnschrift" panose="020B0502040204020203" pitchFamily="34" charset="0"/>
            </a:endParaRP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PROFIT ANALYSIS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5579003" y="1760667"/>
            <a:ext cx="6089753" cy="4470800"/>
          </a:xfrm>
          <a:prstGeom prst="rect">
            <a:avLst/>
          </a:prstGeom>
        </p:spPr>
      </p:pic>
    </p:spTree>
    <p:extLst>
      <p:ext uri="{BB962C8B-B14F-4D97-AF65-F5344CB8AC3E}">
        <p14:creationId xmlns:p14="http://schemas.microsoft.com/office/powerpoint/2010/main" val="3523156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30.4K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Quantity</a:t>
            </a:r>
            <a:endParaRPr lang="en-US" sz="2000" dirty="0">
              <a:latin typeface="Bahnschrift" panose="020B0502040204020203" pitchFamily="34" charset="0"/>
            </a:endParaRPr>
          </a:p>
        </p:txBody>
      </p:sp>
      <p:sp>
        <p:nvSpPr>
          <p:cNvPr id="9" name="TextBox 8"/>
          <p:cNvSpPr txBox="1"/>
          <p:nvPr/>
        </p:nvSpPr>
        <p:spPr>
          <a:xfrm>
            <a:off x="1170516" y="377753"/>
            <a:ext cx="9867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QUANTITY ANALYSIS</a:t>
            </a:r>
            <a:endParaRPr lang="en-IN" sz="3600" b="1" dirty="0">
              <a:solidFill>
                <a:schemeClr val="bg1"/>
              </a:solidFill>
              <a:latin typeface="Bahnschrift" panose="020B0502040204020203" pitchFamily="34" charset="0"/>
            </a:endParaRPr>
          </a:p>
        </p:txBody>
      </p:sp>
      <p:sp>
        <p:nvSpPr>
          <p:cNvPr id="21" name="TextBox 20"/>
          <p:cNvSpPr txBox="1"/>
          <p:nvPr/>
        </p:nvSpPr>
        <p:spPr>
          <a:xfrm>
            <a:off x="676630" y="4012472"/>
            <a:ext cx="4361037"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a:t>
            </a:r>
            <a:r>
              <a:rPr lang="en-US" sz="1400" b="1" dirty="0" smtClean="0">
                <a:solidFill>
                  <a:schemeClr val="accent2"/>
                </a:solidFill>
                <a:latin typeface="Bahnschrift" panose="020B0502040204020203" pitchFamily="34" charset="0"/>
              </a:rPr>
              <a:t>Total Quantity is 30.4 </a:t>
            </a:r>
            <a:r>
              <a:rPr lang="en-US" sz="1400" b="1" dirty="0">
                <a:solidFill>
                  <a:schemeClr val="accent2"/>
                </a:solidFill>
                <a:latin typeface="Bahnschrift" panose="020B0502040204020203" pitchFamily="34" charset="0"/>
              </a:rPr>
              <a:t>K</a:t>
            </a:r>
            <a:r>
              <a:rPr lang="en-US" sz="1400" b="1" dirty="0" smtClean="0">
                <a:solidFill>
                  <a:schemeClr val="accent2"/>
                </a:solidFill>
                <a:latin typeface="Bahnschrift" panose="020B0502040204020203" pitchFamily="34" charset="0"/>
              </a:rPr>
              <a:t>.</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category has the </a:t>
            </a:r>
            <a:r>
              <a:rPr lang="en-US" sz="1400" b="1" dirty="0" smtClean="0">
                <a:solidFill>
                  <a:schemeClr val="bg2">
                    <a:lumMod val="50000"/>
                  </a:schemeClr>
                </a:solidFill>
                <a:latin typeface="Bahnschrift" panose="020B0502040204020203" pitchFamily="34" charset="0"/>
              </a:rPr>
              <a:t>highest </a:t>
            </a:r>
            <a:r>
              <a:rPr lang="en-US" sz="1400" dirty="0" smtClean="0">
                <a:solidFill>
                  <a:schemeClr val="bg2">
                    <a:lumMod val="50000"/>
                  </a:schemeClr>
                </a:solidFill>
                <a:latin typeface="Bahnschrift" panose="020B0502040204020203" pitchFamily="34" charset="0"/>
              </a:rPr>
              <a:t>quantity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Paper.</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622395" y="1657085"/>
            <a:ext cx="6269710" cy="4557448"/>
          </a:xfrm>
          <a:prstGeom prst="rect">
            <a:avLst/>
          </a:prstGeom>
        </p:spPr>
      </p:pic>
    </p:spTree>
    <p:extLst>
      <p:ext uri="{BB962C8B-B14F-4D97-AF65-F5344CB8AC3E}">
        <p14:creationId xmlns:p14="http://schemas.microsoft.com/office/powerpoint/2010/main" val="389956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17600" y="327962"/>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QUANTITY ANALYSIS</a:t>
            </a:r>
            <a:endParaRPr lang="en-IN" sz="3600" b="1" dirty="0">
              <a:solidFill>
                <a:schemeClr val="bg1"/>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489045" y="1814909"/>
            <a:ext cx="6090860" cy="4602824"/>
          </a:xfrm>
          <a:prstGeom prst="rect">
            <a:avLst/>
          </a:prstGeom>
        </p:spPr>
      </p:pic>
      <p:sp>
        <p:nvSpPr>
          <p:cNvPr id="7" name="TextBox 6"/>
          <p:cNvSpPr txBox="1"/>
          <p:nvPr/>
        </p:nvSpPr>
        <p:spPr>
          <a:xfrm>
            <a:off x="694268" y="3216605"/>
            <a:ext cx="42587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Quantity</a:t>
            </a:r>
            <a:r>
              <a:rPr lang="en-US" sz="1400" dirty="0" smtClean="0">
                <a:solidFill>
                  <a:schemeClr val="bg2">
                    <a:lumMod val="50000"/>
                  </a:schemeClr>
                </a:solidFill>
                <a:latin typeface="Bahnschrift" panose="020B0502040204020203" pitchFamily="34" charset="0"/>
              </a:rPr>
              <a:t> for </a:t>
            </a:r>
            <a:r>
              <a:rPr lang="en-US" sz="1400" b="1" dirty="0" smtClean="0">
                <a:solidFill>
                  <a:schemeClr val="accent2"/>
                </a:solidFill>
                <a:latin typeface="Bahnschrift" panose="020B0502040204020203" pitchFamily="34" charset="0"/>
              </a:rPr>
              <a:t>consumer</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and that of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is the </a:t>
            </a:r>
            <a:r>
              <a:rPr lang="en-US" sz="1400" b="1" dirty="0" smtClean="0">
                <a:solidFill>
                  <a:schemeClr val="bg2">
                    <a:lumMod val="50000"/>
                  </a:schemeClr>
                </a:solidFill>
                <a:latin typeface="Bahnschrift" panose="020B0502040204020203" pitchFamily="34" charset="0"/>
              </a:rPr>
              <a:t>lowest.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08617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279499"/>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SEGEMENT WISE ANALYSIS</a:t>
            </a:r>
            <a:endParaRPr lang="en-IN" sz="4800" b="1" dirty="0">
              <a:solidFill>
                <a:schemeClr val="bg1"/>
              </a:solidFill>
              <a:latin typeface="Bahnschrift" panose="020B0502040204020203" pitchFamily="34" charset="0"/>
              <a:cs typeface="Arial" panose="020B0604020202020204" pitchFamily="34" charset="0"/>
            </a:endParaRPr>
          </a:p>
        </p:txBody>
      </p:sp>
      <p:sp>
        <p:nvSpPr>
          <p:cNvPr id="8" name="Freeform 1">
            <a:extLst>
              <a:ext uri="{FF2B5EF4-FFF2-40B4-BE49-F238E27FC236}">
                <a16:creationId xmlns="" xmlns:a16="http://schemas.microsoft.com/office/drawing/2014/main" id="{7F27B721-0BB5-2741-A56C-0878060DE984}"/>
              </a:ext>
            </a:extLst>
          </p:cNvPr>
          <p:cNvSpPr/>
          <p:nvPr/>
        </p:nvSpPr>
        <p:spPr>
          <a:xfrm>
            <a:off x="3191933" y="2481936"/>
            <a:ext cx="1444401"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r>
              <a:rPr lang="en-US" sz="5400" b="1" dirty="0" smtClean="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Tree>
    <p:extLst>
      <p:ext uri="{BB962C8B-B14F-4D97-AF65-F5344CB8AC3E}">
        <p14:creationId xmlns:p14="http://schemas.microsoft.com/office/powerpoint/2010/main" val="2190097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OF CATEGORIES  IN VARIOUS SEGMENTS </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47120" y="2013480"/>
            <a:ext cx="3630613" cy="2562330"/>
          </a:xfrm>
          <a:prstGeom prst="rect">
            <a:avLst/>
          </a:prstGeom>
        </p:spPr>
      </p:pic>
      <p:pic>
        <p:nvPicPr>
          <p:cNvPr id="4" name="Picture 3"/>
          <p:cNvPicPr>
            <a:picLocks noChangeAspect="1"/>
          </p:cNvPicPr>
          <p:nvPr/>
        </p:nvPicPr>
        <p:blipFill>
          <a:blip r:embed="rId3"/>
          <a:stretch>
            <a:fillRect/>
          </a:stretch>
        </p:blipFill>
        <p:spPr>
          <a:xfrm>
            <a:off x="4202640" y="2013480"/>
            <a:ext cx="3726392" cy="2543533"/>
          </a:xfrm>
          <a:prstGeom prst="rect">
            <a:avLst/>
          </a:prstGeom>
        </p:spPr>
      </p:pic>
      <p:pic>
        <p:nvPicPr>
          <p:cNvPr id="5" name="Picture 4"/>
          <p:cNvPicPr>
            <a:picLocks noChangeAspect="1"/>
          </p:cNvPicPr>
          <p:nvPr/>
        </p:nvPicPr>
        <p:blipFill>
          <a:blip r:embed="rId4"/>
          <a:stretch>
            <a:fillRect/>
          </a:stretch>
        </p:blipFill>
        <p:spPr>
          <a:xfrm>
            <a:off x="8253940" y="2020714"/>
            <a:ext cx="3726392" cy="2569658"/>
          </a:xfrm>
          <a:prstGeom prst="rect">
            <a:avLst/>
          </a:prstGeom>
        </p:spPr>
      </p:pic>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sp>
        <p:nvSpPr>
          <p:cNvPr id="14" name="TextBox 13"/>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5" name="TextBox 14"/>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917430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ANALYSIS OF CATEGORIES  IN VARIOUS SEGMENTS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351367" y="2013479"/>
            <a:ext cx="3594098" cy="2520437"/>
          </a:xfrm>
          <a:prstGeom prst="rect">
            <a:avLst/>
          </a:prstGeom>
        </p:spPr>
      </p:pic>
      <p:pic>
        <p:nvPicPr>
          <p:cNvPr id="7" name="Picture 6"/>
          <p:cNvPicPr>
            <a:picLocks noChangeAspect="1"/>
          </p:cNvPicPr>
          <p:nvPr/>
        </p:nvPicPr>
        <p:blipFill>
          <a:blip r:embed="rId3"/>
          <a:stretch>
            <a:fillRect/>
          </a:stretch>
        </p:blipFill>
        <p:spPr>
          <a:xfrm>
            <a:off x="4260187" y="2021040"/>
            <a:ext cx="3679030" cy="2512876"/>
          </a:xfrm>
          <a:prstGeom prst="rect">
            <a:avLst/>
          </a:prstGeom>
        </p:spPr>
      </p:pic>
      <p:pic>
        <p:nvPicPr>
          <p:cNvPr id="8" name="Picture 7"/>
          <p:cNvPicPr>
            <a:picLocks noChangeAspect="1"/>
          </p:cNvPicPr>
          <p:nvPr/>
        </p:nvPicPr>
        <p:blipFill>
          <a:blip r:embed="rId4"/>
          <a:stretch>
            <a:fillRect/>
          </a:stretch>
        </p:blipFill>
        <p:spPr>
          <a:xfrm>
            <a:off x="8253939" y="2013479"/>
            <a:ext cx="3579318" cy="2520437"/>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Machines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831894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QUANTITY ANALYSIS OF CATEGORIES  IN VARIOUS SEGMENTS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406404" y="2013479"/>
            <a:ext cx="3550710" cy="2519135"/>
          </a:xfrm>
          <a:prstGeom prst="rect">
            <a:avLst/>
          </a:prstGeom>
        </p:spPr>
      </p:pic>
      <p:pic>
        <p:nvPicPr>
          <p:cNvPr id="4" name="Picture 3"/>
          <p:cNvPicPr>
            <a:picLocks noChangeAspect="1"/>
          </p:cNvPicPr>
          <p:nvPr/>
        </p:nvPicPr>
        <p:blipFill>
          <a:blip r:embed="rId3"/>
          <a:stretch>
            <a:fillRect/>
          </a:stretch>
        </p:blipFill>
        <p:spPr>
          <a:xfrm>
            <a:off x="4286650" y="2009399"/>
            <a:ext cx="3707080" cy="2502087"/>
          </a:xfrm>
          <a:prstGeom prst="rect">
            <a:avLst/>
          </a:prstGeom>
        </p:spPr>
      </p:pic>
      <p:pic>
        <p:nvPicPr>
          <p:cNvPr id="5" name="Picture 4"/>
          <p:cNvPicPr>
            <a:picLocks noChangeAspect="1"/>
          </p:cNvPicPr>
          <p:nvPr/>
        </p:nvPicPr>
        <p:blipFill>
          <a:blip r:embed="rId4"/>
          <a:stretch>
            <a:fillRect/>
          </a:stretch>
        </p:blipFill>
        <p:spPr>
          <a:xfrm>
            <a:off x="8323267" y="2013479"/>
            <a:ext cx="3521601" cy="2515429"/>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Storage</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Chairs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50245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279499"/>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REGION WISE ANALYSIS</a:t>
            </a:r>
            <a:endParaRPr lang="en-IN" sz="4800" b="1" dirty="0">
              <a:solidFill>
                <a:schemeClr val="bg1"/>
              </a:solidFill>
              <a:latin typeface="Bahnschrift" panose="020B0502040204020203" pitchFamily="34" charset="0"/>
              <a:cs typeface="Arial" panose="020B0604020202020204" pitchFamily="34" charset="0"/>
            </a:endParaRPr>
          </a:p>
        </p:txBody>
      </p:sp>
      <p:sp>
        <p:nvSpPr>
          <p:cNvPr id="8" name="Freeform 1">
            <a:extLst>
              <a:ext uri="{FF2B5EF4-FFF2-40B4-BE49-F238E27FC236}">
                <a16:creationId xmlns="" xmlns:a16="http://schemas.microsoft.com/office/drawing/2014/main" id="{7F27B721-0BB5-2741-A56C-0878060DE984}"/>
              </a:ext>
            </a:extLst>
          </p:cNvPr>
          <p:cNvSpPr/>
          <p:nvPr/>
        </p:nvSpPr>
        <p:spPr>
          <a:xfrm>
            <a:off x="3191933" y="2481936"/>
            <a:ext cx="1444401"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r>
              <a:rPr lang="en-US" sz="5400" b="1" dirty="0" smtClean="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Tree>
    <p:extLst>
      <p:ext uri="{BB962C8B-B14F-4D97-AF65-F5344CB8AC3E}">
        <p14:creationId xmlns:p14="http://schemas.microsoft.com/office/powerpoint/2010/main" val="126033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6019597"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PROJECT</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225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OF CATEGORIES  IN VARIOUS REGIONS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2" name="TextBox 11"/>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3" name="TextBox 12"/>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248176" y="2013479"/>
            <a:ext cx="3803488" cy="2543534"/>
          </a:xfrm>
          <a:prstGeom prst="rect">
            <a:avLst/>
          </a:prstGeom>
        </p:spPr>
      </p:pic>
      <p:pic>
        <p:nvPicPr>
          <p:cNvPr id="7" name="Picture 6"/>
          <p:cNvPicPr>
            <a:picLocks noChangeAspect="1"/>
          </p:cNvPicPr>
          <p:nvPr/>
        </p:nvPicPr>
        <p:blipFill>
          <a:blip r:embed="rId3"/>
          <a:stretch>
            <a:fillRect/>
          </a:stretch>
        </p:blipFill>
        <p:spPr>
          <a:xfrm>
            <a:off x="4277894" y="2020714"/>
            <a:ext cx="3730225" cy="2548601"/>
          </a:xfrm>
          <a:prstGeom prst="rect">
            <a:avLst/>
          </a:prstGeom>
        </p:spPr>
      </p:pic>
      <p:pic>
        <p:nvPicPr>
          <p:cNvPr id="8" name="Picture 7"/>
          <p:cNvPicPr>
            <a:picLocks noChangeAspect="1"/>
          </p:cNvPicPr>
          <p:nvPr/>
        </p:nvPicPr>
        <p:blipFill>
          <a:blip r:embed="rId4"/>
          <a:stretch>
            <a:fillRect/>
          </a:stretch>
        </p:blipFill>
        <p:spPr>
          <a:xfrm>
            <a:off x="8234350" y="2020715"/>
            <a:ext cx="3610518" cy="2548600"/>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Tables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Chairs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Tables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304917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ANALYSIS OF CATEGORIES  IN VARIOUS REGIONS </a:t>
            </a:r>
            <a:endParaRPr lang="en-IN" sz="3600" b="1" dirty="0">
              <a:solidFill>
                <a:schemeClr val="bg1"/>
              </a:solidFill>
              <a:latin typeface="Bahnschrift" panose="020B0502040204020203" pitchFamily="34" charset="0"/>
            </a:endParaRPr>
          </a:p>
        </p:txBody>
      </p:sp>
      <p:sp>
        <p:nvSpPr>
          <p:cNvPr id="14" name="TextBox 13"/>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5" name="TextBox 14"/>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6" name="TextBox 15"/>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86280" y="2021041"/>
            <a:ext cx="3659186" cy="2565282"/>
          </a:xfrm>
          <a:prstGeom prst="rect">
            <a:avLst/>
          </a:prstGeom>
        </p:spPr>
      </p:pic>
      <p:pic>
        <p:nvPicPr>
          <p:cNvPr id="4" name="Picture 3"/>
          <p:cNvPicPr>
            <a:picLocks noChangeAspect="1"/>
          </p:cNvPicPr>
          <p:nvPr/>
        </p:nvPicPr>
        <p:blipFill>
          <a:blip r:embed="rId3"/>
          <a:stretch>
            <a:fillRect/>
          </a:stretch>
        </p:blipFill>
        <p:spPr>
          <a:xfrm>
            <a:off x="4197083" y="2021041"/>
            <a:ext cx="3805239" cy="2613619"/>
          </a:xfrm>
          <a:prstGeom prst="rect">
            <a:avLst/>
          </a:prstGeom>
        </p:spPr>
      </p:pic>
      <p:pic>
        <p:nvPicPr>
          <p:cNvPr id="5" name="Picture 4"/>
          <p:cNvPicPr>
            <a:picLocks noChangeAspect="1"/>
          </p:cNvPicPr>
          <p:nvPr/>
        </p:nvPicPr>
        <p:blipFill>
          <a:blip r:embed="rId4"/>
          <a:stretch>
            <a:fillRect/>
          </a:stretch>
        </p:blipFill>
        <p:spPr>
          <a:xfrm>
            <a:off x="8158424" y="2021041"/>
            <a:ext cx="3838843" cy="2591420"/>
          </a:xfrm>
          <a:prstGeom prst="rect">
            <a:avLst/>
          </a:prstGeom>
        </p:spPr>
      </p:pic>
      <p:sp>
        <p:nvSpPr>
          <p:cNvPr id="20" name="TextBox 19"/>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22" name="TextBox 21"/>
          <p:cNvSpPr txBox="1"/>
          <p:nvPr/>
        </p:nvSpPr>
        <p:spPr>
          <a:xfrm>
            <a:off x="4431770"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Supplies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23" name="TextBox 22"/>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635719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QUANTITY ANALYSIS OF CATEGORIES  IN VARIOUS REGIONS </a:t>
            </a:r>
            <a:endParaRPr lang="en-IN" sz="3600" b="1" dirty="0">
              <a:solidFill>
                <a:schemeClr val="bg1"/>
              </a:solidFill>
              <a:latin typeface="Bahnschrift" panose="020B0502040204020203" pitchFamily="34" charset="0"/>
            </a:endParaRPr>
          </a:p>
        </p:txBody>
      </p:sp>
      <p:sp>
        <p:nvSpPr>
          <p:cNvPr id="14" name="TextBox 13"/>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5" name="TextBox 14"/>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6" name="TextBox 15"/>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8175625" y="1948256"/>
            <a:ext cx="3762375" cy="2624373"/>
          </a:xfrm>
          <a:prstGeom prst="rect">
            <a:avLst/>
          </a:prstGeom>
        </p:spPr>
      </p:pic>
      <p:pic>
        <p:nvPicPr>
          <p:cNvPr id="7" name="Picture 6"/>
          <p:cNvPicPr>
            <a:picLocks noChangeAspect="1"/>
          </p:cNvPicPr>
          <p:nvPr/>
        </p:nvPicPr>
        <p:blipFill>
          <a:blip r:embed="rId3"/>
          <a:stretch>
            <a:fillRect/>
          </a:stretch>
        </p:blipFill>
        <p:spPr>
          <a:xfrm>
            <a:off x="4143641" y="1948256"/>
            <a:ext cx="3713426" cy="2642395"/>
          </a:xfrm>
          <a:prstGeom prst="rect">
            <a:avLst/>
          </a:prstGeom>
        </p:spPr>
      </p:pic>
      <p:pic>
        <p:nvPicPr>
          <p:cNvPr id="8" name="Picture 7"/>
          <p:cNvPicPr>
            <a:picLocks noChangeAspect="1"/>
          </p:cNvPicPr>
          <p:nvPr/>
        </p:nvPicPr>
        <p:blipFill>
          <a:blip r:embed="rId4"/>
          <a:stretch>
            <a:fillRect/>
          </a:stretch>
        </p:blipFill>
        <p:spPr>
          <a:xfrm>
            <a:off x="250833" y="1948256"/>
            <a:ext cx="3796965" cy="2624373"/>
          </a:xfrm>
          <a:prstGeom prst="rect">
            <a:avLst/>
          </a:prstGeom>
        </p:spPr>
      </p:pic>
      <p:sp>
        <p:nvSpPr>
          <p:cNvPr id="20" name="TextBox 19"/>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22" name="TextBox 21"/>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Storage</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Labels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23" name="TextBox 22"/>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Supplies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4005129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952999" y="2584314"/>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COUNTRY ANALYSIS</a:t>
            </a:r>
            <a:endParaRPr lang="en-IN" sz="4800" b="1" dirty="0">
              <a:solidFill>
                <a:schemeClr val="bg1"/>
              </a:solidFill>
              <a:latin typeface="Bahnschrift" panose="020B0502040204020203" pitchFamily="34" charset="0"/>
              <a:cs typeface="Arial" panose="020B0604020202020204" pitchFamily="34" charset="0"/>
            </a:endParaRPr>
          </a:p>
        </p:txBody>
      </p:sp>
      <p:sp>
        <p:nvSpPr>
          <p:cNvPr id="8" name="Freeform 1">
            <a:extLst>
              <a:ext uri="{FF2B5EF4-FFF2-40B4-BE49-F238E27FC236}">
                <a16:creationId xmlns="" xmlns:a16="http://schemas.microsoft.com/office/drawing/2014/main" id="{7F27B721-0BB5-2741-A56C-0878060DE984}"/>
              </a:ext>
            </a:extLst>
          </p:cNvPr>
          <p:cNvSpPr/>
          <p:nvPr/>
        </p:nvSpPr>
        <p:spPr>
          <a:xfrm>
            <a:off x="3191933" y="2481936"/>
            <a:ext cx="1444401"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r>
              <a:rPr lang="en-US" sz="5400" b="1" dirty="0" smtClean="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Tree>
    <p:extLst>
      <p:ext uri="{BB962C8B-B14F-4D97-AF65-F5344CB8AC3E}">
        <p14:creationId xmlns:p14="http://schemas.microsoft.com/office/powerpoint/2010/main" val="3353674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AND PROFIR ANALYSIS ACROSS </a:t>
            </a:r>
          </a:p>
          <a:p>
            <a:pPr algn="ctr"/>
            <a:r>
              <a:rPr lang="en-US" sz="3600" b="1" dirty="0" smtClean="0">
                <a:solidFill>
                  <a:schemeClr val="bg1"/>
                </a:solidFill>
                <a:latin typeface="Bahnschrift" panose="020B0502040204020203" pitchFamily="34" charset="0"/>
              </a:rPr>
              <a:t>VARIOUS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7349067" y="4590104"/>
            <a:ext cx="4216399"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From the above table we can say that </a:t>
            </a:r>
            <a:r>
              <a:rPr lang="en-US" sz="1400" b="1" dirty="0" smtClean="0">
                <a:solidFill>
                  <a:schemeClr val="bg2">
                    <a:lumMod val="50000"/>
                  </a:schemeClr>
                </a:solidFill>
                <a:latin typeface="Bahnschrift" panose="020B0502040204020203" pitchFamily="34" charset="0"/>
              </a:rPr>
              <a:t>sales</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Germany</a:t>
            </a:r>
            <a:r>
              <a:rPr lang="en-US" sz="1400" dirty="0" smtClean="0">
                <a:solidFill>
                  <a:schemeClr val="bg2">
                    <a:lumMod val="50000"/>
                  </a:schemeClr>
                </a:solidFill>
                <a:latin typeface="Bahnschrift" panose="020B0502040204020203" pitchFamily="34" charset="0"/>
              </a:rPr>
              <a:t> 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Switzerland</a:t>
            </a:r>
            <a:r>
              <a:rPr lang="en-US" sz="1400" dirty="0" smtClean="0">
                <a:solidFill>
                  <a:schemeClr val="bg2">
                    <a:lumMod val="50000"/>
                  </a:schemeClr>
                </a:solidFill>
                <a:latin typeface="Bahnschrift" panose="020B0502040204020203" pitchFamily="34" charset="0"/>
              </a:rPr>
              <a:t>. </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Whereas the </a:t>
            </a:r>
            <a:r>
              <a:rPr lang="en-US" sz="1400" b="1" dirty="0" smtClean="0">
                <a:solidFill>
                  <a:schemeClr val="bg2">
                    <a:lumMod val="50000"/>
                  </a:schemeClr>
                </a:solidFill>
                <a:latin typeface="Bahnschrift" panose="020B0502040204020203" pitchFamily="34" charset="0"/>
              </a:rPr>
              <a:t>Profit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France</a:t>
            </a:r>
            <a:r>
              <a:rPr lang="en-US" sz="1400" dirty="0" smtClean="0">
                <a:solidFill>
                  <a:schemeClr val="bg2">
                    <a:lumMod val="50000"/>
                  </a:schemeClr>
                </a:solidFill>
                <a:latin typeface="Bahnschrift" panose="020B0502040204020203" pitchFamily="34" charset="0"/>
              </a:rPr>
              <a:t> 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r>
              <a:rPr lang="en-US" sz="1400" dirty="0" smtClean="0">
                <a:solidFill>
                  <a:schemeClr val="bg2">
                    <a:lumMod val="50000"/>
                  </a:schemeClr>
                </a:solidFill>
                <a:latin typeface="Bahnschrift" panose="020B0502040204020203" pitchFamily="34" charset="0"/>
              </a:rPr>
              <a:t>.</a:t>
            </a:r>
          </a:p>
        </p:txBody>
      </p:sp>
      <p:pic>
        <p:nvPicPr>
          <p:cNvPr id="2" name="Picture 1"/>
          <p:cNvPicPr>
            <a:picLocks noChangeAspect="1"/>
          </p:cNvPicPr>
          <p:nvPr/>
        </p:nvPicPr>
        <p:blipFill>
          <a:blip r:embed="rId2"/>
          <a:stretch>
            <a:fillRect/>
          </a:stretch>
        </p:blipFill>
        <p:spPr>
          <a:xfrm>
            <a:off x="355600" y="1525170"/>
            <a:ext cx="6409267" cy="501967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448632385"/>
              </p:ext>
            </p:extLst>
          </p:nvPr>
        </p:nvGraphicFramePr>
        <p:xfrm>
          <a:off x="7393514" y="1525170"/>
          <a:ext cx="4083050" cy="2595880"/>
        </p:xfrm>
        <a:graphic>
          <a:graphicData uri="http://schemas.openxmlformats.org/drawingml/2006/table">
            <a:tbl>
              <a:tblPr firstRow="1" bandRow="1">
                <a:tableStyleId>{21E4AEA4-8DFA-4A89-87EB-49C32662AFE0}</a:tableStyleId>
              </a:tblPr>
              <a:tblGrid>
                <a:gridCol w="486834"/>
                <a:gridCol w="1521882"/>
                <a:gridCol w="1092200"/>
                <a:gridCol w="982134"/>
              </a:tblGrid>
              <a:tr h="370840">
                <a:tc>
                  <a:txBody>
                    <a:bodyPr/>
                    <a:lstStyle/>
                    <a:p>
                      <a:pPr algn="ctr"/>
                      <a:r>
                        <a:rPr lang="en-US" dirty="0" smtClean="0">
                          <a:latin typeface="Bahnschrift" panose="020B0502040204020203" pitchFamily="34" charset="0"/>
                        </a:rPr>
                        <a:t>No</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Country</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Sales</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Profit</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1</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Germany</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6,09,683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70,067</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2</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France</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4,88,681</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86,279</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Netherlands</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70,213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-37,188</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4</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Switzerland</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24,874</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7,234</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5</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Belgium</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43,200</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9,912</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6</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Austria</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79,382</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21,332</a:t>
                      </a:r>
                      <a:endParaRPr lang="en-IN" dirty="0">
                        <a:latin typeface="Bahnschrift" panose="020B0502040204020203" pitchFamily="34" charset="0"/>
                      </a:endParaRPr>
                    </a:p>
                  </a:txBody>
                  <a:tcPr/>
                </a:tc>
              </a:tr>
            </a:tbl>
          </a:graphicData>
        </a:graphic>
      </p:graphicFrame>
    </p:spTree>
    <p:extLst>
      <p:ext uri="{BB962C8B-B14F-4D97-AF65-F5344CB8AC3E}">
        <p14:creationId xmlns:p14="http://schemas.microsoft.com/office/powerpoint/2010/main" val="3004578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IN 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6288615" y="3050457"/>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bg2">
                    <a:lumMod val="50000"/>
                  </a:schemeClr>
                </a:solidFill>
                <a:latin typeface="Bahnschrift" panose="020B0502040204020203" pitchFamily="34" charset="0"/>
              </a:rPr>
              <a:t>sales </a:t>
            </a:r>
            <a:r>
              <a:rPr lang="en-US" sz="1400" dirty="0" smtClean="0">
                <a:solidFill>
                  <a:schemeClr val="bg2">
                    <a:lumMod val="50000"/>
                  </a:schemeClr>
                </a:solidFill>
                <a:latin typeface="Bahnschrift" panose="020B0502040204020203" pitchFamily="34" charset="0"/>
              </a:rPr>
              <a:t>is </a:t>
            </a:r>
            <a:r>
              <a:rPr lang="en-US" sz="1400" b="1" dirty="0" smtClean="0">
                <a:solidFill>
                  <a:schemeClr val="accent2"/>
                </a:solidFill>
                <a:latin typeface="Bahnschrift" panose="020B0502040204020203" pitchFamily="34" charset="0"/>
              </a:rPr>
              <a:t>highest in France </a:t>
            </a:r>
            <a:r>
              <a:rPr lang="en-US" sz="1400" dirty="0" smtClean="0">
                <a:solidFill>
                  <a:schemeClr val="bg2">
                    <a:lumMod val="50000"/>
                  </a:schemeClr>
                </a:solidFill>
                <a:latin typeface="Bahnschrift" panose="020B0502040204020203" pitchFamily="34" charset="0"/>
              </a:rPr>
              <a:t>whereas in </a:t>
            </a:r>
            <a:r>
              <a:rPr lang="en-US" sz="1400" b="1" dirty="0" smtClean="0">
                <a:solidFill>
                  <a:schemeClr val="accent2"/>
                </a:solidFill>
                <a:latin typeface="Bahnschrift" panose="020B0502040204020203" pitchFamily="34" charset="0"/>
              </a:rPr>
              <a:t>Ireland it is lowest</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26522" y="1769533"/>
            <a:ext cx="5062855" cy="3454400"/>
          </a:xfrm>
          <a:prstGeom prst="rect">
            <a:avLst/>
          </a:prstGeom>
        </p:spPr>
      </p:pic>
      <p:sp>
        <p:nvSpPr>
          <p:cNvPr id="4" name="TextBox 3"/>
          <p:cNvSpPr txBox="1"/>
          <p:nvPr/>
        </p:nvSpPr>
        <p:spPr>
          <a:xfrm>
            <a:off x="863600" y="5585767"/>
            <a:ext cx="1041400"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Ireland</a:t>
            </a:r>
          </a:p>
          <a:p>
            <a:r>
              <a:rPr lang="en-US" sz="1200" dirty="0" smtClean="0">
                <a:latin typeface="Bahnschrift" panose="020B0502040204020203" pitchFamily="34" charset="0"/>
              </a:rPr>
              <a:t>Sales: 15,998</a:t>
            </a:r>
            <a:endParaRPr lang="en-IN" sz="1200" dirty="0">
              <a:latin typeface="Bahnschrift" panose="020B0502040204020203" pitchFamily="34" charset="0"/>
            </a:endParaRPr>
          </a:p>
        </p:txBody>
      </p:sp>
      <p:cxnSp>
        <p:nvCxnSpPr>
          <p:cNvPr id="6" name="Curved Connector 5"/>
          <p:cNvCxnSpPr>
            <a:endCxn id="4" idx="0"/>
          </p:cNvCxnSpPr>
          <p:nvPr/>
        </p:nvCxnSpPr>
        <p:spPr>
          <a:xfrm rot="5400000">
            <a:off x="844154" y="4364847"/>
            <a:ext cx="1761067" cy="680773"/>
          </a:xfrm>
          <a:prstGeom prst="curved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65979" y="5585766"/>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France</a:t>
            </a:r>
          </a:p>
          <a:p>
            <a:r>
              <a:rPr lang="en-US" sz="1200" dirty="0" smtClean="0">
                <a:latin typeface="Bahnschrift" panose="020B0502040204020203" pitchFamily="34" charset="0"/>
              </a:rPr>
              <a:t>Sales: 609,683</a:t>
            </a:r>
            <a:endParaRPr lang="en-IN" sz="1200" dirty="0">
              <a:latin typeface="Bahnschrift" panose="020B0502040204020203" pitchFamily="34" charset="0"/>
            </a:endParaRPr>
          </a:p>
        </p:txBody>
      </p:sp>
      <p:cxnSp>
        <p:nvCxnSpPr>
          <p:cNvPr id="9" name="Curved Connector 8"/>
          <p:cNvCxnSpPr>
            <a:endCxn id="12" idx="0"/>
          </p:cNvCxnSpPr>
          <p:nvPr/>
        </p:nvCxnSpPr>
        <p:spPr>
          <a:xfrm rot="16200000" flipH="1">
            <a:off x="2575645" y="4587155"/>
            <a:ext cx="1166166" cy="831056"/>
          </a:xfrm>
          <a:prstGeom prst="curved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15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ANALYSIS IN 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7196668" y="2947570"/>
            <a:ext cx="3268132"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United Kingdom (U.K)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Least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p>
        </p:txBody>
      </p:sp>
      <p:pic>
        <p:nvPicPr>
          <p:cNvPr id="2" name="Picture 1"/>
          <p:cNvPicPr>
            <a:picLocks noChangeAspect="1"/>
          </p:cNvPicPr>
          <p:nvPr/>
        </p:nvPicPr>
        <p:blipFill>
          <a:blip r:embed="rId2"/>
          <a:stretch>
            <a:fillRect/>
          </a:stretch>
        </p:blipFill>
        <p:spPr>
          <a:xfrm>
            <a:off x="448203" y="1675869"/>
            <a:ext cx="5551256" cy="3802064"/>
          </a:xfrm>
          <a:prstGeom prst="rect">
            <a:avLst/>
          </a:prstGeom>
        </p:spPr>
      </p:pic>
      <p:sp>
        <p:nvSpPr>
          <p:cNvPr id="7" name="TextBox 6"/>
          <p:cNvSpPr txBox="1"/>
          <p:nvPr/>
        </p:nvSpPr>
        <p:spPr>
          <a:xfrm>
            <a:off x="846667" y="5941367"/>
            <a:ext cx="1151466"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Profit: -37,188</a:t>
            </a:r>
            <a:endParaRPr lang="en-IN" sz="1200" dirty="0">
              <a:latin typeface="Bahnschrift" panose="020B0502040204020203" pitchFamily="34" charset="0"/>
            </a:endParaRPr>
          </a:p>
        </p:txBody>
      </p:sp>
      <p:sp>
        <p:nvSpPr>
          <p:cNvPr id="8" name="TextBox 7"/>
          <p:cNvSpPr txBox="1"/>
          <p:nvPr/>
        </p:nvSpPr>
        <p:spPr>
          <a:xfrm>
            <a:off x="2949045" y="5941366"/>
            <a:ext cx="1309687"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United Kingdom</a:t>
            </a:r>
          </a:p>
          <a:p>
            <a:r>
              <a:rPr lang="en-US" sz="1200" dirty="0" smtClean="0">
                <a:latin typeface="Bahnschrift" panose="020B0502040204020203" pitchFamily="34" charset="0"/>
              </a:rPr>
              <a:t>Profit: 90,382</a:t>
            </a:r>
            <a:endParaRPr lang="en-IN" sz="1200" dirty="0">
              <a:latin typeface="Bahnschrift" panose="020B0502040204020203" pitchFamily="34" charset="0"/>
            </a:endParaRPr>
          </a:p>
        </p:txBody>
      </p:sp>
      <p:cxnSp>
        <p:nvCxnSpPr>
          <p:cNvPr id="5" name="Curved Connector 4"/>
          <p:cNvCxnSpPr>
            <a:endCxn id="8" idx="0"/>
          </p:cNvCxnSpPr>
          <p:nvPr/>
        </p:nvCxnSpPr>
        <p:spPr>
          <a:xfrm rot="16200000" flipH="1">
            <a:off x="2040128" y="4377605"/>
            <a:ext cx="1978966" cy="1148556"/>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endCxn id="7" idx="0"/>
          </p:cNvCxnSpPr>
          <p:nvPr/>
        </p:nvCxnSpPr>
        <p:spPr>
          <a:xfrm rot="5400000">
            <a:off x="1141206" y="4133528"/>
            <a:ext cx="2089034" cy="152664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39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7687" y="91291"/>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MARGIN ANALYSIS IN </a:t>
            </a:r>
          </a:p>
          <a:p>
            <a:pPr algn="ctr"/>
            <a:r>
              <a:rPr lang="en-US" sz="3600" b="1" dirty="0" smtClean="0">
                <a:solidFill>
                  <a:schemeClr val="bg1"/>
                </a:solidFill>
                <a:latin typeface="Bahnschrift" panose="020B0502040204020203" pitchFamily="34" charset="0"/>
              </a:rPr>
              <a:t>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6934199" y="3078314"/>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Profit Margin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Norway</a:t>
            </a:r>
            <a:r>
              <a:rPr lang="en-US" sz="1400" dirty="0" smtClean="0">
                <a:solidFill>
                  <a:schemeClr val="bg2">
                    <a:lumMod val="50000"/>
                  </a:schemeClr>
                </a:solidFill>
                <a:latin typeface="Bahnschrift" panose="020B0502040204020203" pitchFamily="34" charset="0"/>
              </a:rPr>
              <a:t> whereas it is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p>
        </p:txBody>
      </p:sp>
      <p:pic>
        <p:nvPicPr>
          <p:cNvPr id="3" name="Picture 2"/>
          <p:cNvPicPr>
            <a:picLocks noChangeAspect="1"/>
          </p:cNvPicPr>
          <p:nvPr/>
        </p:nvPicPr>
        <p:blipFill>
          <a:blip r:embed="rId2"/>
          <a:stretch>
            <a:fillRect/>
          </a:stretch>
        </p:blipFill>
        <p:spPr>
          <a:xfrm>
            <a:off x="366712" y="1604961"/>
            <a:ext cx="5738924" cy="4059239"/>
          </a:xfrm>
          <a:prstGeom prst="rect">
            <a:avLst/>
          </a:prstGeom>
        </p:spPr>
      </p:pic>
      <p:sp>
        <p:nvSpPr>
          <p:cNvPr id="7" name="TextBox 6"/>
          <p:cNvSpPr txBox="1"/>
          <p:nvPr/>
        </p:nvSpPr>
        <p:spPr>
          <a:xfrm>
            <a:off x="2786702" y="6017567"/>
            <a:ext cx="1582097"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Profit Margin:  -0.53</a:t>
            </a:r>
            <a:endParaRPr lang="en-IN" sz="1200" dirty="0">
              <a:latin typeface="Bahnschrift" panose="020B0502040204020203" pitchFamily="34" charset="0"/>
            </a:endParaRPr>
          </a:p>
        </p:txBody>
      </p:sp>
      <p:sp>
        <p:nvSpPr>
          <p:cNvPr id="8" name="TextBox 7"/>
          <p:cNvSpPr txBox="1"/>
          <p:nvPr/>
        </p:nvSpPr>
        <p:spPr>
          <a:xfrm>
            <a:off x="850482" y="6017566"/>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Norway</a:t>
            </a:r>
          </a:p>
          <a:p>
            <a:r>
              <a:rPr lang="en-US" sz="1200" dirty="0" smtClean="0">
                <a:latin typeface="Bahnschrift" panose="020B0502040204020203" pitchFamily="34" charset="0"/>
              </a:rPr>
              <a:t>Sales: 0.25</a:t>
            </a:r>
            <a:endParaRPr lang="en-IN" sz="1200" dirty="0">
              <a:latin typeface="Bahnschrift" panose="020B0502040204020203" pitchFamily="34" charset="0"/>
            </a:endParaRPr>
          </a:p>
        </p:txBody>
      </p:sp>
      <p:cxnSp>
        <p:nvCxnSpPr>
          <p:cNvPr id="5" name="Curved Connector 4"/>
          <p:cNvCxnSpPr>
            <a:endCxn id="8" idx="1"/>
          </p:cNvCxnSpPr>
          <p:nvPr/>
        </p:nvCxnSpPr>
        <p:spPr>
          <a:xfrm rot="5400000">
            <a:off x="294009" y="3511341"/>
            <a:ext cx="3293532" cy="2180585"/>
          </a:xfrm>
          <a:prstGeom prst="curvedConnector4">
            <a:avLst>
              <a:gd name="adj1" fmla="val 46496"/>
              <a:gd name="adj2" fmla="val 11048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endCxn id="7" idx="0"/>
          </p:cNvCxnSpPr>
          <p:nvPr/>
        </p:nvCxnSpPr>
        <p:spPr>
          <a:xfrm rot="16200000" flipH="1">
            <a:off x="2213325" y="4653141"/>
            <a:ext cx="2046700" cy="682151"/>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871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DISCOUNT ANALYSIS IN EUROPEAN COUNTRIES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28613" y="1525170"/>
            <a:ext cx="5852100" cy="4028897"/>
          </a:xfrm>
          <a:prstGeom prst="rect">
            <a:avLst/>
          </a:prstGeom>
        </p:spPr>
      </p:pic>
      <p:sp>
        <p:nvSpPr>
          <p:cNvPr id="7" name="TextBox 6"/>
          <p:cNvSpPr txBox="1"/>
          <p:nvPr/>
        </p:nvSpPr>
        <p:spPr>
          <a:xfrm>
            <a:off x="838200" y="6000634"/>
            <a:ext cx="1295400"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Finland</a:t>
            </a:r>
          </a:p>
          <a:p>
            <a:r>
              <a:rPr lang="en-US" sz="1200" dirty="0" smtClean="0">
                <a:latin typeface="Bahnschrift" panose="020B0502040204020203" pitchFamily="34" charset="0"/>
              </a:rPr>
              <a:t>Discount: 0</a:t>
            </a:r>
            <a:endParaRPr lang="en-IN" sz="1200" dirty="0">
              <a:latin typeface="Bahnschrift" panose="020B0502040204020203" pitchFamily="34" charset="0"/>
            </a:endParaRPr>
          </a:p>
        </p:txBody>
      </p:sp>
      <p:sp>
        <p:nvSpPr>
          <p:cNvPr id="8" name="TextBox 7"/>
          <p:cNvSpPr txBox="1"/>
          <p:nvPr/>
        </p:nvSpPr>
        <p:spPr>
          <a:xfrm>
            <a:off x="2940579" y="6000633"/>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Discount: 188.9</a:t>
            </a:r>
            <a:endParaRPr lang="en-IN" sz="1200" dirty="0">
              <a:latin typeface="Bahnschrift" panose="020B0502040204020203" pitchFamily="34" charset="0"/>
            </a:endParaRPr>
          </a:p>
        </p:txBody>
      </p:sp>
      <p:cxnSp>
        <p:nvCxnSpPr>
          <p:cNvPr id="5" name="Curved Connector 4"/>
          <p:cNvCxnSpPr>
            <a:endCxn id="8" idx="0"/>
          </p:cNvCxnSpPr>
          <p:nvPr/>
        </p:nvCxnSpPr>
        <p:spPr>
          <a:xfrm rot="16200000" flipH="1">
            <a:off x="2237441" y="4689218"/>
            <a:ext cx="2029766" cy="593063"/>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5400000">
            <a:off x="797204" y="3738593"/>
            <a:ext cx="2936581" cy="1587500"/>
          </a:xfrm>
          <a:prstGeom prst="curvedConnector3">
            <a:avLst>
              <a:gd name="adj1" fmla="val -44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4199" y="3078314"/>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Discount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r>
              <a:rPr lang="en-US" sz="1400" dirty="0" smtClean="0">
                <a:solidFill>
                  <a:schemeClr val="bg2">
                    <a:lumMod val="50000"/>
                  </a:schemeClr>
                </a:solidFill>
                <a:latin typeface="Bahnschrift" panose="020B0502040204020203" pitchFamily="34" charset="0"/>
              </a:rPr>
              <a:t> whereas it is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Finland.</a:t>
            </a:r>
          </a:p>
        </p:txBody>
      </p:sp>
    </p:spTree>
    <p:extLst>
      <p:ext uri="{BB962C8B-B14F-4D97-AF65-F5344CB8AC3E}">
        <p14:creationId xmlns:p14="http://schemas.microsoft.com/office/powerpoint/2010/main" val="2652631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952999" y="2584314"/>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OTHER ANALYSIS</a:t>
            </a:r>
            <a:endParaRPr lang="en-IN" sz="4800" b="1" dirty="0">
              <a:solidFill>
                <a:schemeClr val="bg1"/>
              </a:solidFill>
              <a:latin typeface="Bahnschrift" panose="020B0502040204020203" pitchFamily="34" charset="0"/>
              <a:cs typeface="Arial" panose="020B0604020202020204" pitchFamily="34" charset="0"/>
            </a:endParaRPr>
          </a:p>
        </p:txBody>
      </p:sp>
      <p:sp>
        <p:nvSpPr>
          <p:cNvPr id="8" name="Freeform 1">
            <a:extLst>
              <a:ext uri="{FF2B5EF4-FFF2-40B4-BE49-F238E27FC236}">
                <a16:creationId xmlns="" xmlns:a16="http://schemas.microsoft.com/office/drawing/2014/main" id="{7F27B721-0BB5-2741-A56C-0878060DE984}"/>
              </a:ext>
            </a:extLst>
          </p:cNvPr>
          <p:cNvSpPr/>
          <p:nvPr/>
        </p:nvSpPr>
        <p:spPr>
          <a:xfrm>
            <a:off x="3191933" y="2481936"/>
            <a:ext cx="1444401"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r>
              <a:rPr lang="en-US" sz="5400" b="1" dirty="0" smtClean="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Tree>
    <p:extLst>
      <p:ext uri="{BB962C8B-B14F-4D97-AF65-F5344CB8AC3E}">
        <p14:creationId xmlns:p14="http://schemas.microsoft.com/office/powerpoint/2010/main" val="599187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87498" y="3860801"/>
            <a:ext cx="9033934" cy="2169825"/>
          </a:xfrm>
          <a:prstGeom prst="rect">
            <a:avLst/>
          </a:prstGeom>
          <a:solidFill>
            <a:schemeClr val="bg1"/>
          </a:solidFill>
        </p:spPr>
        <p:txBody>
          <a:bodyPr wrap="square" rtlCol="0">
            <a:spAutoFit/>
          </a:bodyPr>
          <a:lstStyle/>
          <a:p>
            <a:pPr algn="just">
              <a:lnSpc>
                <a:spcPct val="150000"/>
              </a:lnSpc>
            </a:pPr>
            <a:r>
              <a:rPr lang="en-US" dirty="0" smtClean="0">
                <a:latin typeface="Bahnschrift" panose="020B0502040204020203" pitchFamily="34" charset="0"/>
              </a:rPr>
              <a:t>The project is data analytics project of </a:t>
            </a:r>
            <a:r>
              <a:rPr lang="en-US" dirty="0" err="1" smtClean="0">
                <a:latin typeface="Bahnschrift" panose="020B0502040204020203" pitchFamily="34" charset="0"/>
              </a:rPr>
              <a:t>EuroMart</a:t>
            </a:r>
            <a:r>
              <a:rPr lang="en-US" dirty="0" smtClean="0">
                <a:latin typeface="Bahnschrift" panose="020B0502040204020203" pitchFamily="34" charset="0"/>
              </a:rPr>
              <a:t> stores. In this project we are going to go through various aspects of data set and find the sales, profit, profit margin, discount and other things related to the sales analysis of the stores. The project will help the stores to modify the sales and help to improve their sales and marketing plan to regions, categories and segments where sales and profit are low.</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PROJECT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70253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QUATERLY SALES AND PROFIT ANALYSIS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According to above visual the </a:t>
            </a:r>
            <a:r>
              <a:rPr lang="en-US" sz="1400" b="1" dirty="0" smtClean="0">
                <a:solidFill>
                  <a:schemeClr val="bg2">
                    <a:lumMod val="50000"/>
                  </a:schemeClr>
                </a:solidFill>
                <a:latin typeface="Bahnschrift" panose="020B0502040204020203" pitchFamily="34" charset="0"/>
              </a:rPr>
              <a:t>sales</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highest in 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lowest in 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r>
              <a:rPr lang="en-US" sz="1400" dirty="0" smtClean="0">
                <a:solidFill>
                  <a:schemeClr val="bg2">
                    <a:lumMod val="50000"/>
                  </a:schemeClr>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 </a:t>
            </a:r>
            <a:endParaRPr lang="en-US" sz="1400" dirty="0" smtClean="0">
              <a:solidFill>
                <a:schemeClr val="bg2">
                  <a:lumMod val="50000"/>
                </a:schemeClr>
              </a:solidFill>
              <a:latin typeface="Bahnschrift" panose="020B0502040204020203" pitchFamily="34" charset="0"/>
            </a:endParaRPr>
          </a:p>
          <a:p>
            <a:pPr algn="ctr"/>
            <a:r>
              <a:rPr lang="en-US" sz="1400" b="1" dirty="0" smtClean="0">
                <a:solidFill>
                  <a:schemeClr val="bg2">
                    <a:lumMod val="50000"/>
                  </a:schemeClr>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is </a:t>
            </a:r>
            <a:r>
              <a:rPr lang="en-US" sz="1400" b="1" dirty="0" smtClean="0">
                <a:solidFill>
                  <a:schemeClr val="accent2"/>
                </a:solidFill>
                <a:latin typeface="Bahnschrift" panose="020B0502040204020203" pitchFamily="34" charset="0"/>
              </a:rPr>
              <a:t>highest in 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2012 </a:t>
            </a:r>
            <a:r>
              <a:rPr lang="en-US" sz="1400" dirty="0" smtClean="0">
                <a:solidFill>
                  <a:schemeClr val="bg2">
                    <a:lumMod val="50000"/>
                  </a:schemeClr>
                </a:solidFill>
                <a:latin typeface="Bahnschrift" panose="020B0502040204020203" pitchFamily="34" charset="0"/>
              </a:rPr>
              <a:t>whereas </a:t>
            </a:r>
            <a:r>
              <a:rPr lang="en-US" sz="1400" b="1" dirty="0" smtClean="0">
                <a:solidFill>
                  <a:schemeClr val="accent2"/>
                </a:solidFill>
                <a:latin typeface="Bahnschrift" panose="020B0502040204020203" pitchFamily="34" charset="0"/>
              </a:rPr>
              <a:t>lowest in the 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1332971" y="1435212"/>
            <a:ext cx="9335030" cy="4010025"/>
          </a:xfrm>
          <a:prstGeom prst="rect">
            <a:avLst/>
          </a:prstGeom>
        </p:spPr>
      </p:pic>
    </p:spTree>
    <p:extLst>
      <p:ext uri="{BB962C8B-B14F-4D97-AF65-F5344CB8AC3E}">
        <p14:creationId xmlns:p14="http://schemas.microsoft.com/office/powerpoint/2010/main" val="41814352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ACROSS VARIOUS REGIONS</a:t>
            </a:r>
            <a:endParaRPr lang="en-IN" sz="3600" b="1" dirty="0">
              <a:solidFill>
                <a:schemeClr val="bg1"/>
              </a:solidFill>
              <a:latin typeface="Bahnschrift" panose="020B0502040204020203" pitchFamily="34" charset="0"/>
            </a:endParaRPr>
          </a:p>
        </p:txBody>
      </p:sp>
      <p:sp>
        <p:nvSpPr>
          <p:cNvPr id="10" name="TextBox 9"/>
          <p:cNvSpPr txBox="1"/>
          <p:nvPr/>
        </p:nvSpPr>
        <p:spPr>
          <a:xfrm>
            <a:off x="1329267" y="5291274"/>
            <a:ext cx="9872133"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According to the above visual </a:t>
            </a:r>
          </a:p>
          <a:p>
            <a:pPr algn="ct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2012</a:t>
            </a:r>
            <a:r>
              <a:rPr lang="en-US" sz="1400" dirty="0" smtClean="0">
                <a:solidFill>
                  <a:schemeClr val="bg2">
                    <a:lumMod val="50000"/>
                  </a:schemeClr>
                </a:solidFill>
                <a:latin typeface="Bahnschrift" panose="020B0502040204020203" pitchFamily="34" charset="0"/>
              </a:rPr>
              <a:t>. </a:t>
            </a:r>
          </a:p>
          <a:p>
            <a:pPr algn="ct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2013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2014</a:t>
            </a:r>
            <a:r>
              <a:rPr lang="en-US" sz="1400" dirty="0" smtClean="0">
                <a:solidFill>
                  <a:schemeClr val="bg2">
                    <a:lumMod val="50000"/>
                  </a:schemeClr>
                </a:solidFill>
                <a:latin typeface="Bahnschrift" panose="020B0502040204020203" pitchFamily="34" charset="0"/>
              </a:rPr>
              <a:t>.</a:t>
            </a:r>
          </a:p>
          <a:p>
            <a:pPr algn="ct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lowest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r>
              <a:rPr lang="en-US" sz="1400" dirty="0" smtClean="0">
                <a:solidFill>
                  <a:schemeClr val="bg2">
                    <a:lumMod val="50000"/>
                  </a:schemeClr>
                </a:solidFill>
                <a:latin typeface="Bahnschrift" panose="020B0502040204020203" pitchFamily="34" charset="0"/>
              </a:rPr>
              <a:t>.</a:t>
            </a:r>
            <a:endParaRPr lang="en-IN" sz="1400" dirty="0">
              <a:solidFill>
                <a:schemeClr val="bg2">
                  <a:lumMod val="50000"/>
                </a:schemeClr>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345907" y="1506537"/>
            <a:ext cx="7519458" cy="3661113"/>
          </a:xfrm>
          <a:prstGeom prst="rect">
            <a:avLst/>
          </a:prstGeom>
        </p:spPr>
      </p:pic>
    </p:spTree>
    <p:extLst>
      <p:ext uri="{BB962C8B-B14F-4D97-AF65-F5344CB8AC3E}">
        <p14:creationId xmlns:p14="http://schemas.microsoft.com/office/powerpoint/2010/main" val="3607222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TOP 5 CUSTOMERS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From the above visual we can see that the </a:t>
            </a:r>
            <a:r>
              <a:rPr lang="en-US" sz="1400" b="1" dirty="0" smtClean="0">
                <a:solidFill>
                  <a:schemeClr val="accent2"/>
                </a:solidFill>
                <a:latin typeface="Bahnschrift" panose="020B0502040204020203" pitchFamily="34" charset="0"/>
              </a:rPr>
              <a:t>customer</a:t>
            </a:r>
            <a:r>
              <a:rPr lang="en-US" sz="1400" dirty="0" smtClean="0">
                <a:solidFill>
                  <a:schemeClr val="bg2">
                    <a:lumMod val="50000"/>
                  </a:schemeClr>
                </a:solidFill>
                <a:latin typeface="Bahnschrift" panose="020B0502040204020203" pitchFamily="34" charset="0"/>
              </a:rPr>
              <a:t> which 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sale who has crossed 11K mark is </a:t>
            </a:r>
            <a:r>
              <a:rPr lang="en-US" sz="1400" b="1" dirty="0" smtClean="0">
                <a:solidFill>
                  <a:schemeClr val="accent2"/>
                </a:solidFill>
                <a:latin typeface="Bahnschrift" panose="020B0502040204020203" pitchFamily="34" charset="0"/>
              </a:rPr>
              <a:t>Angie </a:t>
            </a:r>
            <a:r>
              <a:rPr lang="en-US" sz="1400" b="1" dirty="0" err="1" smtClean="0">
                <a:solidFill>
                  <a:schemeClr val="accent2"/>
                </a:solidFill>
                <a:latin typeface="Bahnschrift" panose="020B0502040204020203" pitchFamily="34" charset="0"/>
              </a:rPr>
              <a:t>Massengill</a:t>
            </a:r>
            <a:r>
              <a:rPr lang="en-US" sz="1400" b="1" dirty="0" smtClean="0">
                <a:solidFill>
                  <a:schemeClr val="accent2"/>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you has not crossed the 11K mark is </a:t>
            </a:r>
            <a:r>
              <a:rPr lang="en-US" sz="1400" b="1" dirty="0" smtClean="0">
                <a:solidFill>
                  <a:schemeClr val="accent2"/>
                </a:solidFill>
                <a:latin typeface="Bahnschrift" panose="020B0502040204020203" pitchFamily="34" charset="0"/>
              </a:rPr>
              <a:t>Phillip Newsom</a:t>
            </a:r>
            <a:r>
              <a:rPr lang="en-US" sz="1400" dirty="0" smtClean="0">
                <a:solidFill>
                  <a:schemeClr val="bg2">
                    <a:lumMod val="50000"/>
                  </a:schemeClr>
                </a:solidFill>
                <a:latin typeface="Bahnschrift" panose="020B0502040204020203" pitchFamily="34" charset="0"/>
              </a:rPr>
              <a:t>.</a:t>
            </a:r>
            <a:endParaRPr lang="en-IN" sz="1400" dirty="0">
              <a:solidFill>
                <a:schemeClr val="bg2">
                  <a:lumMod val="50000"/>
                </a:schemeClr>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2804582" y="1492779"/>
            <a:ext cx="6410779" cy="3739621"/>
          </a:xfrm>
          <a:prstGeom prst="rect">
            <a:avLst/>
          </a:prstGeom>
        </p:spPr>
      </p:pic>
    </p:spTree>
    <p:extLst>
      <p:ext uri="{BB962C8B-B14F-4D97-AF65-F5344CB8AC3E}">
        <p14:creationId xmlns:p14="http://schemas.microsoft.com/office/powerpoint/2010/main" val="976663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REGION VS SEGMENT SALES ANALYSIS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above pivot table shows the sales in various regions across various segments. From the visual we can make out that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accent2"/>
                </a:solidFill>
                <a:latin typeface="Bahnschrift" panose="020B0502040204020203" pitchFamily="34" charset="0"/>
              </a:rPr>
              <a:t>highest sales.</a:t>
            </a:r>
            <a:endParaRPr lang="en-IN" sz="1400"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151591" y="1677569"/>
            <a:ext cx="7595949" cy="3571763"/>
          </a:xfrm>
          <a:prstGeom prst="rect">
            <a:avLst/>
          </a:prstGeom>
        </p:spPr>
      </p:pic>
    </p:spTree>
    <p:extLst>
      <p:ext uri="{BB962C8B-B14F-4D97-AF65-F5344CB8AC3E}">
        <p14:creationId xmlns:p14="http://schemas.microsoft.com/office/powerpoint/2010/main" val="1693095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REGION VS SEGMENT SALES ANALYSIS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dirty="0" smtClean="0">
                <a:solidFill>
                  <a:schemeClr val="bg2">
                    <a:lumMod val="50000"/>
                  </a:schemeClr>
                </a:solidFill>
                <a:latin typeface="Bahnschrift" panose="020B0502040204020203" pitchFamily="34" charset="0"/>
              </a:rPr>
              <a:t>to the above visual the </a:t>
            </a:r>
            <a:r>
              <a:rPr lang="en-US" sz="1400" dirty="0" smtClean="0">
                <a:solidFill>
                  <a:schemeClr val="bg2">
                    <a:lumMod val="50000"/>
                  </a:schemeClr>
                </a:solidFill>
                <a:latin typeface="Bahnschrift" panose="020B0502040204020203" pitchFamily="34" charset="0"/>
              </a:rPr>
              <a:t>most used shipping mode is </a:t>
            </a:r>
            <a:r>
              <a:rPr lang="en-US" sz="1400" b="1" dirty="0" smtClean="0">
                <a:solidFill>
                  <a:schemeClr val="accent2"/>
                </a:solidFill>
                <a:latin typeface="Bahnschrift" panose="020B0502040204020203" pitchFamily="34" charset="0"/>
              </a:rPr>
              <a:t>Economy</a:t>
            </a:r>
            <a:r>
              <a:rPr lang="en-US" sz="1400" dirty="0" smtClean="0">
                <a:solidFill>
                  <a:schemeClr val="bg2">
                    <a:lumMod val="50000"/>
                  </a:schemeClr>
                </a:solidFill>
                <a:latin typeface="Bahnschrift" panose="020B0502040204020203" pitchFamily="34" charset="0"/>
              </a:rPr>
              <a:t> whereas the least used shipping mode is </a:t>
            </a:r>
            <a:r>
              <a:rPr lang="en-US" sz="1400" b="1" dirty="0" smtClean="0">
                <a:solidFill>
                  <a:schemeClr val="accent2"/>
                </a:solidFill>
                <a:latin typeface="Bahnschrift" panose="020B0502040204020203" pitchFamily="34" charset="0"/>
              </a:rPr>
              <a:t>Immediate </a:t>
            </a:r>
            <a:r>
              <a:rPr lang="en-US" sz="1400" dirty="0" smtClean="0">
                <a:solidFill>
                  <a:schemeClr val="bg2">
                    <a:lumMod val="50000"/>
                  </a:schemeClr>
                </a:solidFill>
                <a:latin typeface="Bahnschrift" panose="020B0502040204020203" pitchFamily="34" charset="0"/>
              </a:rPr>
              <a:t>according to </a:t>
            </a:r>
            <a:r>
              <a:rPr lang="en-US" sz="1400" dirty="0" smtClean="0">
                <a:solidFill>
                  <a:schemeClr val="bg2">
                    <a:lumMod val="50000"/>
                  </a:schemeClr>
                </a:solidFill>
                <a:latin typeface="Bahnschrift" panose="020B0502040204020203" pitchFamily="34" charset="0"/>
              </a:rPr>
              <a:t>sales</a:t>
            </a:r>
            <a:r>
              <a:rPr lang="en-US" sz="1400" dirty="0" smtClean="0">
                <a:solidFill>
                  <a:schemeClr val="bg2">
                    <a:lumMod val="50000"/>
                  </a:schemeClr>
                </a:solidFill>
                <a:latin typeface="Bahnschrift" panose="020B0502040204020203" pitchFamily="34" charset="0"/>
              </a:rPr>
              <a:t>.</a:t>
            </a:r>
            <a:endParaRPr lang="en-IN" sz="1400" dirty="0">
              <a:solidFill>
                <a:schemeClr val="bg2">
                  <a:lumMod val="50000"/>
                </a:schemeClr>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3181350" y="1828800"/>
            <a:ext cx="5829300" cy="3200400"/>
          </a:xfrm>
          <a:prstGeom prst="rect">
            <a:avLst/>
          </a:prstGeom>
        </p:spPr>
      </p:pic>
    </p:spTree>
    <p:extLst>
      <p:ext uri="{BB962C8B-B14F-4D97-AF65-F5344CB8AC3E}">
        <p14:creationId xmlns:p14="http://schemas.microsoft.com/office/powerpoint/2010/main" val="13804764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smtClean="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3275" y="2584314"/>
            <a:ext cx="4700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KEY INSIGHTS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618023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62856" y="155112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77158" y="166542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62856" y="252265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83486" y="26306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 xmlns:a16="http://schemas.microsoft.com/office/drawing/2014/main" id="{5EDFE1E9-5609-324F-8277-E26B1CEBC18E}"/>
              </a:ext>
            </a:extLst>
          </p:cNvPr>
          <p:cNvSpPr/>
          <p:nvPr/>
        </p:nvSpPr>
        <p:spPr>
          <a:xfrm>
            <a:off x="2162856" y="349418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77156" y="360848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62856" y="446571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83486" y="457368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 xmlns:a16="http://schemas.microsoft.com/office/drawing/2014/main" id="{5EDFE1E9-5609-324F-8277-E26B1CEBC18E}"/>
              </a:ext>
            </a:extLst>
          </p:cNvPr>
          <p:cNvSpPr/>
          <p:nvPr/>
        </p:nvSpPr>
        <p:spPr>
          <a:xfrm>
            <a:off x="2162856" y="543724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77155" y="555154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29175" y="1696296"/>
            <a:ext cx="7950200" cy="461665"/>
          </a:xfrm>
          <a:prstGeom prst="rect">
            <a:avLst/>
          </a:prstGeom>
          <a:noFill/>
        </p:spPr>
        <p:txBody>
          <a:bodyPr wrap="square" rtlCol="0">
            <a:spAutoFit/>
          </a:bodyPr>
          <a:lstStyle/>
          <a:p>
            <a:r>
              <a:rPr lang="en-US" sz="2400" b="1" dirty="0" smtClean="0">
                <a:latin typeface="Bahnschrift" panose="020B0502040204020203" pitchFamily="34" charset="0"/>
              </a:rPr>
              <a:t>Segments with </a:t>
            </a:r>
            <a:r>
              <a:rPr lang="en-US" sz="2400" b="1" dirty="0" smtClean="0">
                <a:solidFill>
                  <a:schemeClr val="accent2"/>
                </a:solidFill>
                <a:latin typeface="Bahnschrift" panose="020B0502040204020203" pitchFamily="34" charset="0"/>
              </a:rPr>
              <a:t>highest sales has highest profit </a:t>
            </a:r>
            <a:r>
              <a:rPr lang="en-US" sz="2400" b="1" dirty="0" smtClean="0">
                <a:latin typeface="Bahnschrift" panose="020B0502040204020203" pitchFamily="34" charset="0"/>
              </a:rPr>
              <a:t>as well.</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29175" y="2630622"/>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Nokia Smart phone </a:t>
            </a:r>
            <a:r>
              <a:rPr lang="en-US" sz="2400" b="1" dirty="0" smtClean="0">
                <a:latin typeface="Bahnschrift" panose="020B0502040204020203" pitchFamily="34" charset="0"/>
              </a:rPr>
              <a:t>is very famous and has huge profits.</a:t>
            </a:r>
          </a:p>
        </p:txBody>
      </p:sp>
      <p:sp>
        <p:nvSpPr>
          <p:cNvPr id="22" name="TextBox 21"/>
          <p:cNvSpPr txBox="1"/>
          <p:nvPr/>
        </p:nvSpPr>
        <p:spPr>
          <a:xfrm>
            <a:off x="3029172" y="3608483"/>
            <a:ext cx="7950200" cy="461665"/>
          </a:xfrm>
          <a:prstGeom prst="rect">
            <a:avLst/>
          </a:prstGeom>
          <a:noFill/>
        </p:spPr>
        <p:txBody>
          <a:bodyPr wrap="square" rtlCol="0">
            <a:spAutoFit/>
          </a:bodyPr>
          <a:lstStyle/>
          <a:p>
            <a:r>
              <a:rPr lang="en-US" sz="2400" b="1" dirty="0" smtClean="0">
                <a:latin typeface="Bahnschrift" panose="020B0502040204020203" pitchFamily="34" charset="0"/>
              </a:rPr>
              <a:t>Sales is highest in the </a:t>
            </a:r>
            <a:r>
              <a:rPr lang="en-US" sz="2400" b="1" dirty="0" smtClean="0">
                <a:solidFill>
                  <a:schemeClr val="accent2"/>
                </a:solidFill>
                <a:latin typeface="Bahnschrift" panose="020B0502040204020203" pitchFamily="34" charset="0"/>
              </a:rPr>
              <a:t>consumer segments</a:t>
            </a:r>
            <a:r>
              <a:rPr lang="en-US" sz="2400" b="1" dirty="0" smtClean="0">
                <a:latin typeface="Bahnschrift" panose="020B0502040204020203" pitchFamily="34" charset="0"/>
              </a:rPr>
              <a:t>.</a:t>
            </a:r>
          </a:p>
        </p:txBody>
      </p:sp>
      <p:sp>
        <p:nvSpPr>
          <p:cNvPr id="23" name="TextBox 22"/>
          <p:cNvSpPr txBox="1"/>
          <p:nvPr/>
        </p:nvSpPr>
        <p:spPr>
          <a:xfrm>
            <a:off x="3029172" y="4632845"/>
            <a:ext cx="7950200" cy="461665"/>
          </a:xfrm>
          <a:prstGeom prst="rect">
            <a:avLst/>
          </a:prstGeom>
          <a:noFill/>
        </p:spPr>
        <p:txBody>
          <a:bodyPr wrap="square" rtlCol="0">
            <a:spAutoFit/>
          </a:bodyPr>
          <a:lstStyle/>
          <a:p>
            <a:r>
              <a:rPr lang="en-US" sz="2400" b="1" dirty="0" smtClean="0">
                <a:latin typeface="Bahnschrift" panose="020B0502040204020203" pitchFamily="34" charset="0"/>
              </a:rPr>
              <a:t>Sales is highest </a:t>
            </a:r>
            <a:r>
              <a:rPr lang="en-US" sz="2400" b="1" dirty="0" smtClean="0">
                <a:solidFill>
                  <a:schemeClr val="accent2"/>
                </a:solidFill>
                <a:latin typeface="Bahnschrift" panose="020B0502040204020203" pitchFamily="34" charset="0"/>
              </a:rPr>
              <a:t>in central region</a:t>
            </a:r>
            <a:r>
              <a:rPr lang="en-US" sz="2400" b="1" dirty="0" smtClean="0">
                <a:latin typeface="Bahnschrift" panose="020B0502040204020203" pitchFamily="34" charset="0"/>
              </a:rPr>
              <a:t>.</a:t>
            </a:r>
          </a:p>
        </p:txBody>
      </p:sp>
      <p:sp>
        <p:nvSpPr>
          <p:cNvPr id="24" name="TextBox 23"/>
          <p:cNvSpPr txBox="1"/>
          <p:nvPr/>
        </p:nvSpPr>
        <p:spPr>
          <a:xfrm>
            <a:off x="3029172" y="5485125"/>
            <a:ext cx="7950200" cy="830997"/>
          </a:xfrm>
          <a:prstGeom prst="rect">
            <a:avLst/>
          </a:prstGeom>
          <a:noFill/>
        </p:spPr>
        <p:txBody>
          <a:bodyPr wrap="square" rtlCol="0">
            <a:spAutoFit/>
          </a:bodyPr>
          <a:lstStyle/>
          <a:p>
            <a:r>
              <a:rPr lang="en-US" sz="2400" b="1" dirty="0" smtClean="0">
                <a:latin typeface="Bahnschrift" panose="020B0502040204020203" pitchFamily="34" charset="0"/>
              </a:rPr>
              <a:t>From overall observation </a:t>
            </a:r>
            <a:r>
              <a:rPr lang="en-US" sz="2400" b="1" dirty="0" smtClean="0">
                <a:solidFill>
                  <a:schemeClr val="accent2"/>
                </a:solidFill>
                <a:latin typeface="Bahnschrift" panose="020B0502040204020203" pitchFamily="34" charset="0"/>
              </a:rPr>
              <a:t>bookcases, phones, copiers </a:t>
            </a:r>
            <a:r>
              <a:rPr lang="en-US" sz="2400" b="1" dirty="0" smtClean="0">
                <a:latin typeface="Bahnschrift" panose="020B0502040204020203" pitchFamily="34" charset="0"/>
              </a:rPr>
              <a:t>has more sales but their quantity is </a:t>
            </a:r>
            <a:r>
              <a:rPr lang="en-US" sz="2400" b="1" dirty="0" smtClean="0">
                <a:solidFill>
                  <a:schemeClr val="accent2"/>
                </a:solidFill>
                <a:latin typeface="Bahnschrift" panose="020B0502040204020203" pitchFamily="34" charset="0"/>
              </a:rPr>
              <a:t>comparatively less.</a:t>
            </a:r>
          </a:p>
        </p:txBody>
      </p:sp>
    </p:spTree>
    <p:extLst>
      <p:ext uri="{BB962C8B-B14F-4D97-AF65-F5344CB8AC3E}">
        <p14:creationId xmlns:p14="http://schemas.microsoft.com/office/powerpoint/2010/main" val="3135588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069723" y="162983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184025" y="174413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 xmlns:a16="http://schemas.microsoft.com/office/drawing/2014/main" id="{5EDFE1E9-5609-324F-8277-E26B1CEBC18E}"/>
              </a:ext>
            </a:extLst>
          </p:cNvPr>
          <p:cNvSpPr/>
          <p:nvPr/>
        </p:nvSpPr>
        <p:spPr>
          <a:xfrm>
            <a:off x="2069723" y="260136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190353" y="270933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069723" y="357289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184023" y="368719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069723" y="454442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190353" y="465239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069723" y="551595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184022" y="563025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6041" y="1742685"/>
            <a:ext cx="8654826" cy="461665"/>
          </a:xfrm>
          <a:prstGeom prst="rect">
            <a:avLst/>
          </a:prstGeom>
          <a:noFill/>
        </p:spPr>
        <p:txBody>
          <a:bodyPr wrap="square" rtlCol="0">
            <a:spAutoFit/>
          </a:bodyPr>
          <a:lstStyle/>
          <a:p>
            <a:r>
              <a:rPr lang="en-US" sz="2400" b="1" dirty="0" smtClean="0">
                <a:latin typeface="Bahnschrift" panose="020B0502040204020203" pitchFamily="34" charset="0"/>
              </a:rPr>
              <a:t>Most people choose </a:t>
            </a:r>
            <a:r>
              <a:rPr lang="en-US" sz="2400" b="1" dirty="0" smtClean="0">
                <a:solidFill>
                  <a:schemeClr val="accent2"/>
                </a:solidFill>
                <a:latin typeface="Bahnschrift" panose="020B0502040204020203" pitchFamily="34" charset="0"/>
              </a:rPr>
              <a:t>Economy</a:t>
            </a:r>
            <a:r>
              <a:rPr lang="en-US" sz="2400" b="1" dirty="0" smtClean="0">
                <a:latin typeface="Bahnschrift" panose="020B0502040204020203" pitchFamily="34" charset="0"/>
              </a:rPr>
              <a:t> shipping rather than immediate</a:t>
            </a:r>
            <a:r>
              <a:rPr lang="en-US" sz="2400" b="1" dirty="0" smtClean="0">
                <a:latin typeface="Bahnschrift" panose="020B0502040204020203" pitchFamily="34" charset="0"/>
              </a:rPr>
              <a:t>.</a:t>
            </a:r>
            <a:endParaRPr lang="en-US" sz="2400" b="1" dirty="0" smtClean="0">
              <a:latin typeface="Bahnschrift" panose="020B0502040204020203" pitchFamily="34" charset="0"/>
            </a:endParaRPr>
          </a:p>
        </p:txBody>
      </p:sp>
      <p:sp>
        <p:nvSpPr>
          <p:cNvPr id="21" name="TextBox 20"/>
          <p:cNvSpPr txBox="1"/>
          <p:nvPr/>
        </p:nvSpPr>
        <p:spPr>
          <a:xfrm>
            <a:off x="2936042" y="2713890"/>
            <a:ext cx="7950200" cy="461665"/>
          </a:xfrm>
          <a:prstGeom prst="rect">
            <a:avLst/>
          </a:prstGeom>
          <a:noFill/>
        </p:spPr>
        <p:txBody>
          <a:bodyPr wrap="square" rtlCol="0">
            <a:spAutoFit/>
          </a:bodyPr>
          <a:lstStyle/>
          <a:p>
            <a:r>
              <a:rPr lang="en-US" sz="2400" b="1" dirty="0" smtClean="0">
                <a:latin typeface="Bahnschrift" panose="020B0502040204020203" pitchFamily="34" charset="0"/>
              </a:rPr>
              <a:t>Where there is absolute no sales </a:t>
            </a:r>
            <a:r>
              <a:rPr lang="en-US" sz="2400" b="1" dirty="0" smtClean="0">
                <a:solidFill>
                  <a:schemeClr val="accent2"/>
                </a:solidFill>
                <a:latin typeface="Bahnschrift" panose="020B0502040204020203" pitchFamily="34" charset="0"/>
              </a:rPr>
              <a:t>discount is very high.</a:t>
            </a:r>
          </a:p>
        </p:txBody>
      </p:sp>
      <p:sp>
        <p:nvSpPr>
          <p:cNvPr id="23" name="TextBox 22"/>
          <p:cNvSpPr txBox="1"/>
          <p:nvPr/>
        </p:nvSpPr>
        <p:spPr>
          <a:xfrm>
            <a:off x="2936042" y="4723050"/>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Angle </a:t>
            </a:r>
            <a:r>
              <a:rPr lang="en-US" sz="2400" b="1" dirty="0" err="1" smtClean="0">
                <a:solidFill>
                  <a:schemeClr val="accent2"/>
                </a:solidFill>
                <a:latin typeface="Bahnschrift" panose="020B0502040204020203" pitchFamily="34" charset="0"/>
              </a:rPr>
              <a:t>Massengile</a:t>
            </a:r>
            <a:r>
              <a:rPr lang="en-US" sz="2400" b="1" dirty="0" smtClean="0">
                <a:solidFill>
                  <a:schemeClr val="accent2"/>
                </a:solidFill>
                <a:latin typeface="Bahnschrift" panose="020B0502040204020203" pitchFamily="34" charset="0"/>
              </a:rPr>
              <a:t> </a:t>
            </a:r>
            <a:r>
              <a:rPr lang="en-US" sz="2400" b="1" dirty="0" smtClean="0">
                <a:latin typeface="Bahnschrift" panose="020B0502040204020203" pitchFamily="34" charset="0"/>
              </a:rPr>
              <a:t>is the customer with </a:t>
            </a:r>
            <a:r>
              <a:rPr lang="en-US" sz="2400" b="1" dirty="0" smtClean="0">
                <a:solidFill>
                  <a:schemeClr val="accent2"/>
                </a:solidFill>
                <a:latin typeface="Bahnschrift" panose="020B0502040204020203" pitchFamily="34" charset="0"/>
              </a:rPr>
              <a:t>highest sales</a:t>
            </a:r>
            <a:r>
              <a:rPr lang="en-US" sz="2400" b="1" dirty="0" smtClean="0">
                <a:latin typeface="Bahnschrift" panose="020B0502040204020203" pitchFamily="34" charset="0"/>
              </a:rPr>
              <a:t>.</a:t>
            </a:r>
          </a:p>
        </p:txBody>
      </p:sp>
      <p:sp>
        <p:nvSpPr>
          <p:cNvPr id="24" name="TextBox 23"/>
          <p:cNvSpPr txBox="1"/>
          <p:nvPr/>
        </p:nvSpPr>
        <p:spPr>
          <a:xfrm>
            <a:off x="2936042" y="5630255"/>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Central region </a:t>
            </a:r>
            <a:r>
              <a:rPr lang="en-US" sz="2400" b="1" dirty="0" smtClean="0">
                <a:latin typeface="Bahnschrift" panose="020B0502040204020203" pitchFamily="34" charset="0"/>
              </a:rPr>
              <a:t>has the highest sales.</a:t>
            </a:r>
          </a:p>
        </p:txBody>
      </p:sp>
      <p:sp>
        <p:nvSpPr>
          <p:cNvPr id="19" name="TextBox 18"/>
          <p:cNvSpPr txBox="1"/>
          <p:nvPr/>
        </p:nvSpPr>
        <p:spPr>
          <a:xfrm>
            <a:off x="2936042" y="3718470"/>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Netherlands </a:t>
            </a:r>
            <a:r>
              <a:rPr lang="en-US" sz="2400" b="1" dirty="0" smtClean="0">
                <a:latin typeface="Bahnschrift" panose="020B0502040204020203" pitchFamily="34" charset="0"/>
              </a:rPr>
              <a:t>has lowest profit &amp; sales.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562597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6</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584314"/>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DASHBOARD</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047983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586968" y="1439083"/>
            <a:ext cx="9034991" cy="5101799"/>
          </a:xfrm>
          <a:prstGeom prst="rect">
            <a:avLst/>
          </a:prstGeom>
        </p:spPr>
      </p:pic>
    </p:spTree>
    <p:extLst>
      <p:ext uri="{BB962C8B-B14F-4D97-AF65-F5344CB8AC3E}">
        <p14:creationId xmlns:p14="http://schemas.microsoft.com/office/powerpoint/2010/main" val="3574068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4979248"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DATA</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694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1724025" y="1583267"/>
            <a:ext cx="8718559" cy="4927600"/>
          </a:xfrm>
          <a:prstGeom prst="rect">
            <a:avLst/>
          </a:prstGeom>
        </p:spPr>
      </p:pic>
    </p:spTree>
    <p:extLst>
      <p:ext uri="{BB962C8B-B14F-4D97-AF65-F5344CB8AC3E}">
        <p14:creationId xmlns:p14="http://schemas.microsoft.com/office/powerpoint/2010/main" val="3848642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1500184" y="1483592"/>
            <a:ext cx="9091615" cy="5162473"/>
          </a:xfrm>
          <a:prstGeom prst="rect">
            <a:avLst/>
          </a:prstGeom>
        </p:spPr>
      </p:pic>
    </p:spTree>
    <p:extLst>
      <p:ext uri="{BB962C8B-B14F-4D97-AF65-F5344CB8AC3E}">
        <p14:creationId xmlns:p14="http://schemas.microsoft.com/office/powerpoint/2010/main" val="4263855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104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818465" y="2785128"/>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THANK YOU !</a:t>
            </a:r>
            <a:endParaRPr lang="en-IN" sz="4800" b="1" dirty="0">
              <a:solidFill>
                <a:schemeClr val="bg1"/>
              </a:solidFill>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83" y="560501"/>
            <a:ext cx="2857500" cy="2181225"/>
          </a:xfrm>
          <a:prstGeom prst="rect">
            <a:avLst/>
          </a:prstGeom>
        </p:spPr>
      </p:pic>
      <p:sp>
        <p:nvSpPr>
          <p:cNvPr id="14" name="TextBox 13"/>
          <p:cNvSpPr txBox="1"/>
          <p:nvPr/>
        </p:nvSpPr>
        <p:spPr>
          <a:xfrm>
            <a:off x="2559049" y="3573201"/>
            <a:ext cx="7476067" cy="369332"/>
          </a:xfrm>
          <a:prstGeom prst="rect">
            <a:avLst/>
          </a:prstGeom>
          <a:noFill/>
        </p:spPr>
        <p:txBody>
          <a:bodyPr wrap="square" rtlCol="0">
            <a:spAutoFit/>
          </a:bodyPr>
          <a:lstStyle/>
          <a:p>
            <a:r>
              <a:rPr lang="en-US" dirty="0" smtClean="0">
                <a:solidFill>
                  <a:schemeClr val="bg1"/>
                </a:solidFill>
                <a:latin typeface="Bahnschrift" panose="020B0502040204020203" pitchFamily="34" charset="0"/>
              </a:rPr>
              <a:t>A very special thanks to </a:t>
            </a:r>
            <a:r>
              <a:rPr lang="en-US" dirty="0" err="1" smtClean="0">
                <a:solidFill>
                  <a:schemeClr val="bg1"/>
                </a:solidFill>
                <a:latin typeface="Bahnschrift" panose="020B0502040204020203" pitchFamily="34" charset="0"/>
              </a:rPr>
              <a:t>Satyajit</a:t>
            </a:r>
            <a:r>
              <a:rPr lang="en-US" dirty="0" smtClean="0">
                <a:solidFill>
                  <a:schemeClr val="bg1"/>
                </a:solidFill>
                <a:latin typeface="Bahnschrift" panose="020B0502040204020203" pitchFamily="34" charset="0"/>
              </a:rPr>
              <a:t> Sir for organizing this amazing contest</a:t>
            </a:r>
            <a:r>
              <a:rPr lang="en-US" dirty="0" smtClean="0"/>
              <a:t>.</a:t>
            </a:r>
            <a:endParaRPr lang="en-IN" dirty="0"/>
          </a:p>
        </p:txBody>
      </p:sp>
      <p:sp>
        <p:nvSpPr>
          <p:cNvPr id="15" name="TextBox 14"/>
          <p:cNvSpPr txBox="1"/>
          <p:nvPr/>
        </p:nvSpPr>
        <p:spPr>
          <a:xfrm>
            <a:off x="4328582" y="5244433"/>
            <a:ext cx="3937000" cy="400110"/>
          </a:xfrm>
          <a:prstGeom prst="rect">
            <a:avLst/>
          </a:prstGeom>
          <a:noFill/>
        </p:spPr>
        <p:txBody>
          <a:bodyPr wrap="square" rtlCol="0">
            <a:spAutoFit/>
          </a:bodyPr>
          <a:lstStyle/>
          <a:p>
            <a:r>
              <a:rPr lang="en-US" sz="2000" b="1" dirty="0" smtClean="0">
                <a:solidFill>
                  <a:schemeClr val="bg1"/>
                </a:solidFill>
                <a:latin typeface="Bahnschrift" panose="020B0502040204020203" pitchFamily="34" charset="0"/>
              </a:rPr>
              <a:t>CONTACT AND SOCIAL LINKS</a:t>
            </a:r>
            <a:endParaRPr lang="en-IN" sz="2000" b="1" dirty="0">
              <a:solidFill>
                <a:schemeClr val="bg1"/>
              </a:solidFill>
              <a:latin typeface="Bahnschrift" panose="020B0502040204020203" pitchFamily="34" charset="0"/>
            </a:endParaRPr>
          </a:p>
        </p:txBody>
      </p:sp>
      <p:sp>
        <p:nvSpPr>
          <p:cNvPr id="16" name="TextBox 15"/>
          <p:cNvSpPr txBox="1"/>
          <p:nvPr/>
        </p:nvSpPr>
        <p:spPr>
          <a:xfrm>
            <a:off x="4631267" y="5690107"/>
            <a:ext cx="2734733" cy="523220"/>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Email: </a:t>
            </a:r>
            <a:r>
              <a:rPr lang="en-US" sz="1400" dirty="0" smtClean="0">
                <a:solidFill>
                  <a:schemeClr val="bg1"/>
                </a:solidFill>
                <a:latin typeface="Bahnschrift" panose="020B0502040204020203" pitchFamily="34" charset="0"/>
                <a:hlinkClick r:id="rId3"/>
              </a:rPr>
              <a:t>jaycharole@gmail.com</a:t>
            </a:r>
            <a:endParaRPr lang="en-US" sz="1400" dirty="0" smtClean="0">
              <a:solidFill>
                <a:schemeClr val="bg1"/>
              </a:solidFill>
              <a:latin typeface="Bahnschrift" panose="020B0502040204020203" pitchFamily="34" charset="0"/>
            </a:endParaRPr>
          </a:p>
          <a:p>
            <a:r>
              <a:rPr lang="en-US" sz="1400" dirty="0" smtClean="0">
                <a:solidFill>
                  <a:schemeClr val="bg1"/>
                </a:solidFill>
                <a:latin typeface="Bahnschrift" panose="020B0502040204020203" pitchFamily="34" charset="0"/>
              </a:rPr>
              <a:t>Contact: 9892968944</a:t>
            </a:r>
            <a:endParaRPr lang="en-IN" sz="1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1826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8" y="4021667"/>
            <a:ext cx="10151534" cy="646331"/>
          </a:xfrm>
          <a:prstGeom prst="rect">
            <a:avLst/>
          </a:prstGeom>
          <a:solidFill>
            <a:schemeClr val="bg1"/>
          </a:solidFill>
        </p:spPr>
        <p:txBody>
          <a:bodyPr wrap="square" rtlCol="0">
            <a:spAutoFit/>
          </a:bodyPr>
          <a:lstStyle/>
          <a:p>
            <a:r>
              <a:rPr lang="en-US" dirty="0" smtClean="0">
                <a:latin typeface="Bahnschrift" panose="020B0502040204020203" pitchFamily="34" charset="0"/>
              </a:rPr>
              <a:t>The dataset is </a:t>
            </a:r>
            <a:r>
              <a:rPr lang="en-US" dirty="0" err="1" smtClean="0">
                <a:latin typeface="Bahnschrift" panose="020B0502040204020203" pitchFamily="34" charset="0"/>
              </a:rPr>
              <a:t>EuroStores</a:t>
            </a:r>
            <a:r>
              <a:rPr lang="en-US" dirty="0" smtClean="0">
                <a:latin typeface="Bahnschrift" panose="020B0502040204020203" pitchFamily="34" charset="0"/>
              </a:rPr>
              <a:t> Sales data which has various columns which gives information about different products their sales region, profits, discounts, shipping etc.</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DATA 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5319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5" y="180359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ORDER ID</a:t>
            </a:r>
          </a:p>
          <a:p>
            <a:r>
              <a:rPr lang="en-US" sz="1200" dirty="0" smtClean="0">
                <a:solidFill>
                  <a:schemeClr val="bg2">
                    <a:lumMod val="50000"/>
                  </a:schemeClr>
                </a:solidFill>
                <a:latin typeface="Bahnschrift" panose="020B0502040204020203" pitchFamily="34" charset="0"/>
              </a:rPr>
              <a:t>The ORDER ID is the ID given to the order.</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5" y="2768794"/>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ORDER DATE</a:t>
            </a:r>
          </a:p>
          <a:p>
            <a:r>
              <a:rPr lang="en-US" sz="1200" dirty="0" smtClean="0">
                <a:solidFill>
                  <a:schemeClr val="bg2">
                    <a:lumMod val="50000"/>
                  </a:schemeClr>
                </a:solidFill>
                <a:latin typeface="Bahnschrift" panose="020B0502040204020203" pitchFamily="34" charset="0"/>
              </a:rPr>
              <a:t>The ORDER DATE is the date when the product was ordered..</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67629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CUSTOMER NAME</a:t>
            </a:r>
          </a:p>
          <a:p>
            <a:r>
              <a:rPr lang="en-US" sz="1200" dirty="0" smtClean="0">
                <a:solidFill>
                  <a:schemeClr val="bg2">
                    <a:lumMod val="50000"/>
                  </a:schemeClr>
                </a:solidFill>
                <a:latin typeface="Bahnschrift" panose="020B0502040204020203" pitchFamily="34" charset="0"/>
              </a:rPr>
              <a:t>The CUSTOMER NAME is the column in which name of the customer who has ordered  is noted.</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641490"/>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COUNTRY</a:t>
            </a:r>
          </a:p>
          <a:p>
            <a:r>
              <a:rPr lang="en-US" sz="1200" dirty="0" smtClean="0">
                <a:solidFill>
                  <a:schemeClr val="bg2">
                    <a:lumMod val="50000"/>
                  </a:schemeClr>
                </a:solidFill>
                <a:latin typeface="Bahnschrift" panose="020B0502040204020203" pitchFamily="34" charset="0"/>
              </a:rPr>
              <a:t>The country in which customer reside.</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0668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STATE</a:t>
            </a:r>
          </a:p>
          <a:p>
            <a:r>
              <a:rPr lang="en-US" sz="1200" dirty="0" smtClean="0">
                <a:solidFill>
                  <a:schemeClr val="bg2">
                    <a:lumMod val="50000"/>
                  </a:schemeClr>
                </a:solidFill>
                <a:latin typeface="Bahnschrift" panose="020B0502040204020203" pitchFamily="34" charset="0"/>
              </a:rPr>
              <a:t>The particular state of that country.</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5918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CITY</a:t>
            </a:r>
          </a:p>
          <a:p>
            <a:r>
              <a:rPr lang="en-US" sz="1200" dirty="0" smtClean="0">
                <a:solidFill>
                  <a:schemeClr val="bg2">
                    <a:lumMod val="50000"/>
                  </a:schemeClr>
                </a:solidFill>
                <a:latin typeface="Bahnschrift" panose="020B0502040204020203" pitchFamily="34" charset="0"/>
              </a:rPr>
              <a:t>The city of that particular State.</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REGION</a:t>
            </a:r>
          </a:p>
          <a:p>
            <a:r>
              <a:rPr lang="en-US" sz="1200" dirty="0" smtClean="0">
                <a:solidFill>
                  <a:schemeClr val="bg2">
                    <a:lumMod val="50000"/>
                  </a:schemeClr>
                </a:solidFill>
                <a:latin typeface="Bahnschrift" panose="020B0502040204020203" pitchFamily="34" charset="0"/>
              </a:rPr>
              <a:t>The Region in which the customer stays i.e. either north, south, central</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SEGMENTS</a:t>
            </a:r>
          </a:p>
          <a:p>
            <a:r>
              <a:rPr lang="en-US" sz="1200" dirty="0" smtClean="0">
                <a:solidFill>
                  <a:schemeClr val="bg2">
                    <a:lumMod val="50000"/>
                  </a:schemeClr>
                </a:solidFill>
                <a:latin typeface="Bahnschrift" panose="020B0502040204020203" pitchFamily="34" charset="0"/>
              </a:rPr>
              <a:t>The SEGMENTS consist of various segments like HOME OFFICE, CONSUMER, CORPORATE.</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SHIPPING MODE</a:t>
            </a:r>
          </a:p>
          <a:p>
            <a:r>
              <a:rPr lang="en-US" sz="1200" dirty="0" smtClean="0">
                <a:solidFill>
                  <a:schemeClr val="bg2">
                    <a:lumMod val="50000"/>
                  </a:schemeClr>
                </a:solidFill>
                <a:latin typeface="Bahnschrift" panose="020B0502040204020203" pitchFamily="34" charset="0"/>
              </a:rPr>
              <a:t>Displays a particular shipping modes Economy, priority, etc.</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CATEGORIES</a:t>
            </a:r>
          </a:p>
          <a:p>
            <a:r>
              <a:rPr lang="en-US" sz="1200" dirty="0" smtClean="0">
                <a:solidFill>
                  <a:schemeClr val="bg2">
                    <a:lumMod val="50000"/>
                  </a:schemeClr>
                </a:solidFill>
                <a:latin typeface="Bahnschrift" panose="020B0502040204020203" pitchFamily="34" charset="0"/>
              </a:rPr>
              <a:t>The column displays various categories of the products.</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254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12</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13</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14</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15</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SUB CATEGORIES</a:t>
            </a:r>
          </a:p>
          <a:p>
            <a:r>
              <a:rPr lang="en-US" sz="1200" dirty="0" smtClean="0">
                <a:solidFill>
                  <a:schemeClr val="bg2">
                    <a:lumMod val="50000"/>
                  </a:schemeClr>
                </a:solidFill>
                <a:latin typeface="Bahnschrift" panose="020B0502040204020203" pitchFamily="34" charset="0"/>
              </a:rPr>
              <a:t>This shows various sub categories of categories.</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PRODUCT NAME</a:t>
            </a:r>
          </a:p>
          <a:p>
            <a:r>
              <a:rPr lang="en-US" sz="1200" dirty="0" smtClean="0">
                <a:solidFill>
                  <a:schemeClr val="bg2">
                    <a:lumMod val="50000"/>
                  </a:schemeClr>
                </a:solidFill>
                <a:latin typeface="Bahnschrift" panose="020B0502040204020203" pitchFamily="34" charset="0"/>
              </a:rPr>
              <a:t>The column displays names of the Product.</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DISCOUNT</a:t>
            </a:r>
          </a:p>
          <a:p>
            <a:r>
              <a:rPr lang="en-US" sz="1200" dirty="0" smtClean="0">
                <a:solidFill>
                  <a:schemeClr val="bg2">
                    <a:lumMod val="50000"/>
                  </a:schemeClr>
                </a:solidFill>
                <a:latin typeface="Bahnschrift" panose="020B0502040204020203" pitchFamily="34" charset="0"/>
              </a:rPr>
              <a:t>The column displays the Discount for the product.</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SALES &amp; PROFIT</a:t>
            </a:r>
          </a:p>
          <a:p>
            <a:r>
              <a:rPr lang="en-US" sz="1200" dirty="0" smtClean="0">
                <a:solidFill>
                  <a:schemeClr val="bg2">
                    <a:lumMod val="50000"/>
                  </a:schemeClr>
                </a:solidFill>
                <a:latin typeface="Bahnschrift" panose="020B0502040204020203" pitchFamily="34" charset="0"/>
              </a:rPr>
              <a:t>The column displays the Sales &amp; Profit for the product.</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QUANTITY</a:t>
            </a:r>
          </a:p>
          <a:p>
            <a:r>
              <a:rPr lang="en-US" sz="1200" dirty="0" smtClean="0">
                <a:solidFill>
                  <a:schemeClr val="bg2">
                    <a:lumMod val="50000"/>
                  </a:schemeClr>
                </a:solidFill>
                <a:latin typeface="Bahnschrift" panose="020B0502040204020203" pitchFamily="34" charset="0"/>
              </a:rPr>
              <a:t>The column displays quantity of the product</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26580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1973</Words>
  <Application>Microsoft Office PowerPoint</Application>
  <PresentationFormat>Widescreen</PresentationFormat>
  <Paragraphs>335</Paragraphs>
  <Slides>52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 Unicode MS</vt:lpstr>
      <vt:lpstr>Arial</vt:lpstr>
      <vt:lpstr>Arial Narrow</vt:lpstr>
      <vt:lpstr>Bahnschrift</vt:lpstr>
      <vt:lpstr>Calibri</vt:lpstr>
      <vt:lpstr>Calibri Light</vt:lpstr>
      <vt:lpstr>Lato Light</vt:lpstr>
      <vt:lpstr>Lato Semibold</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82</cp:revision>
  <dcterms:created xsi:type="dcterms:W3CDTF">2021-09-24T08:24:17Z</dcterms:created>
  <dcterms:modified xsi:type="dcterms:W3CDTF">2021-09-28T12:56:58Z</dcterms:modified>
</cp:coreProperties>
</file>