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8" r:id="rId4"/>
    <p:sldId id="307" r:id="rId5"/>
    <p:sldId id="310" r:id="rId6"/>
    <p:sldId id="281" r:id="rId7"/>
    <p:sldId id="282" r:id="rId8"/>
    <p:sldId id="304" r:id="rId9"/>
    <p:sldId id="305" r:id="rId10"/>
    <p:sldId id="312" r:id="rId11"/>
    <p:sldId id="265" r:id="rId12"/>
    <p:sldId id="321" r:id="rId13"/>
    <p:sldId id="311" r:id="rId14"/>
    <p:sldId id="283" r:id="rId15"/>
    <p:sldId id="284" r:id="rId16"/>
    <p:sldId id="316" r:id="rId17"/>
    <p:sldId id="285" r:id="rId18"/>
    <p:sldId id="317" r:id="rId19"/>
    <p:sldId id="313" r:id="rId20"/>
    <p:sldId id="266" r:id="rId21"/>
    <p:sldId id="267" r:id="rId22"/>
    <p:sldId id="302" r:id="rId23"/>
    <p:sldId id="324" r:id="rId24"/>
    <p:sldId id="268" r:id="rId25"/>
    <p:sldId id="275" r:id="rId26"/>
    <p:sldId id="270" r:id="rId27"/>
    <p:sldId id="271" r:id="rId28"/>
    <p:sldId id="269" r:id="rId29"/>
    <p:sldId id="276" r:id="rId30"/>
    <p:sldId id="272" r:id="rId31"/>
    <p:sldId id="273" r:id="rId32"/>
    <p:sldId id="288" r:id="rId33"/>
    <p:sldId id="300" r:id="rId34"/>
    <p:sldId id="301" r:id="rId35"/>
    <p:sldId id="277" r:id="rId36"/>
    <p:sldId id="278" r:id="rId37"/>
    <p:sldId id="318" r:id="rId38"/>
    <p:sldId id="322" r:id="rId39"/>
    <p:sldId id="323" r:id="rId40"/>
    <p:sldId id="319" r:id="rId41"/>
    <p:sldId id="292" r:id="rId42"/>
    <p:sldId id="296" r:id="rId43"/>
    <p:sldId id="298" r:id="rId44"/>
    <p:sldId id="32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39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117446" y="83890"/>
            <a:ext cx="11954312" cy="6702804"/>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2104E30-2D6F-47E6-93B0-57384DBE5BD0}" type="datetimeFigureOut">
              <a:rPr lang="en-IN" smtClean="0"/>
              <a:t>25-09-2021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endParaRPr lang="en-IN" dirty="0"/>
          </a:p>
        </p:txBody>
      </p:sp>
    </p:spTree>
    <p:extLst>
      <p:ext uri="{BB962C8B-B14F-4D97-AF65-F5344CB8AC3E}">
        <p14:creationId xmlns:p14="http://schemas.microsoft.com/office/powerpoint/2010/main" val="19657767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104E30-2D6F-47E6-93B0-57384DBE5BD0}" type="datetimeFigureOut">
              <a:rPr lang="en-IN" smtClean="0"/>
              <a:t>25-09-2021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3807553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104E30-2D6F-47E6-93B0-57384DBE5BD0}" type="datetimeFigureOut">
              <a:rPr lang="en-IN" smtClean="0"/>
              <a:t>25-09-2021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43367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104E30-2D6F-47E6-93B0-57384DBE5BD0}" type="datetimeFigureOut">
              <a:rPr lang="en-IN" smtClean="0"/>
              <a:t>25-09-2021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349108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104E30-2D6F-47E6-93B0-57384DBE5BD0}" type="datetimeFigureOut">
              <a:rPr lang="en-IN" smtClean="0"/>
              <a:t>25-09-2021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170650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2104E30-2D6F-47E6-93B0-57384DBE5BD0}" type="datetimeFigureOut">
              <a:rPr lang="en-IN" smtClean="0"/>
              <a:t>25-09-2021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161741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2104E30-2D6F-47E6-93B0-57384DBE5BD0}" type="datetimeFigureOut">
              <a:rPr lang="en-IN" smtClean="0"/>
              <a:t>25-09-2021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727174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2104E30-2D6F-47E6-93B0-57384DBE5BD0}" type="datetimeFigureOut">
              <a:rPr lang="en-IN" smtClean="0"/>
              <a:t>25-09-2021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188962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04E30-2D6F-47E6-93B0-57384DBE5BD0}" type="datetimeFigureOut">
              <a:rPr lang="en-IN" smtClean="0"/>
              <a:t>25-09-2021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317651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104E30-2D6F-47E6-93B0-57384DBE5BD0}" type="datetimeFigureOut">
              <a:rPr lang="en-IN" smtClean="0"/>
              <a:t>25-09-2021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2332402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104E30-2D6F-47E6-93B0-57384DBE5BD0}" type="datetimeFigureOut">
              <a:rPr lang="en-IN" smtClean="0"/>
              <a:t>25-09-2021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136440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04E30-2D6F-47E6-93B0-57384DBE5BD0}" type="datetimeFigureOut">
              <a:rPr lang="en-IN" smtClean="0"/>
              <a:t>25-09-2021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72E45-DAFD-40B9-ADB5-4A5E147D65D5}" type="slidenum">
              <a:rPr lang="en-IN" smtClean="0"/>
              <a:t>‹#›</a:t>
            </a:fld>
            <a:endParaRPr lang="en-IN"/>
          </a:p>
        </p:txBody>
      </p:sp>
    </p:spTree>
    <p:extLst>
      <p:ext uri="{BB962C8B-B14F-4D97-AF65-F5344CB8AC3E}">
        <p14:creationId xmlns:p14="http://schemas.microsoft.com/office/powerpoint/2010/main" val="833933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mailto:jaycharole@gmail.com" TargetMode="External"/><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A6DEFD6E-540C-544E-962C-F4A95C8AD665}"/>
              </a:ext>
            </a:extLst>
          </p:cNvPr>
          <p:cNvSpPr/>
          <p:nvPr/>
        </p:nvSpPr>
        <p:spPr>
          <a:xfrm rot="10800000" flipV="1">
            <a:off x="8465" y="-23395"/>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091267" y="1066800"/>
            <a:ext cx="8398933" cy="44873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2836333" y="2446867"/>
            <a:ext cx="6756400" cy="1600438"/>
          </a:xfrm>
          <a:prstGeom prst="rect">
            <a:avLst/>
          </a:prstGeom>
          <a:noFill/>
        </p:spPr>
        <p:txBody>
          <a:bodyPr wrap="square" rtlCol="0">
            <a:spAutoFit/>
          </a:bodyPr>
          <a:lstStyle/>
          <a:p>
            <a:pPr algn="ctr"/>
            <a:r>
              <a:rPr lang="en-US" b="1" dirty="0" smtClean="0">
                <a:latin typeface="Bahnschrift" panose="020B0502040204020203" pitchFamily="34" charset="0"/>
              </a:rPr>
              <a:t>EDA CONTEST</a:t>
            </a:r>
          </a:p>
          <a:p>
            <a:pPr algn="ctr"/>
            <a:r>
              <a:rPr lang="en-US" sz="8000" b="1" dirty="0" smtClean="0">
                <a:solidFill>
                  <a:schemeClr val="accent2"/>
                </a:solidFill>
                <a:latin typeface="Bahnschrift" panose="020B0502040204020203" pitchFamily="34" charset="0"/>
              </a:rPr>
              <a:t>HR PROJECT</a:t>
            </a:r>
            <a:endParaRPr lang="en-IN" sz="8000" b="1" dirty="0">
              <a:solidFill>
                <a:schemeClr val="accent2"/>
              </a:solidFill>
              <a:latin typeface="Bahnschrift" panose="020B0502040204020203" pitchFamily="34" charset="0"/>
            </a:endParaRPr>
          </a:p>
        </p:txBody>
      </p:sp>
      <p:sp>
        <p:nvSpPr>
          <p:cNvPr id="18" name="TextBox 17"/>
          <p:cNvSpPr txBox="1"/>
          <p:nvPr/>
        </p:nvSpPr>
        <p:spPr>
          <a:xfrm>
            <a:off x="9990667" y="6281911"/>
            <a:ext cx="2463800" cy="461665"/>
          </a:xfrm>
          <a:prstGeom prst="rect">
            <a:avLst/>
          </a:prstGeom>
          <a:noFill/>
        </p:spPr>
        <p:txBody>
          <a:bodyPr wrap="square" rtlCol="0">
            <a:spAutoFit/>
          </a:bodyPr>
          <a:lstStyle/>
          <a:p>
            <a:r>
              <a:rPr lang="en-US" sz="1200" dirty="0" smtClean="0">
                <a:solidFill>
                  <a:schemeClr val="bg1"/>
                </a:solidFill>
                <a:latin typeface="Bahnschrift" panose="020B0502040204020203" pitchFamily="34" charset="0"/>
              </a:rPr>
              <a:t>Name: Jay Ganesh Charole</a:t>
            </a:r>
          </a:p>
          <a:p>
            <a:r>
              <a:rPr lang="en-US" sz="1200" dirty="0" smtClean="0">
                <a:solidFill>
                  <a:schemeClr val="bg1"/>
                </a:solidFill>
                <a:latin typeface="Bahnschrift" panose="020B0502040204020203" pitchFamily="34" charset="0"/>
              </a:rPr>
              <a:t>Email: jaycharole@gmail.com</a:t>
            </a:r>
            <a:endParaRPr lang="en-IN" sz="12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796246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xmlns=""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a16="http://schemas.microsoft.com/office/drawing/2014/main" xmlns=""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3</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36676" y="2225456"/>
            <a:ext cx="4809067" cy="1569660"/>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INSIGHTS TO</a:t>
            </a:r>
          </a:p>
          <a:p>
            <a:pPr algn="ctr"/>
            <a:r>
              <a:rPr lang="en-US" sz="4800" b="1" dirty="0" smtClean="0">
                <a:solidFill>
                  <a:schemeClr val="bg1"/>
                </a:solidFill>
                <a:latin typeface="Bahnschrift" panose="020B0502040204020203" pitchFamily="34" charset="0"/>
                <a:cs typeface="Arial" panose="020B0604020202020204" pitchFamily="34" charset="0"/>
              </a:rPr>
              <a:t>FIND OUT?</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755406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xmlns="" id="{5EDFE1E9-5609-324F-8277-E26B1CEBC18E}"/>
              </a:ext>
            </a:extLst>
          </p:cNvPr>
          <p:cNvSpPr/>
          <p:nvPr/>
        </p:nvSpPr>
        <p:spPr>
          <a:xfrm>
            <a:off x="2137456" y="16890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xmlns="" id="{933FD161-329C-404B-B432-1D55BF4BB6A6}"/>
              </a:ext>
            </a:extLst>
          </p:cNvPr>
          <p:cNvSpPr/>
          <p:nvPr/>
        </p:nvSpPr>
        <p:spPr>
          <a:xfrm>
            <a:off x="2251758" y="18034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a16="http://schemas.microsoft.com/office/drawing/2014/main" xmlns="" id="{5EDFE1E9-5609-324F-8277-E26B1CEBC18E}"/>
              </a:ext>
            </a:extLst>
          </p:cNvPr>
          <p:cNvSpPr/>
          <p:nvPr/>
        </p:nvSpPr>
        <p:spPr>
          <a:xfrm>
            <a:off x="2137456" y="26606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a16="http://schemas.microsoft.com/office/drawing/2014/main" xmlns="" id="{933FD161-329C-404B-B432-1D55BF4BB6A6}"/>
              </a:ext>
            </a:extLst>
          </p:cNvPr>
          <p:cNvSpPr/>
          <p:nvPr/>
        </p:nvSpPr>
        <p:spPr>
          <a:xfrm>
            <a:off x="2258086" y="27685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8" name="Freeform 7">
            <a:extLst>
              <a:ext uri="{FF2B5EF4-FFF2-40B4-BE49-F238E27FC236}">
                <a16:creationId xmlns:a16="http://schemas.microsoft.com/office/drawing/2014/main" xmlns="" id="{5EDFE1E9-5609-324F-8277-E26B1CEBC18E}"/>
              </a:ext>
            </a:extLst>
          </p:cNvPr>
          <p:cNvSpPr/>
          <p:nvPr/>
        </p:nvSpPr>
        <p:spPr>
          <a:xfrm>
            <a:off x="2137456" y="3632160"/>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a16="http://schemas.microsoft.com/office/drawing/2014/main" xmlns="" id="{933FD161-329C-404B-B432-1D55BF4BB6A6}"/>
              </a:ext>
            </a:extLst>
          </p:cNvPr>
          <p:cNvSpPr/>
          <p:nvPr/>
        </p:nvSpPr>
        <p:spPr>
          <a:xfrm>
            <a:off x="2251756" y="374646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3</a:t>
            </a:r>
          </a:p>
        </p:txBody>
      </p:sp>
      <p:sp>
        <p:nvSpPr>
          <p:cNvPr id="10" name="Freeform 9">
            <a:extLst>
              <a:ext uri="{FF2B5EF4-FFF2-40B4-BE49-F238E27FC236}">
                <a16:creationId xmlns:a16="http://schemas.microsoft.com/office/drawing/2014/main" xmlns="" id="{5EDFE1E9-5609-324F-8277-E26B1CEBC18E}"/>
              </a:ext>
            </a:extLst>
          </p:cNvPr>
          <p:cNvSpPr/>
          <p:nvPr/>
        </p:nvSpPr>
        <p:spPr>
          <a:xfrm>
            <a:off x="2137456" y="460369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a16="http://schemas.microsoft.com/office/drawing/2014/main" xmlns="" id="{933FD161-329C-404B-B432-1D55BF4BB6A6}"/>
              </a:ext>
            </a:extLst>
          </p:cNvPr>
          <p:cNvSpPr/>
          <p:nvPr/>
        </p:nvSpPr>
        <p:spPr>
          <a:xfrm>
            <a:off x="2258086" y="4711661"/>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4</a:t>
            </a:r>
          </a:p>
        </p:txBody>
      </p:sp>
      <p:sp>
        <p:nvSpPr>
          <p:cNvPr id="12" name="Freeform 11">
            <a:extLst>
              <a:ext uri="{FF2B5EF4-FFF2-40B4-BE49-F238E27FC236}">
                <a16:creationId xmlns:a16="http://schemas.microsoft.com/office/drawing/2014/main" xmlns="" id="{5EDFE1E9-5609-324F-8277-E26B1CEBC18E}"/>
              </a:ext>
            </a:extLst>
          </p:cNvPr>
          <p:cNvSpPr/>
          <p:nvPr/>
        </p:nvSpPr>
        <p:spPr>
          <a:xfrm>
            <a:off x="2137456" y="557522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3" name="Freeform 12">
            <a:extLst>
              <a:ext uri="{FF2B5EF4-FFF2-40B4-BE49-F238E27FC236}">
                <a16:creationId xmlns:a16="http://schemas.microsoft.com/office/drawing/2014/main" xmlns="" id="{933FD161-329C-404B-B432-1D55BF4BB6A6}"/>
              </a:ext>
            </a:extLst>
          </p:cNvPr>
          <p:cNvSpPr/>
          <p:nvPr/>
        </p:nvSpPr>
        <p:spPr>
          <a:xfrm>
            <a:off x="2251755" y="56895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5</a:t>
            </a:r>
          </a:p>
        </p:txBody>
      </p:sp>
      <p:sp>
        <p:nvSpPr>
          <p:cNvPr id="14" name="Rectangle 13">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03775" y="1834273"/>
            <a:ext cx="7950200" cy="461665"/>
          </a:xfrm>
          <a:prstGeom prst="rect">
            <a:avLst/>
          </a:prstGeom>
          <a:noFill/>
        </p:spPr>
        <p:txBody>
          <a:bodyPr wrap="square" rtlCol="0">
            <a:spAutoFit/>
          </a:bodyPr>
          <a:lstStyle/>
          <a:p>
            <a:r>
              <a:rPr lang="en-US" sz="2400" b="1" dirty="0" smtClean="0">
                <a:latin typeface="Bahnschrift" panose="020B0502040204020203" pitchFamily="34" charset="0"/>
              </a:rPr>
              <a:t>What are total number of jobs available?</a:t>
            </a:r>
          </a:p>
        </p:txBody>
      </p:sp>
      <p:sp>
        <p:nvSpPr>
          <p:cNvPr id="20" name="TextBox 19"/>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INSIGHTS TO BE FOUND?</a:t>
            </a:r>
            <a:endParaRPr lang="en-IN" sz="3600" b="1" dirty="0">
              <a:solidFill>
                <a:schemeClr val="bg1"/>
              </a:solidFill>
              <a:latin typeface="Bahnschrift" panose="020B0502040204020203" pitchFamily="34" charset="0"/>
            </a:endParaRPr>
          </a:p>
        </p:txBody>
      </p:sp>
      <p:sp>
        <p:nvSpPr>
          <p:cNvPr id="21" name="TextBox 20"/>
          <p:cNvSpPr txBox="1"/>
          <p:nvPr/>
        </p:nvSpPr>
        <p:spPr>
          <a:xfrm>
            <a:off x="3003775" y="2768599"/>
            <a:ext cx="7950200" cy="461665"/>
          </a:xfrm>
          <a:prstGeom prst="rect">
            <a:avLst/>
          </a:prstGeom>
          <a:noFill/>
        </p:spPr>
        <p:txBody>
          <a:bodyPr wrap="square" rtlCol="0">
            <a:spAutoFit/>
          </a:bodyPr>
          <a:lstStyle/>
          <a:p>
            <a:r>
              <a:rPr lang="en-US" sz="2400" b="1" dirty="0" smtClean="0">
                <a:latin typeface="Bahnschrift" panose="020B0502040204020203" pitchFamily="34" charset="0"/>
              </a:rPr>
              <a:t>What are total number of companies providing jobs?</a:t>
            </a:r>
          </a:p>
        </p:txBody>
      </p:sp>
      <p:sp>
        <p:nvSpPr>
          <p:cNvPr id="22" name="TextBox 21"/>
          <p:cNvSpPr txBox="1"/>
          <p:nvPr/>
        </p:nvSpPr>
        <p:spPr>
          <a:xfrm>
            <a:off x="3003775" y="3746460"/>
            <a:ext cx="7950200" cy="461665"/>
          </a:xfrm>
          <a:prstGeom prst="rect">
            <a:avLst/>
          </a:prstGeom>
          <a:noFill/>
        </p:spPr>
        <p:txBody>
          <a:bodyPr wrap="square" rtlCol="0">
            <a:spAutoFit/>
          </a:bodyPr>
          <a:lstStyle/>
          <a:p>
            <a:r>
              <a:rPr lang="en-US" sz="2400" b="1" dirty="0" smtClean="0">
                <a:latin typeface="Bahnschrift" panose="020B0502040204020203" pitchFamily="34" charset="0"/>
              </a:rPr>
              <a:t>What are </a:t>
            </a:r>
            <a:r>
              <a:rPr lang="en-US" sz="2400" b="1" smtClean="0">
                <a:latin typeface="Bahnschrift" panose="020B0502040204020203" pitchFamily="34" charset="0"/>
              </a:rPr>
              <a:t>total </a:t>
            </a:r>
            <a:r>
              <a:rPr lang="en-US" sz="2400" b="1" smtClean="0">
                <a:latin typeface="Bahnschrift" panose="020B0502040204020203" pitchFamily="34" charset="0"/>
              </a:rPr>
              <a:t>jobs</a:t>
            </a:r>
            <a:r>
              <a:rPr lang="en-US" sz="2400" b="1" smtClean="0">
                <a:latin typeface="Bahnschrift" panose="020B0502040204020203" pitchFamily="34" charset="0"/>
              </a:rPr>
              <a:t> </a:t>
            </a:r>
            <a:r>
              <a:rPr lang="en-US" sz="2400" b="1" dirty="0" smtClean="0">
                <a:latin typeface="Bahnschrift" panose="020B0502040204020203" pitchFamily="34" charset="0"/>
              </a:rPr>
              <a:t>for various domains?</a:t>
            </a:r>
          </a:p>
        </p:txBody>
      </p:sp>
      <p:sp>
        <p:nvSpPr>
          <p:cNvPr id="23" name="TextBox 22"/>
          <p:cNvSpPr txBox="1"/>
          <p:nvPr/>
        </p:nvSpPr>
        <p:spPr>
          <a:xfrm>
            <a:off x="3003775" y="4607885"/>
            <a:ext cx="7950200" cy="830997"/>
          </a:xfrm>
          <a:prstGeom prst="rect">
            <a:avLst/>
          </a:prstGeom>
          <a:noFill/>
        </p:spPr>
        <p:txBody>
          <a:bodyPr wrap="square" rtlCol="0">
            <a:spAutoFit/>
          </a:bodyPr>
          <a:lstStyle/>
          <a:p>
            <a:r>
              <a:rPr lang="en-US" sz="2400" b="1" dirty="0" smtClean="0">
                <a:latin typeface="Bahnschrift" panose="020B0502040204020203" pitchFamily="34" charset="0"/>
              </a:rPr>
              <a:t>What are various career level and it’s distribution across various jobs?</a:t>
            </a:r>
          </a:p>
        </p:txBody>
      </p:sp>
      <p:sp>
        <p:nvSpPr>
          <p:cNvPr id="24" name="TextBox 23"/>
          <p:cNvSpPr txBox="1"/>
          <p:nvPr/>
        </p:nvSpPr>
        <p:spPr>
          <a:xfrm>
            <a:off x="3003775" y="5720396"/>
            <a:ext cx="7950200" cy="830997"/>
          </a:xfrm>
          <a:prstGeom prst="rect">
            <a:avLst/>
          </a:prstGeom>
          <a:noFill/>
        </p:spPr>
        <p:txBody>
          <a:bodyPr wrap="square" rtlCol="0">
            <a:spAutoFit/>
          </a:bodyPr>
          <a:lstStyle/>
          <a:p>
            <a:r>
              <a:rPr lang="en-US" sz="2400" b="1" dirty="0" smtClean="0">
                <a:latin typeface="Bahnschrift" panose="020B0502040204020203" pitchFamily="34" charset="0"/>
              </a:rPr>
              <a:t>What are distribution of jobs across various analytics fields?</a:t>
            </a:r>
            <a:endParaRPr lang="en-US" sz="2400" b="1" dirty="0" smtClean="0">
              <a:latin typeface="Bahnschrift" panose="020B0502040204020203" pitchFamily="34" charset="0"/>
            </a:endParaRPr>
          </a:p>
        </p:txBody>
      </p:sp>
    </p:spTree>
    <p:extLst>
      <p:ext uri="{BB962C8B-B14F-4D97-AF65-F5344CB8AC3E}">
        <p14:creationId xmlns:p14="http://schemas.microsoft.com/office/powerpoint/2010/main" val="2651581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xmlns="" id="{5EDFE1E9-5609-324F-8277-E26B1CEBC18E}"/>
              </a:ext>
            </a:extLst>
          </p:cNvPr>
          <p:cNvSpPr/>
          <p:nvPr/>
        </p:nvSpPr>
        <p:spPr>
          <a:xfrm>
            <a:off x="2137456" y="16890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xmlns="" id="{933FD161-329C-404B-B432-1D55BF4BB6A6}"/>
              </a:ext>
            </a:extLst>
          </p:cNvPr>
          <p:cNvSpPr/>
          <p:nvPr/>
        </p:nvSpPr>
        <p:spPr>
          <a:xfrm>
            <a:off x="2251758" y="18034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6</a:t>
            </a:r>
          </a:p>
        </p:txBody>
      </p:sp>
      <p:sp>
        <p:nvSpPr>
          <p:cNvPr id="6" name="Freeform 5">
            <a:extLst>
              <a:ext uri="{FF2B5EF4-FFF2-40B4-BE49-F238E27FC236}">
                <a16:creationId xmlns:a16="http://schemas.microsoft.com/office/drawing/2014/main" xmlns="" id="{5EDFE1E9-5609-324F-8277-E26B1CEBC18E}"/>
              </a:ext>
            </a:extLst>
          </p:cNvPr>
          <p:cNvSpPr/>
          <p:nvPr/>
        </p:nvSpPr>
        <p:spPr>
          <a:xfrm>
            <a:off x="2137456" y="26606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a16="http://schemas.microsoft.com/office/drawing/2014/main" xmlns="" id="{933FD161-329C-404B-B432-1D55BF4BB6A6}"/>
              </a:ext>
            </a:extLst>
          </p:cNvPr>
          <p:cNvSpPr/>
          <p:nvPr/>
        </p:nvSpPr>
        <p:spPr>
          <a:xfrm>
            <a:off x="2258086" y="27685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7</a:t>
            </a:r>
            <a:endParaRPr lang="en-US" sz="2000" b="1" dirty="0">
              <a:solidFill>
                <a:schemeClr val="bg1"/>
              </a:solidFill>
              <a:latin typeface="Roboto" panose="02000000000000000000" pitchFamily="2" charset="0"/>
              <a:ea typeface="Roboto" panose="02000000000000000000" pitchFamily="2" charset="0"/>
            </a:endParaRPr>
          </a:p>
        </p:txBody>
      </p:sp>
      <p:sp>
        <p:nvSpPr>
          <p:cNvPr id="8" name="Freeform 7">
            <a:extLst>
              <a:ext uri="{FF2B5EF4-FFF2-40B4-BE49-F238E27FC236}">
                <a16:creationId xmlns:a16="http://schemas.microsoft.com/office/drawing/2014/main" xmlns="" id="{5EDFE1E9-5609-324F-8277-E26B1CEBC18E}"/>
              </a:ext>
            </a:extLst>
          </p:cNvPr>
          <p:cNvSpPr/>
          <p:nvPr/>
        </p:nvSpPr>
        <p:spPr>
          <a:xfrm>
            <a:off x="2137456" y="3632160"/>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a16="http://schemas.microsoft.com/office/drawing/2014/main" xmlns="" id="{933FD161-329C-404B-B432-1D55BF4BB6A6}"/>
              </a:ext>
            </a:extLst>
          </p:cNvPr>
          <p:cNvSpPr/>
          <p:nvPr/>
        </p:nvSpPr>
        <p:spPr>
          <a:xfrm>
            <a:off x="2251756" y="374646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8</a:t>
            </a:r>
            <a:endParaRPr lang="en-US" sz="2000" b="1" dirty="0">
              <a:solidFill>
                <a:schemeClr val="bg1"/>
              </a:solidFill>
              <a:latin typeface="Roboto" panose="02000000000000000000" pitchFamily="2" charset="0"/>
              <a:ea typeface="Roboto" panose="02000000000000000000" pitchFamily="2" charset="0"/>
            </a:endParaRPr>
          </a:p>
        </p:txBody>
      </p:sp>
      <p:sp>
        <p:nvSpPr>
          <p:cNvPr id="10" name="Freeform 9">
            <a:extLst>
              <a:ext uri="{FF2B5EF4-FFF2-40B4-BE49-F238E27FC236}">
                <a16:creationId xmlns:a16="http://schemas.microsoft.com/office/drawing/2014/main" xmlns="" id="{5EDFE1E9-5609-324F-8277-E26B1CEBC18E}"/>
              </a:ext>
            </a:extLst>
          </p:cNvPr>
          <p:cNvSpPr/>
          <p:nvPr/>
        </p:nvSpPr>
        <p:spPr>
          <a:xfrm>
            <a:off x="2137456" y="460369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a16="http://schemas.microsoft.com/office/drawing/2014/main" xmlns="" id="{933FD161-329C-404B-B432-1D55BF4BB6A6}"/>
              </a:ext>
            </a:extLst>
          </p:cNvPr>
          <p:cNvSpPr/>
          <p:nvPr/>
        </p:nvSpPr>
        <p:spPr>
          <a:xfrm>
            <a:off x="2258086" y="4711661"/>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9</a:t>
            </a:r>
            <a:endParaRPr lang="en-US" sz="2000" b="1" dirty="0">
              <a:solidFill>
                <a:schemeClr val="bg1"/>
              </a:solidFill>
              <a:latin typeface="Roboto" panose="02000000000000000000" pitchFamily="2" charset="0"/>
              <a:ea typeface="Roboto" panose="02000000000000000000" pitchFamily="2" charset="0"/>
            </a:endParaRPr>
          </a:p>
        </p:txBody>
      </p:sp>
      <p:sp>
        <p:nvSpPr>
          <p:cNvPr id="12" name="Freeform 11">
            <a:extLst>
              <a:ext uri="{FF2B5EF4-FFF2-40B4-BE49-F238E27FC236}">
                <a16:creationId xmlns:a16="http://schemas.microsoft.com/office/drawing/2014/main" xmlns="" id="{5EDFE1E9-5609-324F-8277-E26B1CEBC18E}"/>
              </a:ext>
            </a:extLst>
          </p:cNvPr>
          <p:cNvSpPr/>
          <p:nvPr/>
        </p:nvSpPr>
        <p:spPr>
          <a:xfrm>
            <a:off x="2137456" y="557522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3" name="Freeform 12">
            <a:extLst>
              <a:ext uri="{FF2B5EF4-FFF2-40B4-BE49-F238E27FC236}">
                <a16:creationId xmlns:a16="http://schemas.microsoft.com/office/drawing/2014/main" xmlns="" id="{933FD161-329C-404B-B432-1D55BF4BB6A6}"/>
              </a:ext>
            </a:extLst>
          </p:cNvPr>
          <p:cNvSpPr/>
          <p:nvPr/>
        </p:nvSpPr>
        <p:spPr>
          <a:xfrm>
            <a:off x="2251755" y="56895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10</a:t>
            </a:r>
            <a:endParaRPr lang="en-US" sz="2000" b="1" dirty="0">
              <a:solidFill>
                <a:schemeClr val="bg1"/>
              </a:solidFill>
              <a:latin typeface="Roboto" panose="02000000000000000000" pitchFamily="2" charset="0"/>
              <a:ea typeface="Roboto" panose="02000000000000000000" pitchFamily="2" charset="0"/>
            </a:endParaRPr>
          </a:p>
        </p:txBody>
      </p:sp>
      <p:sp>
        <p:nvSpPr>
          <p:cNvPr id="14" name="Rectangle 13">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03775" y="1834273"/>
            <a:ext cx="7950200" cy="461665"/>
          </a:xfrm>
          <a:prstGeom prst="rect">
            <a:avLst/>
          </a:prstGeom>
          <a:noFill/>
        </p:spPr>
        <p:txBody>
          <a:bodyPr wrap="square" rtlCol="0">
            <a:spAutoFit/>
          </a:bodyPr>
          <a:lstStyle/>
          <a:p>
            <a:r>
              <a:rPr lang="en-US" sz="2400" b="1" dirty="0" smtClean="0">
                <a:latin typeface="Bahnschrift" panose="020B0502040204020203" pitchFamily="34" charset="0"/>
              </a:rPr>
              <a:t>Which company is providing highest number of jobs?</a:t>
            </a:r>
          </a:p>
        </p:txBody>
      </p:sp>
      <p:sp>
        <p:nvSpPr>
          <p:cNvPr id="21" name="TextBox 20"/>
          <p:cNvSpPr txBox="1"/>
          <p:nvPr/>
        </p:nvSpPr>
        <p:spPr>
          <a:xfrm>
            <a:off x="3003775" y="2768599"/>
            <a:ext cx="7950200" cy="461665"/>
          </a:xfrm>
          <a:prstGeom prst="rect">
            <a:avLst/>
          </a:prstGeom>
          <a:noFill/>
        </p:spPr>
        <p:txBody>
          <a:bodyPr wrap="square" rtlCol="0">
            <a:spAutoFit/>
          </a:bodyPr>
          <a:lstStyle/>
          <a:p>
            <a:r>
              <a:rPr lang="en-US" sz="2400" b="1" dirty="0" smtClean="0">
                <a:latin typeface="Bahnschrift" panose="020B0502040204020203" pitchFamily="34" charset="0"/>
              </a:rPr>
              <a:t>Which domain has the highest number of jobs?</a:t>
            </a:r>
          </a:p>
        </p:txBody>
      </p:sp>
      <p:sp>
        <p:nvSpPr>
          <p:cNvPr id="23" name="TextBox 22"/>
          <p:cNvSpPr txBox="1"/>
          <p:nvPr/>
        </p:nvSpPr>
        <p:spPr>
          <a:xfrm>
            <a:off x="3003775" y="4773411"/>
            <a:ext cx="7950200" cy="461665"/>
          </a:xfrm>
          <a:prstGeom prst="rect">
            <a:avLst/>
          </a:prstGeom>
          <a:noFill/>
        </p:spPr>
        <p:txBody>
          <a:bodyPr wrap="square" rtlCol="0">
            <a:spAutoFit/>
          </a:bodyPr>
          <a:lstStyle/>
          <a:p>
            <a:r>
              <a:rPr lang="en-US" sz="2400" b="1" dirty="0" smtClean="0">
                <a:latin typeface="Bahnschrift" panose="020B0502040204020203" pitchFamily="34" charset="0"/>
              </a:rPr>
              <a:t>What are various job types for different job titles?</a:t>
            </a:r>
          </a:p>
        </p:txBody>
      </p:sp>
      <p:sp>
        <p:nvSpPr>
          <p:cNvPr id="24" name="TextBox 23"/>
          <p:cNvSpPr txBox="1"/>
          <p:nvPr/>
        </p:nvSpPr>
        <p:spPr>
          <a:xfrm>
            <a:off x="3003775" y="5689522"/>
            <a:ext cx="7950200" cy="461665"/>
          </a:xfrm>
          <a:prstGeom prst="rect">
            <a:avLst/>
          </a:prstGeom>
          <a:noFill/>
        </p:spPr>
        <p:txBody>
          <a:bodyPr wrap="square" rtlCol="0">
            <a:spAutoFit/>
          </a:bodyPr>
          <a:lstStyle/>
          <a:p>
            <a:r>
              <a:rPr lang="en-US" sz="2400" b="1" dirty="0" smtClean="0">
                <a:latin typeface="Bahnschrift" panose="020B0502040204020203" pitchFamily="34" charset="0"/>
              </a:rPr>
              <a:t>Which are TOP 5 companies with highest jobs?</a:t>
            </a:r>
          </a:p>
        </p:txBody>
      </p:sp>
      <p:sp>
        <p:nvSpPr>
          <p:cNvPr id="19" name="TextBox 18"/>
          <p:cNvSpPr txBox="1"/>
          <p:nvPr/>
        </p:nvSpPr>
        <p:spPr>
          <a:xfrm>
            <a:off x="3003775" y="3777737"/>
            <a:ext cx="7950200" cy="461665"/>
          </a:xfrm>
          <a:prstGeom prst="rect">
            <a:avLst/>
          </a:prstGeom>
          <a:noFill/>
        </p:spPr>
        <p:txBody>
          <a:bodyPr wrap="square" rtlCol="0">
            <a:spAutoFit/>
          </a:bodyPr>
          <a:lstStyle/>
          <a:p>
            <a:r>
              <a:rPr lang="en-US" sz="2400" b="1" dirty="0" smtClean="0">
                <a:latin typeface="Bahnschrift" panose="020B0502040204020203" pitchFamily="34" charset="0"/>
              </a:rPr>
              <a:t>What are minimum required qualification for job roles?</a:t>
            </a:r>
          </a:p>
        </p:txBody>
      </p:sp>
      <p:sp>
        <p:nvSpPr>
          <p:cNvPr id="25" name="TextBox 24"/>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INSIGHTS TO BE FOUND?</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06352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xmlns=""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a16="http://schemas.microsoft.com/office/drawing/2014/main" xmlns=""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4</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39534" y="1845651"/>
            <a:ext cx="4809067" cy="2308324"/>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STEPS FOR CLEANING DATA AND EDA</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3907885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811867" y="313382"/>
            <a:ext cx="8525933"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1. REMOVING UNECESSARY COLUMNS</a:t>
            </a:r>
            <a:endParaRPr lang="en-IN" sz="3600" b="1" dirty="0">
              <a:solidFill>
                <a:schemeClr val="bg1"/>
              </a:solidFill>
              <a:latin typeface="Bahnschrift" panose="020B0502040204020203" pitchFamily="34" charset="0"/>
            </a:endParaRPr>
          </a:p>
        </p:txBody>
      </p:sp>
      <p:sp>
        <p:nvSpPr>
          <p:cNvPr id="4" name="Freeform 3">
            <a:extLst>
              <a:ext uri="{FF2B5EF4-FFF2-40B4-BE49-F238E27FC236}">
                <a16:creationId xmlns:a16="http://schemas.microsoft.com/office/drawing/2014/main" xmlns="" id="{5EDFE1E9-5609-324F-8277-E26B1CEBC18E}"/>
              </a:ext>
            </a:extLst>
          </p:cNvPr>
          <p:cNvSpPr/>
          <p:nvPr/>
        </p:nvSpPr>
        <p:spPr>
          <a:xfrm>
            <a:off x="2086656" y="276436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xmlns="" id="{933FD161-329C-404B-B432-1D55BF4BB6A6}"/>
              </a:ext>
            </a:extLst>
          </p:cNvPr>
          <p:cNvSpPr/>
          <p:nvPr/>
        </p:nvSpPr>
        <p:spPr>
          <a:xfrm>
            <a:off x="2200958" y="287866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a16="http://schemas.microsoft.com/office/drawing/2014/main" xmlns="" id="{5EDFE1E9-5609-324F-8277-E26B1CEBC18E}"/>
              </a:ext>
            </a:extLst>
          </p:cNvPr>
          <p:cNvSpPr/>
          <p:nvPr/>
        </p:nvSpPr>
        <p:spPr>
          <a:xfrm>
            <a:off x="2086656" y="3735896"/>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a16="http://schemas.microsoft.com/office/drawing/2014/main" xmlns="" id="{933FD161-329C-404B-B432-1D55BF4BB6A6}"/>
              </a:ext>
            </a:extLst>
          </p:cNvPr>
          <p:cNvSpPr/>
          <p:nvPr/>
        </p:nvSpPr>
        <p:spPr>
          <a:xfrm>
            <a:off x="2207286" y="3843866"/>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14" name="TextBox 13"/>
          <p:cNvSpPr txBox="1"/>
          <p:nvPr/>
        </p:nvSpPr>
        <p:spPr>
          <a:xfrm>
            <a:off x="2952975" y="2878862"/>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REMOVING LOWER  SALARY RANGE &amp; UPPER SALARY RANGE</a:t>
            </a:r>
          </a:p>
          <a:p>
            <a:r>
              <a:rPr lang="en-US" sz="1200" dirty="0" smtClean="0">
                <a:solidFill>
                  <a:schemeClr val="bg2">
                    <a:lumMod val="50000"/>
                  </a:schemeClr>
                </a:solidFill>
                <a:latin typeface="Bahnschrift" panose="020B0502040204020203" pitchFamily="34" charset="0"/>
              </a:rPr>
              <a:t>The column is of no use hence we can replace the columns using remove column option of Power BI.</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2952975" y="3844061"/>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REMOVING DATE SOURCE COLUMN</a:t>
            </a:r>
          </a:p>
          <a:p>
            <a:r>
              <a:rPr lang="en-US" sz="1200" dirty="0">
                <a:solidFill>
                  <a:schemeClr val="bg2">
                    <a:lumMod val="50000"/>
                  </a:schemeClr>
                </a:solidFill>
                <a:latin typeface="Bahnschrift" panose="020B0502040204020203" pitchFamily="34" charset="0"/>
              </a:rPr>
              <a:t>The column is of no use hence we can replace the columns using remove column option of Power </a:t>
            </a:r>
            <a:r>
              <a:rPr lang="en-US" sz="1200" dirty="0" smtClean="0">
                <a:solidFill>
                  <a:schemeClr val="bg2">
                    <a:lumMod val="50000"/>
                  </a:schemeClr>
                </a:solidFill>
                <a:latin typeface="Bahnschrift" panose="020B0502040204020203" pitchFamily="34" charset="0"/>
              </a:rPr>
              <a:t>BI.</a:t>
            </a:r>
            <a:endParaRPr lang="en-IN" sz="1200"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3254115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15535" y="327962"/>
            <a:ext cx="8940800"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2. REMOVING NULL VALUES AND ERRORS</a:t>
            </a:r>
            <a:endParaRPr lang="en-IN" sz="3600" b="1" dirty="0">
              <a:solidFill>
                <a:schemeClr val="bg1"/>
              </a:solidFill>
              <a:latin typeface="Bahnschrift" panose="020B0502040204020203" pitchFamily="34" charset="0"/>
            </a:endParaRPr>
          </a:p>
        </p:txBody>
      </p:sp>
      <p:sp>
        <p:nvSpPr>
          <p:cNvPr id="4" name="Freeform 3">
            <a:extLst>
              <a:ext uri="{FF2B5EF4-FFF2-40B4-BE49-F238E27FC236}">
                <a16:creationId xmlns:a16="http://schemas.microsoft.com/office/drawing/2014/main" xmlns="" id="{5EDFE1E9-5609-324F-8277-E26B1CEBC18E}"/>
              </a:ext>
            </a:extLst>
          </p:cNvPr>
          <p:cNvSpPr/>
          <p:nvPr/>
        </p:nvSpPr>
        <p:spPr>
          <a:xfrm>
            <a:off x="1874990" y="263736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xmlns="" id="{933FD161-329C-404B-B432-1D55BF4BB6A6}"/>
              </a:ext>
            </a:extLst>
          </p:cNvPr>
          <p:cNvSpPr/>
          <p:nvPr/>
        </p:nvSpPr>
        <p:spPr>
          <a:xfrm>
            <a:off x="1989292" y="275166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a16="http://schemas.microsoft.com/office/drawing/2014/main" xmlns="" id="{5EDFE1E9-5609-324F-8277-E26B1CEBC18E}"/>
              </a:ext>
            </a:extLst>
          </p:cNvPr>
          <p:cNvSpPr/>
          <p:nvPr/>
        </p:nvSpPr>
        <p:spPr>
          <a:xfrm>
            <a:off x="1874990" y="3608896"/>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a16="http://schemas.microsoft.com/office/drawing/2014/main" xmlns="" id="{933FD161-329C-404B-B432-1D55BF4BB6A6}"/>
              </a:ext>
            </a:extLst>
          </p:cNvPr>
          <p:cNvSpPr/>
          <p:nvPr/>
        </p:nvSpPr>
        <p:spPr>
          <a:xfrm>
            <a:off x="1995620" y="3716866"/>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14" name="TextBox 13"/>
          <p:cNvSpPr txBox="1"/>
          <p:nvPr/>
        </p:nvSpPr>
        <p:spPr>
          <a:xfrm>
            <a:off x="2741307" y="2681496"/>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REMOVING NULL VALUES AND ERRORS AND MISSING VALUES FROM COLUMNS</a:t>
            </a:r>
          </a:p>
          <a:p>
            <a:r>
              <a:rPr lang="en-US" sz="1200" dirty="0" smtClean="0">
                <a:solidFill>
                  <a:schemeClr val="bg2">
                    <a:lumMod val="50000"/>
                  </a:schemeClr>
                </a:solidFill>
                <a:latin typeface="Bahnschrift" panose="020B0502040204020203" pitchFamily="34" charset="0"/>
              </a:rPr>
              <a:t>There are various null values, errors and missing values in the columns which we can delete using  various options in Power BI.</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2741307" y="3716963"/>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REMOVING NOT SPECIFIED VALUES FROM THE COLUMNS</a:t>
            </a:r>
          </a:p>
          <a:p>
            <a:r>
              <a:rPr lang="en-US" sz="1200" dirty="0" smtClean="0">
                <a:solidFill>
                  <a:schemeClr val="bg2">
                    <a:lumMod val="50000"/>
                  </a:schemeClr>
                </a:solidFill>
                <a:latin typeface="Bahnschrift" panose="020B0502040204020203" pitchFamily="34" charset="0"/>
              </a:rPr>
              <a:t>There are many columns which has the value Not Specified values which are of no use and can create problem while changing data types and other calculations hence we will remove that values from the data set.</a:t>
            </a:r>
            <a:endParaRPr lang="en-IN" sz="1200"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2188885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15535" y="327962"/>
            <a:ext cx="8940800"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3</a:t>
            </a:r>
            <a:r>
              <a:rPr lang="en-US" sz="3600" b="1" dirty="0" smtClean="0">
                <a:solidFill>
                  <a:schemeClr val="bg1"/>
                </a:solidFill>
                <a:latin typeface="Bahnschrift" panose="020B0502040204020203" pitchFamily="34" charset="0"/>
              </a:rPr>
              <a:t>. CHANGING DATA TYPES</a:t>
            </a:r>
            <a:endParaRPr lang="en-IN" sz="3600" b="1" dirty="0">
              <a:solidFill>
                <a:schemeClr val="bg1"/>
              </a:solidFill>
              <a:latin typeface="Bahnschrift" panose="020B0502040204020203" pitchFamily="34" charset="0"/>
            </a:endParaRPr>
          </a:p>
        </p:txBody>
      </p:sp>
      <p:sp>
        <p:nvSpPr>
          <p:cNvPr id="4" name="Freeform 3">
            <a:extLst>
              <a:ext uri="{FF2B5EF4-FFF2-40B4-BE49-F238E27FC236}">
                <a16:creationId xmlns:a16="http://schemas.microsoft.com/office/drawing/2014/main" xmlns="" id="{5EDFE1E9-5609-324F-8277-E26B1CEBC18E}"/>
              </a:ext>
            </a:extLst>
          </p:cNvPr>
          <p:cNvSpPr/>
          <p:nvPr/>
        </p:nvSpPr>
        <p:spPr>
          <a:xfrm>
            <a:off x="2035856" y="25272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xmlns="" id="{933FD161-329C-404B-B432-1D55BF4BB6A6}"/>
              </a:ext>
            </a:extLst>
          </p:cNvPr>
          <p:cNvSpPr/>
          <p:nvPr/>
        </p:nvSpPr>
        <p:spPr>
          <a:xfrm>
            <a:off x="2150158" y="26416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a16="http://schemas.microsoft.com/office/drawing/2014/main" xmlns="" id="{5EDFE1E9-5609-324F-8277-E26B1CEBC18E}"/>
              </a:ext>
            </a:extLst>
          </p:cNvPr>
          <p:cNvSpPr/>
          <p:nvPr/>
        </p:nvSpPr>
        <p:spPr>
          <a:xfrm>
            <a:off x="2035856" y="34988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a16="http://schemas.microsoft.com/office/drawing/2014/main" xmlns="" id="{933FD161-329C-404B-B432-1D55BF4BB6A6}"/>
              </a:ext>
            </a:extLst>
          </p:cNvPr>
          <p:cNvSpPr/>
          <p:nvPr/>
        </p:nvSpPr>
        <p:spPr>
          <a:xfrm>
            <a:off x="2156486" y="36067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14" name="TextBox 13"/>
          <p:cNvSpPr txBox="1"/>
          <p:nvPr/>
        </p:nvSpPr>
        <p:spPr>
          <a:xfrm>
            <a:off x="2902173" y="2571429"/>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CHANGING DATA TYPE OF YEAR OF EXPERIENCE</a:t>
            </a:r>
          </a:p>
          <a:p>
            <a:r>
              <a:rPr lang="en-US" sz="1200" dirty="0" smtClean="0">
                <a:solidFill>
                  <a:schemeClr val="bg2">
                    <a:lumMod val="50000"/>
                  </a:schemeClr>
                </a:solidFill>
                <a:latin typeface="Bahnschrift" panose="020B0502040204020203" pitchFamily="34" charset="0"/>
              </a:rPr>
              <a:t>The column was having a string data type hence we can change it to whole number using change data type option.</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2902173" y="3606896"/>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CHANGING DATA TYPE OF DATE COLUMNS</a:t>
            </a:r>
            <a:br>
              <a:rPr lang="en-US" sz="1600" b="1" dirty="0" smtClean="0">
                <a:solidFill>
                  <a:schemeClr val="accent2"/>
                </a:solidFill>
                <a:latin typeface="Bahnschrift" panose="020B0502040204020203" pitchFamily="34" charset="0"/>
              </a:rPr>
            </a:br>
            <a:r>
              <a:rPr lang="en-US" sz="1200" dirty="0" smtClean="0">
                <a:solidFill>
                  <a:schemeClr val="bg2">
                    <a:lumMod val="50000"/>
                  </a:schemeClr>
                </a:solidFill>
                <a:latin typeface="Bahnschrift" panose="020B0502040204020203" pitchFamily="34" charset="0"/>
              </a:rPr>
              <a:t>The data formats were in string type hence we have changed it to date type using change data type option</a:t>
            </a:r>
            <a:endParaRPr lang="en-IN" sz="1200"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2339218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590800" y="313382"/>
            <a:ext cx="6333067"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4</a:t>
            </a:r>
            <a:r>
              <a:rPr lang="en-US" sz="3600" b="1" dirty="0" smtClean="0">
                <a:solidFill>
                  <a:schemeClr val="bg1"/>
                </a:solidFill>
                <a:latin typeface="Bahnschrift" panose="020B0502040204020203" pitchFamily="34" charset="0"/>
              </a:rPr>
              <a:t>. REPLACING VALUES</a:t>
            </a:r>
            <a:endParaRPr lang="en-IN" sz="3600" b="1" dirty="0">
              <a:solidFill>
                <a:schemeClr val="bg1"/>
              </a:solidFill>
              <a:latin typeface="Bahnschrift" panose="020B0502040204020203" pitchFamily="34" charset="0"/>
            </a:endParaRPr>
          </a:p>
        </p:txBody>
      </p:sp>
      <p:sp>
        <p:nvSpPr>
          <p:cNvPr id="4" name="Freeform 3">
            <a:extLst>
              <a:ext uri="{FF2B5EF4-FFF2-40B4-BE49-F238E27FC236}">
                <a16:creationId xmlns:a16="http://schemas.microsoft.com/office/drawing/2014/main" xmlns="" id="{5EDFE1E9-5609-324F-8277-E26B1CEBC18E}"/>
              </a:ext>
            </a:extLst>
          </p:cNvPr>
          <p:cNvSpPr/>
          <p:nvPr/>
        </p:nvSpPr>
        <p:spPr>
          <a:xfrm>
            <a:off x="1874989" y="251036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xmlns="" id="{933FD161-329C-404B-B432-1D55BF4BB6A6}"/>
              </a:ext>
            </a:extLst>
          </p:cNvPr>
          <p:cNvSpPr/>
          <p:nvPr/>
        </p:nvSpPr>
        <p:spPr>
          <a:xfrm>
            <a:off x="1989291" y="262466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a16="http://schemas.microsoft.com/office/drawing/2014/main" xmlns="" id="{5EDFE1E9-5609-324F-8277-E26B1CEBC18E}"/>
              </a:ext>
            </a:extLst>
          </p:cNvPr>
          <p:cNvSpPr/>
          <p:nvPr/>
        </p:nvSpPr>
        <p:spPr>
          <a:xfrm>
            <a:off x="1874989" y="3481896"/>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a16="http://schemas.microsoft.com/office/drawing/2014/main" xmlns="" id="{933FD161-329C-404B-B432-1D55BF4BB6A6}"/>
              </a:ext>
            </a:extLst>
          </p:cNvPr>
          <p:cNvSpPr/>
          <p:nvPr/>
        </p:nvSpPr>
        <p:spPr>
          <a:xfrm>
            <a:off x="1995619" y="3589866"/>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8" name="Freeform 7">
            <a:extLst>
              <a:ext uri="{FF2B5EF4-FFF2-40B4-BE49-F238E27FC236}">
                <a16:creationId xmlns:a16="http://schemas.microsoft.com/office/drawing/2014/main" xmlns="" id="{5EDFE1E9-5609-324F-8277-E26B1CEBC18E}"/>
              </a:ext>
            </a:extLst>
          </p:cNvPr>
          <p:cNvSpPr/>
          <p:nvPr/>
        </p:nvSpPr>
        <p:spPr>
          <a:xfrm>
            <a:off x="1874989" y="4453427"/>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a16="http://schemas.microsoft.com/office/drawing/2014/main" xmlns="" id="{933FD161-329C-404B-B432-1D55BF4BB6A6}"/>
              </a:ext>
            </a:extLst>
          </p:cNvPr>
          <p:cNvSpPr/>
          <p:nvPr/>
        </p:nvSpPr>
        <p:spPr>
          <a:xfrm>
            <a:off x="1989289" y="456772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3</a:t>
            </a:r>
          </a:p>
        </p:txBody>
      </p:sp>
      <p:sp>
        <p:nvSpPr>
          <p:cNvPr id="14" name="TextBox 13"/>
          <p:cNvSpPr txBox="1"/>
          <p:nvPr/>
        </p:nvSpPr>
        <p:spPr>
          <a:xfrm>
            <a:off x="2741306" y="2554496"/>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REPLACING VALUES IN EXPERIENCE COLUMN</a:t>
            </a:r>
          </a:p>
          <a:p>
            <a:r>
              <a:rPr lang="en-US" sz="1200" dirty="0" smtClean="0">
                <a:solidFill>
                  <a:schemeClr val="bg2">
                    <a:lumMod val="50000"/>
                  </a:schemeClr>
                </a:solidFill>
                <a:latin typeface="Bahnschrift" panose="020B0502040204020203" pitchFamily="34" charset="0"/>
              </a:rPr>
              <a:t>The Experience table was having a value -1 which was suppose to be 1 so changed the value -1 to 1 using Replace Value option.</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2741306" y="3589963"/>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REPLACING VALUE IN QUALIFICATION COLUMN </a:t>
            </a:r>
          </a:p>
          <a:p>
            <a:r>
              <a:rPr lang="en-US" sz="1200" dirty="0" smtClean="0">
                <a:solidFill>
                  <a:schemeClr val="bg2">
                    <a:lumMod val="50000"/>
                  </a:schemeClr>
                </a:solidFill>
                <a:latin typeface="Bahnschrift" panose="020B0502040204020203" pitchFamily="34" charset="0"/>
              </a:rPr>
              <a:t>The Qualification column has two qualification name Non-Degree Tertiary and Non Degree Tertiary so we can replace Non Degree Tertiary with Non-Degree Tertiary as they represent same qualification.</a:t>
            </a:r>
            <a:endParaRPr lang="en-IN" sz="1200" dirty="0">
              <a:solidFill>
                <a:schemeClr val="bg2">
                  <a:lumMod val="50000"/>
                </a:schemeClr>
              </a:solidFill>
              <a:latin typeface="Bahnschrift" panose="020B0502040204020203" pitchFamily="34" charset="0"/>
            </a:endParaRPr>
          </a:p>
        </p:txBody>
      </p:sp>
      <p:sp>
        <p:nvSpPr>
          <p:cNvPr id="16" name="TextBox 15"/>
          <p:cNvSpPr txBox="1"/>
          <p:nvPr/>
        </p:nvSpPr>
        <p:spPr>
          <a:xfrm>
            <a:off x="2741306" y="4554872"/>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JOB TYPE</a:t>
            </a:r>
          </a:p>
          <a:p>
            <a:r>
              <a:rPr lang="en-US" sz="1200" dirty="0" smtClean="0">
                <a:solidFill>
                  <a:schemeClr val="bg2">
                    <a:lumMod val="50000"/>
                  </a:schemeClr>
                </a:solidFill>
                <a:latin typeface="Bahnschrift" panose="020B0502040204020203" pitchFamily="34" charset="0"/>
              </a:rPr>
              <a:t>The Job Type column contains the type of jobs required for example  full time, internship, part time, contract, etc.</a:t>
            </a:r>
            <a:endParaRPr lang="en-IN" sz="1200"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3798232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6DEFD6E-540C-544E-962C-F4A95C8AD665}"/>
              </a:ext>
            </a:extLst>
          </p:cNvPr>
          <p:cNvSpPr/>
          <p:nvPr/>
        </p:nvSpPr>
        <p:spPr>
          <a:xfrm rot="10800000" flipV="1">
            <a:off x="0" y="-40329"/>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26067" y="327961"/>
            <a:ext cx="9939866"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5. CREATING DATE TABLE USING M LANGUAGE</a:t>
            </a:r>
            <a:endParaRPr lang="en-IN" sz="3600" b="1" dirty="0">
              <a:solidFill>
                <a:schemeClr val="bg1"/>
              </a:solidFill>
              <a:latin typeface="Bahnschrift" panose="020B0502040204020203" pitchFamily="34" charset="0"/>
            </a:endParaRPr>
          </a:p>
        </p:txBody>
      </p:sp>
      <p:sp>
        <p:nvSpPr>
          <p:cNvPr id="4" name="Freeform 3">
            <a:extLst>
              <a:ext uri="{FF2B5EF4-FFF2-40B4-BE49-F238E27FC236}">
                <a16:creationId xmlns:a16="http://schemas.microsoft.com/office/drawing/2014/main" xmlns="" id="{5EDFE1E9-5609-324F-8277-E26B1CEBC18E}"/>
              </a:ext>
            </a:extLst>
          </p:cNvPr>
          <p:cNvSpPr/>
          <p:nvPr/>
        </p:nvSpPr>
        <p:spPr>
          <a:xfrm>
            <a:off x="2120523" y="226483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xmlns="" id="{933FD161-329C-404B-B432-1D55BF4BB6A6}"/>
              </a:ext>
            </a:extLst>
          </p:cNvPr>
          <p:cNvSpPr/>
          <p:nvPr/>
        </p:nvSpPr>
        <p:spPr>
          <a:xfrm>
            <a:off x="2234825" y="2379134"/>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6" name="TextBox 5"/>
          <p:cNvSpPr txBox="1"/>
          <p:nvPr/>
        </p:nvSpPr>
        <p:spPr>
          <a:xfrm>
            <a:off x="2986840" y="2308963"/>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CREATING DATE TABLE USING M LANGUAGE</a:t>
            </a:r>
          </a:p>
          <a:p>
            <a:r>
              <a:rPr lang="en-US" sz="1200" dirty="0" smtClean="0">
                <a:solidFill>
                  <a:schemeClr val="bg2">
                    <a:lumMod val="50000"/>
                  </a:schemeClr>
                </a:solidFill>
                <a:latin typeface="Bahnschrift" panose="020B0502040204020203" pitchFamily="34" charset="0"/>
              </a:rPr>
              <a:t>We need a date table to perform date operations hence we can create Date Table using the following code.</a:t>
            </a:r>
            <a:endParaRPr lang="en-IN" sz="1200" dirty="0">
              <a:solidFill>
                <a:schemeClr val="bg2">
                  <a:lumMod val="50000"/>
                </a:schemeClr>
              </a:solidFill>
              <a:latin typeface="Bahnschrift" panose="020B0502040204020203" pitchFamily="34" charset="0"/>
            </a:endParaRPr>
          </a:p>
        </p:txBody>
      </p:sp>
      <p:pic>
        <p:nvPicPr>
          <p:cNvPr id="7" name="Picture 6"/>
          <p:cNvPicPr>
            <a:picLocks noChangeAspect="1"/>
          </p:cNvPicPr>
          <p:nvPr/>
        </p:nvPicPr>
        <p:blipFill>
          <a:blip r:embed="rId2"/>
          <a:stretch>
            <a:fillRect/>
          </a:stretch>
        </p:blipFill>
        <p:spPr>
          <a:xfrm>
            <a:off x="353273" y="3703449"/>
            <a:ext cx="11485453" cy="1639018"/>
          </a:xfrm>
          <a:prstGeom prst="rect">
            <a:avLst/>
          </a:prstGeom>
        </p:spPr>
      </p:pic>
    </p:spTree>
    <p:extLst>
      <p:ext uri="{BB962C8B-B14F-4D97-AF65-F5344CB8AC3E}">
        <p14:creationId xmlns:p14="http://schemas.microsoft.com/office/powerpoint/2010/main" val="2880651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xmlns=""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a16="http://schemas.microsoft.com/office/drawing/2014/main" xmlns=""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5</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36676" y="2225456"/>
            <a:ext cx="5797457" cy="1569660"/>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VISUAL ANALYTICS </a:t>
            </a:r>
            <a:br>
              <a:rPr lang="en-US" sz="4800" b="1" dirty="0" smtClean="0">
                <a:solidFill>
                  <a:schemeClr val="bg1"/>
                </a:solidFill>
                <a:latin typeface="Bahnschrift" panose="020B0502040204020203" pitchFamily="34" charset="0"/>
                <a:cs typeface="Arial" panose="020B0604020202020204" pitchFamily="34" charset="0"/>
              </a:rPr>
            </a:br>
            <a:r>
              <a:rPr lang="en-US" sz="4800" b="1" dirty="0" smtClean="0">
                <a:solidFill>
                  <a:schemeClr val="bg1"/>
                </a:solidFill>
                <a:latin typeface="Bahnschrift" panose="020B0502040204020203" pitchFamily="34" charset="0"/>
                <a:cs typeface="Arial" panose="020B0604020202020204" pitchFamily="34" charset="0"/>
              </a:rPr>
              <a:t>AND FINDINGS</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3213295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6DEFD6E-540C-544E-962C-F4A95C8AD665}"/>
              </a:ext>
            </a:extLst>
          </p:cNvPr>
          <p:cNvSpPr/>
          <p:nvPr/>
        </p:nvSpPr>
        <p:spPr>
          <a:xfrm rot="10800000" flipV="1">
            <a:off x="8465" y="-40328"/>
            <a:ext cx="12192000" cy="14373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a:extLst>
              <a:ext uri="{FF2B5EF4-FFF2-40B4-BE49-F238E27FC236}">
                <a16:creationId xmlns:a16="http://schemas.microsoft.com/office/drawing/2014/main" xmlns="" id="{E1D2D09F-8C63-F14F-815F-2C0D63851CD5}"/>
              </a:ext>
            </a:extLst>
          </p:cNvPr>
          <p:cNvSpPr/>
          <p:nvPr/>
        </p:nvSpPr>
        <p:spPr>
          <a:xfrm>
            <a:off x="898889" y="19607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xmlns="" id="{3A0B1046-4155-8942-A536-DE5F7729C29B}"/>
              </a:ext>
            </a:extLst>
          </p:cNvPr>
          <p:cNvSpPr/>
          <p:nvPr/>
        </p:nvSpPr>
        <p:spPr>
          <a:xfrm>
            <a:off x="794667" y="20631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1</a:t>
            </a:r>
          </a:p>
        </p:txBody>
      </p:sp>
      <p:grpSp>
        <p:nvGrpSpPr>
          <p:cNvPr id="50" name="Group 49">
            <a:extLst>
              <a:ext uri="{FF2B5EF4-FFF2-40B4-BE49-F238E27FC236}">
                <a16:creationId xmlns:a16="http://schemas.microsoft.com/office/drawing/2014/main" xmlns="" id="{68FEBF32-5611-D541-8699-CD5AB23A1E70}"/>
              </a:ext>
            </a:extLst>
          </p:cNvPr>
          <p:cNvGrpSpPr/>
          <p:nvPr/>
        </p:nvGrpSpPr>
        <p:grpSpPr>
          <a:xfrm>
            <a:off x="1399485" y="1802950"/>
            <a:ext cx="2367376" cy="991791"/>
            <a:chOff x="4464909" y="5227780"/>
            <a:chExt cx="3991527" cy="824256"/>
          </a:xfrm>
        </p:grpSpPr>
        <p:sp>
          <p:nvSpPr>
            <p:cNvPr id="51" name="CuadroTexto 395">
              <a:extLst>
                <a:ext uri="{FF2B5EF4-FFF2-40B4-BE49-F238E27FC236}">
                  <a16:creationId xmlns:a16="http://schemas.microsoft.com/office/drawing/2014/main" xmlns=""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About the project</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52" name="Rectangle 56">
              <a:extLst>
                <a:ext uri="{FF2B5EF4-FFF2-40B4-BE49-F238E27FC236}">
                  <a16:creationId xmlns:a16="http://schemas.microsoft.com/office/drawing/2014/main" xmlns="" id="{058C33BD-34A8-0543-886D-2E59588A6932}"/>
                </a:ext>
              </a:extLst>
            </p:cNvPr>
            <p:cNvSpPr/>
            <p:nvPr/>
          </p:nvSpPr>
          <p:spPr>
            <a:xfrm>
              <a:off x="4464909" y="5489306"/>
              <a:ext cx="3991527" cy="562730"/>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A detailed description about the project</a:t>
              </a:r>
              <a:r>
                <a:rPr lang="en-US" sz="2400" dirty="0" smtClean="0">
                  <a:latin typeface="Bahnschrift" panose="020B0502040204020203" pitchFamily="34" charset="0"/>
                  <a:ea typeface="Lato Light" panose="020F0502020204030203" pitchFamily="34" charset="0"/>
                  <a:cs typeface="Lato Light" panose="020F0502020204030203" pitchFamily="34" charset="0"/>
                </a:rPr>
                <a:t>.</a:t>
              </a:r>
              <a:endParaRPr lang="en-US" sz="2400" dirty="0">
                <a:latin typeface="Bahnschrift" panose="020B0502040204020203" pitchFamily="34" charset="0"/>
                <a:ea typeface="Lato Light" panose="020F0502020204030203" pitchFamily="34" charset="0"/>
                <a:cs typeface="Lato Light" panose="020F0502020204030203" pitchFamily="34" charset="0"/>
              </a:endParaRPr>
            </a:p>
          </p:txBody>
        </p:sp>
      </p:grpSp>
      <p:sp>
        <p:nvSpPr>
          <p:cNvPr id="83" name="Freeform 82">
            <a:extLst>
              <a:ext uri="{FF2B5EF4-FFF2-40B4-BE49-F238E27FC236}">
                <a16:creationId xmlns:a16="http://schemas.microsoft.com/office/drawing/2014/main" xmlns="" id="{E1D2D09F-8C63-F14F-815F-2C0D63851CD5}"/>
              </a:ext>
            </a:extLst>
          </p:cNvPr>
          <p:cNvSpPr/>
          <p:nvPr/>
        </p:nvSpPr>
        <p:spPr>
          <a:xfrm>
            <a:off x="4721654" y="19607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xmlns="" id="{3A0B1046-4155-8942-A536-DE5F7729C29B}"/>
              </a:ext>
            </a:extLst>
          </p:cNvPr>
          <p:cNvSpPr/>
          <p:nvPr/>
        </p:nvSpPr>
        <p:spPr>
          <a:xfrm>
            <a:off x="4617432" y="20631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2</a:t>
            </a:r>
          </a:p>
        </p:txBody>
      </p:sp>
      <p:sp>
        <p:nvSpPr>
          <p:cNvPr id="88" name="Freeform 87">
            <a:extLst>
              <a:ext uri="{FF2B5EF4-FFF2-40B4-BE49-F238E27FC236}">
                <a16:creationId xmlns:a16="http://schemas.microsoft.com/office/drawing/2014/main" xmlns="" id="{E1D2D09F-8C63-F14F-815F-2C0D63851CD5}"/>
              </a:ext>
            </a:extLst>
          </p:cNvPr>
          <p:cNvSpPr/>
          <p:nvPr/>
        </p:nvSpPr>
        <p:spPr>
          <a:xfrm>
            <a:off x="8642520" y="19607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xmlns="" id="{3A0B1046-4155-8942-A536-DE5F7729C29B}"/>
              </a:ext>
            </a:extLst>
          </p:cNvPr>
          <p:cNvSpPr/>
          <p:nvPr/>
        </p:nvSpPr>
        <p:spPr>
          <a:xfrm>
            <a:off x="8538298" y="20631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3</a:t>
            </a:r>
          </a:p>
        </p:txBody>
      </p:sp>
      <p:grpSp>
        <p:nvGrpSpPr>
          <p:cNvPr id="113" name="Group 112">
            <a:extLst>
              <a:ext uri="{FF2B5EF4-FFF2-40B4-BE49-F238E27FC236}">
                <a16:creationId xmlns:a16="http://schemas.microsoft.com/office/drawing/2014/main" xmlns="" id="{68FEBF32-5611-D541-8699-CD5AB23A1E70}"/>
              </a:ext>
            </a:extLst>
          </p:cNvPr>
          <p:cNvGrpSpPr/>
          <p:nvPr/>
        </p:nvGrpSpPr>
        <p:grpSpPr>
          <a:xfrm>
            <a:off x="5305603" y="1837506"/>
            <a:ext cx="2367376" cy="991791"/>
            <a:chOff x="4464909" y="5227780"/>
            <a:chExt cx="3991527" cy="824256"/>
          </a:xfrm>
        </p:grpSpPr>
        <p:sp>
          <p:nvSpPr>
            <p:cNvPr id="114" name="CuadroTexto 395">
              <a:extLst>
                <a:ext uri="{FF2B5EF4-FFF2-40B4-BE49-F238E27FC236}">
                  <a16:creationId xmlns:a16="http://schemas.microsoft.com/office/drawing/2014/main" xmlns=""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About the Data</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115" name="Rectangle 56">
              <a:extLst>
                <a:ext uri="{FF2B5EF4-FFF2-40B4-BE49-F238E27FC236}">
                  <a16:creationId xmlns:a16="http://schemas.microsoft.com/office/drawing/2014/main" xmlns="" id="{058C33BD-34A8-0543-886D-2E59588A6932}"/>
                </a:ext>
              </a:extLst>
            </p:cNvPr>
            <p:cNvSpPr/>
            <p:nvPr/>
          </p:nvSpPr>
          <p:spPr>
            <a:xfrm>
              <a:off x="4464909" y="5489306"/>
              <a:ext cx="3991527" cy="562730"/>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Introduction to data set that is been used for project</a:t>
              </a:r>
              <a:r>
                <a:rPr lang="en-US" sz="2400" dirty="0" smtClean="0">
                  <a:latin typeface="Bahnschrift" panose="020B0502040204020203" pitchFamily="34" charset="0"/>
                  <a:ea typeface="Lato Light" panose="020F0502020204030203" pitchFamily="34" charset="0"/>
                  <a:cs typeface="Lato Light" panose="020F0502020204030203" pitchFamily="34" charset="0"/>
                </a:rPr>
                <a:t>.</a:t>
              </a:r>
              <a:endParaRPr lang="en-US" sz="2400" dirty="0">
                <a:latin typeface="Bahnschrift" panose="020B0502040204020203" pitchFamily="34" charset="0"/>
                <a:ea typeface="Lato Light" panose="020F0502020204030203" pitchFamily="34" charset="0"/>
                <a:cs typeface="Lato Light" panose="020F0502020204030203" pitchFamily="34" charset="0"/>
              </a:endParaRPr>
            </a:p>
          </p:txBody>
        </p:sp>
      </p:grpSp>
      <p:grpSp>
        <p:nvGrpSpPr>
          <p:cNvPr id="116" name="Group 115">
            <a:extLst>
              <a:ext uri="{FF2B5EF4-FFF2-40B4-BE49-F238E27FC236}">
                <a16:creationId xmlns:a16="http://schemas.microsoft.com/office/drawing/2014/main" xmlns="" id="{68FEBF32-5611-D541-8699-CD5AB23A1E70}"/>
              </a:ext>
            </a:extLst>
          </p:cNvPr>
          <p:cNvGrpSpPr/>
          <p:nvPr/>
        </p:nvGrpSpPr>
        <p:grpSpPr>
          <a:xfrm>
            <a:off x="9220189" y="1834753"/>
            <a:ext cx="2367376" cy="1053347"/>
            <a:chOff x="4464909" y="5227780"/>
            <a:chExt cx="3991527" cy="875414"/>
          </a:xfrm>
        </p:grpSpPr>
        <p:sp>
          <p:nvSpPr>
            <p:cNvPr id="117" name="CuadroTexto 395">
              <a:extLst>
                <a:ext uri="{FF2B5EF4-FFF2-40B4-BE49-F238E27FC236}">
                  <a16:creationId xmlns:a16="http://schemas.microsoft.com/office/drawing/2014/main" xmlns=""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Insights to find?</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118" name="Rectangle 56">
              <a:extLst>
                <a:ext uri="{FF2B5EF4-FFF2-40B4-BE49-F238E27FC236}">
                  <a16:creationId xmlns:a16="http://schemas.microsoft.com/office/drawing/2014/main" xmlns="" id="{058C33BD-34A8-0543-886D-2E59588A6932}"/>
                </a:ext>
              </a:extLst>
            </p:cNvPr>
            <p:cNvSpPr/>
            <p:nvPr/>
          </p:nvSpPr>
          <p:spPr>
            <a:xfrm>
              <a:off x="4464909" y="5489306"/>
              <a:ext cx="3991527" cy="613888"/>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What are the objectives and insights that are to be found out?</a:t>
              </a:r>
              <a:endParaRPr lang="en-US" sz="1400" dirty="0">
                <a:latin typeface="Bahnschrift" panose="020B0502040204020203" pitchFamily="34" charset="0"/>
                <a:ea typeface="Lato Light" panose="020F0502020204030203" pitchFamily="34" charset="0"/>
                <a:cs typeface="Lato Light" panose="020F0502020204030203" pitchFamily="34" charset="0"/>
              </a:endParaRPr>
            </a:p>
          </p:txBody>
        </p:sp>
      </p:grpSp>
      <p:sp>
        <p:nvSpPr>
          <p:cNvPr id="119" name="Freeform 118">
            <a:extLst>
              <a:ext uri="{FF2B5EF4-FFF2-40B4-BE49-F238E27FC236}">
                <a16:creationId xmlns:a16="http://schemas.microsoft.com/office/drawing/2014/main" xmlns="" id="{E1D2D09F-8C63-F14F-815F-2C0D63851CD5}"/>
              </a:ext>
            </a:extLst>
          </p:cNvPr>
          <p:cNvSpPr/>
          <p:nvPr/>
        </p:nvSpPr>
        <p:spPr>
          <a:xfrm>
            <a:off x="871740" y="35863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120" name="Freeform 119">
            <a:extLst>
              <a:ext uri="{FF2B5EF4-FFF2-40B4-BE49-F238E27FC236}">
                <a16:creationId xmlns:a16="http://schemas.microsoft.com/office/drawing/2014/main" xmlns="" id="{3A0B1046-4155-8942-A536-DE5F7729C29B}"/>
              </a:ext>
            </a:extLst>
          </p:cNvPr>
          <p:cNvSpPr/>
          <p:nvPr/>
        </p:nvSpPr>
        <p:spPr>
          <a:xfrm>
            <a:off x="767518" y="36887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4</a:t>
            </a:r>
          </a:p>
        </p:txBody>
      </p:sp>
      <p:grpSp>
        <p:nvGrpSpPr>
          <p:cNvPr id="121" name="Group 120">
            <a:extLst>
              <a:ext uri="{FF2B5EF4-FFF2-40B4-BE49-F238E27FC236}">
                <a16:creationId xmlns:a16="http://schemas.microsoft.com/office/drawing/2014/main" xmlns="" id="{68FEBF32-5611-D541-8699-CD5AB23A1E70}"/>
              </a:ext>
            </a:extLst>
          </p:cNvPr>
          <p:cNvGrpSpPr/>
          <p:nvPr/>
        </p:nvGrpSpPr>
        <p:grpSpPr>
          <a:xfrm>
            <a:off x="1372336" y="3428550"/>
            <a:ext cx="2802242" cy="837903"/>
            <a:chOff x="4464909" y="5227780"/>
            <a:chExt cx="4724735" cy="696363"/>
          </a:xfrm>
        </p:grpSpPr>
        <p:sp>
          <p:nvSpPr>
            <p:cNvPr id="122" name="CuadroTexto 395">
              <a:extLst>
                <a:ext uri="{FF2B5EF4-FFF2-40B4-BE49-F238E27FC236}">
                  <a16:creationId xmlns:a16="http://schemas.microsoft.com/office/drawing/2014/main" xmlns="" id="{AD653EAF-13DF-9145-8372-7A78FC8F205F}"/>
                </a:ext>
              </a:extLst>
            </p:cNvPr>
            <p:cNvSpPr txBox="1"/>
            <p:nvPr/>
          </p:nvSpPr>
          <p:spPr>
            <a:xfrm>
              <a:off x="4464909" y="5227780"/>
              <a:ext cx="4724735" cy="255787"/>
            </a:xfrm>
            <a:prstGeom prst="rect">
              <a:avLst/>
            </a:prstGeom>
            <a:noFill/>
          </p:spPr>
          <p:txBody>
            <a:bodyPr wrap="square" rtlCol="0">
              <a:spAutoFit/>
            </a:bodyPr>
            <a:lstStyle/>
            <a:p>
              <a:r>
                <a:rPr lang="en-US" sz="14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Steps for EDA and cleaning data</a:t>
              </a:r>
              <a:endParaRPr lang="en-US" sz="14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123" name="Rectangle 56">
              <a:extLst>
                <a:ext uri="{FF2B5EF4-FFF2-40B4-BE49-F238E27FC236}">
                  <a16:creationId xmlns:a16="http://schemas.microsoft.com/office/drawing/2014/main" xmlns="" id="{058C33BD-34A8-0543-886D-2E59588A6932}"/>
                </a:ext>
              </a:extLst>
            </p:cNvPr>
            <p:cNvSpPr/>
            <p:nvPr/>
          </p:nvSpPr>
          <p:spPr>
            <a:xfrm>
              <a:off x="4464909" y="5489306"/>
              <a:ext cx="3991527" cy="434837"/>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Various steps used for data cleaning and EDA process.</a:t>
              </a:r>
              <a:endParaRPr lang="en-US" sz="2400" dirty="0">
                <a:latin typeface="Bahnschrift" panose="020B0502040204020203" pitchFamily="34" charset="0"/>
                <a:ea typeface="Lato Light" panose="020F0502020204030203" pitchFamily="34" charset="0"/>
                <a:cs typeface="Lato Light" panose="020F0502020204030203" pitchFamily="34" charset="0"/>
              </a:endParaRPr>
            </a:p>
          </p:txBody>
        </p:sp>
      </p:grpSp>
      <p:sp>
        <p:nvSpPr>
          <p:cNvPr id="124" name="Freeform 123">
            <a:extLst>
              <a:ext uri="{FF2B5EF4-FFF2-40B4-BE49-F238E27FC236}">
                <a16:creationId xmlns:a16="http://schemas.microsoft.com/office/drawing/2014/main" xmlns="" id="{E1D2D09F-8C63-F14F-815F-2C0D63851CD5}"/>
              </a:ext>
            </a:extLst>
          </p:cNvPr>
          <p:cNvSpPr/>
          <p:nvPr/>
        </p:nvSpPr>
        <p:spPr>
          <a:xfrm>
            <a:off x="4694505" y="35863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125" name="Freeform 124">
            <a:extLst>
              <a:ext uri="{FF2B5EF4-FFF2-40B4-BE49-F238E27FC236}">
                <a16:creationId xmlns:a16="http://schemas.microsoft.com/office/drawing/2014/main" xmlns="" id="{3A0B1046-4155-8942-A536-DE5F7729C29B}"/>
              </a:ext>
            </a:extLst>
          </p:cNvPr>
          <p:cNvSpPr/>
          <p:nvPr/>
        </p:nvSpPr>
        <p:spPr>
          <a:xfrm>
            <a:off x="4590283" y="36887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5</a:t>
            </a:r>
          </a:p>
        </p:txBody>
      </p:sp>
      <p:sp>
        <p:nvSpPr>
          <p:cNvPr id="126" name="Freeform 125">
            <a:extLst>
              <a:ext uri="{FF2B5EF4-FFF2-40B4-BE49-F238E27FC236}">
                <a16:creationId xmlns:a16="http://schemas.microsoft.com/office/drawing/2014/main" xmlns="" id="{E1D2D09F-8C63-F14F-815F-2C0D63851CD5}"/>
              </a:ext>
            </a:extLst>
          </p:cNvPr>
          <p:cNvSpPr/>
          <p:nvPr/>
        </p:nvSpPr>
        <p:spPr>
          <a:xfrm>
            <a:off x="8615371" y="35863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127" name="Freeform 126">
            <a:extLst>
              <a:ext uri="{FF2B5EF4-FFF2-40B4-BE49-F238E27FC236}">
                <a16:creationId xmlns:a16="http://schemas.microsoft.com/office/drawing/2014/main" xmlns="" id="{3A0B1046-4155-8942-A536-DE5F7729C29B}"/>
              </a:ext>
            </a:extLst>
          </p:cNvPr>
          <p:cNvSpPr/>
          <p:nvPr/>
        </p:nvSpPr>
        <p:spPr>
          <a:xfrm>
            <a:off x="8511149" y="36887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6</a:t>
            </a:r>
          </a:p>
        </p:txBody>
      </p:sp>
      <p:grpSp>
        <p:nvGrpSpPr>
          <p:cNvPr id="128" name="Group 127">
            <a:extLst>
              <a:ext uri="{FF2B5EF4-FFF2-40B4-BE49-F238E27FC236}">
                <a16:creationId xmlns:a16="http://schemas.microsoft.com/office/drawing/2014/main" xmlns="" id="{68FEBF32-5611-D541-8699-CD5AB23A1E70}"/>
              </a:ext>
            </a:extLst>
          </p:cNvPr>
          <p:cNvGrpSpPr/>
          <p:nvPr/>
        </p:nvGrpSpPr>
        <p:grpSpPr>
          <a:xfrm>
            <a:off x="5278454" y="3463104"/>
            <a:ext cx="2367376" cy="1422679"/>
            <a:chOff x="4464909" y="5227780"/>
            <a:chExt cx="3991527" cy="1182358"/>
          </a:xfrm>
        </p:grpSpPr>
        <p:sp>
          <p:nvSpPr>
            <p:cNvPr id="129" name="CuadroTexto 395">
              <a:extLst>
                <a:ext uri="{FF2B5EF4-FFF2-40B4-BE49-F238E27FC236}">
                  <a16:creationId xmlns:a16="http://schemas.microsoft.com/office/drawing/2014/main" xmlns=""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Visual analytics</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130" name="Rectangle 56">
              <a:extLst>
                <a:ext uri="{FF2B5EF4-FFF2-40B4-BE49-F238E27FC236}">
                  <a16:creationId xmlns:a16="http://schemas.microsoft.com/office/drawing/2014/main" xmlns="" id="{058C33BD-34A8-0543-886D-2E59588A6932}"/>
                </a:ext>
              </a:extLst>
            </p:cNvPr>
            <p:cNvSpPr/>
            <p:nvPr/>
          </p:nvSpPr>
          <p:spPr>
            <a:xfrm>
              <a:off x="4464909" y="5489306"/>
              <a:ext cx="3991527" cy="920832"/>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Different visuals and summaries to understand data well</a:t>
              </a:r>
            </a:p>
            <a:p>
              <a:endParaRPr lang="en-US" sz="2400" dirty="0">
                <a:latin typeface="Bahnschrift" panose="020B0502040204020203" pitchFamily="34" charset="0"/>
                <a:ea typeface="Lato Light" panose="020F0502020204030203" pitchFamily="34" charset="0"/>
                <a:cs typeface="Lato Light" panose="020F0502020204030203" pitchFamily="34" charset="0"/>
              </a:endParaRPr>
            </a:p>
          </p:txBody>
        </p:sp>
      </p:grpSp>
      <p:grpSp>
        <p:nvGrpSpPr>
          <p:cNvPr id="131" name="Group 130">
            <a:extLst>
              <a:ext uri="{FF2B5EF4-FFF2-40B4-BE49-F238E27FC236}">
                <a16:creationId xmlns:a16="http://schemas.microsoft.com/office/drawing/2014/main" xmlns="" id="{68FEBF32-5611-D541-8699-CD5AB23A1E70}"/>
              </a:ext>
            </a:extLst>
          </p:cNvPr>
          <p:cNvGrpSpPr/>
          <p:nvPr/>
        </p:nvGrpSpPr>
        <p:grpSpPr>
          <a:xfrm>
            <a:off x="9193040" y="3460353"/>
            <a:ext cx="2367376" cy="1053347"/>
            <a:chOff x="4464909" y="5227780"/>
            <a:chExt cx="3991527" cy="875414"/>
          </a:xfrm>
        </p:grpSpPr>
        <p:sp>
          <p:nvSpPr>
            <p:cNvPr id="132" name="CuadroTexto 395">
              <a:extLst>
                <a:ext uri="{FF2B5EF4-FFF2-40B4-BE49-F238E27FC236}">
                  <a16:creationId xmlns:a16="http://schemas.microsoft.com/office/drawing/2014/main" xmlns=""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Key Findings</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133" name="Rectangle 56">
              <a:extLst>
                <a:ext uri="{FF2B5EF4-FFF2-40B4-BE49-F238E27FC236}">
                  <a16:creationId xmlns:a16="http://schemas.microsoft.com/office/drawing/2014/main" xmlns="" id="{058C33BD-34A8-0543-886D-2E59588A6932}"/>
                </a:ext>
              </a:extLst>
            </p:cNvPr>
            <p:cNvSpPr/>
            <p:nvPr/>
          </p:nvSpPr>
          <p:spPr>
            <a:xfrm>
              <a:off x="4464909" y="5489306"/>
              <a:ext cx="3991527" cy="613888"/>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Insights we found out according to various questions.</a:t>
              </a:r>
              <a:endParaRPr lang="en-US" sz="1400" dirty="0">
                <a:latin typeface="Bahnschrift" panose="020B0502040204020203" pitchFamily="34" charset="0"/>
                <a:ea typeface="Lato Light" panose="020F0502020204030203" pitchFamily="34" charset="0"/>
                <a:cs typeface="Lato Light" panose="020F0502020204030203" pitchFamily="34" charset="0"/>
              </a:endParaRPr>
            </a:p>
          </p:txBody>
        </p:sp>
      </p:grpSp>
      <p:sp>
        <p:nvSpPr>
          <p:cNvPr id="134" name="Freeform 133">
            <a:extLst>
              <a:ext uri="{FF2B5EF4-FFF2-40B4-BE49-F238E27FC236}">
                <a16:creationId xmlns:a16="http://schemas.microsoft.com/office/drawing/2014/main" xmlns="" id="{E1D2D09F-8C63-F14F-815F-2C0D63851CD5}"/>
              </a:ext>
            </a:extLst>
          </p:cNvPr>
          <p:cNvSpPr/>
          <p:nvPr/>
        </p:nvSpPr>
        <p:spPr>
          <a:xfrm>
            <a:off x="4694505" y="5286367"/>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135" name="Freeform 134">
            <a:extLst>
              <a:ext uri="{FF2B5EF4-FFF2-40B4-BE49-F238E27FC236}">
                <a16:creationId xmlns:a16="http://schemas.microsoft.com/office/drawing/2014/main" xmlns="" id="{3A0B1046-4155-8942-A536-DE5F7729C29B}"/>
              </a:ext>
            </a:extLst>
          </p:cNvPr>
          <p:cNvSpPr/>
          <p:nvPr/>
        </p:nvSpPr>
        <p:spPr>
          <a:xfrm>
            <a:off x="4590283" y="5388792"/>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7</a:t>
            </a:r>
          </a:p>
        </p:txBody>
      </p:sp>
      <p:grpSp>
        <p:nvGrpSpPr>
          <p:cNvPr id="136" name="Group 135">
            <a:extLst>
              <a:ext uri="{FF2B5EF4-FFF2-40B4-BE49-F238E27FC236}">
                <a16:creationId xmlns:a16="http://schemas.microsoft.com/office/drawing/2014/main" xmlns="" id="{68FEBF32-5611-D541-8699-CD5AB23A1E70}"/>
              </a:ext>
            </a:extLst>
          </p:cNvPr>
          <p:cNvGrpSpPr/>
          <p:nvPr/>
        </p:nvGrpSpPr>
        <p:grpSpPr>
          <a:xfrm>
            <a:off x="5278454" y="5163160"/>
            <a:ext cx="2367376" cy="1207235"/>
            <a:chOff x="4464909" y="5227780"/>
            <a:chExt cx="3991527" cy="1003307"/>
          </a:xfrm>
        </p:grpSpPr>
        <p:sp>
          <p:nvSpPr>
            <p:cNvPr id="137" name="CuadroTexto 395">
              <a:extLst>
                <a:ext uri="{FF2B5EF4-FFF2-40B4-BE49-F238E27FC236}">
                  <a16:creationId xmlns:a16="http://schemas.microsoft.com/office/drawing/2014/main" xmlns=""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Dashboard view</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138" name="Rectangle 56">
              <a:extLst>
                <a:ext uri="{FF2B5EF4-FFF2-40B4-BE49-F238E27FC236}">
                  <a16:creationId xmlns:a16="http://schemas.microsoft.com/office/drawing/2014/main" xmlns="" id="{058C33BD-34A8-0543-886D-2E59588A6932}"/>
                </a:ext>
              </a:extLst>
            </p:cNvPr>
            <p:cNvSpPr/>
            <p:nvPr/>
          </p:nvSpPr>
          <p:spPr>
            <a:xfrm>
              <a:off x="4464909" y="5489306"/>
              <a:ext cx="3991527" cy="741781"/>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The view of dashboard that is been created</a:t>
              </a:r>
            </a:p>
            <a:p>
              <a:endParaRPr lang="en-US" sz="2400" dirty="0">
                <a:latin typeface="Bahnschrift" panose="020B0502040204020203" pitchFamily="34" charset="0"/>
                <a:ea typeface="Lato Light" panose="020F0502020204030203" pitchFamily="34" charset="0"/>
                <a:cs typeface="Lato Light" panose="020F0502020204030203" pitchFamily="34" charset="0"/>
              </a:endParaRPr>
            </a:p>
          </p:txBody>
        </p:sp>
      </p:grpSp>
      <p:sp>
        <p:nvSpPr>
          <p:cNvPr id="139" name="TextBox 138"/>
          <p:cNvSpPr txBox="1"/>
          <p:nvPr/>
        </p:nvSpPr>
        <p:spPr>
          <a:xfrm>
            <a:off x="2755751" y="295819"/>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CONTENTS</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552049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xmlns:lc="http://schemas.openxmlformats.org/drawingml/2006/lockedCanvas" id="{71EEE96F-B5A3-3949-AB94-5FBA5E4FD2ED}"/>
              </a:ext>
            </a:extLst>
          </p:cNvPr>
          <p:cNvSpPr/>
          <p:nvPr/>
        </p:nvSpPr>
        <p:spPr>
          <a:xfrm>
            <a:off x="2084479" y="2302275"/>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1979</a:t>
            </a:r>
            <a:endParaRPr lang="en-US" sz="4800" dirty="0">
              <a:solidFill>
                <a:schemeClr val="tx1"/>
              </a:solidFill>
              <a:latin typeface="Bahnschrift" panose="020B0502040204020203" pitchFamily="34" charset="0"/>
            </a:endParaRPr>
          </a:p>
        </p:txBody>
      </p:sp>
      <p:sp>
        <p:nvSpPr>
          <p:cNvPr id="15" name="Rectangle 14">
            <a:extLst>
              <a:ext uri="{FF2B5EF4-FFF2-40B4-BE49-F238E27FC236}">
                <a16:creationId xmlns="" xmlns:a16="http://schemas.microsoft.com/office/drawing/2014/main" xmlns:lc="http://schemas.openxmlformats.org/drawingml/2006/lockedCanvas" id="{AD7443B8-AD85-BF4E-A1D4-5049E719B7EE}"/>
              </a:ext>
            </a:extLst>
          </p:cNvPr>
          <p:cNvSpPr/>
          <p:nvPr/>
        </p:nvSpPr>
        <p:spPr>
          <a:xfrm>
            <a:off x="2084479" y="1723703"/>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number of jobs</a:t>
            </a:r>
            <a:endParaRPr lang="en-US" sz="2000" dirty="0">
              <a:latin typeface="Bahnschrift" panose="020B0502040204020203" pitchFamily="34" charset="0"/>
            </a:endParaRPr>
          </a:p>
        </p:txBody>
      </p:sp>
      <p:sp>
        <p:nvSpPr>
          <p:cNvPr id="21" name="TextBox 20"/>
          <p:cNvSpPr txBox="1"/>
          <p:nvPr/>
        </p:nvSpPr>
        <p:spPr>
          <a:xfrm>
            <a:off x="3933607" y="268030"/>
            <a:ext cx="4583859" cy="646331"/>
          </a:xfrm>
          <a:prstGeom prst="rect">
            <a:avLst/>
          </a:prstGeom>
          <a:noFill/>
        </p:spPr>
        <p:txBody>
          <a:bodyPr wrap="square" rtlCol="0">
            <a:spAutoFit/>
          </a:bodyPr>
          <a:lstStyle/>
          <a:p>
            <a:r>
              <a:rPr lang="en-US" sz="3600" b="1" dirty="0" smtClean="0">
                <a:solidFill>
                  <a:schemeClr val="bg1"/>
                </a:solidFill>
                <a:latin typeface="Bahnschrift" panose="020B0502040204020203" pitchFamily="34" charset="0"/>
              </a:rPr>
              <a:t>SUMMARY OF DATA</a:t>
            </a:r>
            <a:endParaRPr lang="en-IN" sz="3600" b="1" dirty="0">
              <a:solidFill>
                <a:schemeClr val="bg1"/>
              </a:solidFill>
              <a:latin typeface="Bahnschrift" panose="020B0502040204020203" pitchFamily="34" charset="0"/>
            </a:endParaRPr>
          </a:p>
        </p:txBody>
      </p:sp>
      <p:sp>
        <p:nvSpPr>
          <p:cNvPr id="24" name="Rectangle 23">
            <a:extLst>
              <a:ext uri="{FF2B5EF4-FFF2-40B4-BE49-F238E27FC236}">
                <a16:creationId xmlns="" xmlns:a16="http://schemas.microsoft.com/office/drawing/2014/main" xmlns:lc="http://schemas.openxmlformats.org/drawingml/2006/lockedCanvas" id="{71EEE96F-B5A3-3949-AB94-5FBA5E4FD2ED}"/>
              </a:ext>
            </a:extLst>
          </p:cNvPr>
          <p:cNvSpPr/>
          <p:nvPr/>
        </p:nvSpPr>
        <p:spPr>
          <a:xfrm>
            <a:off x="6902013" y="2302275"/>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719</a:t>
            </a:r>
            <a:endParaRPr lang="en-US" sz="4800" dirty="0">
              <a:solidFill>
                <a:schemeClr val="tx1"/>
              </a:solidFill>
              <a:latin typeface="Bahnschrift" panose="020B0502040204020203" pitchFamily="34" charset="0"/>
            </a:endParaRPr>
          </a:p>
        </p:txBody>
      </p:sp>
      <p:sp>
        <p:nvSpPr>
          <p:cNvPr id="25" name="Rectangle 24">
            <a:extLst>
              <a:ext uri="{FF2B5EF4-FFF2-40B4-BE49-F238E27FC236}">
                <a16:creationId xmlns="" xmlns:a16="http://schemas.microsoft.com/office/drawing/2014/main" xmlns:lc="http://schemas.openxmlformats.org/drawingml/2006/lockedCanvas" id="{AD7443B8-AD85-BF4E-A1D4-5049E719B7EE}"/>
              </a:ext>
            </a:extLst>
          </p:cNvPr>
          <p:cNvSpPr/>
          <p:nvPr/>
        </p:nvSpPr>
        <p:spPr>
          <a:xfrm>
            <a:off x="6902013" y="1723703"/>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companies</a:t>
            </a:r>
            <a:endParaRPr lang="en-US" sz="2000" dirty="0">
              <a:latin typeface="Bahnschrift" panose="020B0502040204020203" pitchFamily="34" charset="0"/>
            </a:endParaRPr>
          </a:p>
        </p:txBody>
      </p:sp>
      <p:sp>
        <p:nvSpPr>
          <p:cNvPr id="26" name="Rectangle 25">
            <a:extLst>
              <a:ext uri="{FF2B5EF4-FFF2-40B4-BE49-F238E27FC236}">
                <a16:creationId xmlns="" xmlns:a16="http://schemas.microsoft.com/office/drawing/2014/main" xmlns:lc="http://schemas.openxmlformats.org/drawingml/2006/lockedCanvas" id="{71EEE96F-B5A3-3949-AB94-5FBA5E4FD2ED}"/>
              </a:ext>
            </a:extLst>
          </p:cNvPr>
          <p:cNvSpPr/>
          <p:nvPr/>
        </p:nvSpPr>
        <p:spPr>
          <a:xfrm>
            <a:off x="4489012" y="4657662"/>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50</a:t>
            </a:r>
            <a:endParaRPr lang="en-US" sz="4800" dirty="0">
              <a:solidFill>
                <a:schemeClr val="tx1"/>
              </a:solidFill>
              <a:latin typeface="Bahnschrift" panose="020B0502040204020203" pitchFamily="34" charset="0"/>
            </a:endParaRPr>
          </a:p>
        </p:txBody>
      </p:sp>
      <p:sp>
        <p:nvSpPr>
          <p:cNvPr id="27" name="Rectangle 26">
            <a:extLst>
              <a:ext uri="{FF2B5EF4-FFF2-40B4-BE49-F238E27FC236}">
                <a16:creationId xmlns="" xmlns:a16="http://schemas.microsoft.com/office/drawing/2014/main" xmlns:lc="http://schemas.openxmlformats.org/drawingml/2006/lockedCanvas" id="{AD7443B8-AD85-BF4E-A1D4-5049E719B7EE}"/>
              </a:ext>
            </a:extLst>
          </p:cNvPr>
          <p:cNvSpPr/>
          <p:nvPr/>
        </p:nvSpPr>
        <p:spPr>
          <a:xfrm>
            <a:off x="4489012" y="4079090"/>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industry</a:t>
            </a:r>
            <a:endParaRPr lang="en-US" sz="2000" dirty="0">
              <a:latin typeface="Bahnschrift" panose="020B0502040204020203" pitchFamily="34" charset="0"/>
            </a:endParaRPr>
          </a:p>
        </p:txBody>
      </p:sp>
      <p:sp>
        <p:nvSpPr>
          <p:cNvPr id="28" name="TextBox 27"/>
          <p:cNvSpPr txBox="1"/>
          <p:nvPr/>
        </p:nvSpPr>
        <p:spPr>
          <a:xfrm>
            <a:off x="1523142" y="6366625"/>
            <a:ext cx="8961128" cy="276999"/>
          </a:xfrm>
          <a:prstGeom prst="rect">
            <a:avLst/>
          </a:prstGeom>
          <a:noFill/>
        </p:spPr>
        <p:txBody>
          <a:bodyPr wrap="square" rtlCol="0">
            <a:spAutoFit/>
          </a:bodyPr>
          <a:lstStyle/>
          <a:p>
            <a:pPr algn="ctr"/>
            <a:r>
              <a:rPr lang="en-US" sz="1200" dirty="0" smtClean="0">
                <a:solidFill>
                  <a:schemeClr val="tx1">
                    <a:lumMod val="50000"/>
                    <a:lumOff val="50000"/>
                  </a:schemeClr>
                </a:solidFill>
                <a:latin typeface="Bahnschrift" panose="020B0502040204020203" pitchFamily="34" charset="0"/>
              </a:rPr>
              <a:t>There are different jobs available and various companies and industries. The summary below shows the Total summaries.</a:t>
            </a:r>
            <a:endParaRPr lang="en-IN" sz="1200" dirty="0">
              <a:solidFill>
                <a:schemeClr val="tx1">
                  <a:lumMod val="50000"/>
                  <a:lumOff val="50000"/>
                </a:schemeClr>
              </a:solidFill>
              <a:latin typeface="Bahnschrift" panose="020B0502040204020203" pitchFamily="34" charset="0"/>
            </a:endParaRPr>
          </a:p>
        </p:txBody>
      </p:sp>
    </p:spTree>
    <p:extLst>
      <p:ext uri="{BB962C8B-B14F-4D97-AF65-F5344CB8AC3E}">
        <p14:creationId xmlns:p14="http://schemas.microsoft.com/office/powerpoint/2010/main" val="2687417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xmlns:lc="http://schemas.openxmlformats.org/drawingml/2006/lockedCanvas" id="{71EEE96F-B5A3-3949-AB94-5FBA5E4FD2ED}"/>
              </a:ext>
            </a:extLst>
          </p:cNvPr>
          <p:cNvSpPr/>
          <p:nvPr/>
        </p:nvSpPr>
        <p:spPr>
          <a:xfrm>
            <a:off x="2084479" y="2302275"/>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a:solidFill>
                  <a:schemeClr val="tx1"/>
                </a:solidFill>
                <a:latin typeface="Bahnschrift" panose="020B0502040204020203" pitchFamily="34" charset="0"/>
              </a:rPr>
              <a:t>3</a:t>
            </a:r>
          </a:p>
        </p:txBody>
      </p:sp>
      <p:sp>
        <p:nvSpPr>
          <p:cNvPr id="15" name="Rectangle 14">
            <a:extLst>
              <a:ext uri="{FF2B5EF4-FFF2-40B4-BE49-F238E27FC236}">
                <a16:creationId xmlns="" xmlns:a16="http://schemas.microsoft.com/office/drawing/2014/main" xmlns:lc="http://schemas.openxmlformats.org/drawingml/2006/lockedCanvas" id="{AD7443B8-AD85-BF4E-A1D4-5049E719B7EE}"/>
              </a:ext>
            </a:extLst>
          </p:cNvPr>
          <p:cNvSpPr/>
          <p:nvPr/>
        </p:nvSpPr>
        <p:spPr>
          <a:xfrm>
            <a:off x="2084479" y="1723703"/>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Career Level</a:t>
            </a:r>
            <a:endParaRPr lang="en-US" sz="2000" dirty="0">
              <a:latin typeface="Bahnschrift" panose="020B0502040204020203" pitchFamily="34" charset="0"/>
            </a:endParaRPr>
          </a:p>
        </p:txBody>
      </p:sp>
      <p:sp>
        <p:nvSpPr>
          <p:cNvPr id="24" name="Rectangle 23">
            <a:extLst>
              <a:ext uri="{FF2B5EF4-FFF2-40B4-BE49-F238E27FC236}">
                <a16:creationId xmlns="" xmlns:a16="http://schemas.microsoft.com/office/drawing/2014/main" xmlns:lc="http://schemas.openxmlformats.org/drawingml/2006/lockedCanvas" id="{71EEE96F-B5A3-3949-AB94-5FBA5E4FD2ED}"/>
              </a:ext>
            </a:extLst>
          </p:cNvPr>
          <p:cNvSpPr/>
          <p:nvPr/>
        </p:nvSpPr>
        <p:spPr>
          <a:xfrm>
            <a:off x="6902013" y="2302275"/>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a:solidFill>
                  <a:schemeClr val="tx1"/>
                </a:solidFill>
                <a:latin typeface="Bahnschrift" panose="020B0502040204020203" pitchFamily="34" charset="0"/>
              </a:rPr>
              <a:t>5</a:t>
            </a:r>
          </a:p>
        </p:txBody>
      </p:sp>
      <p:sp>
        <p:nvSpPr>
          <p:cNvPr id="25" name="Rectangle 24">
            <a:extLst>
              <a:ext uri="{FF2B5EF4-FFF2-40B4-BE49-F238E27FC236}">
                <a16:creationId xmlns="" xmlns:a16="http://schemas.microsoft.com/office/drawing/2014/main" xmlns:lc="http://schemas.openxmlformats.org/drawingml/2006/lockedCanvas" id="{AD7443B8-AD85-BF4E-A1D4-5049E719B7EE}"/>
              </a:ext>
            </a:extLst>
          </p:cNvPr>
          <p:cNvSpPr/>
          <p:nvPr/>
        </p:nvSpPr>
        <p:spPr>
          <a:xfrm>
            <a:off x="6902013" y="1723703"/>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analytics field</a:t>
            </a:r>
            <a:endParaRPr lang="en-US" sz="2000" dirty="0">
              <a:latin typeface="Bahnschrift" panose="020B0502040204020203" pitchFamily="34" charset="0"/>
            </a:endParaRPr>
          </a:p>
        </p:txBody>
      </p:sp>
      <p:sp>
        <p:nvSpPr>
          <p:cNvPr id="26" name="Rectangle 25">
            <a:extLst>
              <a:ext uri="{FF2B5EF4-FFF2-40B4-BE49-F238E27FC236}">
                <a16:creationId xmlns="" xmlns:a16="http://schemas.microsoft.com/office/drawing/2014/main" xmlns:lc="http://schemas.openxmlformats.org/drawingml/2006/lockedCanvas" id="{71EEE96F-B5A3-3949-AB94-5FBA5E4FD2ED}"/>
              </a:ext>
            </a:extLst>
          </p:cNvPr>
          <p:cNvSpPr/>
          <p:nvPr/>
        </p:nvSpPr>
        <p:spPr>
          <a:xfrm>
            <a:off x="4489012" y="4657662"/>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35</a:t>
            </a:r>
            <a:endParaRPr lang="en-US" sz="4800" dirty="0">
              <a:solidFill>
                <a:schemeClr val="tx1"/>
              </a:solidFill>
              <a:latin typeface="Bahnschrift" panose="020B0502040204020203" pitchFamily="34" charset="0"/>
            </a:endParaRPr>
          </a:p>
        </p:txBody>
      </p:sp>
      <p:sp>
        <p:nvSpPr>
          <p:cNvPr id="27" name="Rectangle 26">
            <a:extLst>
              <a:ext uri="{FF2B5EF4-FFF2-40B4-BE49-F238E27FC236}">
                <a16:creationId xmlns="" xmlns:a16="http://schemas.microsoft.com/office/drawing/2014/main" xmlns:lc="http://schemas.openxmlformats.org/drawingml/2006/lockedCanvas" id="{AD7443B8-AD85-BF4E-A1D4-5049E719B7EE}"/>
              </a:ext>
            </a:extLst>
          </p:cNvPr>
          <p:cNvSpPr/>
          <p:nvPr/>
        </p:nvSpPr>
        <p:spPr>
          <a:xfrm>
            <a:off x="4489012" y="4079090"/>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Job Types</a:t>
            </a:r>
            <a:endParaRPr lang="en-US" sz="2000" dirty="0">
              <a:latin typeface="Bahnschrift" panose="020B0502040204020203" pitchFamily="34" charset="0"/>
            </a:endParaRPr>
          </a:p>
        </p:txBody>
      </p:sp>
      <p:sp>
        <p:nvSpPr>
          <p:cNvPr id="9" name="TextBox 8"/>
          <p:cNvSpPr txBox="1"/>
          <p:nvPr/>
        </p:nvSpPr>
        <p:spPr>
          <a:xfrm>
            <a:off x="3882806" y="327962"/>
            <a:ext cx="4702393" cy="646331"/>
          </a:xfrm>
          <a:prstGeom prst="rect">
            <a:avLst/>
          </a:prstGeom>
          <a:noFill/>
        </p:spPr>
        <p:txBody>
          <a:bodyPr wrap="square" rtlCol="0">
            <a:spAutoFit/>
          </a:bodyPr>
          <a:lstStyle/>
          <a:p>
            <a:r>
              <a:rPr lang="en-US" sz="3600" b="1" dirty="0" smtClean="0">
                <a:solidFill>
                  <a:schemeClr val="bg1"/>
                </a:solidFill>
                <a:latin typeface="Bahnschrift" panose="020B0502040204020203" pitchFamily="34" charset="0"/>
              </a:rPr>
              <a:t>SUMMARY OF DATA</a:t>
            </a:r>
            <a:endParaRPr lang="en-IN" sz="3600" b="1" dirty="0">
              <a:solidFill>
                <a:schemeClr val="bg1"/>
              </a:solidFill>
              <a:latin typeface="Bahnschrift" panose="020B0502040204020203" pitchFamily="34" charset="0"/>
            </a:endParaRPr>
          </a:p>
        </p:txBody>
      </p:sp>
      <p:sp>
        <p:nvSpPr>
          <p:cNvPr id="10" name="TextBox 9"/>
          <p:cNvSpPr txBox="1"/>
          <p:nvPr/>
        </p:nvSpPr>
        <p:spPr>
          <a:xfrm>
            <a:off x="1854201" y="6295977"/>
            <a:ext cx="9330266" cy="276999"/>
          </a:xfrm>
          <a:prstGeom prst="rect">
            <a:avLst/>
          </a:prstGeom>
          <a:noFill/>
        </p:spPr>
        <p:txBody>
          <a:bodyPr wrap="square" rtlCol="0">
            <a:spAutoFit/>
          </a:bodyPr>
          <a:lstStyle/>
          <a:p>
            <a:r>
              <a:rPr lang="en-US" sz="1200" dirty="0" smtClean="0">
                <a:solidFill>
                  <a:schemeClr val="tx1">
                    <a:lumMod val="50000"/>
                    <a:lumOff val="50000"/>
                  </a:schemeClr>
                </a:solidFill>
                <a:latin typeface="Bahnschrift" panose="020B0502040204020203" pitchFamily="34" charset="0"/>
              </a:rPr>
              <a:t>There are various job titles similarly there are various Career level, various fields of job  and various job types which is been shown below.</a:t>
            </a:r>
            <a:endParaRPr lang="en-IN" sz="1200" dirty="0">
              <a:solidFill>
                <a:schemeClr val="tx1">
                  <a:lumMod val="50000"/>
                  <a:lumOff val="50000"/>
                </a:schemeClr>
              </a:solidFill>
              <a:latin typeface="Bahnschrift" panose="020B0502040204020203" pitchFamily="34" charset="0"/>
            </a:endParaRPr>
          </a:p>
        </p:txBody>
      </p:sp>
    </p:spTree>
    <p:extLst>
      <p:ext uri="{BB962C8B-B14F-4D97-AF65-F5344CB8AC3E}">
        <p14:creationId xmlns:p14="http://schemas.microsoft.com/office/powerpoint/2010/main" val="1809235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380" y="2299301"/>
            <a:ext cx="455965" cy="497417"/>
          </a:xfrm>
          <a:prstGeom prst="rect">
            <a:avLst/>
          </a:prstGeom>
        </p:spPr>
      </p:pic>
      <p:sp>
        <p:nvSpPr>
          <p:cNvPr id="3" name="TextBox 2"/>
          <p:cNvSpPr txBox="1"/>
          <p:nvPr/>
        </p:nvSpPr>
        <p:spPr>
          <a:xfrm>
            <a:off x="1490130" y="2224843"/>
            <a:ext cx="9677401" cy="646331"/>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HKT</a:t>
            </a:r>
            <a:r>
              <a:rPr lang="en-US" dirty="0" smtClean="0">
                <a:latin typeface="Bahnschrift" panose="020B0502040204020203" pitchFamily="34" charset="0"/>
              </a:rPr>
              <a:t> and </a:t>
            </a:r>
            <a:r>
              <a:rPr lang="en-US" dirty="0" smtClean="0">
                <a:solidFill>
                  <a:schemeClr val="accent2"/>
                </a:solidFill>
                <a:latin typeface="Bahnschrift" panose="020B0502040204020203" pitchFamily="34" charset="0"/>
              </a:rPr>
              <a:t>Michael Page </a:t>
            </a:r>
            <a:r>
              <a:rPr lang="en-US" dirty="0" smtClean="0">
                <a:latin typeface="Bahnschrift" panose="020B0502040204020203" pitchFamily="34" charset="0"/>
              </a:rPr>
              <a:t>are the companies with highest number of Job Titles. They both have </a:t>
            </a:r>
            <a:r>
              <a:rPr lang="en-US" dirty="0" smtClean="0">
                <a:solidFill>
                  <a:schemeClr val="accent2"/>
                </a:solidFill>
                <a:latin typeface="Bahnschrift" panose="020B0502040204020203" pitchFamily="34" charset="0"/>
              </a:rPr>
              <a:t>25</a:t>
            </a:r>
            <a:r>
              <a:rPr lang="en-US" dirty="0" smtClean="0">
                <a:latin typeface="Bahnschrift" panose="020B0502040204020203" pitchFamily="34" charset="0"/>
              </a:rPr>
              <a:t> jobs. </a:t>
            </a:r>
            <a:endParaRPr lang="en-IN" dirty="0">
              <a:latin typeface="Bahnschrif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773" y="3625058"/>
            <a:ext cx="491067" cy="494363"/>
          </a:xfrm>
          <a:prstGeom prst="rect">
            <a:avLst/>
          </a:prstGeom>
        </p:spPr>
      </p:pic>
      <p:sp>
        <p:nvSpPr>
          <p:cNvPr id="5" name="TextBox 4"/>
          <p:cNvSpPr txBox="1"/>
          <p:nvPr/>
        </p:nvSpPr>
        <p:spPr>
          <a:xfrm>
            <a:off x="1490130" y="3549073"/>
            <a:ext cx="9677401" cy="646331"/>
          </a:xfrm>
          <a:prstGeom prst="rect">
            <a:avLst/>
          </a:prstGeom>
          <a:noFill/>
        </p:spPr>
        <p:txBody>
          <a:bodyPr wrap="square" rtlCol="0">
            <a:spAutoFit/>
          </a:bodyPr>
          <a:lstStyle/>
          <a:p>
            <a:r>
              <a:rPr lang="en-US" dirty="0" smtClean="0">
                <a:latin typeface="Bahnschrift" panose="020B0502040204020203" pitchFamily="34" charset="0"/>
              </a:rPr>
              <a:t> </a:t>
            </a:r>
            <a:r>
              <a:rPr lang="en-US" dirty="0" smtClean="0">
                <a:solidFill>
                  <a:schemeClr val="accent2"/>
                </a:solidFill>
                <a:latin typeface="Bahnschrift" panose="020B0502040204020203" pitchFamily="34" charset="0"/>
              </a:rPr>
              <a:t>Human Resources Management/Consultancy </a:t>
            </a:r>
            <a:r>
              <a:rPr lang="en-US" dirty="0" smtClean="0">
                <a:latin typeface="Bahnschrift" panose="020B0502040204020203" pitchFamily="34" charset="0"/>
              </a:rPr>
              <a:t>is the domain with highest number of jobs, with </a:t>
            </a:r>
            <a:r>
              <a:rPr lang="en-US" dirty="0" smtClean="0">
                <a:solidFill>
                  <a:schemeClr val="accent2"/>
                </a:solidFill>
                <a:latin typeface="Bahnschrift" panose="020B0502040204020203" pitchFamily="34" charset="0"/>
              </a:rPr>
              <a:t>482</a:t>
            </a:r>
            <a:r>
              <a:rPr lang="en-US" dirty="0" smtClean="0">
                <a:latin typeface="Bahnschrift" panose="020B0502040204020203" pitchFamily="34" charset="0"/>
              </a:rPr>
              <a:t> different jobs.</a:t>
            </a:r>
            <a:endParaRPr lang="en-IN" dirty="0">
              <a:latin typeface="Bahnschrift" panose="020B0502040204020203" pitchFamily="34" charset="0"/>
            </a:endParaRPr>
          </a:p>
        </p:txBody>
      </p:sp>
      <p:sp>
        <p:nvSpPr>
          <p:cNvPr id="11" name="TextBox 10"/>
          <p:cNvSpPr txBox="1"/>
          <p:nvPr/>
        </p:nvSpPr>
        <p:spPr>
          <a:xfrm>
            <a:off x="1053306" y="50963"/>
            <a:ext cx="10397066" cy="1200329"/>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COMPANY AND DOMAIN WITH </a:t>
            </a:r>
          </a:p>
          <a:p>
            <a:pPr algn="ctr"/>
            <a:r>
              <a:rPr lang="en-US" sz="3600" b="1" dirty="0" smtClean="0">
                <a:solidFill>
                  <a:schemeClr val="bg1"/>
                </a:solidFill>
                <a:latin typeface="Bahnschrift" panose="020B0502040204020203" pitchFamily="34" charset="0"/>
              </a:rPr>
              <a:t>HIGHEST NUMBER OF JOBS</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112906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53306" y="327962"/>
            <a:ext cx="10397066"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TOP 5 COMPANIES AND TOTAL JOBS</a:t>
            </a:r>
            <a:endParaRPr lang="en-IN" sz="3600" b="1" dirty="0">
              <a:solidFill>
                <a:schemeClr val="bg1"/>
              </a:solidFill>
              <a:latin typeface="Bahnschrift"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60249996"/>
              </p:ext>
            </p:extLst>
          </p:nvPr>
        </p:nvGraphicFramePr>
        <p:xfrm>
          <a:off x="2040465" y="2192866"/>
          <a:ext cx="8127999" cy="3840480"/>
        </p:xfrm>
        <a:graphic>
          <a:graphicData uri="http://schemas.openxmlformats.org/drawingml/2006/table">
            <a:tbl>
              <a:tblPr firstRow="1" bandRow="1">
                <a:tableStyleId>{72833802-FEF1-4C79-8D5D-14CF1EAF98D9}</a:tableStyleId>
              </a:tblPr>
              <a:tblGrid>
                <a:gridCol w="1473202"/>
                <a:gridCol w="4504266"/>
                <a:gridCol w="2150531"/>
              </a:tblGrid>
              <a:tr h="370840">
                <a:tc>
                  <a:txBody>
                    <a:bodyPr/>
                    <a:lstStyle/>
                    <a:p>
                      <a:pPr algn="ctr"/>
                      <a:r>
                        <a:rPr lang="en-US" dirty="0" smtClean="0"/>
                        <a:t>RANK</a:t>
                      </a:r>
                      <a:endParaRPr lang="en-IN" dirty="0"/>
                    </a:p>
                  </a:txBody>
                  <a:tcPr>
                    <a:lnR w="19050" cap="flat" cmpd="sng" algn="ctr">
                      <a:solidFill>
                        <a:schemeClr val="accent2"/>
                      </a:solidFill>
                      <a:prstDash val="solid"/>
                      <a:round/>
                      <a:headEnd type="none" w="med" len="med"/>
                      <a:tailEnd type="none" w="med" len="med"/>
                    </a:lnR>
                  </a:tcPr>
                </a:tc>
                <a:tc>
                  <a:txBody>
                    <a:bodyPr/>
                    <a:lstStyle/>
                    <a:p>
                      <a:pPr algn="ctr"/>
                      <a:r>
                        <a:rPr lang="en-US" dirty="0" smtClean="0"/>
                        <a:t>NAME OF THE COMPANIES</a:t>
                      </a:r>
                    </a:p>
                    <a:p>
                      <a:pPr algn="ctr"/>
                      <a:endParaRPr lang="en-IN"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tcPr>
                </a:tc>
                <a:tc>
                  <a:txBody>
                    <a:bodyPr/>
                    <a:lstStyle/>
                    <a:p>
                      <a:pPr algn="ctr"/>
                      <a:r>
                        <a:rPr lang="en-US" dirty="0" smtClean="0"/>
                        <a:t>TOTAL JOBS</a:t>
                      </a:r>
                      <a:endParaRPr lang="en-IN" dirty="0"/>
                    </a:p>
                  </a:txBody>
                  <a:tcPr>
                    <a:lnL w="19050" cap="flat" cmpd="sng" algn="ctr">
                      <a:solidFill>
                        <a:schemeClr val="accent2"/>
                      </a:solidFill>
                      <a:prstDash val="solid"/>
                      <a:round/>
                      <a:headEnd type="none" w="med" len="med"/>
                      <a:tailEnd type="none" w="med" len="med"/>
                    </a:lnL>
                  </a:tcPr>
                </a:tc>
              </a:tr>
              <a:tr h="370840">
                <a:tc>
                  <a:txBody>
                    <a:bodyPr/>
                    <a:lstStyle/>
                    <a:p>
                      <a:pPr algn="ctr"/>
                      <a:r>
                        <a:rPr lang="en-US" dirty="0" smtClean="0"/>
                        <a:t>1</a:t>
                      </a:r>
                      <a:endParaRPr lang="en-IN" dirty="0"/>
                    </a:p>
                  </a:txBody>
                  <a:tcPr>
                    <a:lnR w="19050" cap="flat" cmpd="sng" algn="ctr">
                      <a:solidFill>
                        <a:schemeClr val="accent2"/>
                      </a:solidFill>
                      <a:prstDash val="solid"/>
                      <a:round/>
                      <a:headEnd type="none" w="med" len="med"/>
                      <a:tailEnd type="none" w="med" len="med"/>
                    </a:lnR>
                  </a:tcPr>
                </a:tc>
                <a:tc>
                  <a:txBody>
                    <a:bodyPr/>
                    <a:lstStyle/>
                    <a:p>
                      <a:r>
                        <a:rPr lang="en-US" dirty="0" smtClean="0"/>
                        <a:t>HKT, Michael Page</a:t>
                      </a:r>
                    </a:p>
                    <a:p>
                      <a:endParaRPr lang="en-IN"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tcPr>
                </a:tc>
                <a:tc>
                  <a:txBody>
                    <a:bodyPr/>
                    <a:lstStyle/>
                    <a:p>
                      <a:pPr algn="ctr"/>
                      <a:r>
                        <a:rPr lang="en-US" dirty="0" smtClean="0"/>
                        <a:t>25</a:t>
                      </a:r>
                      <a:endParaRPr lang="en-IN" dirty="0"/>
                    </a:p>
                  </a:txBody>
                  <a:tcPr>
                    <a:lnL w="19050" cap="flat" cmpd="sng" algn="ctr">
                      <a:solidFill>
                        <a:schemeClr val="accent2"/>
                      </a:solidFill>
                      <a:prstDash val="solid"/>
                      <a:round/>
                      <a:headEnd type="none" w="med" len="med"/>
                      <a:tailEnd type="none" w="med" len="med"/>
                    </a:lnL>
                  </a:tcPr>
                </a:tc>
              </a:tr>
              <a:tr h="370840">
                <a:tc>
                  <a:txBody>
                    <a:bodyPr/>
                    <a:lstStyle/>
                    <a:p>
                      <a:pPr algn="ctr"/>
                      <a:r>
                        <a:rPr lang="en-US" dirty="0" smtClean="0"/>
                        <a:t>2</a:t>
                      </a:r>
                      <a:endParaRPr lang="en-IN" dirty="0"/>
                    </a:p>
                  </a:txBody>
                  <a:tcPr>
                    <a:lnR w="19050" cap="flat" cmpd="sng" algn="ctr">
                      <a:solidFill>
                        <a:schemeClr val="accent2"/>
                      </a:solidFill>
                      <a:prstDash val="solid"/>
                      <a:round/>
                      <a:headEnd type="none" w="med" len="med"/>
                      <a:tailEnd type="none" w="med" len="med"/>
                    </a:lnR>
                  </a:tcPr>
                </a:tc>
                <a:tc>
                  <a:txBody>
                    <a:bodyPr/>
                    <a:lstStyle/>
                    <a:p>
                      <a:r>
                        <a:rPr lang="en-US" dirty="0" smtClean="0"/>
                        <a:t>Robert</a:t>
                      </a:r>
                      <a:r>
                        <a:rPr lang="en-US" baseline="0" dirty="0" smtClean="0"/>
                        <a:t> Walters (HK)</a:t>
                      </a:r>
                    </a:p>
                    <a:p>
                      <a:endParaRPr lang="en-IN"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tcPr>
                </a:tc>
                <a:tc>
                  <a:txBody>
                    <a:bodyPr/>
                    <a:lstStyle/>
                    <a:p>
                      <a:pPr algn="ctr"/>
                      <a:r>
                        <a:rPr lang="en-US" dirty="0" smtClean="0"/>
                        <a:t>24</a:t>
                      </a:r>
                      <a:endParaRPr lang="en-IN" dirty="0"/>
                    </a:p>
                  </a:txBody>
                  <a:tcPr>
                    <a:lnL w="19050" cap="flat" cmpd="sng" algn="ctr">
                      <a:solidFill>
                        <a:schemeClr val="accent2"/>
                      </a:solidFill>
                      <a:prstDash val="solid"/>
                      <a:round/>
                      <a:headEnd type="none" w="med" len="med"/>
                      <a:tailEnd type="none" w="med" len="med"/>
                    </a:lnL>
                  </a:tcPr>
                </a:tc>
              </a:tr>
              <a:tr h="370840">
                <a:tc>
                  <a:txBody>
                    <a:bodyPr/>
                    <a:lstStyle/>
                    <a:p>
                      <a:pPr algn="ctr"/>
                      <a:r>
                        <a:rPr lang="en-US" dirty="0" smtClean="0"/>
                        <a:t>3</a:t>
                      </a:r>
                      <a:endParaRPr lang="en-IN" dirty="0"/>
                    </a:p>
                  </a:txBody>
                  <a:tcPr>
                    <a:lnR w="19050" cap="flat" cmpd="sng" algn="ctr">
                      <a:solidFill>
                        <a:schemeClr val="accent2"/>
                      </a:solidFill>
                      <a:prstDash val="solid"/>
                      <a:round/>
                      <a:headEnd type="none" w="med" len="med"/>
                      <a:tailEnd type="none" w="med" len="med"/>
                    </a:lnR>
                  </a:tcPr>
                </a:tc>
                <a:tc>
                  <a:txBody>
                    <a:bodyPr/>
                    <a:lstStyle/>
                    <a:p>
                      <a:r>
                        <a:rPr lang="en-US" dirty="0" smtClean="0"/>
                        <a:t>Page Group Hong Kong</a:t>
                      </a:r>
                    </a:p>
                    <a:p>
                      <a:endParaRPr lang="en-IN"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tcPr>
                </a:tc>
                <a:tc>
                  <a:txBody>
                    <a:bodyPr/>
                    <a:lstStyle/>
                    <a:p>
                      <a:pPr algn="ctr"/>
                      <a:r>
                        <a:rPr lang="en-US" dirty="0" smtClean="0"/>
                        <a:t>23</a:t>
                      </a:r>
                      <a:endParaRPr lang="en-IN" dirty="0"/>
                    </a:p>
                  </a:txBody>
                  <a:tcPr>
                    <a:lnL w="19050" cap="flat" cmpd="sng" algn="ctr">
                      <a:solidFill>
                        <a:schemeClr val="accent2"/>
                      </a:solidFill>
                      <a:prstDash val="solid"/>
                      <a:round/>
                      <a:headEnd type="none" w="med" len="med"/>
                      <a:tailEnd type="none" w="med" len="med"/>
                    </a:lnL>
                  </a:tcPr>
                </a:tc>
              </a:tr>
              <a:tr h="370840">
                <a:tc>
                  <a:txBody>
                    <a:bodyPr/>
                    <a:lstStyle/>
                    <a:p>
                      <a:pPr algn="ctr"/>
                      <a:r>
                        <a:rPr lang="en-US" dirty="0" smtClean="0"/>
                        <a:t>4</a:t>
                      </a:r>
                      <a:endParaRPr lang="en-IN" dirty="0"/>
                    </a:p>
                  </a:txBody>
                  <a:tcPr>
                    <a:lnR w="19050" cap="flat" cmpd="sng" algn="ctr">
                      <a:solidFill>
                        <a:schemeClr val="accent2"/>
                      </a:solidFill>
                      <a:prstDash val="solid"/>
                      <a:round/>
                      <a:headEnd type="none" w="med" len="med"/>
                      <a:tailEnd type="none" w="med" len="med"/>
                    </a:lnR>
                  </a:tcPr>
                </a:tc>
                <a:tc>
                  <a:txBody>
                    <a:bodyPr/>
                    <a:lstStyle/>
                    <a:p>
                      <a:r>
                        <a:rPr lang="en-US" dirty="0" smtClean="0"/>
                        <a:t>Dah Sing</a:t>
                      </a:r>
                      <a:r>
                        <a:rPr lang="en-US" baseline="0" dirty="0" smtClean="0"/>
                        <a:t> Financial Group</a:t>
                      </a:r>
                    </a:p>
                    <a:p>
                      <a:endParaRPr lang="en-IN"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tcPr>
                </a:tc>
                <a:tc>
                  <a:txBody>
                    <a:bodyPr/>
                    <a:lstStyle/>
                    <a:p>
                      <a:pPr algn="ctr"/>
                      <a:r>
                        <a:rPr lang="en-US" dirty="0" smtClean="0"/>
                        <a:t>19</a:t>
                      </a:r>
                      <a:endParaRPr lang="en-IN" dirty="0"/>
                    </a:p>
                  </a:txBody>
                  <a:tcPr>
                    <a:lnL w="19050" cap="flat" cmpd="sng" algn="ctr">
                      <a:solidFill>
                        <a:schemeClr val="accent2"/>
                      </a:solidFill>
                      <a:prstDash val="solid"/>
                      <a:round/>
                      <a:headEnd type="none" w="med" len="med"/>
                      <a:tailEnd type="none" w="med" len="med"/>
                    </a:lnL>
                  </a:tcPr>
                </a:tc>
              </a:tr>
              <a:tr h="370840">
                <a:tc>
                  <a:txBody>
                    <a:bodyPr/>
                    <a:lstStyle/>
                    <a:p>
                      <a:pPr algn="ctr"/>
                      <a:r>
                        <a:rPr lang="en-US" dirty="0" smtClean="0"/>
                        <a:t>5</a:t>
                      </a:r>
                      <a:endParaRPr lang="en-IN" dirty="0"/>
                    </a:p>
                  </a:txBody>
                  <a:tcPr>
                    <a:lnR w="19050" cap="flat" cmpd="sng" algn="ctr">
                      <a:solidFill>
                        <a:schemeClr val="accent2"/>
                      </a:solidFill>
                      <a:prstDash val="solid"/>
                      <a:round/>
                      <a:headEnd type="none" w="med" len="med"/>
                      <a:tailEnd type="none" w="med" len="med"/>
                    </a:lnR>
                  </a:tcPr>
                </a:tc>
                <a:tc>
                  <a:txBody>
                    <a:bodyPr/>
                    <a:lstStyle/>
                    <a:p>
                      <a:r>
                        <a:rPr lang="en-US" dirty="0" smtClean="0"/>
                        <a:t>Walters People</a:t>
                      </a:r>
                    </a:p>
                    <a:p>
                      <a:endParaRPr lang="en-IN"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tcPr>
                </a:tc>
                <a:tc>
                  <a:txBody>
                    <a:bodyPr/>
                    <a:lstStyle/>
                    <a:p>
                      <a:pPr algn="ctr"/>
                      <a:r>
                        <a:rPr lang="en-US" dirty="0" smtClean="0"/>
                        <a:t>18</a:t>
                      </a:r>
                      <a:endParaRPr lang="en-IN" dirty="0"/>
                    </a:p>
                  </a:txBody>
                  <a:tcPr>
                    <a:lnL w="19050" cap="flat" cmpd="sng" algn="ctr">
                      <a:solidFill>
                        <a:schemeClr val="accent2"/>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6990998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xmlns:lc="http://schemas.openxmlformats.org/drawingml/2006/lockedCanvas" id="{71EEE96F-B5A3-3949-AB94-5FBA5E4FD2ED}"/>
              </a:ext>
            </a:extLst>
          </p:cNvPr>
          <p:cNvSpPr/>
          <p:nvPr/>
        </p:nvSpPr>
        <p:spPr>
          <a:xfrm>
            <a:off x="683245" y="2240718"/>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a:solidFill>
                  <a:schemeClr val="tx1"/>
                </a:solidFill>
                <a:latin typeface="Bahnschrift" panose="020B0502040204020203" pitchFamily="34" charset="0"/>
              </a:rPr>
              <a:t>3</a:t>
            </a:r>
          </a:p>
        </p:txBody>
      </p:sp>
      <p:sp>
        <p:nvSpPr>
          <p:cNvPr id="15" name="Rectangle 14">
            <a:extLst>
              <a:ext uri="{FF2B5EF4-FFF2-40B4-BE49-F238E27FC236}">
                <a16:creationId xmlns="" xmlns:a16="http://schemas.microsoft.com/office/drawing/2014/main" xmlns:lc="http://schemas.openxmlformats.org/drawingml/2006/lockedCanvas" id="{AD7443B8-AD85-BF4E-A1D4-5049E719B7EE}"/>
              </a:ext>
            </a:extLst>
          </p:cNvPr>
          <p:cNvSpPr/>
          <p:nvPr/>
        </p:nvSpPr>
        <p:spPr>
          <a:xfrm>
            <a:off x="683245" y="1662146"/>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Career Level</a:t>
            </a:r>
            <a:endParaRPr lang="en-US" sz="2000" dirty="0">
              <a:latin typeface="Bahnschrift" panose="020B0502040204020203" pitchFamily="34" charset="0"/>
            </a:endParaRPr>
          </a:p>
        </p:txBody>
      </p:sp>
      <p:sp>
        <p:nvSpPr>
          <p:cNvPr id="9" name="TextBox 8"/>
          <p:cNvSpPr txBox="1"/>
          <p:nvPr/>
        </p:nvSpPr>
        <p:spPr>
          <a:xfrm>
            <a:off x="4246874" y="274171"/>
            <a:ext cx="3733800"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CAREER LEVEL</a:t>
            </a:r>
            <a:endParaRPr lang="en-IN" sz="3600" b="1" dirty="0">
              <a:solidFill>
                <a:schemeClr val="bg1"/>
              </a:solidFill>
              <a:latin typeface="Bahnschrift" panose="020B0502040204020203" pitchFamily="34" charset="0"/>
            </a:endParaRPr>
          </a:p>
        </p:txBody>
      </p:sp>
      <p:sp>
        <p:nvSpPr>
          <p:cNvPr id="10" name="TextBox 9"/>
          <p:cNvSpPr txBox="1"/>
          <p:nvPr/>
        </p:nvSpPr>
        <p:spPr>
          <a:xfrm>
            <a:off x="4366537" y="1436930"/>
            <a:ext cx="7611533" cy="276999"/>
          </a:xfrm>
          <a:prstGeom prst="rect">
            <a:avLst/>
          </a:prstGeom>
          <a:noFill/>
        </p:spPr>
        <p:txBody>
          <a:bodyPr wrap="square" rtlCol="0">
            <a:spAutoFit/>
          </a:bodyPr>
          <a:lstStyle/>
          <a:p>
            <a:pPr algn="ctr"/>
            <a:r>
              <a:rPr lang="en-US" sz="1200" dirty="0" smtClean="0">
                <a:solidFill>
                  <a:schemeClr val="tx1">
                    <a:lumMod val="50000"/>
                    <a:lumOff val="50000"/>
                  </a:schemeClr>
                </a:solidFill>
                <a:latin typeface="Bahnschrift" panose="020B0502040204020203" pitchFamily="34" charset="0"/>
              </a:rPr>
              <a:t>Career level is the type of job work you are going to get according to years of experience you have.</a:t>
            </a:r>
            <a:endParaRPr lang="en-IN" sz="1200" dirty="0">
              <a:solidFill>
                <a:schemeClr val="tx1">
                  <a:lumMod val="50000"/>
                  <a:lumOff val="50000"/>
                </a:schemeClr>
              </a:solidFill>
              <a:latin typeface="Bahnschrift" panose="020B0502040204020203" pitchFamily="34" charset="0"/>
            </a:endParaRPr>
          </a:p>
        </p:txBody>
      </p:sp>
      <p:sp>
        <p:nvSpPr>
          <p:cNvPr id="2" name="TextBox 1"/>
          <p:cNvSpPr txBox="1"/>
          <p:nvPr/>
        </p:nvSpPr>
        <p:spPr>
          <a:xfrm>
            <a:off x="5207000" y="1727200"/>
            <a:ext cx="4690533" cy="369332"/>
          </a:xfrm>
          <a:prstGeom prst="rect">
            <a:avLst/>
          </a:prstGeom>
          <a:noFill/>
        </p:spPr>
        <p:txBody>
          <a:bodyPr wrap="square" rtlCol="0">
            <a:spAutoFit/>
          </a:bodyPr>
          <a:lstStyle/>
          <a:p>
            <a:r>
              <a:rPr lang="en-US" dirty="0" smtClean="0"/>
              <a:t>There are three types of Career Level that are:</a:t>
            </a:r>
          </a:p>
        </p:txBody>
      </p:sp>
      <p:sp>
        <p:nvSpPr>
          <p:cNvPr id="11" name="Freeform 10">
            <a:extLst>
              <a:ext uri="{FF2B5EF4-FFF2-40B4-BE49-F238E27FC236}">
                <a16:creationId xmlns:a16="http://schemas.microsoft.com/office/drawing/2014/main" xmlns="" id="{5EDFE1E9-5609-324F-8277-E26B1CEBC18E}"/>
              </a:ext>
            </a:extLst>
          </p:cNvPr>
          <p:cNvSpPr/>
          <p:nvPr/>
        </p:nvSpPr>
        <p:spPr>
          <a:xfrm>
            <a:off x="4906144" y="2319867"/>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2" name="Freeform 11">
            <a:extLst>
              <a:ext uri="{FF2B5EF4-FFF2-40B4-BE49-F238E27FC236}">
                <a16:creationId xmlns:a16="http://schemas.microsoft.com/office/drawing/2014/main" xmlns="" id="{933FD161-329C-404B-B432-1D55BF4BB6A6}"/>
              </a:ext>
            </a:extLst>
          </p:cNvPr>
          <p:cNvSpPr/>
          <p:nvPr/>
        </p:nvSpPr>
        <p:spPr>
          <a:xfrm>
            <a:off x="5018307" y="2412999"/>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a:t>
            </a:r>
          </a:p>
        </p:txBody>
      </p:sp>
      <p:sp>
        <p:nvSpPr>
          <p:cNvPr id="3" name="TextBox 2"/>
          <p:cNvSpPr txBox="1"/>
          <p:nvPr/>
        </p:nvSpPr>
        <p:spPr>
          <a:xfrm>
            <a:off x="5681133" y="2412999"/>
            <a:ext cx="2794000" cy="369332"/>
          </a:xfrm>
          <a:prstGeom prst="rect">
            <a:avLst/>
          </a:prstGeom>
          <a:noFill/>
        </p:spPr>
        <p:txBody>
          <a:bodyPr wrap="square" rtlCol="0">
            <a:spAutoFit/>
          </a:bodyPr>
          <a:lstStyle/>
          <a:p>
            <a:r>
              <a:rPr lang="en-US" dirty="0" smtClean="0">
                <a:latin typeface="Bahnschrift" panose="020B0502040204020203" pitchFamily="34" charset="0"/>
              </a:rPr>
              <a:t>Entry Level Jobs</a:t>
            </a:r>
            <a:endParaRPr lang="en-IN" dirty="0">
              <a:latin typeface="Bahnschrift" panose="020B0502040204020203" pitchFamily="34" charset="0"/>
            </a:endParaRPr>
          </a:p>
        </p:txBody>
      </p:sp>
      <p:sp>
        <p:nvSpPr>
          <p:cNvPr id="22" name="Freeform 21">
            <a:extLst>
              <a:ext uri="{FF2B5EF4-FFF2-40B4-BE49-F238E27FC236}">
                <a16:creationId xmlns:a16="http://schemas.microsoft.com/office/drawing/2014/main" xmlns="" id="{5EDFE1E9-5609-324F-8277-E26B1CEBC18E}"/>
              </a:ext>
            </a:extLst>
          </p:cNvPr>
          <p:cNvSpPr/>
          <p:nvPr/>
        </p:nvSpPr>
        <p:spPr>
          <a:xfrm>
            <a:off x="4908666" y="3640667"/>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23" name="Freeform 22">
            <a:extLst>
              <a:ext uri="{FF2B5EF4-FFF2-40B4-BE49-F238E27FC236}">
                <a16:creationId xmlns:a16="http://schemas.microsoft.com/office/drawing/2014/main" xmlns="" id="{933FD161-329C-404B-B432-1D55BF4BB6A6}"/>
              </a:ext>
            </a:extLst>
          </p:cNvPr>
          <p:cNvSpPr/>
          <p:nvPr/>
        </p:nvSpPr>
        <p:spPr>
          <a:xfrm>
            <a:off x="5020829" y="3733799"/>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a:t>
            </a:r>
          </a:p>
        </p:txBody>
      </p:sp>
      <p:sp>
        <p:nvSpPr>
          <p:cNvPr id="28" name="TextBox 27"/>
          <p:cNvSpPr txBox="1"/>
          <p:nvPr/>
        </p:nvSpPr>
        <p:spPr>
          <a:xfrm>
            <a:off x="5683655" y="3733799"/>
            <a:ext cx="2794000" cy="369332"/>
          </a:xfrm>
          <a:prstGeom prst="rect">
            <a:avLst/>
          </a:prstGeom>
          <a:noFill/>
        </p:spPr>
        <p:txBody>
          <a:bodyPr wrap="square" rtlCol="0">
            <a:spAutoFit/>
          </a:bodyPr>
          <a:lstStyle/>
          <a:p>
            <a:r>
              <a:rPr lang="en-US" dirty="0" smtClean="0">
                <a:latin typeface="Bahnschrift" panose="020B0502040204020203" pitchFamily="34" charset="0"/>
              </a:rPr>
              <a:t>Middle Level Jobs</a:t>
            </a:r>
            <a:endParaRPr lang="en-IN" dirty="0">
              <a:latin typeface="Bahnschrift" panose="020B0502040204020203" pitchFamily="34" charset="0"/>
            </a:endParaRPr>
          </a:p>
        </p:txBody>
      </p:sp>
      <p:sp>
        <p:nvSpPr>
          <p:cNvPr id="29" name="Freeform 28">
            <a:extLst>
              <a:ext uri="{FF2B5EF4-FFF2-40B4-BE49-F238E27FC236}">
                <a16:creationId xmlns:a16="http://schemas.microsoft.com/office/drawing/2014/main" xmlns="" id="{5EDFE1E9-5609-324F-8277-E26B1CEBC18E}"/>
              </a:ext>
            </a:extLst>
          </p:cNvPr>
          <p:cNvSpPr/>
          <p:nvPr/>
        </p:nvSpPr>
        <p:spPr>
          <a:xfrm>
            <a:off x="4906144" y="5184338"/>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0" name="Freeform 29">
            <a:extLst>
              <a:ext uri="{FF2B5EF4-FFF2-40B4-BE49-F238E27FC236}">
                <a16:creationId xmlns:a16="http://schemas.microsoft.com/office/drawing/2014/main" xmlns="" id="{933FD161-329C-404B-B432-1D55BF4BB6A6}"/>
              </a:ext>
            </a:extLst>
          </p:cNvPr>
          <p:cNvSpPr/>
          <p:nvPr/>
        </p:nvSpPr>
        <p:spPr>
          <a:xfrm>
            <a:off x="5018307" y="5277470"/>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a:t>
            </a:r>
          </a:p>
        </p:txBody>
      </p:sp>
      <p:sp>
        <p:nvSpPr>
          <p:cNvPr id="31" name="TextBox 30"/>
          <p:cNvSpPr txBox="1"/>
          <p:nvPr/>
        </p:nvSpPr>
        <p:spPr>
          <a:xfrm>
            <a:off x="5681133" y="5277470"/>
            <a:ext cx="2794000" cy="369332"/>
          </a:xfrm>
          <a:prstGeom prst="rect">
            <a:avLst/>
          </a:prstGeom>
          <a:noFill/>
        </p:spPr>
        <p:txBody>
          <a:bodyPr wrap="square" rtlCol="0">
            <a:spAutoFit/>
          </a:bodyPr>
          <a:lstStyle/>
          <a:p>
            <a:r>
              <a:rPr lang="en-US" dirty="0" smtClean="0">
                <a:latin typeface="Bahnschrift" panose="020B0502040204020203" pitchFamily="34" charset="0"/>
              </a:rPr>
              <a:t>Senior Level Jobs</a:t>
            </a:r>
            <a:endParaRPr lang="en-IN" dirty="0">
              <a:latin typeface="Bahnschrift" panose="020B0502040204020203" pitchFamily="34" charset="0"/>
            </a:endParaRPr>
          </a:p>
        </p:txBody>
      </p:sp>
      <p:sp>
        <p:nvSpPr>
          <p:cNvPr id="4" name="TextBox 3"/>
          <p:cNvSpPr txBox="1"/>
          <p:nvPr/>
        </p:nvSpPr>
        <p:spPr>
          <a:xfrm>
            <a:off x="4906143" y="2980267"/>
            <a:ext cx="6532323" cy="307777"/>
          </a:xfrm>
          <a:prstGeom prst="rect">
            <a:avLst/>
          </a:prstGeom>
          <a:noFill/>
        </p:spPr>
        <p:txBody>
          <a:bodyPr wrap="square" rtlCol="0">
            <a:spAutoFit/>
          </a:bodyPr>
          <a:lstStyle/>
          <a:p>
            <a:r>
              <a:rPr lang="en-US" sz="1400" dirty="0" smtClean="0">
                <a:solidFill>
                  <a:schemeClr val="tx1">
                    <a:lumMod val="50000"/>
                    <a:lumOff val="50000"/>
                  </a:schemeClr>
                </a:solidFill>
                <a:latin typeface="Bahnschrift" panose="020B0502040204020203" pitchFamily="34" charset="0"/>
              </a:rPr>
              <a:t>Entry level jobs are the job level for fresher's or people entering a new domain.</a:t>
            </a:r>
            <a:endParaRPr lang="en-IN" sz="1400" dirty="0">
              <a:solidFill>
                <a:schemeClr val="tx1">
                  <a:lumMod val="50000"/>
                  <a:lumOff val="50000"/>
                </a:schemeClr>
              </a:solidFill>
              <a:latin typeface="Bahnschrift" panose="020B0502040204020203" pitchFamily="34" charset="0"/>
            </a:endParaRPr>
          </a:p>
        </p:txBody>
      </p:sp>
      <p:sp>
        <p:nvSpPr>
          <p:cNvPr id="32" name="TextBox 31"/>
          <p:cNvSpPr txBox="1"/>
          <p:nvPr/>
        </p:nvSpPr>
        <p:spPr>
          <a:xfrm>
            <a:off x="4906143" y="4370848"/>
            <a:ext cx="6532323" cy="523220"/>
          </a:xfrm>
          <a:prstGeom prst="rect">
            <a:avLst/>
          </a:prstGeom>
          <a:noFill/>
        </p:spPr>
        <p:txBody>
          <a:bodyPr wrap="square" rtlCol="0">
            <a:spAutoFit/>
          </a:bodyPr>
          <a:lstStyle/>
          <a:p>
            <a:r>
              <a:rPr lang="en-US" sz="1400" dirty="0" smtClean="0">
                <a:solidFill>
                  <a:schemeClr val="tx1">
                    <a:lumMod val="50000"/>
                    <a:lumOff val="50000"/>
                  </a:schemeClr>
                </a:solidFill>
                <a:latin typeface="Bahnschrift" panose="020B0502040204020203" pitchFamily="34" charset="0"/>
              </a:rPr>
              <a:t>Middle level jobs are the job level for the people with some years of experience in a particular domain.</a:t>
            </a:r>
            <a:endParaRPr lang="en-IN" sz="1400" dirty="0">
              <a:solidFill>
                <a:schemeClr val="tx1">
                  <a:lumMod val="50000"/>
                  <a:lumOff val="50000"/>
                </a:schemeClr>
              </a:solidFill>
              <a:latin typeface="Bahnschrift" panose="020B0502040204020203" pitchFamily="34" charset="0"/>
            </a:endParaRPr>
          </a:p>
        </p:txBody>
      </p:sp>
      <p:sp>
        <p:nvSpPr>
          <p:cNvPr id="33" name="TextBox 32"/>
          <p:cNvSpPr txBox="1"/>
          <p:nvPr/>
        </p:nvSpPr>
        <p:spPr>
          <a:xfrm>
            <a:off x="4906143" y="5874138"/>
            <a:ext cx="6532323" cy="738664"/>
          </a:xfrm>
          <a:prstGeom prst="rect">
            <a:avLst/>
          </a:prstGeom>
          <a:noFill/>
        </p:spPr>
        <p:txBody>
          <a:bodyPr wrap="square" rtlCol="0">
            <a:spAutoFit/>
          </a:bodyPr>
          <a:lstStyle/>
          <a:p>
            <a:r>
              <a:rPr lang="en-US" sz="1400" dirty="0" smtClean="0">
                <a:solidFill>
                  <a:schemeClr val="tx1">
                    <a:lumMod val="50000"/>
                    <a:lumOff val="50000"/>
                  </a:schemeClr>
                </a:solidFill>
                <a:latin typeface="Bahnschrift" panose="020B0502040204020203" pitchFamily="34" charset="0"/>
              </a:rPr>
              <a:t>Senior Level jobs are the job level for the people who have many years of experience in particular domain and they can work for higher job post like manager, etc.</a:t>
            </a:r>
            <a:endParaRPr lang="en-IN" sz="1400" dirty="0">
              <a:solidFill>
                <a:schemeClr val="tx1">
                  <a:lumMod val="50000"/>
                  <a:lumOff val="50000"/>
                </a:schemeClr>
              </a:solidFill>
              <a:latin typeface="Bahnschrift" panose="020B0502040204020203" pitchFamily="34" charset="0"/>
            </a:endParaRPr>
          </a:p>
        </p:txBody>
      </p:sp>
    </p:spTree>
    <p:extLst>
      <p:ext uri="{BB962C8B-B14F-4D97-AF65-F5344CB8AC3E}">
        <p14:creationId xmlns:p14="http://schemas.microsoft.com/office/powerpoint/2010/main" val="4511771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525463" y="2073896"/>
            <a:ext cx="5782203" cy="2912970"/>
          </a:xfrm>
          <a:prstGeom prst="rect">
            <a:avLst/>
          </a:prstGeom>
          <a:ln w="19050">
            <a:noFill/>
          </a:ln>
        </p:spPr>
      </p:pic>
      <p:sp>
        <p:nvSpPr>
          <p:cNvPr id="3" name="TextBox 2"/>
          <p:cNvSpPr txBox="1"/>
          <p:nvPr/>
        </p:nvSpPr>
        <p:spPr>
          <a:xfrm>
            <a:off x="6609290" y="2335075"/>
            <a:ext cx="4538132" cy="2185214"/>
          </a:xfrm>
          <a:prstGeom prst="rect">
            <a:avLst/>
          </a:prstGeom>
          <a:noFill/>
          <a:ln w="12700">
            <a:solidFill>
              <a:schemeClr val="tx1"/>
            </a:solid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ctr"/>
            <a:endParaRPr lang="en-US" sz="1400" dirty="0" smtClean="0">
              <a:solidFill>
                <a:schemeClr val="bg2">
                  <a:lumMod val="50000"/>
                </a:schemeClr>
              </a:solidFill>
              <a:latin typeface="Bahnschrift" panose="020B0502040204020203" pitchFamily="34" charset="0"/>
            </a:endParaRPr>
          </a:p>
          <a:p>
            <a:pPr algn="ctr"/>
            <a:r>
              <a:rPr lang="en-US" sz="1400" dirty="0" smtClean="0">
                <a:solidFill>
                  <a:schemeClr val="bg2">
                    <a:lumMod val="50000"/>
                  </a:schemeClr>
                </a:solidFill>
                <a:latin typeface="Bahnschrift" panose="020B0502040204020203" pitchFamily="34" charset="0"/>
              </a:rPr>
              <a:t>There are various career level according to requirement of the job. Career level depends upon the years of experience of an individual.</a:t>
            </a:r>
          </a:p>
          <a:p>
            <a:pPr algn="ctr"/>
            <a:endParaRPr lang="en-US" sz="1400" dirty="0" smtClean="0">
              <a:solidFill>
                <a:schemeClr val="bg2">
                  <a:lumMod val="50000"/>
                </a:schemeClr>
              </a:solidFill>
              <a:latin typeface="Bahnschrift" panose="020B0502040204020203" pitchFamily="34" charset="0"/>
            </a:endParaRPr>
          </a:p>
          <a:p>
            <a:pPr algn="ctr"/>
            <a:r>
              <a:rPr lang="en-US" sz="1400" dirty="0" smtClean="0">
                <a:solidFill>
                  <a:schemeClr val="bg2">
                    <a:lumMod val="50000"/>
                  </a:schemeClr>
                </a:solidFill>
                <a:latin typeface="Bahnschrift" panose="020B0502040204020203" pitchFamily="34" charset="0"/>
              </a:rPr>
              <a:t>According to the visual </a:t>
            </a:r>
            <a:r>
              <a:rPr lang="en-US" sz="1400" dirty="0" smtClean="0">
                <a:solidFill>
                  <a:schemeClr val="accent2"/>
                </a:solidFill>
                <a:latin typeface="Bahnschrift" panose="020B0502040204020203" pitchFamily="34" charset="0"/>
              </a:rPr>
              <a:t>Entry Level Jobs </a:t>
            </a:r>
            <a:r>
              <a:rPr lang="en-US" sz="1400" dirty="0" smtClean="0">
                <a:solidFill>
                  <a:schemeClr val="bg2">
                    <a:lumMod val="50000"/>
                  </a:schemeClr>
                </a:solidFill>
                <a:latin typeface="Bahnschrift" panose="020B0502040204020203" pitchFamily="34" charset="0"/>
              </a:rPr>
              <a:t>shares </a:t>
            </a:r>
            <a:r>
              <a:rPr lang="en-US" sz="1400" dirty="0" smtClean="0">
                <a:solidFill>
                  <a:schemeClr val="accent2"/>
                </a:solidFill>
                <a:latin typeface="Bahnschrift" panose="020B0502040204020203" pitchFamily="34" charset="0"/>
              </a:rPr>
              <a:t>35.22%</a:t>
            </a:r>
            <a:r>
              <a:rPr lang="en-US" sz="1400" dirty="0" smtClean="0">
                <a:solidFill>
                  <a:schemeClr val="bg2">
                    <a:lumMod val="50000"/>
                  </a:schemeClr>
                </a:solidFill>
                <a:latin typeface="Bahnschrift" panose="020B0502040204020203" pitchFamily="34" charset="0"/>
              </a:rPr>
              <a:t> of job share. </a:t>
            </a:r>
            <a:r>
              <a:rPr lang="en-US" sz="1400" dirty="0" smtClean="0">
                <a:solidFill>
                  <a:schemeClr val="accent2"/>
                </a:solidFill>
                <a:latin typeface="Bahnschrift" panose="020B0502040204020203" pitchFamily="34" charset="0"/>
              </a:rPr>
              <a:t>Middle Level Jobs </a:t>
            </a:r>
            <a:r>
              <a:rPr lang="en-US" sz="1400" dirty="0" smtClean="0">
                <a:solidFill>
                  <a:schemeClr val="bg2">
                    <a:lumMod val="50000"/>
                  </a:schemeClr>
                </a:solidFill>
                <a:latin typeface="Bahnschrift" panose="020B0502040204020203" pitchFamily="34" charset="0"/>
              </a:rPr>
              <a:t>has the </a:t>
            </a:r>
            <a:r>
              <a:rPr lang="en-US" sz="1400" dirty="0" smtClean="0">
                <a:solidFill>
                  <a:schemeClr val="accent2"/>
                </a:solidFill>
                <a:latin typeface="Bahnschrift" panose="020B0502040204020203" pitchFamily="34" charset="0"/>
              </a:rPr>
              <a:t>highest shares </a:t>
            </a:r>
            <a:r>
              <a:rPr lang="en-US" sz="1400" dirty="0" smtClean="0">
                <a:solidFill>
                  <a:schemeClr val="bg2">
                    <a:lumMod val="50000"/>
                  </a:schemeClr>
                </a:solidFill>
                <a:latin typeface="Bahnschrift" panose="020B0502040204020203" pitchFamily="34" charset="0"/>
              </a:rPr>
              <a:t>with </a:t>
            </a:r>
            <a:r>
              <a:rPr lang="en-US" sz="1400" dirty="0" smtClean="0">
                <a:solidFill>
                  <a:schemeClr val="accent2"/>
                </a:solidFill>
                <a:latin typeface="Bahnschrift" panose="020B0502040204020203" pitchFamily="34" charset="0"/>
              </a:rPr>
              <a:t>51.24%.</a:t>
            </a:r>
            <a:r>
              <a:rPr lang="en-US" sz="1400" dirty="0" smtClean="0">
                <a:solidFill>
                  <a:schemeClr val="bg2">
                    <a:lumMod val="50000"/>
                  </a:schemeClr>
                </a:solidFill>
                <a:latin typeface="Bahnschrift" panose="020B0502040204020203" pitchFamily="34" charset="0"/>
              </a:rPr>
              <a:t> </a:t>
            </a:r>
            <a:r>
              <a:rPr lang="en-US" sz="1400" dirty="0" smtClean="0">
                <a:solidFill>
                  <a:schemeClr val="accent2"/>
                </a:solidFill>
                <a:latin typeface="Bahnschrift" panose="020B0502040204020203" pitchFamily="34" charset="0"/>
              </a:rPr>
              <a:t>Senior Level Jobs </a:t>
            </a:r>
            <a:r>
              <a:rPr lang="en-US" sz="1400" dirty="0" smtClean="0">
                <a:solidFill>
                  <a:schemeClr val="bg2">
                    <a:lumMod val="50000"/>
                  </a:schemeClr>
                </a:solidFill>
                <a:latin typeface="Bahnschrift" panose="020B0502040204020203" pitchFamily="34" charset="0"/>
              </a:rPr>
              <a:t>has </a:t>
            </a:r>
            <a:r>
              <a:rPr lang="en-US" sz="1400" dirty="0" smtClean="0">
                <a:solidFill>
                  <a:schemeClr val="accent2"/>
                </a:solidFill>
                <a:latin typeface="Bahnschrift" panose="020B0502040204020203" pitchFamily="34" charset="0"/>
              </a:rPr>
              <a:t>13.54%.</a:t>
            </a:r>
            <a:endParaRPr lang="en-US" sz="1400" dirty="0">
              <a:solidFill>
                <a:schemeClr val="accent2"/>
              </a:solidFill>
              <a:latin typeface="Bahnschrift" panose="020B0502040204020203" pitchFamily="34" charset="0"/>
            </a:endParaRPr>
          </a:p>
        </p:txBody>
      </p:sp>
      <p:sp>
        <p:nvSpPr>
          <p:cNvPr id="4" name="TextBox 3"/>
          <p:cNvSpPr txBox="1"/>
          <p:nvPr/>
        </p:nvSpPr>
        <p:spPr>
          <a:xfrm>
            <a:off x="1405466" y="50963"/>
            <a:ext cx="9025466" cy="1200329"/>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VARIOUS JOB TYPES FOR </a:t>
            </a:r>
          </a:p>
          <a:p>
            <a:pPr algn="ctr"/>
            <a:r>
              <a:rPr lang="en-US" sz="3600" b="1" dirty="0" smtClean="0">
                <a:solidFill>
                  <a:schemeClr val="bg1"/>
                </a:solidFill>
                <a:latin typeface="Bahnschrift" panose="020B0502040204020203" pitchFamily="34" charset="0"/>
              </a:rPr>
              <a:t>DIFFERENT JOB TITLES</a:t>
            </a:r>
            <a:endParaRPr lang="en-IN" sz="3600" b="1" dirty="0">
              <a:solidFill>
                <a:schemeClr val="bg1"/>
              </a:solidFill>
              <a:latin typeface="Bahnschrift" panose="020B0502040204020203" pitchFamily="34" charset="0"/>
            </a:endParaRPr>
          </a:p>
        </p:txBody>
      </p:sp>
      <p:sp>
        <p:nvSpPr>
          <p:cNvPr id="5" name="TextBox 4"/>
          <p:cNvSpPr txBox="1"/>
          <p:nvPr/>
        </p:nvSpPr>
        <p:spPr>
          <a:xfrm>
            <a:off x="986366" y="6324495"/>
            <a:ext cx="9863667" cy="276999"/>
          </a:xfrm>
          <a:prstGeom prst="rect">
            <a:avLst/>
          </a:prstGeom>
          <a:noFill/>
        </p:spPr>
        <p:txBody>
          <a:bodyPr wrap="square" rtlCol="0">
            <a:spAutoFit/>
          </a:bodyPr>
          <a:lstStyle/>
          <a:p>
            <a:pPr algn="ctr"/>
            <a:r>
              <a:rPr lang="en-US" sz="1200" dirty="0" smtClean="0">
                <a:solidFill>
                  <a:schemeClr val="tx1">
                    <a:lumMod val="50000"/>
                    <a:lumOff val="50000"/>
                  </a:schemeClr>
                </a:solidFill>
                <a:latin typeface="Bahnschrift" panose="020B0502040204020203" pitchFamily="34" charset="0"/>
              </a:rPr>
              <a:t>Companies has various job types for various job titles.</a:t>
            </a:r>
            <a:endParaRPr lang="en-IN" sz="1200" dirty="0">
              <a:solidFill>
                <a:schemeClr val="tx1">
                  <a:lumMod val="50000"/>
                  <a:lumOff val="50000"/>
                </a:schemeClr>
              </a:solidFill>
              <a:latin typeface="Bahnschrift" panose="020B0502040204020203" pitchFamily="34" charset="0"/>
            </a:endParaRPr>
          </a:p>
        </p:txBody>
      </p:sp>
    </p:spTree>
    <p:extLst>
      <p:ext uri="{BB962C8B-B14F-4D97-AF65-F5344CB8AC3E}">
        <p14:creationId xmlns:p14="http://schemas.microsoft.com/office/powerpoint/2010/main" val="8094960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xmlns="" id="{48DBCE63-DCAF-E44D-BA9C-224CAB0E1A0E}"/>
              </a:ext>
            </a:extLst>
          </p:cNvPr>
          <p:cNvGrpSpPr/>
          <p:nvPr/>
        </p:nvGrpSpPr>
        <p:grpSpPr>
          <a:xfrm>
            <a:off x="1236133" y="1881676"/>
            <a:ext cx="9431867" cy="2986022"/>
            <a:chOff x="2208003" y="4839901"/>
            <a:chExt cx="19961646" cy="6490936"/>
          </a:xfrm>
        </p:grpSpPr>
        <p:cxnSp>
          <p:nvCxnSpPr>
            <p:cNvPr id="3" name="Straight Connector 2">
              <a:extLst>
                <a:ext uri="{FF2B5EF4-FFF2-40B4-BE49-F238E27FC236}">
                  <a16:creationId xmlns:a16="http://schemas.microsoft.com/office/drawing/2014/main" xmlns="" id="{B789FBAA-FA07-794C-A965-BBCBB39788AD}"/>
                </a:ext>
              </a:extLst>
            </p:cNvPr>
            <p:cNvCxnSpPr>
              <a:cxnSpLocks/>
            </p:cNvCxnSpPr>
            <p:nvPr/>
          </p:nvCxnSpPr>
          <p:spPr>
            <a:xfrm>
              <a:off x="4867836" y="7201376"/>
              <a:ext cx="14549717"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xmlns="" id="{2A177C6A-B53E-5840-BDDB-D55D02CE6438}"/>
                </a:ext>
              </a:extLst>
            </p:cNvPr>
            <p:cNvCxnSpPr/>
            <p:nvPr/>
          </p:nvCxnSpPr>
          <p:spPr>
            <a:xfrm>
              <a:off x="4867836" y="7201376"/>
              <a:ext cx="0" cy="80214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2A5C7C75-13E1-1744-BDC1-81B82EC933A9}"/>
                </a:ext>
              </a:extLst>
            </p:cNvPr>
            <p:cNvCxnSpPr>
              <a:cxnSpLocks/>
              <a:stCxn id="28" idx="2"/>
            </p:cNvCxnSpPr>
            <p:nvPr/>
          </p:nvCxnSpPr>
          <p:spPr>
            <a:xfrm>
              <a:off x="12188827" y="6343311"/>
              <a:ext cx="0" cy="858065"/>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F65F1E65-5616-0E49-AD08-30243056AAA8}"/>
                </a:ext>
              </a:extLst>
            </p:cNvPr>
            <p:cNvCxnSpPr/>
            <p:nvPr/>
          </p:nvCxnSpPr>
          <p:spPr>
            <a:xfrm>
              <a:off x="19417555" y="7201376"/>
              <a:ext cx="0" cy="80214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xmlns="" id="{89C33C8D-C9B6-E34B-983C-C14626A60A26}"/>
                </a:ext>
              </a:extLst>
            </p:cNvPr>
            <p:cNvGrpSpPr/>
            <p:nvPr/>
          </p:nvGrpSpPr>
          <p:grpSpPr>
            <a:xfrm>
              <a:off x="9462243" y="4839901"/>
              <a:ext cx="5453166" cy="1503410"/>
              <a:chOff x="5873538" y="4839901"/>
              <a:chExt cx="5453166" cy="1503410"/>
            </a:xfrm>
          </p:grpSpPr>
          <p:sp>
            <p:nvSpPr>
              <p:cNvPr id="28" name="Rounded Rectangle 27">
                <a:extLst>
                  <a:ext uri="{FF2B5EF4-FFF2-40B4-BE49-F238E27FC236}">
                    <a16:creationId xmlns:a16="http://schemas.microsoft.com/office/drawing/2014/main" xmlns="" id="{2796A4A9-C9C3-0649-8230-1FEED3718A92}"/>
                  </a:ext>
                </a:extLst>
              </p:cNvPr>
              <p:cNvSpPr/>
              <p:nvPr/>
            </p:nvSpPr>
            <p:spPr>
              <a:xfrm>
                <a:off x="5873538" y="4839901"/>
                <a:ext cx="5453166" cy="150341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xmlns="" id="{06888336-EDEA-A043-AE2E-7C9614CAF390}"/>
                  </a:ext>
                </a:extLst>
              </p:cNvPr>
              <p:cNvSpPr/>
              <p:nvPr/>
            </p:nvSpPr>
            <p:spPr>
              <a:xfrm>
                <a:off x="6177797" y="5010890"/>
                <a:ext cx="4844651" cy="1003555"/>
              </a:xfrm>
              <a:prstGeom prst="rect">
                <a:avLst/>
              </a:prstGeom>
            </p:spPr>
            <p:txBody>
              <a:bodyPr wrap="square">
                <a:spAutoFit/>
              </a:bodyPr>
              <a:lstStyle/>
              <a:p>
                <a:pPr algn="ctr"/>
                <a:r>
                  <a:rPr lang="en-US" sz="2400" dirty="0" smtClean="0">
                    <a:solidFill>
                      <a:schemeClr val="bg1"/>
                    </a:solidFill>
                    <a:latin typeface="Bahnschrift" panose="020B0502040204020203" pitchFamily="34" charset="0"/>
                    <a:ea typeface="Roboto Medium" panose="02000000000000000000" pitchFamily="2" charset="0"/>
                    <a:cs typeface="Poppins Medium" pitchFamily="2" charset="77"/>
                  </a:rPr>
                  <a:t>Career Level</a:t>
                </a:r>
                <a:endParaRPr lang="en-US" sz="2400" dirty="0">
                  <a:solidFill>
                    <a:schemeClr val="bg1"/>
                  </a:solidFill>
                  <a:latin typeface="Bahnschrift" panose="020B0502040204020203" pitchFamily="34" charset="0"/>
                  <a:ea typeface="Roboto Medium" panose="02000000000000000000" pitchFamily="2" charset="0"/>
                  <a:cs typeface="Poppins Medium" pitchFamily="2" charset="77"/>
                </a:endParaRPr>
              </a:p>
            </p:txBody>
          </p:sp>
        </p:grpSp>
        <p:grpSp>
          <p:nvGrpSpPr>
            <p:cNvPr id="8" name="Group 7">
              <a:extLst>
                <a:ext uri="{FF2B5EF4-FFF2-40B4-BE49-F238E27FC236}">
                  <a16:creationId xmlns:a16="http://schemas.microsoft.com/office/drawing/2014/main" xmlns="" id="{68B57AC6-7737-B547-B99F-AD2D07FCE8A6}"/>
                </a:ext>
              </a:extLst>
            </p:cNvPr>
            <p:cNvGrpSpPr/>
            <p:nvPr/>
          </p:nvGrpSpPr>
          <p:grpSpPr>
            <a:xfrm>
              <a:off x="2208003" y="8003516"/>
              <a:ext cx="5453166" cy="1503410"/>
              <a:chOff x="2208003" y="8003516"/>
              <a:chExt cx="5453166" cy="1503410"/>
            </a:xfrm>
          </p:grpSpPr>
          <p:sp>
            <p:nvSpPr>
              <p:cNvPr id="26" name="Rounded Rectangle 25">
                <a:extLst>
                  <a:ext uri="{FF2B5EF4-FFF2-40B4-BE49-F238E27FC236}">
                    <a16:creationId xmlns:a16="http://schemas.microsoft.com/office/drawing/2014/main" xmlns="" id="{462BFD0E-1BB7-7F45-B6B9-0A80D2F7CA40}"/>
                  </a:ext>
                </a:extLst>
              </p:cNvPr>
              <p:cNvSpPr/>
              <p:nvPr/>
            </p:nvSpPr>
            <p:spPr>
              <a:xfrm>
                <a:off x="2208003" y="8003516"/>
                <a:ext cx="5453166" cy="150341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738CF16D-00AB-2847-A7AF-DAA4A82CF43C}"/>
                  </a:ext>
                </a:extLst>
              </p:cNvPr>
              <p:cNvSpPr/>
              <p:nvPr/>
            </p:nvSpPr>
            <p:spPr>
              <a:xfrm>
                <a:off x="2393072" y="8197156"/>
                <a:ext cx="5153092" cy="869749"/>
              </a:xfrm>
              <a:prstGeom prst="rect">
                <a:avLst/>
              </a:prstGeom>
            </p:spPr>
            <p:txBody>
              <a:bodyPr wrap="square">
                <a:spAutoFit/>
              </a:bodyPr>
              <a:lstStyle/>
              <a:p>
                <a:pPr algn="ctr"/>
                <a:r>
                  <a:rPr lang="en-US" sz="2000" dirty="0" smtClean="0">
                    <a:solidFill>
                      <a:schemeClr val="bg1"/>
                    </a:solidFill>
                    <a:latin typeface="Bahnschrift" panose="020B0502040204020203" pitchFamily="34" charset="0"/>
                    <a:ea typeface="Roboto Medium" panose="02000000000000000000" pitchFamily="2" charset="0"/>
                    <a:cs typeface="Poppins Medium" pitchFamily="2" charset="77"/>
                  </a:rPr>
                  <a:t>Entry Level Jobs</a:t>
                </a:r>
                <a:endParaRPr lang="en-US" sz="2000" dirty="0">
                  <a:solidFill>
                    <a:schemeClr val="bg1"/>
                  </a:solidFill>
                  <a:latin typeface="Bahnschrift" panose="020B0502040204020203" pitchFamily="34" charset="0"/>
                  <a:ea typeface="Roboto Medium" panose="02000000000000000000" pitchFamily="2" charset="0"/>
                  <a:cs typeface="Poppins Medium" pitchFamily="2" charset="77"/>
                </a:endParaRPr>
              </a:p>
            </p:txBody>
          </p:sp>
        </p:grpSp>
        <p:grpSp>
          <p:nvGrpSpPr>
            <p:cNvPr id="9" name="Group 8">
              <a:extLst>
                <a:ext uri="{FF2B5EF4-FFF2-40B4-BE49-F238E27FC236}">
                  <a16:creationId xmlns:a16="http://schemas.microsoft.com/office/drawing/2014/main" xmlns="" id="{9FE18DC7-5816-FB43-BA5B-905F8F07851B}"/>
                </a:ext>
              </a:extLst>
            </p:cNvPr>
            <p:cNvGrpSpPr/>
            <p:nvPr/>
          </p:nvGrpSpPr>
          <p:grpSpPr>
            <a:xfrm>
              <a:off x="9462243" y="8041420"/>
              <a:ext cx="5453166" cy="1503410"/>
              <a:chOff x="9462243" y="8041420"/>
              <a:chExt cx="5453166" cy="1503410"/>
            </a:xfrm>
          </p:grpSpPr>
          <p:sp>
            <p:nvSpPr>
              <p:cNvPr id="24" name="Rounded Rectangle 23">
                <a:extLst>
                  <a:ext uri="{FF2B5EF4-FFF2-40B4-BE49-F238E27FC236}">
                    <a16:creationId xmlns:a16="http://schemas.microsoft.com/office/drawing/2014/main" xmlns="" id="{9B0C71E5-D3F5-1140-B054-743723F7F6E1}"/>
                  </a:ext>
                </a:extLst>
              </p:cNvPr>
              <p:cNvSpPr/>
              <p:nvPr/>
            </p:nvSpPr>
            <p:spPr>
              <a:xfrm>
                <a:off x="9462243" y="8041420"/>
                <a:ext cx="5453166" cy="1503410"/>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3D4388E8-CB43-E542-A0B5-A2DBBD95BE35}"/>
                  </a:ext>
                </a:extLst>
              </p:cNvPr>
              <p:cNvSpPr/>
              <p:nvPr/>
            </p:nvSpPr>
            <p:spPr>
              <a:xfrm>
                <a:off x="9586770" y="8264058"/>
                <a:ext cx="5153092" cy="869749"/>
              </a:xfrm>
              <a:prstGeom prst="rect">
                <a:avLst/>
              </a:prstGeom>
            </p:spPr>
            <p:txBody>
              <a:bodyPr wrap="square">
                <a:spAutoFit/>
              </a:bodyPr>
              <a:lstStyle/>
              <a:p>
                <a:pPr algn="ctr"/>
                <a:r>
                  <a:rPr lang="en-US" sz="2000" dirty="0" smtClean="0">
                    <a:solidFill>
                      <a:schemeClr val="bg1"/>
                    </a:solidFill>
                    <a:latin typeface="Bahnschrift" panose="020B0502040204020203" pitchFamily="34" charset="0"/>
                    <a:ea typeface="Roboto Medium" panose="02000000000000000000" pitchFamily="2" charset="0"/>
                    <a:cs typeface="Poppins Medium" pitchFamily="2" charset="77"/>
                  </a:rPr>
                  <a:t>Middle Level Jobs</a:t>
                </a:r>
                <a:endParaRPr lang="en-US" sz="2000" dirty="0">
                  <a:solidFill>
                    <a:schemeClr val="bg1"/>
                  </a:solidFill>
                  <a:latin typeface="Bahnschrift" panose="020B0502040204020203" pitchFamily="34" charset="0"/>
                  <a:ea typeface="Roboto Medium" panose="02000000000000000000" pitchFamily="2" charset="0"/>
                  <a:cs typeface="Poppins Medium" pitchFamily="2" charset="77"/>
                </a:endParaRPr>
              </a:p>
            </p:txBody>
          </p:sp>
        </p:grpSp>
        <p:grpSp>
          <p:nvGrpSpPr>
            <p:cNvPr id="10" name="Group 9">
              <a:extLst>
                <a:ext uri="{FF2B5EF4-FFF2-40B4-BE49-F238E27FC236}">
                  <a16:creationId xmlns:a16="http://schemas.microsoft.com/office/drawing/2014/main" xmlns="" id="{D1D72865-D1AE-5943-8FC5-1E82213F37CF}"/>
                </a:ext>
              </a:extLst>
            </p:cNvPr>
            <p:cNvGrpSpPr/>
            <p:nvPr/>
          </p:nvGrpSpPr>
          <p:grpSpPr>
            <a:xfrm>
              <a:off x="16716483" y="7979578"/>
              <a:ext cx="5453166" cy="1503410"/>
              <a:chOff x="16716483" y="7979578"/>
              <a:chExt cx="5453166" cy="1503410"/>
            </a:xfrm>
          </p:grpSpPr>
          <p:sp>
            <p:nvSpPr>
              <p:cNvPr id="22" name="Rounded Rectangle 21">
                <a:extLst>
                  <a:ext uri="{FF2B5EF4-FFF2-40B4-BE49-F238E27FC236}">
                    <a16:creationId xmlns:a16="http://schemas.microsoft.com/office/drawing/2014/main" xmlns="" id="{6B407019-4775-D447-A998-E47384D83FD2}"/>
                  </a:ext>
                </a:extLst>
              </p:cNvPr>
              <p:cNvSpPr/>
              <p:nvPr/>
            </p:nvSpPr>
            <p:spPr>
              <a:xfrm>
                <a:off x="16716483" y="7979578"/>
                <a:ext cx="5453166" cy="1503410"/>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E87CD1D3-2FB6-D54E-9AD9-D309F1550660}"/>
                  </a:ext>
                </a:extLst>
              </p:cNvPr>
              <p:cNvSpPr/>
              <p:nvPr/>
            </p:nvSpPr>
            <p:spPr>
              <a:xfrm>
                <a:off x="16866515" y="8249006"/>
                <a:ext cx="5153092" cy="869749"/>
              </a:xfrm>
              <a:prstGeom prst="rect">
                <a:avLst/>
              </a:prstGeom>
            </p:spPr>
            <p:txBody>
              <a:bodyPr wrap="square">
                <a:spAutoFit/>
              </a:bodyPr>
              <a:lstStyle/>
              <a:p>
                <a:pPr algn="ctr"/>
                <a:r>
                  <a:rPr lang="en-US" sz="2000" dirty="0" smtClean="0">
                    <a:solidFill>
                      <a:schemeClr val="bg1"/>
                    </a:solidFill>
                    <a:latin typeface="Bahnschrift" panose="020B0502040204020203" pitchFamily="34" charset="0"/>
                    <a:ea typeface="Roboto Medium" panose="02000000000000000000" pitchFamily="2" charset="0"/>
                    <a:cs typeface="Poppins Medium" pitchFamily="2" charset="77"/>
                  </a:rPr>
                  <a:t>Senior Level Jobs</a:t>
                </a:r>
                <a:endParaRPr lang="en-US" sz="2000" dirty="0">
                  <a:solidFill>
                    <a:schemeClr val="bg1"/>
                  </a:solidFill>
                  <a:latin typeface="Bahnschrift" panose="020B0502040204020203" pitchFamily="34" charset="0"/>
                  <a:ea typeface="Roboto Medium" panose="02000000000000000000" pitchFamily="2" charset="0"/>
                  <a:cs typeface="Poppins Medium" pitchFamily="2" charset="77"/>
                </a:endParaRPr>
              </a:p>
            </p:txBody>
          </p:sp>
        </p:grpSp>
        <p:cxnSp>
          <p:nvCxnSpPr>
            <p:cNvPr id="11" name="Straight Connector 10">
              <a:extLst>
                <a:ext uri="{FF2B5EF4-FFF2-40B4-BE49-F238E27FC236}">
                  <a16:creationId xmlns:a16="http://schemas.microsoft.com/office/drawing/2014/main" xmlns="" id="{4F6CFB1F-CAF8-4D4B-9968-C180E3C7C57E}"/>
                </a:ext>
              </a:extLst>
            </p:cNvPr>
            <p:cNvCxnSpPr>
              <a:cxnSpLocks/>
            </p:cNvCxnSpPr>
            <p:nvPr/>
          </p:nvCxnSpPr>
          <p:spPr>
            <a:xfrm>
              <a:off x="12188826" y="7135791"/>
              <a:ext cx="0" cy="858065"/>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D18656CC-E128-D742-9DA7-1C5B54FC4413}"/>
                </a:ext>
              </a:extLst>
            </p:cNvPr>
            <p:cNvGrpSpPr/>
            <p:nvPr/>
          </p:nvGrpSpPr>
          <p:grpSpPr>
            <a:xfrm>
              <a:off x="2443691" y="10746061"/>
              <a:ext cx="19497749" cy="584776"/>
              <a:chOff x="2358040" y="10746061"/>
              <a:chExt cx="12412093" cy="584776"/>
            </a:xfrm>
          </p:grpSpPr>
          <p:sp>
            <p:nvSpPr>
              <p:cNvPr id="21" name="Rectangle 20">
                <a:extLst>
                  <a:ext uri="{FF2B5EF4-FFF2-40B4-BE49-F238E27FC236}">
                    <a16:creationId xmlns:a16="http://schemas.microsoft.com/office/drawing/2014/main" xmlns="" id="{5711B786-DA57-6943-B747-9CDCB80D2B7C}"/>
                  </a:ext>
                </a:extLst>
              </p:cNvPr>
              <p:cNvSpPr/>
              <p:nvPr/>
            </p:nvSpPr>
            <p:spPr>
              <a:xfrm>
                <a:off x="2358040" y="10746061"/>
                <a:ext cx="5153093" cy="584775"/>
              </a:xfrm>
              <a:prstGeom prst="rect">
                <a:avLst/>
              </a:prstGeom>
            </p:spPr>
            <p:txBody>
              <a:bodyPr wrap="square">
                <a:spAutoFit/>
              </a:bodyPr>
              <a:lstStyle/>
              <a:p>
                <a:pPr algn="ctr"/>
                <a:r>
                  <a:rPr lang="en-US" sz="3200" dirty="0">
                    <a:solidFill>
                      <a:schemeClr val="bg1"/>
                    </a:solidFill>
                    <a:latin typeface="Poppins Medium" pitchFamily="2" charset="77"/>
                    <a:ea typeface="Roboto Medium" panose="02000000000000000000" pitchFamily="2" charset="0"/>
                    <a:cs typeface="Poppins Medium" pitchFamily="2" charset="77"/>
                  </a:rPr>
                  <a:t>Decision</a:t>
                </a:r>
              </a:p>
            </p:txBody>
          </p:sp>
          <p:sp>
            <p:nvSpPr>
              <p:cNvPr id="19" name="Rectangle 18">
                <a:extLst>
                  <a:ext uri="{FF2B5EF4-FFF2-40B4-BE49-F238E27FC236}">
                    <a16:creationId xmlns:a16="http://schemas.microsoft.com/office/drawing/2014/main" xmlns="" id="{5AA36C4A-C8AC-6744-A9AC-ACBAABAFF8E8}"/>
                  </a:ext>
                </a:extLst>
              </p:cNvPr>
              <p:cNvSpPr/>
              <p:nvPr/>
            </p:nvSpPr>
            <p:spPr>
              <a:xfrm>
                <a:off x="9617042" y="10746061"/>
                <a:ext cx="5153091" cy="584776"/>
              </a:xfrm>
              <a:prstGeom prst="rect">
                <a:avLst/>
              </a:prstGeom>
            </p:spPr>
            <p:txBody>
              <a:bodyPr wrap="square">
                <a:spAutoFit/>
              </a:bodyPr>
              <a:lstStyle/>
              <a:p>
                <a:pPr algn="ctr"/>
                <a:r>
                  <a:rPr lang="en-US" sz="3200" dirty="0">
                    <a:solidFill>
                      <a:schemeClr val="bg1"/>
                    </a:solidFill>
                    <a:latin typeface="Poppins Medium" pitchFamily="2" charset="77"/>
                    <a:ea typeface="Roboto Medium" panose="02000000000000000000" pitchFamily="2" charset="0"/>
                    <a:cs typeface="Poppins Medium" pitchFamily="2" charset="77"/>
                  </a:rPr>
                  <a:t>Knowledge</a:t>
                </a:r>
              </a:p>
            </p:txBody>
          </p:sp>
        </p:grpSp>
      </p:grpSp>
      <p:cxnSp>
        <p:nvCxnSpPr>
          <p:cNvPr id="30" name="Straight Connector 29">
            <a:extLst>
              <a:ext uri="{FF2B5EF4-FFF2-40B4-BE49-F238E27FC236}">
                <a16:creationId xmlns:a16="http://schemas.microsoft.com/office/drawing/2014/main" xmlns="" id="{2A177C6A-B53E-5840-BDDB-D55D02CE6438}"/>
              </a:ext>
            </a:extLst>
          </p:cNvPr>
          <p:cNvCxnSpPr/>
          <p:nvPr/>
        </p:nvCxnSpPr>
        <p:spPr>
          <a:xfrm>
            <a:off x="2488139" y="4028645"/>
            <a:ext cx="0" cy="36900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2A177C6A-B53E-5840-BDDB-D55D02CE6438}"/>
              </a:ext>
            </a:extLst>
          </p:cNvPr>
          <p:cNvCxnSpPr/>
          <p:nvPr/>
        </p:nvCxnSpPr>
        <p:spPr>
          <a:xfrm>
            <a:off x="5952066" y="4046082"/>
            <a:ext cx="0" cy="36900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2A177C6A-B53E-5840-BDDB-D55D02CE6438}"/>
              </a:ext>
            </a:extLst>
          </p:cNvPr>
          <p:cNvCxnSpPr/>
          <p:nvPr/>
        </p:nvCxnSpPr>
        <p:spPr>
          <a:xfrm>
            <a:off x="9367636" y="4028645"/>
            <a:ext cx="0" cy="36900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 xmlns:a16="http://schemas.microsoft.com/office/drawing/2014/main" xmlns:lc="http://schemas.openxmlformats.org/drawingml/2006/lockedCanvas" id="{71EEE96F-B5A3-3949-AB94-5FBA5E4FD2ED}"/>
              </a:ext>
            </a:extLst>
          </p:cNvPr>
          <p:cNvSpPr/>
          <p:nvPr/>
        </p:nvSpPr>
        <p:spPr>
          <a:xfrm>
            <a:off x="1236133" y="4867698"/>
            <a:ext cx="2576618" cy="1034650"/>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697</a:t>
            </a:r>
            <a:endParaRPr lang="en-US" sz="4800" dirty="0">
              <a:solidFill>
                <a:schemeClr val="tx1"/>
              </a:solidFill>
              <a:latin typeface="Bahnschrift" panose="020B0502040204020203" pitchFamily="34" charset="0"/>
            </a:endParaRPr>
          </a:p>
        </p:txBody>
      </p:sp>
      <p:sp>
        <p:nvSpPr>
          <p:cNvPr id="34" name="Rectangle 33">
            <a:extLst>
              <a:ext uri="{FF2B5EF4-FFF2-40B4-BE49-F238E27FC236}">
                <a16:creationId xmlns="" xmlns:a16="http://schemas.microsoft.com/office/drawing/2014/main" xmlns:lc="http://schemas.openxmlformats.org/drawingml/2006/lockedCanvas" id="{AD7443B8-AD85-BF4E-A1D4-5049E719B7EE}"/>
              </a:ext>
            </a:extLst>
          </p:cNvPr>
          <p:cNvSpPr/>
          <p:nvPr/>
        </p:nvSpPr>
        <p:spPr>
          <a:xfrm>
            <a:off x="1236133" y="4415090"/>
            <a:ext cx="2576618" cy="4995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1800" dirty="0" smtClean="0">
                <a:latin typeface="Bahnschrift" panose="020B0502040204020203" pitchFamily="34" charset="0"/>
              </a:rPr>
              <a:t>Total Entry Level Jobs</a:t>
            </a:r>
            <a:endParaRPr lang="en-US" sz="1800" dirty="0">
              <a:latin typeface="Bahnschrift" panose="020B0502040204020203" pitchFamily="34" charset="0"/>
            </a:endParaRPr>
          </a:p>
        </p:txBody>
      </p:sp>
      <p:sp>
        <p:nvSpPr>
          <p:cNvPr id="35" name="Rectangle 34">
            <a:extLst>
              <a:ext uri="{FF2B5EF4-FFF2-40B4-BE49-F238E27FC236}">
                <a16:creationId xmlns="" xmlns:a16="http://schemas.microsoft.com/office/drawing/2014/main" xmlns:lc="http://schemas.openxmlformats.org/drawingml/2006/lockedCanvas" id="{71EEE96F-B5A3-3949-AB94-5FBA5E4FD2ED}"/>
              </a:ext>
            </a:extLst>
          </p:cNvPr>
          <p:cNvSpPr/>
          <p:nvPr/>
        </p:nvSpPr>
        <p:spPr>
          <a:xfrm>
            <a:off x="4658041" y="4885134"/>
            <a:ext cx="2576618" cy="1034650"/>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1014</a:t>
            </a:r>
            <a:endParaRPr lang="en-US" sz="4800" dirty="0">
              <a:solidFill>
                <a:schemeClr val="tx1"/>
              </a:solidFill>
              <a:latin typeface="Bahnschrift" panose="020B0502040204020203" pitchFamily="34" charset="0"/>
            </a:endParaRPr>
          </a:p>
        </p:txBody>
      </p:sp>
      <p:sp>
        <p:nvSpPr>
          <p:cNvPr id="36" name="Rectangle 35">
            <a:extLst>
              <a:ext uri="{FF2B5EF4-FFF2-40B4-BE49-F238E27FC236}">
                <a16:creationId xmlns="" xmlns:a16="http://schemas.microsoft.com/office/drawing/2014/main" xmlns:lc="http://schemas.openxmlformats.org/drawingml/2006/lockedCanvas" id="{AD7443B8-AD85-BF4E-A1D4-5049E719B7EE}"/>
              </a:ext>
            </a:extLst>
          </p:cNvPr>
          <p:cNvSpPr/>
          <p:nvPr/>
        </p:nvSpPr>
        <p:spPr>
          <a:xfrm>
            <a:off x="4658041" y="4432526"/>
            <a:ext cx="2576618" cy="4995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1800" dirty="0" smtClean="0">
                <a:latin typeface="Bahnschrift" panose="020B0502040204020203" pitchFamily="34" charset="0"/>
              </a:rPr>
              <a:t>Total Middle Level Jobs</a:t>
            </a:r>
            <a:endParaRPr lang="en-US" sz="1800" dirty="0">
              <a:latin typeface="Bahnschrift" panose="020B0502040204020203" pitchFamily="34" charset="0"/>
            </a:endParaRPr>
          </a:p>
        </p:txBody>
      </p:sp>
      <p:sp>
        <p:nvSpPr>
          <p:cNvPr id="37" name="Rectangle 36">
            <a:extLst>
              <a:ext uri="{FF2B5EF4-FFF2-40B4-BE49-F238E27FC236}">
                <a16:creationId xmlns="" xmlns:a16="http://schemas.microsoft.com/office/drawing/2014/main" xmlns:lc="http://schemas.openxmlformats.org/drawingml/2006/lockedCanvas" id="{71EEE96F-B5A3-3949-AB94-5FBA5E4FD2ED}"/>
              </a:ext>
            </a:extLst>
          </p:cNvPr>
          <p:cNvSpPr/>
          <p:nvPr/>
        </p:nvSpPr>
        <p:spPr>
          <a:xfrm>
            <a:off x="8091382" y="4867698"/>
            <a:ext cx="2576618" cy="1034650"/>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268</a:t>
            </a:r>
            <a:endParaRPr lang="en-US" sz="4800" dirty="0">
              <a:solidFill>
                <a:schemeClr val="tx1"/>
              </a:solidFill>
              <a:latin typeface="Bahnschrift" panose="020B0502040204020203" pitchFamily="34" charset="0"/>
            </a:endParaRPr>
          </a:p>
        </p:txBody>
      </p:sp>
      <p:sp>
        <p:nvSpPr>
          <p:cNvPr id="38" name="Rectangle 37">
            <a:extLst>
              <a:ext uri="{FF2B5EF4-FFF2-40B4-BE49-F238E27FC236}">
                <a16:creationId xmlns="" xmlns:a16="http://schemas.microsoft.com/office/drawing/2014/main" xmlns:lc="http://schemas.openxmlformats.org/drawingml/2006/lockedCanvas" id="{AD7443B8-AD85-BF4E-A1D4-5049E719B7EE}"/>
              </a:ext>
            </a:extLst>
          </p:cNvPr>
          <p:cNvSpPr/>
          <p:nvPr/>
        </p:nvSpPr>
        <p:spPr>
          <a:xfrm>
            <a:off x="8091382" y="4432527"/>
            <a:ext cx="2576618" cy="5174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1800" dirty="0" smtClean="0">
                <a:latin typeface="Bahnschrift" panose="020B0502040204020203" pitchFamily="34" charset="0"/>
              </a:rPr>
              <a:t>Total Senior Level Jobs</a:t>
            </a:r>
            <a:endParaRPr lang="en-US" sz="1800" dirty="0">
              <a:latin typeface="Bahnschrift" panose="020B0502040204020203" pitchFamily="34" charset="0"/>
            </a:endParaRPr>
          </a:p>
        </p:txBody>
      </p:sp>
      <p:sp>
        <p:nvSpPr>
          <p:cNvPr id="39" name="TextBox 38"/>
          <p:cNvSpPr txBox="1"/>
          <p:nvPr/>
        </p:nvSpPr>
        <p:spPr>
          <a:xfrm>
            <a:off x="939799" y="279355"/>
            <a:ext cx="10024533"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VARIOUS JOB TYPES FOR DIFFERENT JOB TITLES</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413386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 xmlns:a16="http://schemas.microsoft.com/office/drawing/2014/main" id="{A6DEFD6E-540C-544E-962C-F4A95C8AD665}"/>
              </a:ext>
            </a:extLst>
          </p:cNvPr>
          <p:cNvSpPr/>
          <p:nvPr/>
        </p:nvSpPr>
        <p:spPr>
          <a:xfrm rot="10800000" flipV="1">
            <a:off x="0" y="4613995"/>
            <a:ext cx="12192000" cy="10719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A6DEFD6E-540C-544E-962C-F4A95C8AD665}"/>
              </a:ext>
            </a:extLst>
          </p:cNvPr>
          <p:cNvSpPr/>
          <p:nvPr/>
        </p:nvSpPr>
        <p:spPr>
          <a:xfrm rot="10800000" flipV="1">
            <a:off x="0" y="2423257"/>
            <a:ext cx="12192000" cy="10719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A6DEFD6E-540C-544E-962C-F4A95C8AD665}"/>
              </a:ext>
            </a:extLst>
          </p:cNvPr>
          <p:cNvSpPr/>
          <p:nvPr/>
        </p:nvSpPr>
        <p:spPr>
          <a:xfrm rot="10800000" flipV="1">
            <a:off x="8465" y="-40328"/>
            <a:ext cx="12192000" cy="10719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8039" y="1311473"/>
            <a:ext cx="277384" cy="302601"/>
          </a:xfrm>
          <a:prstGeom prst="rect">
            <a:avLst/>
          </a:prstGeom>
        </p:spPr>
      </p:pic>
      <p:sp>
        <p:nvSpPr>
          <p:cNvPr id="3" name="TextBox 2"/>
          <p:cNvSpPr txBox="1"/>
          <p:nvPr/>
        </p:nvSpPr>
        <p:spPr>
          <a:xfrm>
            <a:off x="1855011" y="1263598"/>
            <a:ext cx="9677401" cy="369332"/>
          </a:xfrm>
          <a:prstGeom prst="rect">
            <a:avLst/>
          </a:prstGeom>
          <a:noFill/>
        </p:spPr>
        <p:txBody>
          <a:bodyPr wrap="square" rtlCol="0">
            <a:spAutoFit/>
          </a:bodyPr>
          <a:lstStyle/>
          <a:p>
            <a:r>
              <a:rPr lang="en-US" sz="1400" dirty="0" smtClean="0">
                <a:latin typeface="Bahnschrift" panose="020B0502040204020203" pitchFamily="34" charset="0"/>
              </a:rPr>
              <a:t>Company with highest number of Entry Level job is </a:t>
            </a:r>
            <a:r>
              <a:rPr lang="en-US" sz="1400" dirty="0" smtClean="0">
                <a:solidFill>
                  <a:schemeClr val="accent2"/>
                </a:solidFill>
                <a:latin typeface="Bahnschrift" panose="020B0502040204020203" pitchFamily="34" charset="0"/>
              </a:rPr>
              <a:t>China Mobile Hong Kong</a:t>
            </a:r>
            <a:r>
              <a:rPr lang="en-US" sz="1400" dirty="0" smtClean="0">
                <a:latin typeface="Bahnschrift" panose="020B0502040204020203" pitchFamily="34" charset="0"/>
              </a:rPr>
              <a:t>, with </a:t>
            </a:r>
            <a:r>
              <a:rPr lang="en-US" sz="1400" dirty="0" smtClean="0">
                <a:solidFill>
                  <a:schemeClr val="accent2"/>
                </a:solidFill>
                <a:latin typeface="Bahnschrift" panose="020B0502040204020203" pitchFamily="34" charset="0"/>
              </a:rPr>
              <a:t>10</a:t>
            </a:r>
            <a:r>
              <a:rPr lang="en-US" sz="1400" dirty="0" smtClean="0">
                <a:latin typeface="Bahnschrift" panose="020B0502040204020203" pitchFamily="34" charset="0"/>
              </a:rPr>
              <a:t> Entry Level Jobs</a:t>
            </a:r>
            <a:r>
              <a:rPr lang="en-US" dirty="0" smtClean="0">
                <a:latin typeface="Bahnschrift" panose="020B0502040204020203" pitchFamily="34" charset="0"/>
              </a:rPr>
              <a:t>.</a:t>
            </a:r>
            <a:endParaRPr lang="en-IN" dirty="0">
              <a:latin typeface="Bahnschrif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2588" y="1821120"/>
            <a:ext cx="268287" cy="270088"/>
          </a:xfrm>
          <a:prstGeom prst="rect">
            <a:avLst/>
          </a:prstGeom>
        </p:spPr>
      </p:pic>
      <p:sp>
        <p:nvSpPr>
          <p:cNvPr id="5" name="TextBox 4"/>
          <p:cNvSpPr txBox="1"/>
          <p:nvPr/>
        </p:nvSpPr>
        <p:spPr>
          <a:xfrm>
            <a:off x="1805072" y="1735676"/>
            <a:ext cx="9677401" cy="369332"/>
          </a:xfrm>
          <a:prstGeom prst="rect">
            <a:avLst/>
          </a:prstGeom>
          <a:noFill/>
        </p:spPr>
        <p:txBody>
          <a:bodyPr wrap="square" rtlCol="0">
            <a:spAutoFit/>
          </a:bodyPr>
          <a:lstStyle/>
          <a:p>
            <a:r>
              <a:rPr lang="en-US" sz="1400" dirty="0" smtClean="0">
                <a:latin typeface="Bahnschrift" panose="020B0502040204020203" pitchFamily="34" charset="0"/>
              </a:rPr>
              <a:t> </a:t>
            </a:r>
            <a:r>
              <a:rPr lang="en-US" sz="1400" dirty="0" smtClean="0">
                <a:solidFill>
                  <a:schemeClr val="accent2"/>
                </a:solidFill>
                <a:latin typeface="Bahnschrift" panose="020B0502040204020203" pitchFamily="34" charset="0"/>
              </a:rPr>
              <a:t>Education industry </a:t>
            </a:r>
            <a:r>
              <a:rPr lang="en-US" sz="1400" dirty="0" smtClean="0">
                <a:latin typeface="Bahnschrift" panose="020B0502040204020203" pitchFamily="34" charset="0"/>
              </a:rPr>
              <a:t>has highest number of Entry Level job, with </a:t>
            </a:r>
            <a:r>
              <a:rPr lang="en-US" sz="1400" dirty="0" smtClean="0">
                <a:solidFill>
                  <a:schemeClr val="accent2"/>
                </a:solidFill>
                <a:latin typeface="Bahnschrift" panose="020B0502040204020203" pitchFamily="34" charset="0"/>
              </a:rPr>
              <a:t>10</a:t>
            </a:r>
            <a:r>
              <a:rPr lang="en-US" sz="1400" dirty="0" smtClean="0">
                <a:latin typeface="Bahnschrift" panose="020B0502040204020203" pitchFamily="34" charset="0"/>
              </a:rPr>
              <a:t> entry level jobs</a:t>
            </a:r>
            <a:r>
              <a:rPr lang="en-US" dirty="0" smtClean="0">
                <a:latin typeface="Bahnschrift" panose="020B0502040204020203" pitchFamily="34" charset="0"/>
              </a:rPr>
              <a:t>.</a:t>
            </a:r>
            <a:endParaRPr lang="en-IN" dirty="0">
              <a:latin typeface="Bahnschrift" panose="020B0502040204020203" pitchFamily="34" charset="0"/>
            </a:endParaRPr>
          </a:p>
        </p:txBody>
      </p:sp>
      <p:sp>
        <p:nvSpPr>
          <p:cNvPr id="11" name="TextBox 10"/>
          <p:cNvSpPr txBox="1"/>
          <p:nvPr/>
        </p:nvSpPr>
        <p:spPr>
          <a:xfrm>
            <a:off x="3949697" y="140581"/>
            <a:ext cx="4402666"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ENTRY LEVEL JOBS</a:t>
            </a:r>
            <a:endParaRPr lang="en-IN" sz="3600" b="1" dirty="0">
              <a:solidFill>
                <a:schemeClr val="bg1"/>
              </a:solidFill>
              <a:latin typeface="Bahnschrift" panose="020B0502040204020203" pitchFamily="34"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186" y="3698640"/>
            <a:ext cx="268686" cy="293112"/>
          </a:xfrm>
          <a:prstGeom prst="rect">
            <a:avLst/>
          </a:prstGeom>
        </p:spPr>
      </p:pic>
      <p:sp>
        <p:nvSpPr>
          <p:cNvPr id="13" name="TextBox 12"/>
          <p:cNvSpPr txBox="1"/>
          <p:nvPr/>
        </p:nvSpPr>
        <p:spPr>
          <a:xfrm>
            <a:off x="1909551" y="3598001"/>
            <a:ext cx="9677401" cy="369332"/>
          </a:xfrm>
          <a:prstGeom prst="rect">
            <a:avLst/>
          </a:prstGeom>
          <a:noFill/>
        </p:spPr>
        <p:txBody>
          <a:bodyPr wrap="square" rtlCol="0">
            <a:spAutoFit/>
          </a:bodyPr>
          <a:lstStyle/>
          <a:p>
            <a:r>
              <a:rPr lang="en-US" sz="1400" dirty="0" smtClean="0">
                <a:latin typeface="Bahnschrift" panose="020B0502040204020203" pitchFamily="34" charset="0"/>
              </a:rPr>
              <a:t>Company with highest number of Middle Level job is </a:t>
            </a:r>
            <a:r>
              <a:rPr lang="en-US" sz="1400" dirty="0" smtClean="0">
                <a:solidFill>
                  <a:schemeClr val="accent2"/>
                </a:solidFill>
                <a:latin typeface="Bahnschrift" panose="020B0502040204020203" pitchFamily="34" charset="0"/>
              </a:rPr>
              <a:t>Ambition</a:t>
            </a:r>
            <a:r>
              <a:rPr lang="en-US" sz="1400" dirty="0" smtClean="0">
                <a:latin typeface="Bahnschrift" panose="020B0502040204020203" pitchFamily="34" charset="0"/>
              </a:rPr>
              <a:t>, with </a:t>
            </a:r>
            <a:r>
              <a:rPr lang="en-US" sz="1400" dirty="0">
                <a:solidFill>
                  <a:schemeClr val="accent2"/>
                </a:solidFill>
                <a:latin typeface="Bahnschrift" panose="020B0502040204020203" pitchFamily="34" charset="0"/>
              </a:rPr>
              <a:t>9</a:t>
            </a:r>
            <a:r>
              <a:rPr lang="en-US" sz="1400" dirty="0" smtClean="0">
                <a:latin typeface="Bahnschrift" panose="020B0502040204020203" pitchFamily="34" charset="0"/>
              </a:rPr>
              <a:t> Middle Level Jobs</a:t>
            </a:r>
            <a:r>
              <a:rPr lang="en-US" dirty="0" smtClean="0">
                <a:latin typeface="Bahnschrift" panose="020B0502040204020203" pitchFamily="34" charset="0"/>
              </a:rPr>
              <a:t>.</a:t>
            </a:r>
            <a:endParaRPr lang="en-IN" dirty="0">
              <a:latin typeface="Bahnschrift" panose="020B0502040204020203"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62186" y="4184130"/>
            <a:ext cx="291158" cy="293112"/>
          </a:xfrm>
          <a:prstGeom prst="rect">
            <a:avLst/>
          </a:prstGeom>
        </p:spPr>
      </p:pic>
      <p:sp>
        <p:nvSpPr>
          <p:cNvPr id="15" name="TextBox 14"/>
          <p:cNvSpPr txBox="1"/>
          <p:nvPr/>
        </p:nvSpPr>
        <p:spPr>
          <a:xfrm>
            <a:off x="1909551" y="4082189"/>
            <a:ext cx="9677401" cy="369332"/>
          </a:xfrm>
          <a:prstGeom prst="rect">
            <a:avLst/>
          </a:prstGeom>
          <a:noFill/>
        </p:spPr>
        <p:txBody>
          <a:bodyPr wrap="square" rtlCol="0">
            <a:spAutoFit/>
          </a:bodyPr>
          <a:lstStyle/>
          <a:p>
            <a:r>
              <a:rPr lang="en-US" dirty="0" smtClean="0">
                <a:latin typeface="Bahnschrift" panose="020B0502040204020203" pitchFamily="34" charset="0"/>
              </a:rPr>
              <a:t> </a:t>
            </a:r>
            <a:r>
              <a:rPr lang="en-US" sz="1400" dirty="0" smtClean="0">
                <a:solidFill>
                  <a:schemeClr val="accent2"/>
                </a:solidFill>
                <a:latin typeface="Bahnschrift" panose="020B0502040204020203" pitchFamily="34" charset="0"/>
              </a:rPr>
              <a:t>Accounting/Audit/Tax services </a:t>
            </a:r>
            <a:r>
              <a:rPr lang="en-US" sz="1400" dirty="0" smtClean="0">
                <a:latin typeface="Bahnschrift" panose="020B0502040204020203" pitchFamily="34" charset="0"/>
              </a:rPr>
              <a:t>has highest number of Middle Level job, with </a:t>
            </a:r>
            <a:r>
              <a:rPr lang="en-US" sz="1400" dirty="0" smtClean="0">
                <a:solidFill>
                  <a:schemeClr val="accent2"/>
                </a:solidFill>
                <a:latin typeface="Bahnschrift" panose="020B0502040204020203" pitchFamily="34" charset="0"/>
              </a:rPr>
              <a:t>17</a:t>
            </a:r>
            <a:r>
              <a:rPr lang="en-US" sz="1400" dirty="0" smtClean="0">
                <a:latin typeface="Bahnschrift" panose="020B0502040204020203" pitchFamily="34" charset="0"/>
              </a:rPr>
              <a:t> Middle level jobs.</a:t>
            </a:r>
            <a:endParaRPr lang="en-IN" sz="1400" dirty="0">
              <a:latin typeface="Bahnschrift" panose="020B0502040204020203" pitchFamily="34" charset="0"/>
            </a:endParaRPr>
          </a:p>
        </p:txBody>
      </p:sp>
      <p:sp>
        <p:nvSpPr>
          <p:cNvPr id="16" name="TextBox 15"/>
          <p:cNvSpPr txBox="1"/>
          <p:nvPr/>
        </p:nvSpPr>
        <p:spPr>
          <a:xfrm>
            <a:off x="3708399" y="2615730"/>
            <a:ext cx="4792132"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MIDDLE LEVEL JOBS</a:t>
            </a:r>
            <a:endParaRPr lang="en-IN" sz="3600" b="1" dirty="0">
              <a:solidFill>
                <a:schemeClr val="bg1"/>
              </a:solidFill>
              <a:latin typeface="Bahnschrift" panose="020B0502040204020203" pitchFamily="34" charset="0"/>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186" y="5891277"/>
            <a:ext cx="242886" cy="264967"/>
          </a:xfrm>
          <a:prstGeom prst="rect">
            <a:avLst/>
          </a:prstGeom>
        </p:spPr>
      </p:pic>
      <p:sp>
        <p:nvSpPr>
          <p:cNvPr id="18" name="TextBox 17"/>
          <p:cNvSpPr txBox="1"/>
          <p:nvPr/>
        </p:nvSpPr>
        <p:spPr>
          <a:xfrm>
            <a:off x="1885415" y="5848467"/>
            <a:ext cx="9677401" cy="307777"/>
          </a:xfrm>
          <a:prstGeom prst="rect">
            <a:avLst/>
          </a:prstGeom>
          <a:noFill/>
        </p:spPr>
        <p:txBody>
          <a:bodyPr wrap="square" rtlCol="0">
            <a:spAutoFit/>
          </a:bodyPr>
          <a:lstStyle/>
          <a:p>
            <a:r>
              <a:rPr lang="en-US" sz="1400" dirty="0" smtClean="0">
                <a:latin typeface="Bahnschrift" panose="020B0502040204020203" pitchFamily="34" charset="0"/>
              </a:rPr>
              <a:t>Company with highest number of Senior Level job is </a:t>
            </a:r>
            <a:r>
              <a:rPr lang="en-US" sz="1400" dirty="0" smtClean="0">
                <a:solidFill>
                  <a:schemeClr val="accent2"/>
                </a:solidFill>
                <a:latin typeface="Bahnschrift" panose="020B0502040204020203" pitchFamily="34" charset="0"/>
              </a:rPr>
              <a:t>A.S. Watson Retail (HK) Limited </a:t>
            </a:r>
            <a:r>
              <a:rPr lang="en-US" sz="1400" dirty="0" smtClean="0">
                <a:latin typeface="Bahnschrift" panose="020B0502040204020203" pitchFamily="34" charset="0"/>
              </a:rPr>
              <a:t>, with </a:t>
            </a:r>
            <a:r>
              <a:rPr lang="en-US" sz="1400" dirty="0">
                <a:solidFill>
                  <a:schemeClr val="accent2"/>
                </a:solidFill>
                <a:latin typeface="Bahnschrift" panose="020B0502040204020203" pitchFamily="34" charset="0"/>
              </a:rPr>
              <a:t>5</a:t>
            </a:r>
            <a:r>
              <a:rPr lang="en-US" sz="1400" dirty="0" smtClean="0">
                <a:latin typeface="Bahnschrift" panose="020B0502040204020203" pitchFamily="34" charset="0"/>
              </a:rPr>
              <a:t> Senior Level Jobs.</a:t>
            </a:r>
            <a:endParaRPr lang="en-IN" sz="1400" dirty="0">
              <a:latin typeface="Bahnschrift" panose="020B0502040204020203" pitchFamily="34" charset="0"/>
            </a:endParaRPr>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48162" y="6332052"/>
            <a:ext cx="332668" cy="334901"/>
          </a:xfrm>
          <a:prstGeom prst="rect">
            <a:avLst/>
          </a:prstGeom>
        </p:spPr>
      </p:pic>
      <p:sp>
        <p:nvSpPr>
          <p:cNvPr id="20" name="TextBox 19"/>
          <p:cNvSpPr txBox="1"/>
          <p:nvPr/>
        </p:nvSpPr>
        <p:spPr>
          <a:xfrm>
            <a:off x="1885415" y="6299603"/>
            <a:ext cx="9677401" cy="369332"/>
          </a:xfrm>
          <a:prstGeom prst="rect">
            <a:avLst/>
          </a:prstGeom>
          <a:noFill/>
        </p:spPr>
        <p:txBody>
          <a:bodyPr wrap="square" rtlCol="0">
            <a:spAutoFit/>
          </a:bodyPr>
          <a:lstStyle/>
          <a:p>
            <a:r>
              <a:rPr lang="en-US" dirty="0" smtClean="0">
                <a:latin typeface="Bahnschrift" panose="020B0502040204020203" pitchFamily="34" charset="0"/>
              </a:rPr>
              <a:t> </a:t>
            </a:r>
            <a:r>
              <a:rPr lang="en-US" sz="1400" dirty="0" smtClean="0">
                <a:solidFill>
                  <a:schemeClr val="accent2"/>
                </a:solidFill>
                <a:latin typeface="Bahnschrift" panose="020B0502040204020203" pitchFamily="34" charset="0"/>
              </a:rPr>
              <a:t>Banking industry </a:t>
            </a:r>
            <a:r>
              <a:rPr lang="en-US" sz="1400" dirty="0" smtClean="0">
                <a:latin typeface="Bahnschrift" panose="020B0502040204020203" pitchFamily="34" charset="0"/>
              </a:rPr>
              <a:t>has highest number of  Senior Level job, with </a:t>
            </a:r>
            <a:r>
              <a:rPr lang="en-US" sz="1400" dirty="0">
                <a:solidFill>
                  <a:schemeClr val="accent2"/>
                </a:solidFill>
                <a:latin typeface="Bahnschrift" panose="020B0502040204020203" pitchFamily="34" charset="0"/>
              </a:rPr>
              <a:t>6</a:t>
            </a:r>
            <a:r>
              <a:rPr lang="en-US" sz="1400" dirty="0" smtClean="0">
                <a:latin typeface="Bahnschrift" panose="020B0502040204020203" pitchFamily="34" charset="0"/>
              </a:rPr>
              <a:t> Senior level jobs</a:t>
            </a:r>
            <a:r>
              <a:rPr lang="en-US" dirty="0" smtClean="0">
                <a:latin typeface="Bahnschrift" panose="020B0502040204020203" pitchFamily="34" charset="0"/>
              </a:rPr>
              <a:t>.</a:t>
            </a:r>
            <a:endParaRPr lang="en-IN" dirty="0">
              <a:latin typeface="Bahnschrift" panose="020B0502040204020203" pitchFamily="34" charset="0"/>
            </a:endParaRPr>
          </a:p>
        </p:txBody>
      </p:sp>
      <p:sp>
        <p:nvSpPr>
          <p:cNvPr id="21" name="TextBox 20"/>
          <p:cNvSpPr txBox="1"/>
          <p:nvPr/>
        </p:nvSpPr>
        <p:spPr>
          <a:xfrm>
            <a:off x="3636435" y="4744351"/>
            <a:ext cx="4715928"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SENIOR LEVEL JOBS</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32265661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xmlns:lc="http://schemas.openxmlformats.org/drawingml/2006/lockedCanvas" id="{71EEE96F-B5A3-3949-AB94-5FBA5E4FD2ED}"/>
              </a:ext>
            </a:extLst>
          </p:cNvPr>
          <p:cNvSpPr/>
          <p:nvPr/>
        </p:nvSpPr>
        <p:spPr>
          <a:xfrm>
            <a:off x="683245" y="2240718"/>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5</a:t>
            </a:r>
            <a:endParaRPr lang="en-US" sz="4800" dirty="0">
              <a:solidFill>
                <a:schemeClr val="tx1"/>
              </a:solidFill>
              <a:latin typeface="Bahnschrift" panose="020B0502040204020203" pitchFamily="34" charset="0"/>
            </a:endParaRPr>
          </a:p>
        </p:txBody>
      </p:sp>
      <p:sp>
        <p:nvSpPr>
          <p:cNvPr id="15" name="Rectangle 14">
            <a:extLst>
              <a:ext uri="{FF2B5EF4-FFF2-40B4-BE49-F238E27FC236}">
                <a16:creationId xmlns="" xmlns:a16="http://schemas.microsoft.com/office/drawing/2014/main" xmlns:lc="http://schemas.openxmlformats.org/drawingml/2006/lockedCanvas" id="{AD7443B8-AD85-BF4E-A1D4-5049E719B7EE}"/>
              </a:ext>
            </a:extLst>
          </p:cNvPr>
          <p:cNvSpPr/>
          <p:nvPr/>
        </p:nvSpPr>
        <p:spPr>
          <a:xfrm>
            <a:off x="683245" y="1662146"/>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Analytics field </a:t>
            </a:r>
            <a:endParaRPr lang="en-US" sz="2000" dirty="0">
              <a:latin typeface="Bahnschrift" panose="020B0502040204020203" pitchFamily="34" charset="0"/>
            </a:endParaRPr>
          </a:p>
        </p:txBody>
      </p:sp>
      <p:sp>
        <p:nvSpPr>
          <p:cNvPr id="9" name="TextBox 8"/>
          <p:cNvSpPr txBox="1"/>
          <p:nvPr/>
        </p:nvSpPr>
        <p:spPr>
          <a:xfrm>
            <a:off x="3712633" y="308637"/>
            <a:ext cx="4399274"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JOB ROLES LEVEL</a:t>
            </a:r>
            <a:endParaRPr lang="en-IN" sz="3600" b="1" dirty="0">
              <a:solidFill>
                <a:schemeClr val="bg1"/>
              </a:solidFill>
              <a:latin typeface="Bahnschrift" panose="020B0502040204020203" pitchFamily="34" charset="0"/>
            </a:endParaRPr>
          </a:p>
        </p:txBody>
      </p:sp>
      <p:sp>
        <p:nvSpPr>
          <p:cNvPr id="2" name="TextBox 1"/>
          <p:cNvSpPr txBox="1"/>
          <p:nvPr/>
        </p:nvSpPr>
        <p:spPr>
          <a:xfrm>
            <a:off x="5207000" y="1727200"/>
            <a:ext cx="4690533" cy="369332"/>
          </a:xfrm>
          <a:prstGeom prst="rect">
            <a:avLst/>
          </a:prstGeom>
          <a:noFill/>
        </p:spPr>
        <p:txBody>
          <a:bodyPr wrap="square" rtlCol="0">
            <a:spAutoFit/>
          </a:bodyPr>
          <a:lstStyle/>
          <a:p>
            <a:r>
              <a:rPr lang="en-US" dirty="0" smtClean="0"/>
              <a:t>There are five types of Career Level that are:</a:t>
            </a:r>
          </a:p>
        </p:txBody>
      </p:sp>
      <p:sp>
        <p:nvSpPr>
          <p:cNvPr id="22" name="Freeform 21">
            <a:extLst>
              <a:ext uri="{FF2B5EF4-FFF2-40B4-BE49-F238E27FC236}">
                <a16:creationId xmlns:a16="http://schemas.microsoft.com/office/drawing/2014/main" xmlns="" id="{5EDFE1E9-5609-324F-8277-E26B1CEBC18E}"/>
              </a:ext>
            </a:extLst>
          </p:cNvPr>
          <p:cNvSpPr/>
          <p:nvPr/>
        </p:nvSpPr>
        <p:spPr>
          <a:xfrm>
            <a:off x="4782092" y="2240718"/>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23" name="Freeform 22">
            <a:extLst>
              <a:ext uri="{FF2B5EF4-FFF2-40B4-BE49-F238E27FC236}">
                <a16:creationId xmlns:a16="http://schemas.microsoft.com/office/drawing/2014/main" xmlns="" id="{933FD161-329C-404B-B432-1D55BF4BB6A6}"/>
              </a:ext>
            </a:extLst>
          </p:cNvPr>
          <p:cNvSpPr/>
          <p:nvPr/>
        </p:nvSpPr>
        <p:spPr>
          <a:xfrm>
            <a:off x="4894255" y="2333850"/>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a:t>
            </a:r>
          </a:p>
        </p:txBody>
      </p:sp>
      <p:sp>
        <p:nvSpPr>
          <p:cNvPr id="28" name="TextBox 27"/>
          <p:cNvSpPr txBox="1"/>
          <p:nvPr/>
        </p:nvSpPr>
        <p:spPr>
          <a:xfrm>
            <a:off x="5557081" y="2302554"/>
            <a:ext cx="2794000" cy="369332"/>
          </a:xfrm>
          <a:prstGeom prst="rect">
            <a:avLst/>
          </a:prstGeom>
          <a:noFill/>
        </p:spPr>
        <p:txBody>
          <a:bodyPr wrap="square" rtlCol="0">
            <a:spAutoFit/>
          </a:bodyPr>
          <a:lstStyle/>
          <a:p>
            <a:r>
              <a:rPr lang="en-US" dirty="0" smtClean="0">
                <a:latin typeface="Bahnschrift" panose="020B0502040204020203" pitchFamily="34" charset="0"/>
              </a:rPr>
              <a:t>Data Scientist Jobs</a:t>
            </a:r>
            <a:endParaRPr lang="en-IN" dirty="0">
              <a:latin typeface="Bahnschrift" panose="020B0502040204020203" pitchFamily="34" charset="0"/>
            </a:endParaRPr>
          </a:p>
        </p:txBody>
      </p:sp>
      <p:sp>
        <p:nvSpPr>
          <p:cNvPr id="19" name="Freeform 18">
            <a:extLst>
              <a:ext uri="{FF2B5EF4-FFF2-40B4-BE49-F238E27FC236}">
                <a16:creationId xmlns:a16="http://schemas.microsoft.com/office/drawing/2014/main" xmlns="" id="{5EDFE1E9-5609-324F-8277-E26B1CEBC18E}"/>
              </a:ext>
            </a:extLst>
          </p:cNvPr>
          <p:cNvSpPr/>
          <p:nvPr/>
        </p:nvSpPr>
        <p:spPr>
          <a:xfrm>
            <a:off x="4782092" y="2997456"/>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20" name="Freeform 19">
            <a:extLst>
              <a:ext uri="{FF2B5EF4-FFF2-40B4-BE49-F238E27FC236}">
                <a16:creationId xmlns:a16="http://schemas.microsoft.com/office/drawing/2014/main" xmlns="" id="{933FD161-329C-404B-B432-1D55BF4BB6A6}"/>
              </a:ext>
            </a:extLst>
          </p:cNvPr>
          <p:cNvSpPr/>
          <p:nvPr/>
        </p:nvSpPr>
        <p:spPr>
          <a:xfrm>
            <a:off x="4894255" y="3090588"/>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21" name="TextBox 20"/>
          <p:cNvSpPr txBox="1"/>
          <p:nvPr/>
        </p:nvSpPr>
        <p:spPr>
          <a:xfrm>
            <a:off x="5557081" y="3090588"/>
            <a:ext cx="2794000" cy="369332"/>
          </a:xfrm>
          <a:prstGeom prst="rect">
            <a:avLst/>
          </a:prstGeom>
          <a:noFill/>
        </p:spPr>
        <p:txBody>
          <a:bodyPr wrap="square" rtlCol="0">
            <a:spAutoFit/>
          </a:bodyPr>
          <a:lstStyle/>
          <a:p>
            <a:r>
              <a:rPr lang="en-US" dirty="0" smtClean="0">
                <a:latin typeface="Bahnschrift" panose="020B0502040204020203" pitchFamily="34" charset="0"/>
              </a:rPr>
              <a:t>Data Analyst Jobs</a:t>
            </a:r>
            <a:endParaRPr lang="en-IN" dirty="0">
              <a:latin typeface="Bahnschrift" panose="020B0502040204020203" pitchFamily="34" charset="0"/>
            </a:endParaRPr>
          </a:p>
        </p:txBody>
      </p:sp>
      <p:sp>
        <p:nvSpPr>
          <p:cNvPr id="24" name="Freeform 23">
            <a:extLst>
              <a:ext uri="{FF2B5EF4-FFF2-40B4-BE49-F238E27FC236}">
                <a16:creationId xmlns:a16="http://schemas.microsoft.com/office/drawing/2014/main" xmlns="" id="{5EDFE1E9-5609-324F-8277-E26B1CEBC18E}"/>
              </a:ext>
            </a:extLst>
          </p:cNvPr>
          <p:cNvSpPr/>
          <p:nvPr/>
        </p:nvSpPr>
        <p:spPr>
          <a:xfrm>
            <a:off x="4782092" y="3783054"/>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25" name="Freeform 24">
            <a:extLst>
              <a:ext uri="{FF2B5EF4-FFF2-40B4-BE49-F238E27FC236}">
                <a16:creationId xmlns:a16="http://schemas.microsoft.com/office/drawing/2014/main" xmlns="" id="{933FD161-329C-404B-B432-1D55BF4BB6A6}"/>
              </a:ext>
            </a:extLst>
          </p:cNvPr>
          <p:cNvSpPr/>
          <p:nvPr/>
        </p:nvSpPr>
        <p:spPr>
          <a:xfrm>
            <a:off x="4894255" y="3876186"/>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3</a:t>
            </a:r>
          </a:p>
        </p:txBody>
      </p:sp>
      <p:sp>
        <p:nvSpPr>
          <p:cNvPr id="26" name="TextBox 25"/>
          <p:cNvSpPr txBox="1"/>
          <p:nvPr/>
        </p:nvSpPr>
        <p:spPr>
          <a:xfrm>
            <a:off x="5557081" y="3876186"/>
            <a:ext cx="2794000" cy="369332"/>
          </a:xfrm>
          <a:prstGeom prst="rect">
            <a:avLst/>
          </a:prstGeom>
          <a:noFill/>
        </p:spPr>
        <p:txBody>
          <a:bodyPr wrap="square" rtlCol="0">
            <a:spAutoFit/>
          </a:bodyPr>
          <a:lstStyle/>
          <a:p>
            <a:r>
              <a:rPr lang="en-US" dirty="0" smtClean="0">
                <a:latin typeface="Bahnschrift" panose="020B0502040204020203" pitchFamily="34" charset="0"/>
              </a:rPr>
              <a:t>Data Engineer Jobs</a:t>
            </a:r>
            <a:endParaRPr lang="en-IN" dirty="0">
              <a:latin typeface="Bahnschrift" panose="020B0502040204020203" pitchFamily="34" charset="0"/>
            </a:endParaRPr>
          </a:p>
        </p:txBody>
      </p:sp>
      <p:sp>
        <p:nvSpPr>
          <p:cNvPr id="27" name="Freeform 26">
            <a:extLst>
              <a:ext uri="{FF2B5EF4-FFF2-40B4-BE49-F238E27FC236}">
                <a16:creationId xmlns:a16="http://schemas.microsoft.com/office/drawing/2014/main" xmlns="" id="{5EDFE1E9-5609-324F-8277-E26B1CEBC18E}"/>
              </a:ext>
            </a:extLst>
          </p:cNvPr>
          <p:cNvSpPr/>
          <p:nvPr/>
        </p:nvSpPr>
        <p:spPr>
          <a:xfrm>
            <a:off x="4782092" y="4518190"/>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4" name="Freeform 33">
            <a:extLst>
              <a:ext uri="{FF2B5EF4-FFF2-40B4-BE49-F238E27FC236}">
                <a16:creationId xmlns:a16="http://schemas.microsoft.com/office/drawing/2014/main" xmlns="" id="{933FD161-329C-404B-B432-1D55BF4BB6A6}"/>
              </a:ext>
            </a:extLst>
          </p:cNvPr>
          <p:cNvSpPr/>
          <p:nvPr/>
        </p:nvSpPr>
        <p:spPr>
          <a:xfrm>
            <a:off x="4894255" y="4611322"/>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4</a:t>
            </a:r>
          </a:p>
        </p:txBody>
      </p:sp>
      <p:sp>
        <p:nvSpPr>
          <p:cNvPr id="35" name="TextBox 34"/>
          <p:cNvSpPr txBox="1"/>
          <p:nvPr/>
        </p:nvSpPr>
        <p:spPr>
          <a:xfrm>
            <a:off x="5557080" y="4611322"/>
            <a:ext cx="3104319" cy="369332"/>
          </a:xfrm>
          <a:prstGeom prst="rect">
            <a:avLst/>
          </a:prstGeom>
          <a:noFill/>
        </p:spPr>
        <p:txBody>
          <a:bodyPr wrap="square" rtlCol="0">
            <a:spAutoFit/>
          </a:bodyPr>
          <a:lstStyle/>
          <a:p>
            <a:r>
              <a:rPr lang="en-US" dirty="0" smtClean="0">
                <a:latin typeface="Bahnschrift" panose="020B0502040204020203" pitchFamily="34" charset="0"/>
              </a:rPr>
              <a:t>Business Intelligence Jobs</a:t>
            </a:r>
            <a:endParaRPr lang="en-IN" dirty="0">
              <a:latin typeface="Bahnschrift" panose="020B0502040204020203" pitchFamily="34" charset="0"/>
            </a:endParaRPr>
          </a:p>
        </p:txBody>
      </p:sp>
      <p:sp>
        <p:nvSpPr>
          <p:cNvPr id="36" name="Freeform 35">
            <a:extLst>
              <a:ext uri="{FF2B5EF4-FFF2-40B4-BE49-F238E27FC236}">
                <a16:creationId xmlns:a16="http://schemas.microsoft.com/office/drawing/2014/main" xmlns="" id="{5EDFE1E9-5609-324F-8277-E26B1CEBC18E}"/>
              </a:ext>
            </a:extLst>
          </p:cNvPr>
          <p:cNvSpPr/>
          <p:nvPr/>
        </p:nvSpPr>
        <p:spPr>
          <a:xfrm>
            <a:off x="4782092" y="5253326"/>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7" name="Freeform 36">
            <a:extLst>
              <a:ext uri="{FF2B5EF4-FFF2-40B4-BE49-F238E27FC236}">
                <a16:creationId xmlns:a16="http://schemas.microsoft.com/office/drawing/2014/main" xmlns="" id="{933FD161-329C-404B-B432-1D55BF4BB6A6}"/>
              </a:ext>
            </a:extLst>
          </p:cNvPr>
          <p:cNvSpPr/>
          <p:nvPr/>
        </p:nvSpPr>
        <p:spPr>
          <a:xfrm>
            <a:off x="4894255" y="5346458"/>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5</a:t>
            </a:r>
          </a:p>
        </p:txBody>
      </p:sp>
      <p:sp>
        <p:nvSpPr>
          <p:cNvPr id="38" name="TextBox 37"/>
          <p:cNvSpPr txBox="1"/>
          <p:nvPr/>
        </p:nvSpPr>
        <p:spPr>
          <a:xfrm>
            <a:off x="5557081" y="5346458"/>
            <a:ext cx="3730852" cy="369332"/>
          </a:xfrm>
          <a:prstGeom prst="rect">
            <a:avLst/>
          </a:prstGeom>
          <a:noFill/>
        </p:spPr>
        <p:txBody>
          <a:bodyPr wrap="square" rtlCol="0">
            <a:spAutoFit/>
          </a:bodyPr>
          <a:lstStyle/>
          <a:p>
            <a:r>
              <a:rPr lang="en-US" dirty="0" smtClean="0">
                <a:latin typeface="Bahnschrift" panose="020B0502040204020203" pitchFamily="34" charset="0"/>
              </a:rPr>
              <a:t>Machine Learning Engineer Jobs</a:t>
            </a:r>
            <a:endParaRPr lang="en-IN" dirty="0">
              <a:latin typeface="Bahnschrift" panose="020B0502040204020203" pitchFamily="34" charset="0"/>
            </a:endParaRPr>
          </a:p>
        </p:txBody>
      </p:sp>
    </p:spTree>
    <p:extLst>
      <p:ext uri="{BB962C8B-B14F-4D97-AF65-F5344CB8AC3E}">
        <p14:creationId xmlns:p14="http://schemas.microsoft.com/office/powerpoint/2010/main" val="8678876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1819981" y="1712228"/>
            <a:ext cx="6756399" cy="3512554"/>
          </a:xfrm>
          <a:prstGeom prst="rect">
            <a:avLst/>
          </a:prstGeom>
          <a:ln w="19050">
            <a:noFill/>
          </a:ln>
        </p:spPr>
      </p:pic>
      <p:sp>
        <p:nvSpPr>
          <p:cNvPr id="6" name="Rectangle 5">
            <a:extLst>
              <a:ext uri="{FF2B5EF4-FFF2-40B4-BE49-F238E27FC236}">
                <a16:creationId xmlns="" xmlns:a16="http://schemas.microsoft.com/office/drawing/2014/main" xmlns:lc="http://schemas.openxmlformats.org/drawingml/2006/lockedCanvas" id="{ECFB1610-4C16-1A4C-BB75-B7704FAC30FE}"/>
              </a:ext>
            </a:extLst>
          </p:cNvPr>
          <p:cNvSpPr/>
          <p:nvPr/>
        </p:nvSpPr>
        <p:spPr>
          <a:xfrm>
            <a:off x="9825076" y="1967940"/>
            <a:ext cx="1973115" cy="46025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p>
        </p:txBody>
      </p:sp>
      <p:grpSp>
        <p:nvGrpSpPr>
          <p:cNvPr id="7" name="Group 6">
            <a:extLst>
              <a:ext uri="{FF2B5EF4-FFF2-40B4-BE49-F238E27FC236}">
                <a16:creationId xmlns="" xmlns:a16="http://schemas.microsoft.com/office/drawing/2014/main" xmlns:lc="http://schemas.openxmlformats.org/drawingml/2006/lockedCanvas" id="{8A7D8B90-22A0-7B45-8F7A-69826D33A1F1}"/>
              </a:ext>
            </a:extLst>
          </p:cNvPr>
          <p:cNvGrpSpPr/>
          <p:nvPr/>
        </p:nvGrpSpPr>
        <p:grpSpPr>
          <a:xfrm>
            <a:off x="9810758" y="2297208"/>
            <a:ext cx="1914864" cy="773450"/>
            <a:chOff x="6531184" y="9847568"/>
            <a:chExt cx="3038011" cy="1815562"/>
          </a:xfrm>
        </p:grpSpPr>
        <p:sp>
          <p:nvSpPr>
            <p:cNvPr id="14" name="Rectangle 13">
              <a:extLst>
                <a:ext uri="{FF2B5EF4-FFF2-40B4-BE49-F238E27FC236}">
                  <a16:creationId xmlns="" xmlns:a16="http://schemas.microsoft.com/office/drawing/2014/main" xmlns:lc="http://schemas.openxmlformats.org/drawingml/2006/lockedCanvas" id="{55A4248D-433A-2641-9C40-EFDC175E66AB}"/>
                </a:ext>
              </a:extLst>
            </p:cNvPr>
            <p:cNvSpPr/>
            <p:nvPr/>
          </p:nvSpPr>
          <p:spPr>
            <a:xfrm>
              <a:off x="6531184" y="9847568"/>
              <a:ext cx="3038011" cy="866954"/>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800" dirty="0" smtClean="0">
                  <a:solidFill>
                    <a:schemeClr val="tx2"/>
                  </a:solidFill>
                  <a:latin typeface="Bahnschrift" panose="020B0502040204020203" pitchFamily="34" charset="0"/>
                  <a:ea typeface="Roboto Medium" panose="02000000000000000000" pitchFamily="2" charset="0"/>
                  <a:cs typeface="Montserrat" charset="0"/>
                </a:rPr>
                <a:t>Data Science</a:t>
              </a:r>
              <a:endParaRPr lang="en-US" sz="1800" dirty="0">
                <a:solidFill>
                  <a:schemeClr val="tx2"/>
                </a:solidFill>
                <a:latin typeface="Bahnschrift" panose="020B0502040204020203" pitchFamily="34" charset="0"/>
                <a:ea typeface="Roboto Medium" panose="02000000000000000000" pitchFamily="2" charset="0"/>
                <a:cs typeface="Montserrat" charset="0"/>
              </a:endParaRPr>
            </a:p>
          </p:txBody>
        </p:sp>
        <p:sp>
          <p:nvSpPr>
            <p:cNvPr id="15" name="CuadroTexto 350">
              <a:extLst>
                <a:ext uri="{FF2B5EF4-FFF2-40B4-BE49-F238E27FC236}">
                  <a16:creationId xmlns="" xmlns:a16="http://schemas.microsoft.com/office/drawing/2014/main" xmlns:lc="http://schemas.openxmlformats.org/drawingml/2006/lockedCanvas" id="{2ADFDE35-B8C9-3E4D-BE23-CC5CEACFD748}"/>
                </a:ext>
              </a:extLst>
            </p:cNvPr>
            <p:cNvSpPr txBox="1"/>
            <p:nvPr/>
          </p:nvSpPr>
          <p:spPr>
            <a:xfrm>
              <a:off x="7439554" y="10579438"/>
              <a:ext cx="1221261" cy="1083692"/>
            </a:xfrm>
            <a:prstGeom prst="rect">
              <a:avLst/>
            </a:prstGeom>
            <a:noFill/>
          </p:spPr>
          <p:txBody>
            <a:bodyPr wrap="non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2400" dirty="0" smtClean="0">
                  <a:solidFill>
                    <a:schemeClr val="accent2"/>
                  </a:solidFill>
                  <a:latin typeface="Bahnschrift" panose="020B0502040204020203" pitchFamily="34" charset="0"/>
                  <a:ea typeface="Roboto Medium" pitchFamily="2" charset="0"/>
                  <a:cs typeface="Poppins" pitchFamily="2" charset="77"/>
                </a:rPr>
                <a:t>1597</a:t>
              </a:r>
              <a:endParaRPr lang="en-US" sz="2400" dirty="0">
                <a:solidFill>
                  <a:schemeClr val="accent2"/>
                </a:solidFill>
                <a:latin typeface="Bahnschrift" panose="020B0502040204020203" pitchFamily="34" charset="0"/>
                <a:ea typeface="Roboto Medium" pitchFamily="2" charset="0"/>
                <a:cs typeface="Poppins" pitchFamily="2" charset="77"/>
              </a:endParaRPr>
            </a:p>
          </p:txBody>
        </p:sp>
      </p:grpSp>
      <p:grpSp>
        <p:nvGrpSpPr>
          <p:cNvPr id="16" name="Group 15">
            <a:extLst>
              <a:ext uri="{FF2B5EF4-FFF2-40B4-BE49-F238E27FC236}">
                <a16:creationId xmlns="" xmlns:a16="http://schemas.microsoft.com/office/drawing/2014/main" xmlns:lc="http://schemas.openxmlformats.org/drawingml/2006/lockedCanvas" id="{8A7D8B90-22A0-7B45-8F7A-69826D33A1F1}"/>
              </a:ext>
            </a:extLst>
          </p:cNvPr>
          <p:cNvGrpSpPr/>
          <p:nvPr/>
        </p:nvGrpSpPr>
        <p:grpSpPr>
          <a:xfrm>
            <a:off x="9810761" y="3099173"/>
            <a:ext cx="1914864" cy="773450"/>
            <a:chOff x="6531184" y="9847568"/>
            <a:chExt cx="3038011" cy="1815562"/>
          </a:xfrm>
        </p:grpSpPr>
        <p:sp>
          <p:nvSpPr>
            <p:cNvPr id="17" name="Rectangle 16">
              <a:extLst>
                <a:ext uri="{FF2B5EF4-FFF2-40B4-BE49-F238E27FC236}">
                  <a16:creationId xmlns="" xmlns:a16="http://schemas.microsoft.com/office/drawing/2014/main" xmlns:lc="http://schemas.openxmlformats.org/drawingml/2006/lockedCanvas" id="{55A4248D-433A-2641-9C40-EFDC175E66AB}"/>
                </a:ext>
              </a:extLst>
            </p:cNvPr>
            <p:cNvSpPr/>
            <p:nvPr/>
          </p:nvSpPr>
          <p:spPr>
            <a:xfrm>
              <a:off x="6531184" y="9847568"/>
              <a:ext cx="3038011" cy="866954"/>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800" dirty="0" smtClean="0">
                  <a:solidFill>
                    <a:schemeClr val="tx2"/>
                  </a:solidFill>
                  <a:latin typeface="Bahnschrift" panose="020B0502040204020203" pitchFamily="34" charset="0"/>
                  <a:ea typeface="Roboto Medium" panose="02000000000000000000" pitchFamily="2" charset="0"/>
                  <a:cs typeface="Montserrat" charset="0"/>
                </a:rPr>
                <a:t>Data Analyst</a:t>
              </a:r>
              <a:endParaRPr lang="en-US" sz="1800" dirty="0">
                <a:solidFill>
                  <a:schemeClr val="tx2"/>
                </a:solidFill>
                <a:latin typeface="Bahnschrift" panose="020B0502040204020203" pitchFamily="34" charset="0"/>
                <a:ea typeface="Roboto Medium" panose="02000000000000000000" pitchFamily="2" charset="0"/>
                <a:cs typeface="Montserrat" charset="0"/>
              </a:endParaRPr>
            </a:p>
          </p:txBody>
        </p:sp>
        <p:sp>
          <p:nvSpPr>
            <p:cNvPr id="18" name="CuadroTexto 350">
              <a:extLst>
                <a:ext uri="{FF2B5EF4-FFF2-40B4-BE49-F238E27FC236}">
                  <a16:creationId xmlns="" xmlns:a16="http://schemas.microsoft.com/office/drawing/2014/main" xmlns:lc="http://schemas.openxmlformats.org/drawingml/2006/lockedCanvas" id="{2ADFDE35-B8C9-3E4D-BE23-CC5CEACFD748}"/>
                </a:ext>
              </a:extLst>
            </p:cNvPr>
            <p:cNvSpPr txBox="1"/>
            <p:nvPr/>
          </p:nvSpPr>
          <p:spPr>
            <a:xfrm>
              <a:off x="7514581" y="10579438"/>
              <a:ext cx="1071209" cy="1083692"/>
            </a:xfrm>
            <a:prstGeom prst="rect">
              <a:avLst/>
            </a:prstGeom>
            <a:noFill/>
          </p:spPr>
          <p:txBody>
            <a:bodyPr wrap="non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2400" dirty="0" smtClean="0">
                  <a:solidFill>
                    <a:schemeClr val="accent2"/>
                  </a:solidFill>
                  <a:latin typeface="Bahnschrift" panose="020B0502040204020203" pitchFamily="34" charset="0"/>
                  <a:ea typeface="Roboto Medium" pitchFamily="2" charset="0"/>
                  <a:cs typeface="Poppins" pitchFamily="2" charset="77"/>
                </a:rPr>
                <a:t>286</a:t>
              </a:r>
              <a:endParaRPr lang="en-US" sz="2400" dirty="0">
                <a:solidFill>
                  <a:schemeClr val="accent2"/>
                </a:solidFill>
                <a:latin typeface="Bahnschrift" panose="020B0502040204020203" pitchFamily="34" charset="0"/>
                <a:ea typeface="Roboto Medium" pitchFamily="2" charset="0"/>
                <a:cs typeface="Poppins" pitchFamily="2" charset="77"/>
              </a:endParaRPr>
            </a:p>
          </p:txBody>
        </p:sp>
      </p:grpSp>
      <p:grpSp>
        <p:nvGrpSpPr>
          <p:cNvPr id="19" name="Group 18">
            <a:extLst>
              <a:ext uri="{FF2B5EF4-FFF2-40B4-BE49-F238E27FC236}">
                <a16:creationId xmlns="" xmlns:a16="http://schemas.microsoft.com/office/drawing/2014/main" xmlns:lc="http://schemas.openxmlformats.org/drawingml/2006/lockedCanvas" id="{8A7D8B90-22A0-7B45-8F7A-69826D33A1F1}"/>
              </a:ext>
            </a:extLst>
          </p:cNvPr>
          <p:cNvGrpSpPr/>
          <p:nvPr/>
        </p:nvGrpSpPr>
        <p:grpSpPr>
          <a:xfrm>
            <a:off x="9825076" y="3929653"/>
            <a:ext cx="1914864" cy="773450"/>
            <a:chOff x="6531184" y="9847568"/>
            <a:chExt cx="3038011" cy="1815562"/>
          </a:xfrm>
        </p:grpSpPr>
        <p:sp>
          <p:nvSpPr>
            <p:cNvPr id="20" name="Rectangle 19">
              <a:extLst>
                <a:ext uri="{FF2B5EF4-FFF2-40B4-BE49-F238E27FC236}">
                  <a16:creationId xmlns="" xmlns:a16="http://schemas.microsoft.com/office/drawing/2014/main" xmlns:lc="http://schemas.openxmlformats.org/drawingml/2006/lockedCanvas" id="{55A4248D-433A-2641-9C40-EFDC175E66AB}"/>
                </a:ext>
              </a:extLst>
            </p:cNvPr>
            <p:cNvSpPr/>
            <p:nvPr/>
          </p:nvSpPr>
          <p:spPr>
            <a:xfrm>
              <a:off x="6531184" y="9847568"/>
              <a:ext cx="3038011" cy="866954"/>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800" dirty="0" smtClean="0">
                  <a:solidFill>
                    <a:schemeClr val="tx2"/>
                  </a:solidFill>
                  <a:latin typeface="Bahnschrift" panose="020B0502040204020203" pitchFamily="34" charset="0"/>
                  <a:ea typeface="Roboto Medium" panose="02000000000000000000" pitchFamily="2" charset="0"/>
                  <a:cs typeface="Montserrat" charset="0"/>
                </a:rPr>
                <a:t>Business </a:t>
              </a:r>
              <a:r>
                <a:rPr lang="en-US" sz="1800" dirty="0" err="1" smtClean="0">
                  <a:solidFill>
                    <a:schemeClr val="tx2"/>
                  </a:solidFill>
                  <a:latin typeface="Bahnschrift" panose="020B0502040204020203" pitchFamily="34" charset="0"/>
                  <a:ea typeface="Roboto Medium" panose="02000000000000000000" pitchFamily="2" charset="0"/>
                  <a:cs typeface="Montserrat" charset="0"/>
                </a:rPr>
                <a:t>Intell</a:t>
              </a:r>
              <a:r>
                <a:rPr lang="en-US" sz="1800" dirty="0" smtClean="0">
                  <a:solidFill>
                    <a:schemeClr val="tx2"/>
                  </a:solidFill>
                  <a:latin typeface="Bahnschrift" panose="020B0502040204020203" pitchFamily="34" charset="0"/>
                  <a:ea typeface="Roboto Medium" panose="02000000000000000000" pitchFamily="2" charset="0"/>
                  <a:cs typeface="Montserrat" charset="0"/>
                </a:rPr>
                <a:t>..</a:t>
              </a:r>
              <a:endParaRPr lang="en-US" sz="1800" dirty="0">
                <a:solidFill>
                  <a:schemeClr val="tx2"/>
                </a:solidFill>
                <a:latin typeface="Bahnschrift" panose="020B0502040204020203" pitchFamily="34" charset="0"/>
                <a:ea typeface="Roboto Medium" panose="02000000000000000000" pitchFamily="2" charset="0"/>
                <a:cs typeface="Montserrat" charset="0"/>
              </a:endParaRPr>
            </a:p>
          </p:txBody>
        </p:sp>
        <p:sp>
          <p:nvSpPr>
            <p:cNvPr id="21" name="CuadroTexto 350">
              <a:extLst>
                <a:ext uri="{FF2B5EF4-FFF2-40B4-BE49-F238E27FC236}">
                  <a16:creationId xmlns="" xmlns:a16="http://schemas.microsoft.com/office/drawing/2014/main" xmlns:lc="http://schemas.openxmlformats.org/drawingml/2006/lockedCanvas" id="{2ADFDE35-B8C9-3E4D-BE23-CC5CEACFD748}"/>
                </a:ext>
              </a:extLst>
            </p:cNvPr>
            <p:cNvSpPr txBox="1"/>
            <p:nvPr/>
          </p:nvSpPr>
          <p:spPr>
            <a:xfrm>
              <a:off x="7626481" y="10579438"/>
              <a:ext cx="847407" cy="1083692"/>
            </a:xfrm>
            <a:prstGeom prst="rect">
              <a:avLst/>
            </a:prstGeom>
            <a:noFill/>
          </p:spPr>
          <p:txBody>
            <a:bodyPr wrap="non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2400" dirty="0" smtClean="0">
                  <a:solidFill>
                    <a:schemeClr val="accent2"/>
                  </a:solidFill>
                  <a:latin typeface="Bahnschrift" panose="020B0502040204020203" pitchFamily="34" charset="0"/>
                  <a:ea typeface="Roboto Medium" pitchFamily="2" charset="0"/>
                  <a:cs typeface="Poppins" pitchFamily="2" charset="77"/>
                </a:rPr>
                <a:t>53</a:t>
              </a:r>
              <a:endParaRPr lang="en-US" sz="2400" dirty="0">
                <a:solidFill>
                  <a:schemeClr val="accent2"/>
                </a:solidFill>
                <a:latin typeface="Bahnschrift" panose="020B0502040204020203" pitchFamily="34" charset="0"/>
                <a:ea typeface="Roboto Medium" pitchFamily="2" charset="0"/>
                <a:cs typeface="Poppins" pitchFamily="2" charset="77"/>
              </a:endParaRPr>
            </a:p>
          </p:txBody>
        </p:sp>
      </p:grpSp>
      <p:grpSp>
        <p:nvGrpSpPr>
          <p:cNvPr id="22" name="Group 21">
            <a:extLst>
              <a:ext uri="{FF2B5EF4-FFF2-40B4-BE49-F238E27FC236}">
                <a16:creationId xmlns="" xmlns:a16="http://schemas.microsoft.com/office/drawing/2014/main" xmlns:lc="http://schemas.openxmlformats.org/drawingml/2006/lockedCanvas" id="{8A7D8B90-22A0-7B45-8F7A-69826D33A1F1}"/>
              </a:ext>
            </a:extLst>
          </p:cNvPr>
          <p:cNvGrpSpPr/>
          <p:nvPr/>
        </p:nvGrpSpPr>
        <p:grpSpPr>
          <a:xfrm>
            <a:off x="9863378" y="5704673"/>
            <a:ext cx="1914864" cy="773450"/>
            <a:chOff x="6531184" y="9847568"/>
            <a:chExt cx="3038011" cy="1815562"/>
          </a:xfrm>
        </p:grpSpPr>
        <p:sp>
          <p:nvSpPr>
            <p:cNvPr id="23" name="Rectangle 22">
              <a:extLst>
                <a:ext uri="{FF2B5EF4-FFF2-40B4-BE49-F238E27FC236}">
                  <a16:creationId xmlns="" xmlns:a16="http://schemas.microsoft.com/office/drawing/2014/main" xmlns:lc="http://schemas.openxmlformats.org/drawingml/2006/lockedCanvas" id="{55A4248D-433A-2641-9C40-EFDC175E66AB}"/>
                </a:ext>
              </a:extLst>
            </p:cNvPr>
            <p:cNvSpPr/>
            <p:nvPr/>
          </p:nvSpPr>
          <p:spPr>
            <a:xfrm>
              <a:off x="6531184" y="9847568"/>
              <a:ext cx="3038011" cy="866954"/>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800" dirty="0" smtClean="0">
                  <a:solidFill>
                    <a:schemeClr val="tx2"/>
                  </a:solidFill>
                  <a:latin typeface="Bahnschrift" panose="020B0502040204020203" pitchFamily="34" charset="0"/>
                  <a:ea typeface="Roboto Medium" panose="02000000000000000000" pitchFamily="2" charset="0"/>
                  <a:cs typeface="Montserrat" charset="0"/>
                </a:rPr>
                <a:t>ML Engineer</a:t>
              </a:r>
              <a:endParaRPr lang="en-US" sz="1800" dirty="0">
                <a:solidFill>
                  <a:schemeClr val="tx2"/>
                </a:solidFill>
                <a:latin typeface="Bahnschrift" panose="020B0502040204020203" pitchFamily="34" charset="0"/>
                <a:ea typeface="Roboto Medium" panose="02000000000000000000" pitchFamily="2" charset="0"/>
                <a:cs typeface="Montserrat" charset="0"/>
              </a:endParaRPr>
            </a:p>
          </p:txBody>
        </p:sp>
        <p:sp>
          <p:nvSpPr>
            <p:cNvPr id="24" name="CuadroTexto 350">
              <a:extLst>
                <a:ext uri="{FF2B5EF4-FFF2-40B4-BE49-F238E27FC236}">
                  <a16:creationId xmlns="" xmlns:a16="http://schemas.microsoft.com/office/drawing/2014/main" xmlns:lc="http://schemas.openxmlformats.org/drawingml/2006/lockedCanvas" id="{2ADFDE35-B8C9-3E4D-BE23-CC5CEACFD748}"/>
                </a:ext>
              </a:extLst>
            </p:cNvPr>
            <p:cNvSpPr txBox="1"/>
            <p:nvPr/>
          </p:nvSpPr>
          <p:spPr>
            <a:xfrm>
              <a:off x="7696421" y="10579438"/>
              <a:ext cx="707528" cy="1083692"/>
            </a:xfrm>
            <a:prstGeom prst="rect">
              <a:avLst/>
            </a:prstGeom>
            <a:noFill/>
          </p:spPr>
          <p:txBody>
            <a:bodyPr wrap="non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2400" dirty="0" smtClean="0">
                  <a:solidFill>
                    <a:schemeClr val="accent2"/>
                  </a:solidFill>
                  <a:latin typeface="Bahnschrift" panose="020B0502040204020203" pitchFamily="34" charset="0"/>
                  <a:ea typeface="Roboto Medium" pitchFamily="2" charset="0"/>
                  <a:cs typeface="Poppins" pitchFamily="2" charset="77"/>
                </a:rPr>
                <a:t>12</a:t>
              </a:r>
              <a:endParaRPr lang="en-US" sz="2400" dirty="0">
                <a:solidFill>
                  <a:schemeClr val="accent2"/>
                </a:solidFill>
                <a:latin typeface="Bahnschrift" panose="020B0502040204020203" pitchFamily="34" charset="0"/>
                <a:ea typeface="Roboto Medium" pitchFamily="2" charset="0"/>
                <a:cs typeface="Poppins" pitchFamily="2" charset="77"/>
              </a:endParaRPr>
            </a:p>
          </p:txBody>
        </p:sp>
      </p:grpSp>
      <p:grpSp>
        <p:nvGrpSpPr>
          <p:cNvPr id="25" name="Group 24">
            <a:extLst>
              <a:ext uri="{FF2B5EF4-FFF2-40B4-BE49-F238E27FC236}">
                <a16:creationId xmlns="" xmlns:a16="http://schemas.microsoft.com/office/drawing/2014/main" xmlns:lc="http://schemas.openxmlformats.org/drawingml/2006/lockedCanvas" id="{8A7D8B90-22A0-7B45-8F7A-69826D33A1F1}"/>
              </a:ext>
            </a:extLst>
          </p:cNvPr>
          <p:cNvGrpSpPr/>
          <p:nvPr/>
        </p:nvGrpSpPr>
        <p:grpSpPr>
          <a:xfrm>
            <a:off x="9883327" y="4817163"/>
            <a:ext cx="1914864" cy="773450"/>
            <a:chOff x="6531184" y="9847568"/>
            <a:chExt cx="3038011" cy="1815562"/>
          </a:xfrm>
        </p:grpSpPr>
        <p:sp>
          <p:nvSpPr>
            <p:cNvPr id="26" name="Rectangle 25">
              <a:extLst>
                <a:ext uri="{FF2B5EF4-FFF2-40B4-BE49-F238E27FC236}">
                  <a16:creationId xmlns="" xmlns:a16="http://schemas.microsoft.com/office/drawing/2014/main" xmlns:lc="http://schemas.openxmlformats.org/drawingml/2006/lockedCanvas" id="{55A4248D-433A-2641-9C40-EFDC175E66AB}"/>
                </a:ext>
              </a:extLst>
            </p:cNvPr>
            <p:cNvSpPr/>
            <p:nvPr/>
          </p:nvSpPr>
          <p:spPr>
            <a:xfrm>
              <a:off x="6531184" y="9847568"/>
              <a:ext cx="3038011" cy="866954"/>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800" dirty="0" smtClean="0">
                  <a:solidFill>
                    <a:schemeClr val="tx2"/>
                  </a:solidFill>
                  <a:latin typeface="Bahnschrift" panose="020B0502040204020203" pitchFamily="34" charset="0"/>
                  <a:ea typeface="Roboto Medium" panose="02000000000000000000" pitchFamily="2" charset="0"/>
                  <a:cs typeface="Montserrat" charset="0"/>
                </a:rPr>
                <a:t>Data Engineer</a:t>
              </a:r>
              <a:endParaRPr lang="en-US" sz="1800" dirty="0">
                <a:solidFill>
                  <a:schemeClr val="tx2"/>
                </a:solidFill>
                <a:latin typeface="Bahnschrift" panose="020B0502040204020203" pitchFamily="34" charset="0"/>
                <a:ea typeface="Roboto Medium" panose="02000000000000000000" pitchFamily="2" charset="0"/>
                <a:cs typeface="Montserrat" charset="0"/>
              </a:endParaRPr>
            </a:p>
          </p:txBody>
        </p:sp>
        <p:sp>
          <p:nvSpPr>
            <p:cNvPr id="27" name="CuadroTexto 350">
              <a:extLst>
                <a:ext uri="{FF2B5EF4-FFF2-40B4-BE49-F238E27FC236}">
                  <a16:creationId xmlns="" xmlns:a16="http://schemas.microsoft.com/office/drawing/2014/main" xmlns:lc="http://schemas.openxmlformats.org/drawingml/2006/lockedCanvas" id="{2ADFDE35-B8C9-3E4D-BE23-CC5CEACFD748}"/>
                </a:ext>
              </a:extLst>
            </p:cNvPr>
            <p:cNvSpPr txBox="1"/>
            <p:nvPr/>
          </p:nvSpPr>
          <p:spPr>
            <a:xfrm>
              <a:off x="7692607" y="10579438"/>
              <a:ext cx="715156" cy="1083692"/>
            </a:xfrm>
            <a:prstGeom prst="rect">
              <a:avLst/>
            </a:prstGeom>
            <a:noFill/>
          </p:spPr>
          <p:txBody>
            <a:bodyPr wrap="non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2400" dirty="0" smtClean="0">
                  <a:solidFill>
                    <a:schemeClr val="accent2"/>
                  </a:solidFill>
                  <a:latin typeface="Bahnschrift" panose="020B0502040204020203" pitchFamily="34" charset="0"/>
                  <a:ea typeface="Roboto Medium" pitchFamily="2" charset="0"/>
                  <a:cs typeface="Poppins" pitchFamily="2" charset="77"/>
                </a:rPr>
                <a:t>31</a:t>
              </a:r>
              <a:endParaRPr lang="en-US" sz="2400" dirty="0">
                <a:solidFill>
                  <a:schemeClr val="accent2"/>
                </a:solidFill>
                <a:latin typeface="Bahnschrift" panose="020B0502040204020203" pitchFamily="34" charset="0"/>
                <a:ea typeface="Roboto Medium" pitchFamily="2" charset="0"/>
                <a:cs typeface="Poppins" pitchFamily="2" charset="77"/>
              </a:endParaRPr>
            </a:p>
          </p:txBody>
        </p:sp>
      </p:grpSp>
      <p:sp>
        <p:nvSpPr>
          <p:cNvPr id="28" name="TextBox 27"/>
          <p:cNvSpPr txBox="1"/>
          <p:nvPr/>
        </p:nvSpPr>
        <p:spPr>
          <a:xfrm>
            <a:off x="2691572" y="327962"/>
            <a:ext cx="64092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JOB ROLE ANALYSIS</a:t>
            </a:r>
            <a:endParaRPr lang="en-IN" sz="3600" b="1" dirty="0">
              <a:solidFill>
                <a:schemeClr val="bg1"/>
              </a:solidFill>
              <a:latin typeface="Bahnschrift" panose="020B0502040204020203" pitchFamily="34" charset="0"/>
            </a:endParaRPr>
          </a:p>
        </p:txBody>
      </p:sp>
      <p:sp>
        <p:nvSpPr>
          <p:cNvPr id="29" name="TextBox 28"/>
          <p:cNvSpPr txBox="1"/>
          <p:nvPr/>
        </p:nvSpPr>
        <p:spPr>
          <a:xfrm>
            <a:off x="829029" y="5462460"/>
            <a:ext cx="8738304" cy="1107996"/>
          </a:xfrm>
          <a:prstGeom prst="rect">
            <a:avLst/>
          </a:prstGeom>
          <a:noFill/>
          <a:ln w="12700">
            <a:solidFill>
              <a:schemeClr val="tx1"/>
            </a:solid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From the above graph we can observe that the</a:t>
            </a:r>
            <a:r>
              <a:rPr lang="en-US" sz="1400" dirty="0" smtClean="0">
                <a:latin typeface="Bahnschrift" panose="020B0502040204020203" pitchFamily="34" charset="0"/>
              </a:rPr>
              <a:t> </a:t>
            </a:r>
            <a:r>
              <a:rPr lang="en-US" sz="1400" b="1" dirty="0" smtClean="0">
                <a:solidFill>
                  <a:schemeClr val="accent2"/>
                </a:solidFill>
                <a:latin typeface="Bahnschrift" panose="020B0502040204020203" pitchFamily="34" charset="0"/>
              </a:rPr>
              <a:t>Data Scientist </a:t>
            </a:r>
            <a:r>
              <a:rPr lang="en-US" sz="1400" dirty="0" smtClean="0">
                <a:solidFill>
                  <a:schemeClr val="bg2">
                    <a:lumMod val="50000"/>
                  </a:schemeClr>
                </a:solidFill>
                <a:latin typeface="Bahnschrift" panose="020B0502040204020203" pitchFamily="34" charset="0"/>
              </a:rPr>
              <a:t>has highest number of job roles with </a:t>
            </a:r>
            <a:r>
              <a:rPr lang="en-US" sz="1400" b="1" dirty="0" smtClean="0">
                <a:solidFill>
                  <a:schemeClr val="accent2"/>
                </a:solidFill>
                <a:latin typeface="Bahnschrift" panose="020B0502040204020203" pitchFamily="34" charset="0"/>
              </a:rPr>
              <a:t>1597 jobs</a:t>
            </a:r>
            <a:r>
              <a:rPr lang="en-US" sz="1400" dirty="0" smtClean="0">
                <a:solidFill>
                  <a:srgbClr val="0070C0"/>
                </a:solidFill>
                <a:latin typeface="Bahnschrift" panose="020B0502040204020203" pitchFamily="34" charset="0"/>
              </a:rPr>
              <a:t> </a:t>
            </a:r>
            <a:r>
              <a:rPr lang="en-US" sz="1400" dirty="0" smtClean="0">
                <a:solidFill>
                  <a:schemeClr val="bg2">
                    <a:lumMod val="50000"/>
                  </a:schemeClr>
                </a:solidFill>
                <a:latin typeface="Bahnschrift" panose="020B0502040204020203" pitchFamily="34" charset="0"/>
              </a:rPr>
              <a:t>and</a:t>
            </a:r>
            <a:r>
              <a:rPr lang="en-US" sz="1400" dirty="0" smtClean="0">
                <a:solidFill>
                  <a:srgbClr val="0070C0"/>
                </a:solidFill>
                <a:latin typeface="Bahnschrift" panose="020B0502040204020203" pitchFamily="34" charset="0"/>
              </a:rPr>
              <a:t> </a:t>
            </a:r>
            <a:r>
              <a:rPr lang="en-US" sz="1400" b="1" dirty="0" smtClean="0">
                <a:solidFill>
                  <a:schemeClr val="accent2"/>
                </a:solidFill>
                <a:latin typeface="Bahnschrift" panose="020B0502040204020203" pitchFamily="34" charset="0"/>
              </a:rPr>
              <a:t>Machine Learning Engineer</a:t>
            </a:r>
            <a:r>
              <a:rPr lang="en-US" sz="1400" dirty="0" smtClean="0">
                <a:solidFill>
                  <a:srgbClr val="0070C0"/>
                </a:solidFill>
                <a:latin typeface="Bahnschrift" panose="020B0502040204020203" pitchFamily="34" charset="0"/>
              </a:rPr>
              <a:t> </a:t>
            </a:r>
            <a:r>
              <a:rPr lang="en-US" sz="1400" dirty="0" smtClean="0">
                <a:solidFill>
                  <a:schemeClr val="bg2">
                    <a:lumMod val="50000"/>
                  </a:schemeClr>
                </a:solidFill>
                <a:latin typeface="Bahnschrift" panose="020B0502040204020203" pitchFamily="34" charset="0"/>
              </a:rPr>
              <a:t>has least that is </a:t>
            </a:r>
            <a:r>
              <a:rPr lang="en-US" sz="1400" b="1" dirty="0" smtClean="0">
                <a:solidFill>
                  <a:schemeClr val="accent2"/>
                </a:solidFill>
                <a:latin typeface="Bahnschrift" panose="020B0502040204020203" pitchFamily="34" charset="0"/>
              </a:rPr>
              <a:t>12 jobs</a:t>
            </a:r>
            <a:r>
              <a:rPr lang="en-US" sz="1400" dirty="0" smtClean="0">
                <a:latin typeface="Bahnschrift" panose="020B0502040204020203" pitchFamily="34" charset="0"/>
              </a:rPr>
              <a:t>. </a:t>
            </a:r>
            <a:r>
              <a:rPr lang="en-US" sz="1400" dirty="0" smtClean="0">
                <a:solidFill>
                  <a:schemeClr val="bg2">
                    <a:lumMod val="50000"/>
                  </a:schemeClr>
                </a:solidFill>
                <a:latin typeface="Bahnschrift" panose="020B0502040204020203" pitchFamily="34" charset="0"/>
              </a:rPr>
              <a:t>Second highest is </a:t>
            </a:r>
            <a:r>
              <a:rPr lang="en-US" sz="1400" b="1" dirty="0" smtClean="0">
                <a:solidFill>
                  <a:schemeClr val="accent2"/>
                </a:solidFill>
                <a:latin typeface="Bahnschrift" panose="020B0502040204020203" pitchFamily="34" charset="0"/>
              </a:rPr>
              <a:t>data analyst</a:t>
            </a:r>
            <a:r>
              <a:rPr lang="en-US" sz="1400" dirty="0" smtClean="0">
                <a:solidFill>
                  <a:srgbClr val="0070C0"/>
                </a:solidFill>
                <a:latin typeface="Bahnschrift" panose="020B0502040204020203" pitchFamily="34" charset="0"/>
              </a:rPr>
              <a:t> </a:t>
            </a:r>
            <a:r>
              <a:rPr lang="en-US" sz="1400" dirty="0" smtClean="0">
                <a:solidFill>
                  <a:schemeClr val="bg2">
                    <a:lumMod val="50000"/>
                  </a:schemeClr>
                </a:solidFill>
                <a:latin typeface="Bahnschrift" panose="020B0502040204020203" pitchFamily="34" charset="0"/>
              </a:rPr>
              <a:t>with</a:t>
            </a:r>
            <a:r>
              <a:rPr lang="en-US" sz="1400" dirty="0" smtClean="0">
                <a:solidFill>
                  <a:srgbClr val="0070C0"/>
                </a:solidFill>
                <a:latin typeface="Bahnschrift" panose="020B0502040204020203" pitchFamily="34" charset="0"/>
              </a:rPr>
              <a:t> </a:t>
            </a:r>
            <a:r>
              <a:rPr lang="en-US" sz="1400" b="1" dirty="0" smtClean="0">
                <a:solidFill>
                  <a:schemeClr val="accent2"/>
                </a:solidFill>
                <a:latin typeface="Bahnschrift" panose="020B0502040204020203" pitchFamily="34" charset="0"/>
              </a:rPr>
              <a:t>286 job roles</a:t>
            </a:r>
            <a:r>
              <a:rPr lang="en-US" sz="1400" dirty="0" smtClean="0">
                <a:solidFill>
                  <a:srgbClr val="0070C0"/>
                </a:solidFill>
                <a:latin typeface="Bahnschrift" panose="020B0502040204020203" pitchFamily="34" charset="0"/>
              </a:rPr>
              <a:t>. </a:t>
            </a:r>
            <a:r>
              <a:rPr lang="en-US" sz="1400" b="1" dirty="0" smtClean="0">
                <a:solidFill>
                  <a:schemeClr val="accent2"/>
                </a:solidFill>
                <a:latin typeface="Bahnschrift" panose="020B0502040204020203" pitchFamily="34" charset="0"/>
              </a:rPr>
              <a:t>Business Intelligence and Data Engineer</a:t>
            </a:r>
            <a:r>
              <a:rPr lang="en-US" sz="1400" dirty="0" smtClean="0">
                <a:solidFill>
                  <a:srgbClr val="0070C0"/>
                </a:solidFill>
                <a:latin typeface="Bahnschrift" panose="020B0502040204020203" pitchFamily="34" charset="0"/>
              </a:rPr>
              <a:t> </a:t>
            </a:r>
            <a:r>
              <a:rPr lang="en-US" sz="1400" dirty="0" smtClean="0">
                <a:solidFill>
                  <a:schemeClr val="bg2">
                    <a:lumMod val="50000"/>
                  </a:schemeClr>
                </a:solidFill>
                <a:latin typeface="Bahnschrift" panose="020B0502040204020203" pitchFamily="34" charset="0"/>
              </a:rPr>
              <a:t>are close with </a:t>
            </a:r>
            <a:r>
              <a:rPr lang="en-US" sz="1400" b="1" dirty="0" smtClean="0">
                <a:solidFill>
                  <a:schemeClr val="accent2"/>
                </a:solidFill>
                <a:latin typeface="Bahnschrift" panose="020B0502040204020203" pitchFamily="34" charset="0"/>
              </a:rPr>
              <a:t>53</a:t>
            </a:r>
            <a:r>
              <a:rPr lang="en-US" sz="1400" dirty="0" smtClean="0">
                <a:solidFill>
                  <a:srgbClr val="0070C0"/>
                </a:solidFill>
                <a:latin typeface="Bahnschrift" panose="020B0502040204020203" pitchFamily="34" charset="0"/>
              </a:rPr>
              <a:t> </a:t>
            </a:r>
            <a:r>
              <a:rPr lang="en-US" sz="1400" dirty="0" smtClean="0">
                <a:solidFill>
                  <a:schemeClr val="bg2">
                    <a:lumMod val="50000"/>
                  </a:schemeClr>
                </a:solidFill>
                <a:latin typeface="Bahnschrift" panose="020B0502040204020203" pitchFamily="34" charset="0"/>
              </a:rPr>
              <a:t>and</a:t>
            </a:r>
            <a:r>
              <a:rPr lang="en-US" sz="1400" dirty="0" smtClean="0">
                <a:solidFill>
                  <a:srgbClr val="0070C0"/>
                </a:solidFill>
                <a:latin typeface="Bahnschrift" panose="020B0502040204020203" pitchFamily="34" charset="0"/>
              </a:rPr>
              <a:t> </a:t>
            </a:r>
            <a:r>
              <a:rPr lang="en-US" sz="1400" b="1" dirty="0" smtClean="0">
                <a:solidFill>
                  <a:schemeClr val="accent2"/>
                </a:solidFill>
                <a:latin typeface="Bahnschrift" panose="020B0502040204020203" pitchFamily="34" charset="0"/>
              </a:rPr>
              <a:t>31</a:t>
            </a:r>
            <a:r>
              <a:rPr lang="en-US" sz="1400" dirty="0" smtClean="0">
                <a:solidFill>
                  <a:srgbClr val="0070C0"/>
                </a:solidFill>
                <a:latin typeface="Bahnschrift" panose="020B0502040204020203" pitchFamily="34" charset="0"/>
              </a:rPr>
              <a:t> </a:t>
            </a:r>
            <a:r>
              <a:rPr lang="en-US" sz="1400" dirty="0" smtClean="0">
                <a:solidFill>
                  <a:schemeClr val="bg2">
                    <a:lumMod val="50000"/>
                  </a:schemeClr>
                </a:solidFill>
                <a:latin typeface="Bahnschrift" panose="020B0502040204020203" pitchFamily="34" charset="0"/>
              </a:rPr>
              <a:t>job roles.</a:t>
            </a:r>
            <a:endParaRPr lang="en-IN" sz="1400"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3912234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xmlns=""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a16="http://schemas.microsoft.com/office/drawing/2014/main" xmlns=""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1</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4" name="TextBox 3"/>
          <p:cNvSpPr txBox="1"/>
          <p:nvPr/>
        </p:nvSpPr>
        <p:spPr>
          <a:xfrm>
            <a:off x="4859866" y="2569614"/>
            <a:ext cx="6019597" cy="830997"/>
          </a:xfrm>
          <a:prstGeom prst="rect">
            <a:avLst/>
          </a:prstGeom>
          <a:noFill/>
        </p:spPr>
        <p:txBody>
          <a:bodyPr wrap="none" rtlCol="0">
            <a:spAutoFit/>
          </a:bodyPr>
          <a:lstStyle/>
          <a:p>
            <a:r>
              <a:rPr lang="en-US" sz="4800" b="1" dirty="0" smtClean="0">
                <a:solidFill>
                  <a:schemeClr val="bg1"/>
                </a:solidFill>
                <a:latin typeface="Bahnschrift" panose="020B0502040204020203" pitchFamily="34" charset="0"/>
                <a:cs typeface="Arial" panose="020B0604020202020204" pitchFamily="34" charset="0"/>
              </a:rPr>
              <a:t>ABOUT  THE PROJECT</a:t>
            </a:r>
            <a:endParaRPr lang="en-IN" sz="4800" b="1" dirty="0">
              <a:solidFill>
                <a:schemeClr val="bg1"/>
              </a:solidFill>
              <a:latin typeface="Bahnschrift" panose="020B0502040204020203" pitchFamily="34" charset="0"/>
              <a:cs typeface="Arial" panose="020B0604020202020204" pitchFamily="34" charset="0"/>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32258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8319" y="3207647"/>
            <a:ext cx="497833" cy="55936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8319" y="4027659"/>
            <a:ext cx="541765" cy="455083"/>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3127" y="1451997"/>
            <a:ext cx="666750" cy="580073"/>
          </a:xfrm>
          <a:prstGeom prst="rect">
            <a:avLst/>
          </a:prstGeom>
        </p:spPr>
      </p:pic>
      <p:sp>
        <p:nvSpPr>
          <p:cNvPr id="10" name="TextBox 9"/>
          <p:cNvSpPr txBox="1"/>
          <p:nvPr/>
        </p:nvSpPr>
        <p:spPr>
          <a:xfrm>
            <a:off x="2379131" y="1557367"/>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IT solutions Limited </a:t>
            </a:r>
            <a:r>
              <a:rPr lang="en-US" dirty="0" smtClean="0">
                <a:latin typeface="Bahnschrift" panose="020B0502040204020203" pitchFamily="34" charset="0"/>
              </a:rPr>
              <a:t>is the highest which has </a:t>
            </a:r>
            <a:r>
              <a:rPr lang="en-US" dirty="0" smtClean="0">
                <a:solidFill>
                  <a:schemeClr val="accent2"/>
                </a:solidFill>
                <a:latin typeface="Bahnschrift" panose="020B0502040204020203" pitchFamily="34" charset="0"/>
              </a:rPr>
              <a:t>21</a:t>
            </a:r>
            <a:r>
              <a:rPr lang="en-US" dirty="0" smtClean="0">
                <a:latin typeface="Bahnschrift" panose="020B0502040204020203" pitchFamily="34" charset="0"/>
              </a:rPr>
              <a:t> job opening in data science role.</a:t>
            </a:r>
            <a:endParaRPr lang="en-IN" dirty="0">
              <a:latin typeface="Bahnschrift" panose="020B0502040204020203" pitchFamily="34" charset="0"/>
            </a:endParaRPr>
          </a:p>
        </p:txBody>
      </p:sp>
      <p:sp>
        <p:nvSpPr>
          <p:cNvPr id="11" name="TextBox 10"/>
          <p:cNvSpPr txBox="1"/>
          <p:nvPr/>
        </p:nvSpPr>
        <p:spPr>
          <a:xfrm>
            <a:off x="2379131" y="2383853"/>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PERSOKELLY </a:t>
            </a:r>
            <a:r>
              <a:rPr lang="en-US" dirty="0" err="1" smtClean="0">
                <a:solidFill>
                  <a:schemeClr val="accent2"/>
                </a:solidFill>
                <a:latin typeface="Bahnschrift" panose="020B0502040204020203" pitchFamily="34" charset="0"/>
              </a:rPr>
              <a:t>HongKong</a:t>
            </a:r>
            <a:r>
              <a:rPr lang="en-US" dirty="0" smtClean="0">
                <a:solidFill>
                  <a:schemeClr val="accent2"/>
                </a:solidFill>
                <a:latin typeface="Bahnschrift" panose="020B0502040204020203" pitchFamily="34" charset="0"/>
              </a:rPr>
              <a:t> </a:t>
            </a:r>
            <a:r>
              <a:rPr lang="en-US" dirty="0" smtClean="0">
                <a:latin typeface="Bahnschrift" panose="020B0502040204020203" pitchFamily="34" charset="0"/>
              </a:rPr>
              <a:t>is the highest which has </a:t>
            </a:r>
            <a:r>
              <a:rPr lang="en-US" dirty="0">
                <a:solidFill>
                  <a:schemeClr val="accent2"/>
                </a:solidFill>
                <a:latin typeface="Bahnschrift" panose="020B0502040204020203" pitchFamily="34" charset="0"/>
              </a:rPr>
              <a:t>6</a:t>
            </a:r>
            <a:r>
              <a:rPr lang="en-US" dirty="0" smtClean="0">
                <a:latin typeface="Bahnschrift" panose="020B0502040204020203" pitchFamily="34" charset="0"/>
              </a:rPr>
              <a:t> job opening in data analyst role.</a:t>
            </a:r>
            <a:endParaRPr lang="en-IN" dirty="0">
              <a:latin typeface="Bahnschrift" panose="020B0502040204020203" pitchFamily="34" charset="0"/>
            </a:endParaRPr>
          </a:p>
        </p:txBody>
      </p:sp>
      <p:sp>
        <p:nvSpPr>
          <p:cNvPr id="12" name="TextBox 11"/>
          <p:cNvSpPr txBox="1"/>
          <p:nvPr/>
        </p:nvSpPr>
        <p:spPr>
          <a:xfrm>
            <a:off x="2379131" y="3260643"/>
            <a:ext cx="9677401" cy="369332"/>
          </a:xfrm>
          <a:prstGeom prst="rect">
            <a:avLst/>
          </a:prstGeom>
          <a:noFill/>
        </p:spPr>
        <p:txBody>
          <a:bodyPr wrap="square" rtlCol="0">
            <a:spAutoFit/>
          </a:bodyPr>
          <a:lstStyle/>
          <a:p>
            <a:r>
              <a:rPr lang="en-US" dirty="0" smtClean="0">
                <a:latin typeface="Bahnschrift" panose="020B0502040204020203" pitchFamily="34" charset="0"/>
              </a:rPr>
              <a:t>Many industries has only single job requirement in data engineer job role.</a:t>
            </a:r>
            <a:endParaRPr lang="en-IN" dirty="0">
              <a:latin typeface="Bahnschrift" panose="020B0502040204020203" pitchFamily="34" charset="0"/>
            </a:endParaRPr>
          </a:p>
        </p:txBody>
      </p:sp>
      <p:sp>
        <p:nvSpPr>
          <p:cNvPr id="13" name="TextBox 12"/>
          <p:cNvSpPr txBox="1"/>
          <p:nvPr/>
        </p:nvSpPr>
        <p:spPr>
          <a:xfrm>
            <a:off x="2379130" y="4055380"/>
            <a:ext cx="9677401" cy="369332"/>
          </a:xfrm>
          <a:prstGeom prst="rect">
            <a:avLst/>
          </a:prstGeom>
          <a:noFill/>
        </p:spPr>
        <p:txBody>
          <a:bodyPr wrap="square" rtlCol="0">
            <a:spAutoFit/>
          </a:bodyPr>
          <a:lstStyle/>
          <a:p>
            <a:r>
              <a:rPr lang="en-US" dirty="0" smtClean="0">
                <a:latin typeface="Bahnschrift" panose="020B0502040204020203" pitchFamily="34" charset="0"/>
              </a:rPr>
              <a:t>Many industries has only single job requirement in data engineer job role.</a:t>
            </a:r>
            <a:endParaRPr lang="en-IN" dirty="0">
              <a:latin typeface="Bahnschrift" panose="020B0502040204020203" pitchFamily="34" charset="0"/>
            </a:endParaRP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58319" y="4790436"/>
            <a:ext cx="573617" cy="573617"/>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24661" y="2337283"/>
            <a:ext cx="565151" cy="565151"/>
          </a:xfrm>
          <a:prstGeom prst="rect">
            <a:avLst/>
          </a:prstGeom>
        </p:spPr>
      </p:pic>
      <p:sp>
        <p:nvSpPr>
          <p:cNvPr id="16" name="TextBox 15"/>
          <p:cNvSpPr txBox="1"/>
          <p:nvPr/>
        </p:nvSpPr>
        <p:spPr>
          <a:xfrm>
            <a:off x="2379129" y="4932170"/>
            <a:ext cx="9677401" cy="369332"/>
          </a:xfrm>
          <a:prstGeom prst="rect">
            <a:avLst/>
          </a:prstGeom>
          <a:noFill/>
        </p:spPr>
        <p:txBody>
          <a:bodyPr wrap="square" rtlCol="0">
            <a:spAutoFit/>
          </a:bodyPr>
          <a:lstStyle/>
          <a:p>
            <a:r>
              <a:rPr lang="en-US" dirty="0" smtClean="0">
                <a:latin typeface="Bahnschrift" panose="020B0502040204020203" pitchFamily="34" charset="0"/>
              </a:rPr>
              <a:t>Many industries has only single job requirement in business intelligence job role.</a:t>
            </a:r>
            <a:endParaRPr lang="en-IN" dirty="0">
              <a:latin typeface="Bahnschrift" panose="020B0502040204020203" pitchFamily="34" charset="0"/>
            </a:endParaRPr>
          </a:p>
        </p:txBody>
      </p:sp>
      <p:sp>
        <p:nvSpPr>
          <p:cNvPr id="17" name="TextBox 16"/>
          <p:cNvSpPr txBox="1"/>
          <p:nvPr/>
        </p:nvSpPr>
        <p:spPr>
          <a:xfrm>
            <a:off x="711200" y="5557137"/>
            <a:ext cx="10947400" cy="677108"/>
          </a:xfrm>
          <a:prstGeom prst="rect">
            <a:avLst/>
          </a:prstGeom>
          <a:noFill/>
          <a:ln w="12700">
            <a:solidFill>
              <a:schemeClr val="tx1"/>
            </a:solid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ctr"/>
            <a:r>
              <a:rPr lang="en-US" sz="1400" dirty="0" smtClean="0">
                <a:solidFill>
                  <a:schemeClr val="bg2">
                    <a:lumMod val="50000"/>
                  </a:schemeClr>
                </a:solidFill>
                <a:latin typeface="Bahnschrift" panose="020B0502040204020203" pitchFamily="34" charset="0"/>
              </a:rPr>
              <a:t>Most of the companies prefer Data Scientist and Data analyst jobs because rest of the job roles are covered in both the job roles</a:t>
            </a:r>
            <a:endParaRPr lang="en-IN" sz="1400" dirty="0">
              <a:solidFill>
                <a:schemeClr val="bg2">
                  <a:lumMod val="50000"/>
                </a:schemeClr>
              </a:solidFill>
              <a:latin typeface="Bahnschrift" panose="020B0502040204020203" pitchFamily="34" charset="0"/>
            </a:endParaRPr>
          </a:p>
        </p:txBody>
      </p:sp>
      <p:sp>
        <p:nvSpPr>
          <p:cNvPr id="18" name="TextBox 17"/>
          <p:cNvSpPr txBox="1"/>
          <p:nvPr/>
        </p:nvSpPr>
        <p:spPr>
          <a:xfrm>
            <a:off x="2954867" y="274171"/>
            <a:ext cx="6341533"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COMPANY WISE INSIGHTS</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0122877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7160" y="5364111"/>
            <a:ext cx="573617" cy="57361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0546" y="3408359"/>
            <a:ext cx="497833" cy="55936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0174" y="4438375"/>
            <a:ext cx="541765" cy="45508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8052" y="1634277"/>
            <a:ext cx="666750" cy="580073"/>
          </a:xfrm>
          <a:prstGeom prst="rect">
            <a:avLst/>
          </a:prstGeom>
        </p:spPr>
      </p:pic>
      <p:sp>
        <p:nvSpPr>
          <p:cNvPr id="10" name="TextBox 9"/>
          <p:cNvSpPr txBox="1"/>
          <p:nvPr/>
        </p:nvSpPr>
        <p:spPr>
          <a:xfrm>
            <a:off x="1981196" y="1672694"/>
            <a:ext cx="9677401" cy="646331"/>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Information Technology </a:t>
            </a:r>
            <a:r>
              <a:rPr lang="en-US" dirty="0" smtClean="0">
                <a:latin typeface="Bahnschrift" panose="020B0502040204020203" pitchFamily="34" charset="0"/>
              </a:rPr>
              <a:t>domain</a:t>
            </a:r>
            <a:r>
              <a:rPr lang="en-US" dirty="0" smtClean="0">
                <a:solidFill>
                  <a:schemeClr val="accent2"/>
                </a:solidFill>
                <a:latin typeface="Bahnschrift" panose="020B0502040204020203" pitchFamily="34" charset="0"/>
              </a:rPr>
              <a:t> </a:t>
            </a:r>
            <a:r>
              <a:rPr lang="en-US" dirty="0" smtClean="0">
                <a:latin typeface="Bahnschrift" panose="020B0502040204020203" pitchFamily="34" charset="0"/>
              </a:rPr>
              <a:t>is the highest which has </a:t>
            </a:r>
            <a:r>
              <a:rPr lang="en-US" dirty="0" smtClean="0">
                <a:solidFill>
                  <a:schemeClr val="accent2"/>
                </a:solidFill>
                <a:latin typeface="Bahnschrift" panose="020B0502040204020203" pitchFamily="34" charset="0"/>
              </a:rPr>
              <a:t>375</a:t>
            </a:r>
            <a:r>
              <a:rPr lang="en-US" dirty="0" smtClean="0">
                <a:latin typeface="Bahnschrift" panose="020B0502040204020203" pitchFamily="34" charset="0"/>
              </a:rPr>
              <a:t> job opening in data science job role.</a:t>
            </a:r>
            <a:endParaRPr lang="en-IN" dirty="0">
              <a:latin typeface="Bahnschrift" panose="020B0502040204020203" pitchFamily="34" charset="0"/>
            </a:endParaRPr>
          </a:p>
        </p:txBody>
      </p:sp>
      <p:sp>
        <p:nvSpPr>
          <p:cNvPr id="14" name="TextBox 13"/>
          <p:cNvSpPr txBox="1"/>
          <p:nvPr/>
        </p:nvSpPr>
        <p:spPr>
          <a:xfrm>
            <a:off x="1981195" y="2470656"/>
            <a:ext cx="9677401" cy="646331"/>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Human Resources/Consultancy </a:t>
            </a:r>
            <a:r>
              <a:rPr lang="en-US" dirty="0" smtClean="0">
                <a:latin typeface="Bahnschrift" panose="020B0502040204020203" pitchFamily="34" charset="0"/>
              </a:rPr>
              <a:t>domain</a:t>
            </a:r>
            <a:r>
              <a:rPr lang="en-US" dirty="0" smtClean="0">
                <a:solidFill>
                  <a:schemeClr val="accent2"/>
                </a:solidFill>
                <a:latin typeface="Bahnschrift" panose="020B0502040204020203" pitchFamily="34" charset="0"/>
              </a:rPr>
              <a:t> </a:t>
            </a:r>
            <a:r>
              <a:rPr lang="en-US" dirty="0" smtClean="0">
                <a:latin typeface="Bahnschrift" panose="020B0502040204020203" pitchFamily="34" charset="0"/>
              </a:rPr>
              <a:t>is the highest which has </a:t>
            </a:r>
            <a:r>
              <a:rPr lang="en-US" dirty="0" smtClean="0">
                <a:solidFill>
                  <a:schemeClr val="accent2"/>
                </a:solidFill>
                <a:latin typeface="Bahnschrift" panose="020B0502040204020203" pitchFamily="34" charset="0"/>
              </a:rPr>
              <a:t>97</a:t>
            </a:r>
            <a:r>
              <a:rPr lang="en-US" dirty="0" smtClean="0">
                <a:latin typeface="Bahnschrift" panose="020B0502040204020203" pitchFamily="34" charset="0"/>
              </a:rPr>
              <a:t> job opening in data analyst job role.</a:t>
            </a:r>
            <a:endParaRPr lang="en-IN" dirty="0">
              <a:latin typeface="Bahnschrift" panose="020B0502040204020203" pitchFamily="34" charset="0"/>
            </a:endParaRPr>
          </a:p>
        </p:txBody>
      </p:sp>
      <p:sp>
        <p:nvSpPr>
          <p:cNvPr id="15" name="TextBox 14"/>
          <p:cNvSpPr txBox="1"/>
          <p:nvPr/>
        </p:nvSpPr>
        <p:spPr>
          <a:xfrm>
            <a:off x="1981194" y="3503374"/>
            <a:ext cx="9677401" cy="369332"/>
          </a:xfrm>
          <a:prstGeom prst="rect">
            <a:avLst/>
          </a:prstGeom>
          <a:noFill/>
        </p:spPr>
        <p:txBody>
          <a:bodyPr wrap="square" rtlCol="0">
            <a:spAutoFit/>
          </a:bodyPr>
          <a:lstStyle/>
          <a:p>
            <a:r>
              <a:rPr lang="en-US" dirty="0" err="1" smtClean="0">
                <a:solidFill>
                  <a:schemeClr val="accent2"/>
                </a:solidFill>
                <a:latin typeface="Bahnschrift" panose="020B0502040204020203" pitchFamily="34" charset="0"/>
              </a:rPr>
              <a:t>Tellecomunnication</a:t>
            </a:r>
            <a:r>
              <a:rPr lang="en-US" dirty="0" smtClean="0">
                <a:solidFill>
                  <a:schemeClr val="accent2"/>
                </a:solidFill>
                <a:latin typeface="Bahnschrift" panose="020B0502040204020203" pitchFamily="34" charset="0"/>
              </a:rPr>
              <a:t> </a:t>
            </a:r>
            <a:r>
              <a:rPr lang="en-US" dirty="0" smtClean="0">
                <a:latin typeface="Bahnschrift" panose="020B0502040204020203" pitchFamily="34" charset="0"/>
              </a:rPr>
              <a:t>domain</a:t>
            </a:r>
            <a:r>
              <a:rPr lang="en-US" dirty="0" smtClean="0">
                <a:solidFill>
                  <a:schemeClr val="accent2"/>
                </a:solidFill>
                <a:latin typeface="Bahnschrift" panose="020B0502040204020203" pitchFamily="34" charset="0"/>
              </a:rPr>
              <a:t> </a:t>
            </a:r>
            <a:r>
              <a:rPr lang="en-US" dirty="0" smtClean="0">
                <a:latin typeface="Bahnschrift" panose="020B0502040204020203" pitchFamily="34" charset="0"/>
              </a:rPr>
              <a:t>is the highest which has </a:t>
            </a:r>
            <a:r>
              <a:rPr lang="en-US" dirty="0">
                <a:solidFill>
                  <a:schemeClr val="accent2"/>
                </a:solidFill>
                <a:latin typeface="Bahnschrift" panose="020B0502040204020203" pitchFamily="34" charset="0"/>
              </a:rPr>
              <a:t>7</a:t>
            </a:r>
            <a:r>
              <a:rPr lang="en-US" dirty="0" smtClean="0">
                <a:latin typeface="Bahnschrift" panose="020B0502040204020203" pitchFamily="34" charset="0"/>
              </a:rPr>
              <a:t> job opening in data engineer job role.</a:t>
            </a:r>
            <a:endParaRPr lang="en-IN" dirty="0">
              <a:latin typeface="Bahnschrift" panose="020B0502040204020203" pitchFamily="34" charset="0"/>
            </a:endParaRPr>
          </a:p>
        </p:txBody>
      </p:sp>
      <p:sp>
        <p:nvSpPr>
          <p:cNvPr id="16" name="TextBox 15"/>
          <p:cNvSpPr txBox="1"/>
          <p:nvPr/>
        </p:nvSpPr>
        <p:spPr>
          <a:xfrm>
            <a:off x="1981194" y="4342750"/>
            <a:ext cx="9677401" cy="646331"/>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Information Technology </a:t>
            </a:r>
            <a:r>
              <a:rPr lang="en-US" dirty="0" smtClean="0">
                <a:latin typeface="Bahnschrift" panose="020B0502040204020203" pitchFamily="34" charset="0"/>
              </a:rPr>
              <a:t>domain</a:t>
            </a:r>
            <a:r>
              <a:rPr lang="en-US" dirty="0" smtClean="0">
                <a:solidFill>
                  <a:schemeClr val="accent2"/>
                </a:solidFill>
                <a:latin typeface="Bahnschrift" panose="020B0502040204020203" pitchFamily="34" charset="0"/>
              </a:rPr>
              <a:t> </a:t>
            </a:r>
            <a:r>
              <a:rPr lang="en-US" dirty="0" smtClean="0">
                <a:latin typeface="Bahnschrift" panose="020B0502040204020203" pitchFamily="34" charset="0"/>
              </a:rPr>
              <a:t>is the highest which has </a:t>
            </a:r>
            <a:r>
              <a:rPr lang="en-US" dirty="0">
                <a:solidFill>
                  <a:schemeClr val="accent2"/>
                </a:solidFill>
                <a:latin typeface="Bahnschrift" panose="020B0502040204020203" pitchFamily="34" charset="0"/>
              </a:rPr>
              <a:t>4</a:t>
            </a:r>
            <a:r>
              <a:rPr lang="en-US" dirty="0" smtClean="0">
                <a:latin typeface="Bahnschrift" panose="020B0502040204020203" pitchFamily="34" charset="0"/>
              </a:rPr>
              <a:t> job opening in machine learning engineer role.</a:t>
            </a:r>
            <a:endParaRPr lang="en-IN" dirty="0">
              <a:latin typeface="Bahnschrift" panose="020B0502040204020203" pitchFamily="34" charset="0"/>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7160" y="2551836"/>
            <a:ext cx="565151" cy="565151"/>
          </a:xfrm>
          <a:prstGeom prst="rect">
            <a:avLst/>
          </a:prstGeom>
        </p:spPr>
      </p:pic>
      <p:sp>
        <p:nvSpPr>
          <p:cNvPr id="19" name="TextBox 18"/>
          <p:cNvSpPr txBox="1"/>
          <p:nvPr/>
        </p:nvSpPr>
        <p:spPr>
          <a:xfrm>
            <a:off x="1981193" y="5466253"/>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Financial Services </a:t>
            </a:r>
            <a:r>
              <a:rPr lang="en-US" dirty="0" smtClean="0">
                <a:latin typeface="Bahnschrift" panose="020B0502040204020203" pitchFamily="34" charset="0"/>
              </a:rPr>
              <a:t>domain</a:t>
            </a:r>
            <a:r>
              <a:rPr lang="en-US" dirty="0" smtClean="0">
                <a:solidFill>
                  <a:schemeClr val="accent2"/>
                </a:solidFill>
                <a:latin typeface="Bahnschrift" panose="020B0502040204020203" pitchFamily="34" charset="0"/>
              </a:rPr>
              <a:t> </a:t>
            </a:r>
            <a:r>
              <a:rPr lang="en-US" dirty="0" smtClean="0">
                <a:latin typeface="Bahnschrift" panose="020B0502040204020203" pitchFamily="34" charset="0"/>
              </a:rPr>
              <a:t>is the highest which has </a:t>
            </a:r>
            <a:r>
              <a:rPr lang="en-US" dirty="0">
                <a:solidFill>
                  <a:schemeClr val="accent2"/>
                </a:solidFill>
                <a:latin typeface="Bahnschrift" panose="020B0502040204020203" pitchFamily="34" charset="0"/>
              </a:rPr>
              <a:t>4</a:t>
            </a:r>
            <a:r>
              <a:rPr lang="en-US" dirty="0" smtClean="0">
                <a:latin typeface="Bahnschrift" panose="020B0502040204020203" pitchFamily="34" charset="0"/>
              </a:rPr>
              <a:t> job opening in business intelligence role.</a:t>
            </a:r>
            <a:endParaRPr lang="en-IN" dirty="0">
              <a:latin typeface="Bahnschrift" panose="020B0502040204020203" pitchFamily="34" charset="0"/>
            </a:endParaRPr>
          </a:p>
        </p:txBody>
      </p:sp>
      <p:sp>
        <p:nvSpPr>
          <p:cNvPr id="20" name="TextBox 19"/>
          <p:cNvSpPr txBox="1"/>
          <p:nvPr/>
        </p:nvSpPr>
        <p:spPr>
          <a:xfrm>
            <a:off x="2683933" y="291145"/>
            <a:ext cx="6773333" cy="584775"/>
          </a:xfrm>
          <a:prstGeom prst="rect">
            <a:avLst/>
          </a:prstGeom>
          <a:noFill/>
        </p:spPr>
        <p:txBody>
          <a:bodyPr wrap="square" rtlCol="0">
            <a:spAutoFit/>
          </a:bodyPr>
          <a:lstStyle/>
          <a:p>
            <a:pPr algn="ctr"/>
            <a:r>
              <a:rPr lang="en-US" sz="3200" b="1" dirty="0" smtClean="0">
                <a:solidFill>
                  <a:schemeClr val="bg1"/>
                </a:solidFill>
                <a:latin typeface="Bahnschrift" panose="020B0502040204020203" pitchFamily="34" charset="0"/>
              </a:rPr>
              <a:t>DOMAIN WISE INSIGHTS</a:t>
            </a:r>
            <a:endParaRPr lang="en-IN" sz="32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3359886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9560" y="5304844"/>
            <a:ext cx="573617" cy="57361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2946" y="3349092"/>
            <a:ext cx="497833" cy="55936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2574" y="4379108"/>
            <a:ext cx="541765" cy="45508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0452" y="1575010"/>
            <a:ext cx="666750" cy="580073"/>
          </a:xfrm>
          <a:prstGeom prst="rect">
            <a:avLst/>
          </a:prstGeom>
        </p:spPr>
      </p:pic>
      <p:sp>
        <p:nvSpPr>
          <p:cNvPr id="10" name="TextBox 9"/>
          <p:cNvSpPr txBox="1"/>
          <p:nvPr/>
        </p:nvSpPr>
        <p:spPr>
          <a:xfrm>
            <a:off x="2133596" y="1613427"/>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Data Scientist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564</a:t>
            </a:r>
            <a:r>
              <a:rPr lang="en-US" dirty="0" smtClean="0">
                <a:latin typeface="Bahnschrift" panose="020B0502040204020203" pitchFamily="34" charset="0"/>
              </a:rPr>
              <a:t> entry level jobs with </a:t>
            </a:r>
            <a:r>
              <a:rPr lang="en-US" dirty="0" smtClean="0">
                <a:solidFill>
                  <a:schemeClr val="accent2"/>
                </a:solidFill>
                <a:latin typeface="Bahnschrift" panose="020B0502040204020203" pitchFamily="34" charset="0"/>
              </a:rPr>
              <a:t>Manpower services </a:t>
            </a:r>
            <a:r>
              <a:rPr lang="en-US" dirty="0" err="1" smtClean="0">
                <a:solidFill>
                  <a:schemeClr val="accent2"/>
                </a:solidFill>
                <a:latin typeface="Bahnschrift" panose="020B0502040204020203" pitchFamily="34" charset="0"/>
              </a:rPr>
              <a:t>HongKong</a:t>
            </a:r>
            <a:r>
              <a:rPr lang="en-US" dirty="0" smtClean="0">
                <a:solidFill>
                  <a:schemeClr val="accent2"/>
                </a:solidFill>
                <a:latin typeface="Bahnschrift" panose="020B0502040204020203" pitchFamily="34" charset="0"/>
              </a:rPr>
              <a:t> </a:t>
            </a:r>
            <a:r>
              <a:rPr lang="en-US" dirty="0" smtClean="0">
                <a:latin typeface="Bahnschrift" panose="020B0502040204020203" pitchFamily="34" charset="0"/>
              </a:rPr>
              <a:t>has highest jobs.</a:t>
            </a:r>
            <a:endParaRPr lang="en-IN" dirty="0">
              <a:latin typeface="Bahnschrift" panose="020B0502040204020203" pitchFamily="34" charset="0"/>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09560" y="2492569"/>
            <a:ext cx="565151" cy="565151"/>
          </a:xfrm>
          <a:prstGeom prst="rect">
            <a:avLst/>
          </a:prstGeom>
        </p:spPr>
      </p:pic>
      <p:sp>
        <p:nvSpPr>
          <p:cNvPr id="20" name="TextBox 19"/>
          <p:cNvSpPr txBox="1"/>
          <p:nvPr/>
        </p:nvSpPr>
        <p:spPr>
          <a:xfrm>
            <a:off x="2624667" y="274171"/>
            <a:ext cx="6773333"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ENTRY LEVEL WISE INSIGHTS</a:t>
            </a:r>
            <a:endParaRPr lang="en-IN" sz="3600" b="1" dirty="0">
              <a:solidFill>
                <a:schemeClr val="bg1"/>
              </a:solidFill>
              <a:latin typeface="Bahnschrift" panose="020B0502040204020203" pitchFamily="34" charset="0"/>
            </a:endParaRPr>
          </a:p>
        </p:txBody>
      </p:sp>
      <p:sp>
        <p:nvSpPr>
          <p:cNvPr id="17" name="TextBox 16"/>
          <p:cNvSpPr txBox="1"/>
          <p:nvPr/>
        </p:nvSpPr>
        <p:spPr>
          <a:xfrm>
            <a:off x="2133596" y="2505586"/>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Data Analyst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105</a:t>
            </a:r>
            <a:r>
              <a:rPr lang="en-US" dirty="0" smtClean="0">
                <a:latin typeface="Bahnschrift" panose="020B0502040204020203" pitchFamily="34" charset="0"/>
              </a:rPr>
              <a:t> entry level jobs with </a:t>
            </a:r>
            <a:r>
              <a:rPr lang="en-US" dirty="0" smtClean="0">
                <a:solidFill>
                  <a:schemeClr val="accent2"/>
                </a:solidFill>
                <a:latin typeface="Bahnschrift" panose="020B0502040204020203" pitchFamily="34" charset="0"/>
              </a:rPr>
              <a:t>ATAL Engineering</a:t>
            </a:r>
            <a:r>
              <a:rPr lang="en-US" dirty="0" smtClean="0">
                <a:latin typeface="Bahnschrift" panose="020B0502040204020203" pitchFamily="34" charset="0"/>
              </a:rPr>
              <a:t> having the highest..</a:t>
            </a:r>
            <a:endParaRPr lang="en-IN" dirty="0">
              <a:latin typeface="Bahnschrift" panose="020B0502040204020203" pitchFamily="34" charset="0"/>
            </a:endParaRPr>
          </a:p>
        </p:txBody>
      </p:sp>
      <p:sp>
        <p:nvSpPr>
          <p:cNvPr id="18" name="TextBox 17"/>
          <p:cNvSpPr txBox="1"/>
          <p:nvPr/>
        </p:nvSpPr>
        <p:spPr>
          <a:xfrm>
            <a:off x="2133595" y="3349557"/>
            <a:ext cx="9677401" cy="646331"/>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Data Engineering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13</a:t>
            </a:r>
            <a:r>
              <a:rPr lang="en-US" dirty="0" smtClean="0">
                <a:latin typeface="Bahnschrift" panose="020B0502040204020203" pitchFamily="34" charset="0"/>
              </a:rPr>
              <a:t> entry level jobs with </a:t>
            </a:r>
            <a:r>
              <a:rPr lang="en-US" dirty="0" smtClean="0">
                <a:solidFill>
                  <a:schemeClr val="accent2"/>
                </a:solidFill>
                <a:latin typeface="Bahnschrift" panose="020B0502040204020203" pitchFamily="34" charset="0"/>
              </a:rPr>
              <a:t>HGC Global Communication </a:t>
            </a:r>
            <a:r>
              <a:rPr lang="en-US" dirty="0" smtClean="0">
                <a:latin typeface="Bahnschrift" panose="020B0502040204020203" pitchFamily="34" charset="0"/>
              </a:rPr>
              <a:t>limited having the highest jobs.</a:t>
            </a:r>
            <a:endParaRPr lang="en-IN" dirty="0">
              <a:latin typeface="Bahnschrift" panose="020B0502040204020203" pitchFamily="34" charset="0"/>
            </a:endParaRPr>
          </a:p>
        </p:txBody>
      </p:sp>
      <p:sp>
        <p:nvSpPr>
          <p:cNvPr id="22" name="TextBox 21"/>
          <p:cNvSpPr txBox="1"/>
          <p:nvPr/>
        </p:nvSpPr>
        <p:spPr>
          <a:xfrm>
            <a:off x="2133594" y="4464859"/>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Machine Learning Engineering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4</a:t>
            </a:r>
            <a:r>
              <a:rPr lang="en-US" dirty="0" smtClean="0">
                <a:latin typeface="Bahnschrift" panose="020B0502040204020203" pitchFamily="34" charset="0"/>
              </a:rPr>
              <a:t> entry level jobs.</a:t>
            </a:r>
            <a:endParaRPr lang="en-IN" dirty="0">
              <a:latin typeface="Bahnschrift" panose="020B0502040204020203" pitchFamily="34" charset="0"/>
            </a:endParaRPr>
          </a:p>
        </p:txBody>
      </p:sp>
      <p:sp>
        <p:nvSpPr>
          <p:cNvPr id="23" name="TextBox 22"/>
          <p:cNvSpPr txBox="1"/>
          <p:nvPr/>
        </p:nvSpPr>
        <p:spPr>
          <a:xfrm>
            <a:off x="2133594" y="5401163"/>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Business Intelligence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10</a:t>
            </a:r>
            <a:r>
              <a:rPr lang="en-US" dirty="0" smtClean="0">
                <a:latin typeface="Bahnschrift" panose="020B0502040204020203" pitchFamily="34" charset="0"/>
              </a:rPr>
              <a:t> entry level jobs.</a:t>
            </a:r>
            <a:endParaRPr lang="en-IN" dirty="0">
              <a:latin typeface="Bahnschrift" panose="020B0502040204020203" pitchFamily="34" charset="0"/>
            </a:endParaRPr>
          </a:p>
        </p:txBody>
      </p:sp>
    </p:spTree>
    <p:extLst>
      <p:ext uri="{BB962C8B-B14F-4D97-AF65-F5344CB8AC3E}">
        <p14:creationId xmlns:p14="http://schemas.microsoft.com/office/powerpoint/2010/main" val="2897027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7427" y="5355644"/>
            <a:ext cx="573617" cy="57361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0813" y="3399892"/>
            <a:ext cx="497833" cy="55936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0441" y="4429908"/>
            <a:ext cx="541765" cy="45508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58319" y="1625810"/>
            <a:ext cx="666750" cy="580073"/>
          </a:xfrm>
          <a:prstGeom prst="rect">
            <a:avLst/>
          </a:prstGeom>
        </p:spPr>
      </p:pic>
      <p:sp>
        <p:nvSpPr>
          <p:cNvPr id="10" name="TextBox 9"/>
          <p:cNvSpPr txBox="1"/>
          <p:nvPr/>
        </p:nvSpPr>
        <p:spPr>
          <a:xfrm>
            <a:off x="2421463" y="1664227"/>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Data Scientist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822</a:t>
            </a:r>
            <a:r>
              <a:rPr lang="en-US" dirty="0" smtClean="0">
                <a:latin typeface="Bahnschrift" panose="020B0502040204020203" pitchFamily="34" charset="0"/>
              </a:rPr>
              <a:t> middle level jobs with </a:t>
            </a:r>
            <a:r>
              <a:rPr lang="en-US" dirty="0" smtClean="0">
                <a:solidFill>
                  <a:schemeClr val="accent2"/>
                </a:solidFill>
                <a:latin typeface="Bahnschrift" panose="020B0502040204020203" pitchFamily="34" charset="0"/>
              </a:rPr>
              <a:t>IT Solution Limited </a:t>
            </a:r>
            <a:r>
              <a:rPr lang="en-US" dirty="0" smtClean="0">
                <a:latin typeface="Bahnschrift" panose="020B0502040204020203" pitchFamily="34" charset="0"/>
              </a:rPr>
              <a:t>having highest jobs.</a:t>
            </a:r>
            <a:endParaRPr lang="en-IN" dirty="0">
              <a:latin typeface="Bahnschrift" panose="020B0502040204020203" pitchFamily="34" charset="0"/>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97427" y="2543369"/>
            <a:ext cx="565151" cy="565151"/>
          </a:xfrm>
          <a:prstGeom prst="rect">
            <a:avLst/>
          </a:prstGeom>
        </p:spPr>
      </p:pic>
      <p:sp>
        <p:nvSpPr>
          <p:cNvPr id="20" name="TextBox 19"/>
          <p:cNvSpPr txBox="1"/>
          <p:nvPr/>
        </p:nvSpPr>
        <p:spPr>
          <a:xfrm>
            <a:off x="2624667" y="274171"/>
            <a:ext cx="6773333"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MIDDLE LEVEL WISE INSIGHTS</a:t>
            </a:r>
            <a:endParaRPr lang="en-IN" sz="3600" b="1" dirty="0">
              <a:solidFill>
                <a:schemeClr val="bg1"/>
              </a:solidFill>
              <a:latin typeface="Bahnschrift" panose="020B0502040204020203" pitchFamily="34" charset="0"/>
            </a:endParaRPr>
          </a:p>
        </p:txBody>
      </p:sp>
      <p:sp>
        <p:nvSpPr>
          <p:cNvPr id="17" name="TextBox 16"/>
          <p:cNvSpPr txBox="1"/>
          <p:nvPr/>
        </p:nvSpPr>
        <p:spPr>
          <a:xfrm>
            <a:off x="2421463" y="2556386"/>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Data Analyst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136</a:t>
            </a:r>
            <a:r>
              <a:rPr lang="en-US" dirty="0" smtClean="0">
                <a:latin typeface="Bahnschrift" panose="020B0502040204020203" pitchFamily="34" charset="0"/>
              </a:rPr>
              <a:t> middle level jobs with </a:t>
            </a:r>
            <a:r>
              <a:rPr lang="en-US" dirty="0" err="1" smtClean="0">
                <a:solidFill>
                  <a:schemeClr val="accent2"/>
                </a:solidFill>
                <a:latin typeface="Bahnschrift" panose="020B0502040204020203" pitchFamily="34" charset="0"/>
              </a:rPr>
              <a:t>Randstad</a:t>
            </a:r>
            <a:r>
              <a:rPr lang="en-US" dirty="0" smtClean="0">
                <a:solidFill>
                  <a:schemeClr val="accent2"/>
                </a:solidFill>
                <a:latin typeface="Bahnschrift" panose="020B0502040204020203" pitchFamily="34" charset="0"/>
              </a:rPr>
              <a:t> </a:t>
            </a:r>
            <a:r>
              <a:rPr lang="en-US" dirty="0" err="1" smtClean="0">
                <a:solidFill>
                  <a:schemeClr val="accent2"/>
                </a:solidFill>
                <a:latin typeface="Bahnschrift" panose="020B0502040204020203" pitchFamily="34" charset="0"/>
              </a:rPr>
              <a:t>HongKong</a:t>
            </a:r>
            <a:r>
              <a:rPr lang="en-US" dirty="0" smtClean="0">
                <a:latin typeface="Bahnschrift" panose="020B0502040204020203" pitchFamily="34" charset="0"/>
              </a:rPr>
              <a:t> having the highest..</a:t>
            </a:r>
            <a:endParaRPr lang="en-IN" dirty="0">
              <a:latin typeface="Bahnschrift" panose="020B0502040204020203" pitchFamily="34" charset="0"/>
            </a:endParaRPr>
          </a:p>
        </p:txBody>
      </p:sp>
      <p:sp>
        <p:nvSpPr>
          <p:cNvPr id="18" name="TextBox 17"/>
          <p:cNvSpPr txBox="1"/>
          <p:nvPr/>
        </p:nvSpPr>
        <p:spPr>
          <a:xfrm>
            <a:off x="2421460" y="3493147"/>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Data Engineering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16</a:t>
            </a:r>
            <a:r>
              <a:rPr lang="en-US" dirty="0" smtClean="0">
                <a:latin typeface="Bahnschrift" panose="020B0502040204020203" pitchFamily="34" charset="0"/>
              </a:rPr>
              <a:t> middle level jobs.</a:t>
            </a:r>
            <a:endParaRPr lang="en-IN" dirty="0">
              <a:latin typeface="Bahnschrift" panose="020B0502040204020203" pitchFamily="34" charset="0"/>
            </a:endParaRPr>
          </a:p>
        </p:txBody>
      </p:sp>
      <p:sp>
        <p:nvSpPr>
          <p:cNvPr id="22" name="TextBox 21"/>
          <p:cNvSpPr txBox="1"/>
          <p:nvPr/>
        </p:nvSpPr>
        <p:spPr>
          <a:xfrm>
            <a:off x="2421460" y="4429908"/>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Machine Learning Engineering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7</a:t>
            </a:r>
            <a:r>
              <a:rPr lang="en-US" dirty="0" smtClean="0">
                <a:latin typeface="Bahnschrift" panose="020B0502040204020203" pitchFamily="34" charset="0"/>
              </a:rPr>
              <a:t> middle level jobs.</a:t>
            </a:r>
            <a:endParaRPr lang="en-IN" dirty="0">
              <a:latin typeface="Bahnschrift" panose="020B0502040204020203" pitchFamily="34" charset="0"/>
            </a:endParaRPr>
          </a:p>
        </p:txBody>
      </p:sp>
      <p:sp>
        <p:nvSpPr>
          <p:cNvPr id="23" name="TextBox 22"/>
          <p:cNvSpPr txBox="1"/>
          <p:nvPr/>
        </p:nvSpPr>
        <p:spPr>
          <a:xfrm>
            <a:off x="2421459" y="5457786"/>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Business Intelligence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33</a:t>
            </a:r>
            <a:r>
              <a:rPr lang="en-US" dirty="0" smtClean="0">
                <a:latin typeface="Bahnschrift" panose="020B0502040204020203" pitchFamily="34" charset="0"/>
              </a:rPr>
              <a:t> middle level jobs.</a:t>
            </a:r>
            <a:endParaRPr lang="en-IN" dirty="0">
              <a:latin typeface="Bahnschrift" panose="020B0502040204020203" pitchFamily="34" charset="0"/>
            </a:endParaRPr>
          </a:p>
        </p:txBody>
      </p:sp>
    </p:spTree>
    <p:extLst>
      <p:ext uri="{BB962C8B-B14F-4D97-AF65-F5344CB8AC3E}">
        <p14:creationId xmlns:p14="http://schemas.microsoft.com/office/powerpoint/2010/main" val="4830938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6027" y="4665206"/>
            <a:ext cx="573617" cy="57361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6027" y="2250176"/>
            <a:ext cx="666750" cy="580073"/>
          </a:xfrm>
          <a:prstGeom prst="rect">
            <a:avLst/>
          </a:prstGeom>
        </p:spPr>
      </p:pic>
      <p:sp>
        <p:nvSpPr>
          <p:cNvPr id="10" name="TextBox 9"/>
          <p:cNvSpPr txBox="1"/>
          <p:nvPr/>
        </p:nvSpPr>
        <p:spPr>
          <a:xfrm>
            <a:off x="2658528" y="2333180"/>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Data Scientist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211</a:t>
            </a:r>
            <a:r>
              <a:rPr lang="en-US" dirty="0" smtClean="0">
                <a:latin typeface="Bahnschrift" panose="020B0502040204020203" pitchFamily="34" charset="0"/>
              </a:rPr>
              <a:t> senior level jobs with </a:t>
            </a:r>
            <a:r>
              <a:rPr lang="en-US" dirty="0" smtClean="0">
                <a:solidFill>
                  <a:schemeClr val="accent2"/>
                </a:solidFill>
                <a:latin typeface="Bahnschrift" panose="020B0502040204020203" pitchFamily="34" charset="0"/>
              </a:rPr>
              <a:t>Michael Page </a:t>
            </a:r>
            <a:r>
              <a:rPr lang="en-US" dirty="0" smtClean="0">
                <a:latin typeface="Bahnschrift" panose="020B0502040204020203" pitchFamily="34" charset="0"/>
              </a:rPr>
              <a:t>having highest jobs.</a:t>
            </a:r>
            <a:endParaRPr lang="en-IN" dirty="0">
              <a:latin typeface="Bahnschrift" panose="020B0502040204020203"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34493" y="3465152"/>
            <a:ext cx="565151" cy="565151"/>
          </a:xfrm>
          <a:prstGeom prst="rect">
            <a:avLst/>
          </a:prstGeom>
        </p:spPr>
      </p:pic>
      <p:sp>
        <p:nvSpPr>
          <p:cNvPr id="20" name="TextBox 19"/>
          <p:cNvSpPr txBox="1"/>
          <p:nvPr/>
        </p:nvSpPr>
        <p:spPr>
          <a:xfrm>
            <a:off x="2624667" y="274171"/>
            <a:ext cx="6773333"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SENIOR LEVEL WISE INSIGHTS</a:t>
            </a:r>
            <a:endParaRPr lang="en-IN" sz="3600" b="1" dirty="0">
              <a:solidFill>
                <a:schemeClr val="bg1"/>
              </a:solidFill>
              <a:latin typeface="Bahnschrift" panose="020B0502040204020203" pitchFamily="34" charset="0"/>
            </a:endParaRPr>
          </a:p>
        </p:txBody>
      </p:sp>
      <p:sp>
        <p:nvSpPr>
          <p:cNvPr id="17" name="TextBox 16"/>
          <p:cNvSpPr txBox="1"/>
          <p:nvPr/>
        </p:nvSpPr>
        <p:spPr>
          <a:xfrm>
            <a:off x="2658527" y="3465152"/>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Data Analyst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45</a:t>
            </a:r>
            <a:r>
              <a:rPr lang="en-US" dirty="0" smtClean="0">
                <a:latin typeface="Bahnschrift" panose="020B0502040204020203" pitchFamily="34" charset="0"/>
              </a:rPr>
              <a:t> senior level jobs.</a:t>
            </a:r>
            <a:endParaRPr lang="en-IN" dirty="0">
              <a:latin typeface="Bahnschrift" panose="020B0502040204020203" pitchFamily="34" charset="0"/>
            </a:endParaRPr>
          </a:p>
        </p:txBody>
      </p:sp>
      <p:sp>
        <p:nvSpPr>
          <p:cNvPr id="23" name="TextBox 22"/>
          <p:cNvSpPr txBox="1"/>
          <p:nvPr/>
        </p:nvSpPr>
        <p:spPr>
          <a:xfrm>
            <a:off x="2734724" y="4767348"/>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Business Intelligence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10</a:t>
            </a:r>
            <a:r>
              <a:rPr lang="en-US" dirty="0" smtClean="0">
                <a:latin typeface="Bahnschrift" panose="020B0502040204020203" pitchFamily="34" charset="0"/>
              </a:rPr>
              <a:t> senior level jobs.</a:t>
            </a:r>
            <a:endParaRPr lang="en-IN" dirty="0">
              <a:latin typeface="Bahnschrift" panose="020B0502040204020203" pitchFamily="34" charset="0"/>
            </a:endParaRPr>
          </a:p>
        </p:txBody>
      </p:sp>
    </p:spTree>
    <p:extLst>
      <p:ext uri="{BB962C8B-B14F-4D97-AF65-F5344CB8AC3E}">
        <p14:creationId xmlns:p14="http://schemas.microsoft.com/office/powerpoint/2010/main" val="30096460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517369" y="1980140"/>
            <a:ext cx="4830763" cy="3311741"/>
          </a:xfrm>
          <a:prstGeom prst="rect">
            <a:avLst/>
          </a:prstGeom>
          <a:ln w="19050">
            <a:noFill/>
          </a:ln>
        </p:spPr>
      </p:pic>
      <p:sp>
        <p:nvSpPr>
          <p:cNvPr id="3" name="TextBox 2"/>
          <p:cNvSpPr txBox="1"/>
          <p:nvPr/>
        </p:nvSpPr>
        <p:spPr>
          <a:xfrm>
            <a:off x="1794933" y="274171"/>
            <a:ext cx="8636000"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REQUIRED QUALIFICATION FOR JOBS</a:t>
            </a:r>
            <a:endParaRPr lang="en-IN" sz="3600" b="1" dirty="0">
              <a:solidFill>
                <a:schemeClr val="bg1"/>
              </a:solidFill>
              <a:latin typeface="Bahnschrift" panose="020B0502040204020203" pitchFamily="34" charset="0"/>
            </a:endParaRPr>
          </a:p>
        </p:txBody>
      </p:sp>
      <p:sp>
        <p:nvSpPr>
          <p:cNvPr id="5" name="TextBox 4"/>
          <p:cNvSpPr txBox="1"/>
          <p:nvPr/>
        </p:nvSpPr>
        <p:spPr>
          <a:xfrm>
            <a:off x="1000916" y="1524286"/>
            <a:ext cx="9863667" cy="276999"/>
          </a:xfrm>
          <a:prstGeom prst="rect">
            <a:avLst/>
          </a:prstGeom>
          <a:noFill/>
        </p:spPr>
        <p:txBody>
          <a:bodyPr wrap="square" rtlCol="0">
            <a:spAutoFit/>
          </a:bodyPr>
          <a:lstStyle/>
          <a:p>
            <a:pPr algn="ctr"/>
            <a:r>
              <a:rPr lang="en-US" sz="1200" dirty="0" smtClean="0">
                <a:solidFill>
                  <a:schemeClr val="tx1">
                    <a:lumMod val="50000"/>
                    <a:lumOff val="50000"/>
                  </a:schemeClr>
                </a:solidFill>
                <a:latin typeface="Bahnschrift" panose="020B0502040204020203" pitchFamily="34" charset="0"/>
              </a:rPr>
              <a:t>Many people takes a degree or post graduation degree for jobs. Lets study the distribution of various companies across various qualification.</a:t>
            </a:r>
            <a:endParaRPr lang="en-IN" sz="1200" dirty="0">
              <a:solidFill>
                <a:schemeClr val="tx1">
                  <a:lumMod val="50000"/>
                  <a:lumOff val="50000"/>
                </a:schemeClr>
              </a:solidFill>
              <a:latin typeface="Bahnschrift" panose="020B0502040204020203" pitchFamily="34" charset="0"/>
            </a:endParaRPr>
          </a:p>
        </p:txBody>
      </p:sp>
      <p:sp>
        <p:nvSpPr>
          <p:cNvPr id="6" name="TextBox 5"/>
          <p:cNvSpPr txBox="1"/>
          <p:nvPr/>
        </p:nvSpPr>
        <p:spPr>
          <a:xfrm>
            <a:off x="753534" y="5515646"/>
            <a:ext cx="10947400" cy="892552"/>
          </a:xfrm>
          <a:prstGeom prst="rect">
            <a:avLst/>
          </a:prstGeom>
          <a:noFill/>
          <a:ln w="12700">
            <a:solidFill>
              <a:schemeClr val="tx1"/>
            </a:solid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ctr"/>
            <a:r>
              <a:rPr lang="en-US" sz="1400" dirty="0" smtClean="0">
                <a:solidFill>
                  <a:schemeClr val="bg2">
                    <a:lumMod val="50000"/>
                  </a:schemeClr>
                </a:solidFill>
                <a:latin typeface="Bahnschrift" panose="020B0502040204020203" pitchFamily="34" charset="0"/>
              </a:rPr>
              <a:t>From the above visual we can observe that the more companies require a </a:t>
            </a:r>
            <a:r>
              <a:rPr lang="en-US" sz="1400" dirty="0" smtClean="0">
                <a:solidFill>
                  <a:schemeClr val="accent2"/>
                </a:solidFill>
                <a:latin typeface="Bahnschrift" panose="020B0502040204020203" pitchFamily="34" charset="0"/>
              </a:rPr>
              <a:t>Degree </a:t>
            </a:r>
            <a:r>
              <a:rPr lang="en-US" sz="1400" dirty="0" smtClean="0">
                <a:solidFill>
                  <a:schemeClr val="bg2">
                    <a:lumMod val="50000"/>
                  </a:schemeClr>
                </a:solidFill>
                <a:latin typeface="Bahnschrift" panose="020B0502040204020203" pitchFamily="34" charset="0"/>
              </a:rPr>
              <a:t>for various roles. Comparison to </a:t>
            </a:r>
            <a:r>
              <a:rPr lang="en-US" sz="1400" dirty="0" smtClean="0">
                <a:solidFill>
                  <a:schemeClr val="accent2"/>
                </a:solidFill>
                <a:latin typeface="Bahnschrift" panose="020B0502040204020203" pitchFamily="34" charset="0"/>
              </a:rPr>
              <a:t>Non-Degree</a:t>
            </a:r>
            <a:r>
              <a:rPr lang="en-US" sz="1400" dirty="0" smtClean="0">
                <a:solidFill>
                  <a:schemeClr val="bg2">
                    <a:lumMod val="50000"/>
                  </a:schemeClr>
                </a:solidFill>
                <a:latin typeface="Bahnschrift" panose="020B0502040204020203" pitchFamily="34" charset="0"/>
              </a:rPr>
              <a:t> its not even half of the Degree. There are also other qualification involved such as </a:t>
            </a:r>
            <a:r>
              <a:rPr lang="en-US" sz="1400" dirty="0" smtClean="0">
                <a:solidFill>
                  <a:schemeClr val="accent2"/>
                </a:solidFill>
                <a:latin typeface="Bahnschrift" panose="020B0502040204020203" pitchFamily="34" charset="0"/>
              </a:rPr>
              <a:t>Matriculated, Post Graduation and School Certificates</a:t>
            </a:r>
            <a:r>
              <a:rPr lang="en-US" sz="1400" dirty="0" smtClean="0">
                <a:solidFill>
                  <a:schemeClr val="bg2">
                    <a:lumMod val="50000"/>
                  </a:schemeClr>
                </a:solidFill>
                <a:latin typeface="Bahnschrift" panose="020B0502040204020203" pitchFamily="34" charset="0"/>
              </a:rPr>
              <a:t>.</a:t>
            </a:r>
            <a:endParaRPr lang="en-US" sz="1200" dirty="0" smtClean="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29453361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745067" y="1930401"/>
            <a:ext cx="6304490" cy="3048000"/>
          </a:xfrm>
          <a:prstGeom prst="rect">
            <a:avLst/>
          </a:prstGeom>
          <a:ln w="19050">
            <a:noFill/>
          </a:ln>
        </p:spPr>
      </p:pic>
      <p:sp>
        <p:nvSpPr>
          <p:cNvPr id="3" name="TextBox 2"/>
          <p:cNvSpPr txBox="1"/>
          <p:nvPr/>
        </p:nvSpPr>
        <p:spPr>
          <a:xfrm>
            <a:off x="7049557" y="2081075"/>
            <a:ext cx="4538132" cy="2400657"/>
          </a:xfrm>
          <a:prstGeom prst="rect">
            <a:avLst/>
          </a:prstGeom>
          <a:noFill/>
          <a:ln w="12700">
            <a:solidFill>
              <a:schemeClr val="tx1"/>
            </a:solid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ctr"/>
            <a:r>
              <a:rPr lang="en-US" sz="1400" dirty="0" smtClean="0">
                <a:solidFill>
                  <a:schemeClr val="bg2">
                    <a:lumMod val="50000"/>
                  </a:schemeClr>
                </a:solidFill>
                <a:latin typeface="Bahnschrift" panose="020B0502040204020203" pitchFamily="34" charset="0"/>
              </a:rPr>
              <a:t>There are various job types like permanent jobs, temporary jobs, contract based jobs, freelancing, internships, etc.</a:t>
            </a:r>
          </a:p>
          <a:p>
            <a:pPr algn="ctr"/>
            <a:endParaRPr lang="en-US" sz="1400" dirty="0">
              <a:solidFill>
                <a:schemeClr val="bg2">
                  <a:lumMod val="50000"/>
                </a:schemeClr>
              </a:solidFill>
              <a:latin typeface="Bahnschrift" panose="020B0502040204020203" pitchFamily="34" charset="0"/>
            </a:endParaRPr>
          </a:p>
          <a:p>
            <a:pPr algn="ctr"/>
            <a:r>
              <a:rPr lang="en-US" sz="1400" dirty="0" smtClean="0">
                <a:solidFill>
                  <a:schemeClr val="bg2">
                    <a:lumMod val="50000"/>
                  </a:schemeClr>
                </a:solidFill>
                <a:latin typeface="Bahnschrift" panose="020B0502040204020203" pitchFamily="34" charset="0"/>
              </a:rPr>
              <a:t>The visuals shows the distribution of various job roles across various job titles. </a:t>
            </a:r>
            <a:r>
              <a:rPr lang="en-US" sz="1400" dirty="0" smtClean="0">
                <a:solidFill>
                  <a:schemeClr val="accent2"/>
                </a:solidFill>
                <a:latin typeface="Bahnschrift" panose="020B0502040204020203" pitchFamily="34" charset="0"/>
              </a:rPr>
              <a:t>50%</a:t>
            </a:r>
            <a:r>
              <a:rPr lang="en-US" sz="1400" dirty="0" smtClean="0">
                <a:solidFill>
                  <a:schemeClr val="bg2">
                    <a:lumMod val="50000"/>
                  </a:schemeClr>
                </a:solidFill>
                <a:latin typeface="Bahnschrift" panose="020B0502040204020203" pitchFamily="34" charset="0"/>
              </a:rPr>
              <a:t> of Jobs are </a:t>
            </a:r>
            <a:r>
              <a:rPr lang="en-US" sz="1400" dirty="0" smtClean="0">
                <a:solidFill>
                  <a:schemeClr val="accent2"/>
                </a:solidFill>
                <a:latin typeface="Bahnschrift" panose="020B0502040204020203" pitchFamily="34" charset="0"/>
              </a:rPr>
              <a:t>Temporary and Contract </a:t>
            </a:r>
            <a:r>
              <a:rPr lang="en-US" sz="1400" dirty="0" smtClean="0">
                <a:solidFill>
                  <a:schemeClr val="bg2">
                    <a:lumMod val="50000"/>
                  </a:schemeClr>
                </a:solidFill>
                <a:latin typeface="Bahnschrift" panose="020B0502040204020203" pitchFamily="34" charset="0"/>
              </a:rPr>
              <a:t>based. </a:t>
            </a:r>
            <a:r>
              <a:rPr lang="en-US" sz="1400" dirty="0" smtClean="0">
                <a:solidFill>
                  <a:schemeClr val="accent2"/>
                </a:solidFill>
                <a:latin typeface="Bahnschrift" panose="020B0502040204020203" pitchFamily="34" charset="0"/>
              </a:rPr>
              <a:t>33.33%</a:t>
            </a:r>
            <a:r>
              <a:rPr lang="en-US" sz="1400" dirty="0" smtClean="0">
                <a:solidFill>
                  <a:schemeClr val="bg2">
                    <a:lumMod val="50000"/>
                  </a:schemeClr>
                </a:solidFill>
                <a:latin typeface="Bahnschrift" panose="020B0502040204020203" pitchFamily="34" charset="0"/>
              </a:rPr>
              <a:t> jobs are </a:t>
            </a:r>
            <a:r>
              <a:rPr lang="en-US" sz="1400" dirty="0" smtClean="0">
                <a:solidFill>
                  <a:schemeClr val="accent2"/>
                </a:solidFill>
                <a:latin typeface="Bahnschrift" panose="020B0502040204020203" pitchFamily="34" charset="0"/>
              </a:rPr>
              <a:t>Temporary, Internship and Freelancing</a:t>
            </a:r>
            <a:r>
              <a:rPr lang="en-US" sz="1400" dirty="0" smtClean="0">
                <a:solidFill>
                  <a:schemeClr val="bg2">
                    <a:lumMod val="50000"/>
                  </a:schemeClr>
                </a:solidFill>
                <a:latin typeface="Bahnschrift" panose="020B0502040204020203" pitchFamily="34" charset="0"/>
              </a:rPr>
              <a:t> jobs. </a:t>
            </a:r>
            <a:r>
              <a:rPr lang="en-US" sz="1400" dirty="0" smtClean="0">
                <a:solidFill>
                  <a:schemeClr val="accent2"/>
                </a:solidFill>
                <a:latin typeface="Bahnschrift" panose="020B0502040204020203" pitchFamily="34" charset="0"/>
              </a:rPr>
              <a:t>Permanent Contract </a:t>
            </a:r>
            <a:r>
              <a:rPr lang="en-US" sz="1400" dirty="0" smtClean="0">
                <a:solidFill>
                  <a:schemeClr val="bg2">
                    <a:lumMod val="50000"/>
                  </a:schemeClr>
                </a:solidFill>
                <a:latin typeface="Bahnschrift" panose="020B0502040204020203" pitchFamily="34" charset="0"/>
              </a:rPr>
              <a:t>based jobs have </a:t>
            </a:r>
            <a:r>
              <a:rPr lang="en-US" sz="1400" dirty="0" smtClean="0">
                <a:solidFill>
                  <a:schemeClr val="accent2"/>
                </a:solidFill>
                <a:latin typeface="Bahnschrift" panose="020B0502040204020203" pitchFamily="34" charset="0"/>
              </a:rPr>
              <a:t>16.67%</a:t>
            </a:r>
            <a:r>
              <a:rPr lang="en-US" sz="1400" dirty="0" smtClean="0">
                <a:solidFill>
                  <a:schemeClr val="bg2">
                    <a:lumMod val="50000"/>
                  </a:schemeClr>
                </a:solidFill>
                <a:latin typeface="Bahnschrift" panose="020B0502040204020203" pitchFamily="34" charset="0"/>
              </a:rPr>
              <a:t> share.</a:t>
            </a:r>
            <a:endParaRPr lang="en-US" sz="1200" dirty="0" smtClean="0">
              <a:solidFill>
                <a:schemeClr val="bg2">
                  <a:lumMod val="50000"/>
                </a:schemeClr>
              </a:solidFill>
              <a:latin typeface="Bahnschrift" panose="020B0502040204020203" pitchFamily="34" charset="0"/>
            </a:endParaRPr>
          </a:p>
        </p:txBody>
      </p:sp>
      <p:sp>
        <p:nvSpPr>
          <p:cNvPr id="4" name="TextBox 3"/>
          <p:cNvSpPr txBox="1"/>
          <p:nvPr/>
        </p:nvSpPr>
        <p:spPr>
          <a:xfrm>
            <a:off x="944031" y="297325"/>
            <a:ext cx="103208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VARIOUS JOB TYPES FOR DIFFERENT JOB TITLES</a:t>
            </a:r>
            <a:endParaRPr lang="en-IN" sz="3600" b="1" dirty="0">
              <a:solidFill>
                <a:schemeClr val="bg1"/>
              </a:solidFill>
              <a:latin typeface="Bahnschrift" panose="020B0502040204020203" pitchFamily="34" charset="0"/>
            </a:endParaRPr>
          </a:p>
        </p:txBody>
      </p:sp>
      <p:sp>
        <p:nvSpPr>
          <p:cNvPr id="5" name="TextBox 4"/>
          <p:cNvSpPr txBox="1"/>
          <p:nvPr/>
        </p:nvSpPr>
        <p:spPr>
          <a:xfrm>
            <a:off x="986366" y="1445906"/>
            <a:ext cx="9863667" cy="276999"/>
          </a:xfrm>
          <a:prstGeom prst="rect">
            <a:avLst/>
          </a:prstGeom>
          <a:noFill/>
        </p:spPr>
        <p:txBody>
          <a:bodyPr wrap="square" rtlCol="0">
            <a:spAutoFit/>
          </a:bodyPr>
          <a:lstStyle/>
          <a:p>
            <a:pPr algn="ctr"/>
            <a:r>
              <a:rPr lang="en-US" sz="1200" dirty="0" smtClean="0">
                <a:solidFill>
                  <a:schemeClr val="tx1">
                    <a:lumMod val="50000"/>
                    <a:lumOff val="50000"/>
                  </a:schemeClr>
                </a:solidFill>
                <a:latin typeface="Bahnschrift" panose="020B0502040204020203" pitchFamily="34" charset="0"/>
              </a:rPr>
              <a:t>Companies has various job types for various job titles.</a:t>
            </a:r>
            <a:endParaRPr lang="en-IN" sz="1200" dirty="0">
              <a:solidFill>
                <a:schemeClr val="tx1">
                  <a:lumMod val="50000"/>
                  <a:lumOff val="50000"/>
                </a:schemeClr>
              </a:solidFill>
              <a:latin typeface="Bahnschrift" panose="020B0502040204020203" pitchFamily="34" charset="0"/>
            </a:endParaRPr>
          </a:p>
        </p:txBody>
      </p:sp>
    </p:spTree>
    <p:extLst>
      <p:ext uri="{BB962C8B-B14F-4D97-AF65-F5344CB8AC3E}">
        <p14:creationId xmlns:p14="http://schemas.microsoft.com/office/powerpoint/2010/main" val="38790412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xmlns=""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a16="http://schemas.microsoft.com/office/drawing/2014/main" xmlns=""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smtClean="0">
                <a:latin typeface="Arial Narrow" panose="020B0606020202030204" pitchFamily="34" charset="0"/>
                <a:ea typeface="Roboto Medium" panose="02000000000000000000" pitchFamily="2" charset="0"/>
                <a:cs typeface="Arial Unicode MS" pitchFamily="2"/>
              </a:rPr>
              <a:t>6</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33275" y="2584314"/>
            <a:ext cx="4700191" cy="830997"/>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KEY INSIGHTS</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26180232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xmlns="" id="{5EDFE1E9-5609-324F-8277-E26B1CEBC18E}"/>
              </a:ext>
            </a:extLst>
          </p:cNvPr>
          <p:cNvSpPr/>
          <p:nvPr/>
        </p:nvSpPr>
        <p:spPr>
          <a:xfrm>
            <a:off x="2162856" y="155112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xmlns="" id="{933FD161-329C-404B-B432-1D55BF4BB6A6}"/>
              </a:ext>
            </a:extLst>
          </p:cNvPr>
          <p:cNvSpPr/>
          <p:nvPr/>
        </p:nvSpPr>
        <p:spPr>
          <a:xfrm>
            <a:off x="2277158" y="1665423"/>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a16="http://schemas.microsoft.com/office/drawing/2014/main" xmlns="" id="{5EDFE1E9-5609-324F-8277-E26B1CEBC18E}"/>
              </a:ext>
            </a:extLst>
          </p:cNvPr>
          <p:cNvSpPr/>
          <p:nvPr/>
        </p:nvSpPr>
        <p:spPr>
          <a:xfrm>
            <a:off x="2162856" y="252265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a16="http://schemas.microsoft.com/office/drawing/2014/main" xmlns="" id="{933FD161-329C-404B-B432-1D55BF4BB6A6}"/>
              </a:ext>
            </a:extLst>
          </p:cNvPr>
          <p:cNvSpPr/>
          <p:nvPr/>
        </p:nvSpPr>
        <p:spPr>
          <a:xfrm>
            <a:off x="2283486" y="26306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8" name="Freeform 7">
            <a:extLst>
              <a:ext uri="{FF2B5EF4-FFF2-40B4-BE49-F238E27FC236}">
                <a16:creationId xmlns:a16="http://schemas.microsoft.com/office/drawing/2014/main" xmlns="" id="{5EDFE1E9-5609-324F-8277-E26B1CEBC18E}"/>
              </a:ext>
            </a:extLst>
          </p:cNvPr>
          <p:cNvSpPr/>
          <p:nvPr/>
        </p:nvSpPr>
        <p:spPr>
          <a:xfrm>
            <a:off x="2162856" y="3494183"/>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a16="http://schemas.microsoft.com/office/drawing/2014/main" xmlns="" id="{933FD161-329C-404B-B432-1D55BF4BB6A6}"/>
              </a:ext>
            </a:extLst>
          </p:cNvPr>
          <p:cNvSpPr/>
          <p:nvPr/>
        </p:nvSpPr>
        <p:spPr>
          <a:xfrm>
            <a:off x="2277156" y="3608483"/>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3</a:t>
            </a:r>
          </a:p>
        </p:txBody>
      </p:sp>
      <p:sp>
        <p:nvSpPr>
          <p:cNvPr id="10" name="Freeform 9">
            <a:extLst>
              <a:ext uri="{FF2B5EF4-FFF2-40B4-BE49-F238E27FC236}">
                <a16:creationId xmlns:a16="http://schemas.microsoft.com/office/drawing/2014/main" xmlns="" id="{5EDFE1E9-5609-324F-8277-E26B1CEBC18E}"/>
              </a:ext>
            </a:extLst>
          </p:cNvPr>
          <p:cNvSpPr/>
          <p:nvPr/>
        </p:nvSpPr>
        <p:spPr>
          <a:xfrm>
            <a:off x="2162856" y="4465714"/>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a16="http://schemas.microsoft.com/office/drawing/2014/main" xmlns="" id="{933FD161-329C-404B-B432-1D55BF4BB6A6}"/>
              </a:ext>
            </a:extLst>
          </p:cNvPr>
          <p:cNvSpPr/>
          <p:nvPr/>
        </p:nvSpPr>
        <p:spPr>
          <a:xfrm>
            <a:off x="2283486" y="4573684"/>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4</a:t>
            </a:r>
          </a:p>
        </p:txBody>
      </p:sp>
      <p:sp>
        <p:nvSpPr>
          <p:cNvPr id="12" name="Freeform 11">
            <a:extLst>
              <a:ext uri="{FF2B5EF4-FFF2-40B4-BE49-F238E27FC236}">
                <a16:creationId xmlns:a16="http://schemas.microsoft.com/office/drawing/2014/main" xmlns="" id="{5EDFE1E9-5609-324F-8277-E26B1CEBC18E}"/>
              </a:ext>
            </a:extLst>
          </p:cNvPr>
          <p:cNvSpPr/>
          <p:nvPr/>
        </p:nvSpPr>
        <p:spPr>
          <a:xfrm>
            <a:off x="2162856" y="543724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3" name="Freeform 12">
            <a:extLst>
              <a:ext uri="{FF2B5EF4-FFF2-40B4-BE49-F238E27FC236}">
                <a16:creationId xmlns:a16="http://schemas.microsoft.com/office/drawing/2014/main" xmlns="" id="{933FD161-329C-404B-B432-1D55BF4BB6A6}"/>
              </a:ext>
            </a:extLst>
          </p:cNvPr>
          <p:cNvSpPr/>
          <p:nvPr/>
        </p:nvSpPr>
        <p:spPr>
          <a:xfrm>
            <a:off x="2277155" y="5551545"/>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5</a:t>
            </a:r>
          </a:p>
        </p:txBody>
      </p:sp>
      <p:sp>
        <p:nvSpPr>
          <p:cNvPr id="14" name="Rectangle 13">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29175" y="1696296"/>
            <a:ext cx="7950200" cy="461665"/>
          </a:xfrm>
          <a:prstGeom prst="rect">
            <a:avLst/>
          </a:prstGeom>
          <a:noFill/>
        </p:spPr>
        <p:txBody>
          <a:bodyPr wrap="square" rtlCol="0">
            <a:spAutoFit/>
          </a:bodyPr>
          <a:lstStyle/>
          <a:p>
            <a:r>
              <a:rPr lang="en-US" sz="2400" b="1" dirty="0" smtClean="0">
                <a:latin typeface="Bahnschrift" panose="020B0502040204020203" pitchFamily="34" charset="0"/>
              </a:rPr>
              <a:t>There are </a:t>
            </a:r>
            <a:r>
              <a:rPr lang="en-US" sz="2400" b="1" dirty="0" smtClean="0">
                <a:solidFill>
                  <a:schemeClr val="accent2"/>
                </a:solidFill>
                <a:latin typeface="Bahnschrift" panose="020B0502040204020203" pitchFamily="34" charset="0"/>
              </a:rPr>
              <a:t>1979 jobs </a:t>
            </a:r>
            <a:r>
              <a:rPr lang="en-US" sz="2400" b="1" dirty="0" smtClean="0">
                <a:latin typeface="Bahnschrift" panose="020B0502040204020203" pitchFamily="34" charset="0"/>
              </a:rPr>
              <a:t>available.</a:t>
            </a:r>
          </a:p>
        </p:txBody>
      </p:sp>
      <p:sp>
        <p:nvSpPr>
          <p:cNvPr id="20" name="TextBox 19"/>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INSIGHTS TO BE FOUND?</a:t>
            </a:r>
            <a:endParaRPr lang="en-IN" sz="3600" b="1" dirty="0">
              <a:solidFill>
                <a:schemeClr val="bg1"/>
              </a:solidFill>
              <a:latin typeface="Bahnschrift" panose="020B0502040204020203" pitchFamily="34" charset="0"/>
            </a:endParaRPr>
          </a:p>
        </p:txBody>
      </p:sp>
      <p:sp>
        <p:nvSpPr>
          <p:cNvPr id="21" name="TextBox 20"/>
          <p:cNvSpPr txBox="1"/>
          <p:nvPr/>
        </p:nvSpPr>
        <p:spPr>
          <a:xfrm>
            <a:off x="3029175" y="2630622"/>
            <a:ext cx="7950200" cy="461665"/>
          </a:xfrm>
          <a:prstGeom prst="rect">
            <a:avLst/>
          </a:prstGeom>
          <a:noFill/>
        </p:spPr>
        <p:txBody>
          <a:bodyPr wrap="square" rtlCol="0">
            <a:spAutoFit/>
          </a:bodyPr>
          <a:lstStyle/>
          <a:p>
            <a:r>
              <a:rPr lang="en-US" sz="2400" b="1" dirty="0" smtClean="0">
                <a:solidFill>
                  <a:schemeClr val="accent2"/>
                </a:solidFill>
                <a:latin typeface="Bahnschrift" panose="020B0502040204020203" pitchFamily="34" charset="0"/>
              </a:rPr>
              <a:t>719 companies </a:t>
            </a:r>
            <a:r>
              <a:rPr lang="en-US" sz="2400" b="1" dirty="0" smtClean="0">
                <a:latin typeface="Bahnschrift" panose="020B0502040204020203" pitchFamily="34" charset="0"/>
              </a:rPr>
              <a:t>are providing jobs.</a:t>
            </a:r>
          </a:p>
        </p:txBody>
      </p:sp>
      <p:sp>
        <p:nvSpPr>
          <p:cNvPr id="22" name="TextBox 21"/>
          <p:cNvSpPr txBox="1"/>
          <p:nvPr/>
        </p:nvSpPr>
        <p:spPr>
          <a:xfrm>
            <a:off x="3029175" y="3454691"/>
            <a:ext cx="7950200" cy="830997"/>
          </a:xfrm>
          <a:prstGeom prst="rect">
            <a:avLst/>
          </a:prstGeom>
          <a:noFill/>
        </p:spPr>
        <p:txBody>
          <a:bodyPr wrap="square" rtlCol="0">
            <a:spAutoFit/>
          </a:bodyPr>
          <a:lstStyle/>
          <a:p>
            <a:r>
              <a:rPr lang="en-US" sz="2400" b="1" dirty="0" smtClean="0">
                <a:latin typeface="Bahnschrift" panose="020B0502040204020203" pitchFamily="34" charset="0"/>
              </a:rPr>
              <a:t>There are </a:t>
            </a:r>
            <a:r>
              <a:rPr lang="en-US" sz="2400" b="1" dirty="0" smtClean="0">
                <a:latin typeface="Bahnschrift" panose="020B0502040204020203" pitchFamily="34" charset="0"/>
              </a:rPr>
              <a:t>around </a:t>
            </a:r>
            <a:r>
              <a:rPr lang="en-US" sz="2400" b="1" dirty="0" smtClean="0">
                <a:solidFill>
                  <a:schemeClr val="accent2"/>
                </a:solidFill>
                <a:latin typeface="Bahnschrift" panose="020B0502040204020203" pitchFamily="34" charset="0"/>
              </a:rPr>
              <a:t>50 different domains </a:t>
            </a:r>
            <a:r>
              <a:rPr lang="en-US" sz="2400" b="1" dirty="0" smtClean="0">
                <a:latin typeface="Bahnschrift" panose="020B0502040204020203" pitchFamily="34" charset="0"/>
              </a:rPr>
              <a:t>in which jobs are provided</a:t>
            </a:r>
          </a:p>
        </p:txBody>
      </p:sp>
      <p:sp>
        <p:nvSpPr>
          <p:cNvPr id="23" name="TextBox 22"/>
          <p:cNvSpPr txBox="1"/>
          <p:nvPr/>
        </p:nvSpPr>
        <p:spPr>
          <a:xfrm>
            <a:off x="3029175" y="4469908"/>
            <a:ext cx="7950200" cy="830997"/>
          </a:xfrm>
          <a:prstGeom prst="rect">
            <a:avLst/>
          </a:prstGeom>
          <a:noFill/>
        </p:spPr>
        <p:txBody>
          <a:bodyPr wrap="square" rtlCol="0">
            <a:spAutoFit/>
          </a:bodyPr>
          <a:lstStyle/>
          <a:p>
            <a:r>
              <a:rPr lang="en-US" sz="2400" b="1" dirty="0" smtClean="0">
                <a:solidFill>
                  <a:schemeClr val="accent2"/>
                </a:solidFill>
                <a:latin typeface="Bahnschrift" panose="020B0502040204020203" pitchFamily="34" charset="0"/>
              </a:rPr>
              <a:t>HKT</a:t>
            </a:r>
            <a:r>
              <a:rPr lang="en-US" sz="2400" b="1" dirty="0" smtClean="0">
                <a:latin typeface="Bahnschrift" panose="020B0502040204020203" pitchFamily="34" charset="0"/>
              </a:rPr>
              <a:t> and </a:t>
            </a:r>
            <a:r>
              <a:rPr lang="en-US" sz="2400" b="1" dirty="0" smtClean="0">
                <a:solidFill>
                  <a:schemeClr val="accent2"/>
                </a:solidFill>
                <a:latin typeface="Bahnschrift" panose="020B0502040204020203" pitchFamily="34" charset="0"/>
              </a:rPr>
              <a:t>Michael Page </a:t>
            </a:r>
            <a:r>
              <a:rPr lang="en-US" sz="2400" b="1" dirty="0" smtClean="0">
                <a:latin typeface="Bahnschrift" panose="020B0502040204020203" pitchFamily="34" charset="0"/>
              </a:rPr>
              <a:t>are the companies </a:t>
            </a:r>
            <a:r>
              <a:rPr lang="en-US" sz="2400" b="1" dirty="0" smtClean="0">
                <a:latin typeface="Bahnschrift" panose="020B0502040204020203" pitchFamily="34" charset="0"/>
              </a:rPr>
              <a:t>which has </a:t>
            </a:r>
            <a:r>
              <a:rPr lang="en-US" sz="2400" b="1" dirty="0" smtClean="0">
                <a:latin typeface="Bahnschrift" panose="020B0502040204020203" pitchFamily="34" charset="0"/>
              </a:rPr>
              <a:t>highest job opening.</a:t>
            </a:r>
          </a:p>
        </p:txBody>
      </p:sp>
      <p:sp>
        <p:nvSpPr>
          <p:cNvPr id="24" name="TextBox 23"/>
          <p:cNvSpPr txBox="1"/>
          <p:nvPr/>
        </p:nvSpPr>
        <p:spPr>
          <a:xfrm>
            <a:off x="3029172" y="5485125"/>
            <a:ext cx="7950200" cy="830997"/>
          </a:xfrm>
          <a:prstGeom prst="rect">
            <a:avLst/>
          </a:prstGeom>
          <a:noFill/>
        </p:spPr>
        <p:txBody>
          <a:bodyPr wrap="square" rtlCol="0">
            <a:spAutoFit/>
          </a:bodyPr>
          <a:lstStyle/>
          <a:p>
            <a:r>
              <a:rPr lang="en-US" sz="2400" b="1" dirty="0" smtClean="0">
                <a:solidFill>
                  <a:schemeClr val="accent2"/>
                </a:solidFill>
                <a:latin typeface="Bahnschrift" panose="020B0502040204020203" pitchFamily="34" charset="0"/>
              </a:rPr>
              <a:t>Human Resources Management/Consulting </a:t>
            </a:r>
            <a:r>
              <a:rPr lang="en-US" sz="2400" b="1" dirty="0" smtClean="0">
                <a:latin typeface="Bahnschrift" panose="020B0502040204020203" pitchFamily="34" charset="0"/>
              </a:rPr>
              <a:t>is the domain which has highest number of jobs.</a:t>
            </a:r>
          </a:p>
        </p:txBody>
      </p:sp>
    </p:spTree>
    <p:extLst>
      <p:ext uri="{BB962C8B-B14F-4D97-AF65-F5344CB8AC3E}">
        <p14:creationId xmlns:p14="http://schemas.microsoft.com/office/powerpoint/2010/main" val="31355889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xmlns="" id="{5EDFE1E9-5609-324F-8277-E26B1CEBC18E}"/>
              </a:ext>
            </a:extLst>
          </p:cNvPr>
          <p:cNvSpPr/>
          <p:nvPr/>
        </p:nvSpPr>
        <p:spPr>
          <a:xfrm>
            <a:off x="2069723" y="162983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xmlns="" id="{933FD161-329C-404B-B432-1D55BF4BB6A6}"/>
              </a:ext>
            </a:extLst>
          </p:cNvPr>
          <p:cNvSpPr/>
          <p:nvPr/>
        </p:nvSpPr>
        <p:spPr>
          <a:xfrm>
            <a:off x="2184025" y="1744133"/>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6</a:t>
            </a:r>
          </a:p>
        </p:txBody>
      </p:sp>
      <p:sp>
        <p:nvSpPr>
          <p:cNvPr id="6" name="Freeform 5">
            <a:extLst>
              <a:ext uri="{FF2B5EF4-FFF2-40B4-BE49-F238E27FC236}">
                <a16:creationId xmlns:a16="http://schemas.microsoft.com/office/drawing/2014/main" xmlns="" id="{5EDFE1E9-5609-324F-8277-E26B1CEBC18E}"/>
              </a:ext>
            </a:extLst>
          </p:cNvPr>
          <p:cNvSpPr/>
          <p:nvPr/>
        </p:nvSpPr>
        <p:spPr>
          <a:xfrm>
            <a:off x="2069723" y="260136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a16="http://schemas.microsoft.com/office/drawing/2014/main" xmlns="" id="{933FD161-329C-404B-B432-1D55BF4BB6A6}"/>
              </a:ext>
            </a:extLst>
          </p:cNvPr>
          <p:cNvSpPr/>
          <p:nvPr/>
        </p:nvSpPr>
        <p:spPr>
          <a:xfrm>
            <a:off x="2190353" y="270933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7</a:t>
            </a:r>
            <a:endParaRPr lang="en-US" sz="2000" b="1" dirty="0">
              <a:solidFill>
                <a:schemeClr val="bg1"/>
              </a:solidFill>
              <a:latin typeface="Roboto" panose="02000000000000000000" pitchFamily="2" charset="0"/>
              <a:ea typeface="Roboto" panose="02000000000000000000" pitchFamily="2" charset="0"/>
            </a:endParaRPr>
          </a:p>
        </p:txBody>
      </p:sp>
      <p:sp>
        <p:nvSpPr>
          <p:cNvPr id="8" name="Freeform 7">
            <a:extLst>
              <a:ext uri="{FF2B5EF4-FFF2-40B4-BE49-F238E27FC236}">
                <a16:creationId xmlns:a16="http://schemas.microsoft.com/office/drawing/2014/main" xmlns="" id="{5EDFE1E9-5609-324F-8277-E26B1CEBC18E}"/>
              </a:ext>
            </a:extLst>
          </p:cNvPr>
          <p:cNvSpPr/>
          <p:nvPr/>
        </p:nvSpPr>
        <p:spPr>
          <a:xfrm>
            <a:off x="2069723" y="3572893"/>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a16="http://schemas.microsoft.com/office/drawing/2014/main" xmlns="" id="{933FD161-329C-404B-B432-1D55BF4BB6A6}"/>
              </a:ext>
            </a:extLst>
          </p:cNvPr>
          <p:cNvSpPr/>
          <p:nvPr/>
        </p:nvSpPr>
        <p:spPr>
          <a:xfrm>
            <a:off x="2184023" y="3687193"/>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8</a:t>
            </a:r>
            <a:endParaRPr lang="en-US" sz="2000" b="1" dirty="0">
              <a:solidFill>
                <a:schemeClr val="bg1"/>
              </a:solidFill>
              <a:latin typeface="Roboto" panose="02000000000000000000" pitchFamily="2" charset="0"/>
              <a:ea typeface="Roboto" panose="02000000000000000000" pitchFamily="2" charset="0"/>
            </a:endParaRPr>
          </a:p>
        </p:txBody>
      </p:sp>
      <p:sp>
        <p:nvSpPr>
          <p:cNvPr id="10" name="Freeform 9">
            <a:extLst>
              <a:ext uri="{FF2B5EF4-FFF2-40B4-BE49-F238E27FC236}">
                <a16:creationId xmlns:a16="http://schemas.microsoft.com/office/drawing/2014/main" xmlns="" id="{5EDFE1E9-5609-324F-8277-E26B1CEBC18E}"/>
              </a:ext>
            </a:extLst>
          </p:cNvPr>
          <p:cNvSpPr/>
          <p:nvPr/>
        </p:nvSpPr>
        <p:spPr>
          <a:xfrm>
            <a:off x="2069723" y="4544424"/>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a16="http://schemas.microsoft.com/office/drawing/2014/main" xmlns="" id="{933FD161-329C-404B-B432-1D55BF4BB6A6}"/>
              </a:ext>
            </a:extLst>
          </p:cNvPr>
          <p:cNvSpPr/>
          <p:nvPr/>
        </p:nvSpPr>
        <p:spPr>
          <a:xfrm>
            <a:off x="2190353" y="4652394"/>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9</a:t>
            </a:r>
            <a:endParaRPr lang="en-US" sz="2000" b="1" dirty="0">
              <a:solidFill>
                <a:schemeClr val="bg1"/>
              </a:solidFill>
              <a:latin typeface="Roboto" panose="02000000000000000000" pitchFamily="2" charset="0"/>
              <a:ea typeface="Roboto" panose="02000000000000000000" pitchFamily="2" charset="0"/>
            </a:endParaRPr>
          </a:p>
        </p:txBody>
      </p:sp>
      <p:sp>
        <p:nvSpPr>
          <p:cNvPr id="12" name="Freeform 11">
            <a:extLst>
              <a:ext uri="{FF2B5EF4-FFF2-40B4-BE49-F238E27FC236}">
                <a16:creationId xmlns:a16="http://schemas.microsoft.com/office/drawing/2014/main" xmlns="" id="{5EDFE1E9-5609-324F-8277-E26B1CEBC18E}"/>
              </a:ext>
            </a:extLst>
          </p:cNvPr>
          <p:cNvSpPr/>
          <p:nvPr/>
        </p:nvSpPr>
        <p:spPr>
          <a:xfrm>
            <a:off x="2069723" y="551595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3" name="Freeform 12">
            <a:extLst>
              <a:ext uri="{FF2B5EF4-FFF2-40B4-BE49-F238E27FC236}">
                <a16:creationId xmlns:a16="http://schemas.microsoft.com/office/drawing/2014/main" xmlns="" id="{933FD161-329C-404B-B432-1D55BF4BB6A6}"/>
              </a:ext>
            </a:extLst>
          </p:cNvPr>
          <p:cNvSpPr/>
          <p:nvPr/>
        </p:nvSpPr>
        <p:spPr>
          <a:xfrm>
            <a:off x="2184022" y="5630255"/>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10</a:t>
            </a:r>
            <a:endParaRPr lang="en-US" sz="2000" b="1" dirty="0">
              <a:solidFill>
                <a:schemeClr val="bg1"/>
              </a:solidFill>
              <a:latin typeface="Roboto" panose="02000000000000000000" pitchFamily="2" charset="0"/>
              <a:ea typeface="Roboto" panose="02000000000000000000" pitchFamily="2" charset="0"/>
            </a:endParaRPr>
          </a:p>
        </p:txBody>
      </p:sp>
      <p:sp>
        <p:nvSpPr>
          <p:cNvPr id="14" name="Rectangle 13">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936042" y="1775006"/>
            <a:ext cx="7950200" cy="461665"/>
          </a:xfrm>
          <a:prstGeom prst="rect">
            <a:avLst/>
          </a:prstGeom>
          <a:noFill/>
        </p:spPr>
        <p:txBody>
          <a:bodyPr wrap="square" rtlCol="0">
            <a:spAutoFit/>
          </a:bodyPr>
          <a:lstStyle/>
          <a:p>
            <a:r>
              <a:rPr lang="en-US" sz="2400" b="1" dirty="0" smtClean="0">
                <a:solidFill>
                  <a:schemeClr val="accent2"/>
                </a:solidFill>
                <a:latin typeface="Bahnschrift" panose="020B0502040204020203" pitchFamily="34" charset="0"/>
              </a:rPr>
              <a:t>Middle level jobs </a:t>
            </a:r>
            <a:r>
              <a:rPr lang="en-US" sz="2400" b="1" dirty="0" smtClean="0">
                <a:latin typeface="Bahnschrift" panose="020B0502040204020203" pitchFamily="34" charset="0"/>
              </a:rPr>
              <a:t>has the highest opening with </a:t>
            </a:r>
            <a:r>
              <a:rPr lang="en-US" sz="2400" b="1" dirty="0" smtClean="0">
                <a:solidFill>
                  <a:schemeClr val="accent2"/>
                </a:solidFill>
                <a:latin typeface="Bahnschrift" panose="020B0502040204020203" pitchFamily="34" charset="0"/>
              </a:rPr>
              <a:t>1014</a:t>
            </a:r>
            <a:r>
              <a:rPr lang="en-US" sz="2400" b="1" dirty="0" smtClean="0">
                <a:latin typeface="Bahnschrift" panose="020B0502040204020203" pitchFamily="34" charset="0"/>
              </a:rPr>
              <a:t> jobs.</a:t>
            </a:r>
          </a:p>
        </p:txBody>
      </p:sp>
      <p:sp>
        <p:nvSpPr>
          <p:cNvPr id="21" name="TextBox 20"/>
          <p:cNvSpPr txBox="1"/>
          <p:nvPr/>
        </p:nvSpPr>
        <p:spPr>
          <a:xfrm>
            <a:off x="2936042" y="2568639"/>
            <a:ext cx="7950200" cy="830997"/>
          </a:xfrm>
          <a:prstGeom prst="rect">
            <a:avLst/>
          </a:prstGeom>
          <a:noFill/>
        </p:spPr>
        <p:txBody>
          <a:bodyPr wrap="square" rtlCol="0">
            <a:spAutoFit/>
          </a:bodyPr>
          <a:lstStyle/>
          <a:p>
            <a:r>
              <a:rPr lang="en-US" sz="2400" b="1" dirty="0" smtClean="0">
                <a:solidFill>
                  <a:schemeClr val="accent2"/>
                </a:solidFill>
                <a:latin typeface="Bahnschrift" panose="020B0502040204020203" pitchFamily="34" charset="0"/>
              </a:rPr>
              <a:t>Data Science </a:t>
            </a:r>
            <a:r>
              <a:rPr lang="en-US" sz="2400" b="1" dirty="0" smtClean="0">
                <a:latin typeface="Bahnschrift" panose="020B0502040204020203" pitchFamily="34" charset="0"/>
              </a:rPr>
              <a:t>has </a:t>
            </a:r>
            <a:r>
              <a:rPr lang="en-US" sz="2400" b="1" dirty="0" smtClean="0">
                <a:solidFill>
                  <a:schemeClr val="accent2"/>
                </a:solidFill>
                <a:latin typeface="Bahnschrift" panose="020B0502040204020203" pitchFamily="34" charset="0"/>
              </a:rPr>
              <a:t>highest</a:t>
            </a:r>
            <a:r>
              <a:rPr lang="en-US" sz="2400" b="1" dirty="0" smtClean="0">
                <a:latin typeface="Bahnschrift" panose="020B0502040204020203" pitchFamily="34" charset="0"/>
              </a:rPr>
              <a:t> job titles followed by </a:t>
            </a:r>
            <a:r>
              <a:rPr lang="en-US" sz="2400" b="1" dirty="0" smtClean="0">
                <a:solidFill>
                  <a:schemeClr val="accent2"/>
                </a:solidFill>
                <a:latin typeface="Bahnschrift" panose="020B0502040204020203" pitchFamily="34" charset="0"/>
              </a:rPr>
              <a:t>Data analyst.</a:t>
            </a:r>
          </a:p>
        </p:txBody>
      </p:sp>
      <p:sp>
        <p:nvSpPr>
          <p:cNvPr id="23" name="TextBox 22"/>
          <p:cNvSpPr txBox="1"/>
          <p:nvPr/>
        </p:nvSpPr>
        <p:spPr>
          <a:xfrm>
            <a:off x="2936042" y="4544424"/>
            <a:ext cx="7950200" cy="830997"/>
          </a:xfrm>
          <a:prstGeom prst="rect">
            <a:avLst/>
          </a:prstGeom>
          <a:noFill/>
        </p:spPr>
        <p:txBody>
          <a:bodyPr wrap="square" rtlCol="0">
            <a:spAutoFit/>
          </a:bodyPr>
          <a:lstStyle/>
          <a:p>
            <a:r>
              <a:rPr lang="en-US" sz="2400" b="1" dirty="0" smtClean="0">
                <a:latin typeface="Bahnschrift" panose="020B0502040204020203" pitchFamily="34" charset="0"/>
              </a:rPr>
              <a:t>Most companies prefer individuals with </a:t>
            </a:r>
            <a:r>
              <a:rPr lang="en-US" sz="2400" b="1" dirty="0" smtClean="0">
                <a:solidFill>
                  <a:schemeClr val="accent2"/>
                </a:solidFill>
                <a:latin typeface="Bahnschrift" panose="020B0502040204020203" pitchFamily="34" charset="0"/>
              </a:rPr>
              <a:t>degree</a:t>
            </a:r>
            <a:r>
              <a:rPr lang="en-US" sz="2400" b="1" dirty="0" smtClean="0">
                <a:latin typeface="Bahnschrift" panose="020B0502040204020203" pitchFamily="34" charset="0"/>
              </a:rPr>
              <a:t> for their job roles</a:t>
            </a:r>
          </a:p>
        </p:txBody>
      </p:sp>
      <p:sp>
        <p:nvSpPr>
          <p:cNvPr id="24" name="TextBox 23"/>
          <p:cNvSpPr txBox="1"/>
          <p:nvPr/>
        </p:nvSpPr>
        <p:spPr>
          <a:xfrm>
            <a:off x="2936042" y="5630255"/>
            <a:ext cx="7950200" cy="461665"/>
          </a:xfrm>
          <a:prstGeom prst="rect">
            <a:avLst/>
          </a:prstGeom>
          <a:noFill/>
        </p:spPr>
        <p:txBody>
          <a:bodyPr wrap="square" rtlCol="0">
            <a:spAutoFit/>
          </a:bodyPr>
          <a:lstStyle/>
          <a:p>
            <a:r>
              <a:rPr lang="en-US" sz="2400" b="1" dirty="0" smtClean="0">
                <a:latin typeface="Bahnschrift" panose="020B0502040204020203" pitchFamily="34" charset="0"/>
              </a:rPr>
              <a:t>Most job types are </a:t>
            </a:r>
            <a:r>
              <a:rPr lang="en-US" sz="2400" b="1" dirty="0" smtClean="0">
                <a:solidFill>
                  <a:schemeClr val="accent2"/>
                </a:solidFill>
                <a:latin typeface="Bahnschrift" panose="020B0502040204020203" pitchFamily="34" charset="0"/>
              </a:rPr>
              <a:t>temporary contract </a:t>
            </a:r>
            <a:r>
              <a:rPr lang="en-US" sz="2400" b="1" dirty="0" smtClean="0">
                <a:latin typeface="Bahnschrift" panose="020B0502040204020203" pitchFamily="34" charset="0"/>
              </a:rPr>
              <a:t>based.</a:t>
            </a:r>
          </a:p>
        </p:txBody>
      </p:sp>
      <p:sp>
        <p:nvSpPr>
          <p:cNvPr id="19" name="TextBox 18"/>
          <p:cNvSpPr txBox="1"/>
          <p:nvPr/>
        </p:nvSpPr>
        <p:spPr>
          <a:xfrm>
            <a:off x="2936042" y="3718470"/>
            <a:ext cx="7950200" cy="461665"/>
          </a:xfrm>
          <a:prstGeom prst="rect">
            <a:avLst/>
          </a:prstGeom>
          <a:noFill/>
        </p:spPr>
        <p:txBody>
          <a:bodyPr wrap="square" rtlCol="0">
            <a:spAutoFit/>
          </a:bodyPr>
          <a:lstStyle/>
          <a:p>
            <a:r>
              <a:rPr lang="en-US" sz="2400" b="1" dirty="0" smtClean="0">
                <a:solidFill>
                  <a:schemeClr val="accent2"/>
                </a:solidFill>
                <a:latin typeface="Bahnschrift" panose="020B0502040204020203" pitchFamily="34" charset="0"/>
              </a:rPr>
              <a:t>ML Engineer </a:t>
            </a:r>
            <a:r>
              <a:rPr lang="en-US" sz="2400" b="1" dirty="0" smtClean="0">
                <a:latin typeface="Bahnschrift" panose="020B0502040204020203" pitchFamily="34" charset="0"/>
              </a:rPr>
              <a:t>has the </a:t>
            </a:r>
            <a:r>
              <a:rPr lang="en-US" sz="2400" b="1" dirty="0" smtClean="0">
                <a:solidFill>
                  <a:schemeClr val="accent2"/>
                </a:solidFill>
                <a:latin typeface="Bahnschrift" panose="020B0502040204020203" pitchFamily="34" charset="0"/>
              </a:rPr>
              <a:t>least</a:t>
            </a:r>
            <a:r>
              <a:rPr lang="en-US" sz="2400" b="1" dirty="0" smtClean="0">
                <a:latin typeface="Bahnschrift" panose="020B0502040204020203" pitchFamily="34" charset="0"/>
              </a:rPr>
              <a:t> job titles.</a:t>
            </a:r>
          </a:p>
        </p:txBody>
      </p:sp>
      <p:sp>
        <p:nvSpPr>
          <p:cNvPr id="25" name="TextBox 24"/>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INSIGHTS TO BE FOUND?</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562597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A6DEFD6E-540C-544E-962C-F4A95C8AD665}"/>
              </a:ext>
            </a:extLst>
          </p:cNvPr>
          <p:cNvSpPr/>
          <p:nvPr/>
        </p:nvSpPr>
        <p:spPr>
          <a:xfrm rot="10800000" flipV="1">
            <a:off x="8465" y="-40328"/>
            <a:ext cx="12192000" cy="34608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659467" y="4021667"/>
            <a:ext cx="9033934" cy="2113527"/>
          </a:xfrm>
          <a:prstGeom prst="rect">
            <a:avLst/>
          </a:prstGeom>
          <a:solidFill>
            <a:schemeClr val="bg1"/>
          </a:solidFill>
        </p:spPr>
        <p:txBody>
          <a:bodyPr wrap="square" rtlCol="0">
            <a:spAutoFit/>
          </a:bodyPr>
          <a:lstStyle/>
          <a:p>
            <a:pPr algn="just">
              <a:lnSpc>
                <a:spcPct val="150000"/>
              </a:lnSpc>
            </a:pPr>
            <a:r>
              <a:rPr lang="en-US" dirty="0" smtClean="0">
                <a:latin typeface="Bahnschrift" panose="020B0502040204020203" pitchFamily="34" charset="0"/>
              </a:rPr>
              <a:t>Every company has a HR Department which deals with various recruitment and placement related work of the company. Here in this project we have a huge data set in from which we are going to extract insights which can be useful for HR department to work on and to gain knowledge about the recruitment process of the market. We have extracted many different insights which we will observe further in the report.</a:t>
            </a:r>
            <a:endParaRPr lang="en-IN" dirty="0">
              <a:latin typeface="Bahnschrift" panose="020B0502040204020203" pitchFamily="34" charset="0"/>
            </a:endParaRPr>
          </a:p>
        </p:txBody>
      </p:sp>
      <p:sp>
        <p:nvSpPr>
          <p:cNvPr id="4" name="TextBox 3"/>
          <p:cNvSpPr txBox="1"/>
          <p:nvPr/>
        </p:nvSpPr>
        <p:spPr>
          <a:xfrm>
            <a:off x="2582334" y="1261534"/>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ABOUT PROJECT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4702535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xmlns=""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a16="http://schemas.microsoft.com/office/drawing/2014/main" xmlns=""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7</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749799" y="2584314"/>
            <a:ext cx="4236191" cy="830997"/>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DASHBOARD</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20479835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497417" y="2709333"/>
            <a:ext cx="5539048" cy="3090334"/>
          </a:xfrm>
          <a:prstGeom prst="rect">
            <a:avLst/>
          </a:prstGeom>
        </p:spPr>
      </p:pic>
      <p:pic>
        <p:nvPicPr>
          <p:cNvPr id="3" name="Picture 2"/>
          <p:cNvPicPr>
            <a:picLocks noChangeAspect="1"/>
          </p:cNvPicPr>
          <p:nvPr/>
        </p:nvPicPr>
        <p:blipFill>
          <a:blip r:embed="rId3"/>
          <a:stretch>
            <a:fillRect/>
          </a:stretch>
        </p:blipFill>
        <p:spPr>
          <a:xfrm>
            <a:off x="6339418" y="2709333"/>
            <a:ext cx="5454649" cy="3071239"/>
          </a:xfrm>
          <a:prstGeom prst="rect">
            <a:avLst/>
          </a:prstGeom>
        </p:spPr>
      </p:pic>
      <p:sp>
        <p:nvSpPr>
          <p:cNvPr id="6" name="TextBox 5"/>
          <p:cNvSpPr txBox="1"/>
          <p:nvPr/>
        </p:nvSpPr>
        <p:spPr>
          <a:xfrm>
            <a:off x="1467506" y="2042644"/>
            <a:ext cx="4458892" cy="400110"/>
          </a:xfrm>
          <a:prstGeom prst="rect">
            <a:avLst/>
          </a:prstGeom>
          <a:noFill/>
        </p:spPr>
        <p:txBody>
          <a:bodyPr wrap="square" rtlCol="0">
            <a:spAutoFit/>
          </a:bodyPr>
          <a:lstStyle/>
          <a:p>
            <a:r>
              <a:rPr lang="en-US" sz="2000" b="1" dirty="0" smtClean="0">
                <a:solidFill>
                  <a:schemeClr val="accent2"/>
                </a:solidFill>
                <a:latin typeface="Bahnschrift" panose="020B0502040204020203" pitchFamily="34" charset="0"/>
              </a:rPr>
              <a:t>HOME PAGE OF THE DASHBOARD</a:t>
            </a:r>
            <a:endParaRPr lang="en-IN" sz="2000" b="1" dirty="0">
              <a:solidFill>
                <a:schemeClr val="accent2"/>
              </a:solidFill>
              <a:latin typeface="Bahnschrift" panose="020B0502040204020203" pitchFamily="34" charset="0"/>
            </a:endParaRPr>
          </a:p>
        </p:txBody>
      </p:sp>
      <p:sp>
        <p:nvSpPr>
          <p:cNvPr id="7" name="TextBox 6"/>
          <p:cNvSpPr txBox="1"/>
          <p:nvPr/>
        </p:nvSpPr>
        <p:spPr>
          <a:xfrm>
            <a:off x="7766706" y="2042644"/>
            <a:ext cx="2994427" cy="400110"/>
          </a:xfrm>
          <a:prstGeom prst="rect">
            <a:avLst/>
          </a:prstGeom>
          <a:noFill/>
        </p:spPr>
        <p:txBody>
          <a:bodyPr wrap="square" rtlCol="0">
            <a:spAutoFit/>
          </a:bodyPr>
          <a:lstStyle/>
          <a:p>
            <a:r>
              <a:rPr lang="en-US" sz="2000" b="1" dirty="0" smtClean="0">
                <a:solidFill>
                  <a:schemeClr val="accent2"/>
                </a:solidFill>
                <a:latin typeface="Bahnschrift" panose="020B0502040204020203" pitchFamily="34" charset="0"/>
              </a:rPr>
              <a:t>SUMMARY VISUAL PAGE</a:t>
            </a:r>
            <a:endParaRPr lang="en-IN" sz="2000" b="1" dirty="0">
              <a:solidFill>
                <a:schemeClr val="accent2"/>
              </a:solidFill>
              <a:latin typeface="Bahnschrift" panose="020B0502040204020203" pitchFamily="34" charset="0"/>
            </a:endParaRPr>
          </a:p>
        </p:txBody>
      </p:sp>
      <p:sp>
        <p:nvSpPr>
          <p:cNvPr id="9" name="TextBox 8"/>
          <p:cNvSpPr txBox="1"/>
          <p:nvPr/>
        </p:nvSpPr>
        <p:spPr>
          <a:xfrm>
            <a:off x="944031" y="297325"/>
            <a:ext cx="103208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DASHBOARD PAGES VIEW</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35740688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1217" y="2734733"/>
            <a:ext cx="5575586" cy="3140601"/>
          </a:xfrm>
          <a:prstGeom prst="rect">
            <a:avLst/>
          </a:prstGeom>
        </p:spPr>
      </p:pic>
      <p:pic>
        <p:nvPicPr>
          <p:cNvPr id="3" name="Picture 2"/>
          <p:cNvPicPr>
            <a:picLocks noChangeAspect="1"/>
          </p:cNvPicPr>
          <p:nvPr/>
        </p:nvPicPr>
        <p:blipFill>
          <a:blip r:embed="rId3"/>
          <a:stretch>
            <a:fillRect/>
          </a:stretch>
        </p:blipFill>
        <p:spPr>
          <a:xfrm>
            <a:off x="6390218" y="2734733"/>
            <a:ext cx="5427133" cy="3189269"/>
          </a:xfrm>
          <a:prstGeom prst="rect">
            <a:avLst/>
          </a:prstGeom>
        </p:spPr>
      </p:pic>
      <p:sp>
        <p:nvSpPr>
          <p:cNvPr id="4" name="Rectangle 3">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43706" y="2211977"/>
            <a:ext cx="3451627" cy="400110"/>
          </a:xfrm>
          <a:prstGeom prst="rect">
            <a:avLst/>
          </a:prstGeom>
          <a:noFill/>
        </p:spPr>
        <p:txBody>
          <a:bodyPr wrap="square" rtlCol="0">
            <a:spAutoFit/>
          </a:bodyPr>
          <a:lstStyle/>
          <a:p>
            <a:r>
              <a:rPr lang="en-US" sz="2000" b="1" dirty="0" smtClean="0">
                <a:solidFill>
                  <a:schemeClr val="accent2"/>
                </a:solidFill>
                <a:latin typeface="Bahnschrift" panose="020B0502040204020203" pitchFamily="34" charset="0"/>
              </a:rPr>
              <a:t>SUMMARY STATISTICS PAGE</a:t>
            </a:r>
            <a:endParaRPr lang="en-IN" sz="2000" b="1" dirty="0">
              <a:solidFill>
                <a:schemeClr val="accent2"/>
              </a:solidFill>
              <a:latin typeface="Bahnschrift" panose="020B0502040204020203" pitchFamily="34" charset="0"/>
            </a:endParaRPr>
          </a:p>
        </p:txBody>
      </p:sp>
      <p:sp>
        <p:nvSpPr>
          <p:cNvPr id="6" name="TextBox 5"/>
          <p:cNvSpPr txBox="1"/>
          <p:nvPr/>
        </p:nvSpPr>
        <p:spPr>
          <a:xfrm>
            <a:off x="8029173" y="2211977"/>
            <a:ext cx="2604961" cy="400110"/>
          </a:xfrm>
          <a:prstGeom prst="rect">
            <a:avLst/>
          </a:prstGeom>
          <a:noFill/>
        </p:spPr>
        <p:txBody>
          <a:bodyPr wrap="square" rtlCol="0">
            <a:spAutoFit/>
          </a:bodyPr>
          <a:lstStyle/>
          <a:p>
            <a:r>
              <a:rPr lang="en-US" sz="2000" b="1" dirty="0" smtClean="0">
                <a:solidFill>
                  <a:schemeClr val="accent2"/>
                </a:solidFill>
                <a:latin typeface="Bahnschrift" panose="020B0502040204020203" pitchFamily="34" charset="0"/>
              </a:rPr>
              <a:t>JOB SUMMARY PAGE</a:t>
            </a:r>
            <a:endParaRPr lang="en-IN" sz="2000" b="1" dirty="0">
              <a:solidFill>
                <a:schemeClr val="accent2"/>
              </a:solidFill>
              <a:latin typeface="Bahnschrift" panose="020B0502040204020203" pitchFamily="34" charset="0"/>
            </a:endParaRPr>
          </a:p>
        </p:txBody>
      </p:sp>
      <p:sp>
        <p:nvSpPr>
          <p:cNvPr id="7" name="TextBox 6"/>
          <p:cNvSpPr txBox="1"/>
          <p:nvPr/>
        </p:nvSpPr>
        <p:spPr>
          <a:xfrm>
            <a:off x="944031" y="297325"/>
            <a:ext cx="103208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DASHBOARD PAGES VIEW</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5350663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9307" y="2507134"/>
            <a:ext cx="5533495" cy="3118436"/>
          </a:xfrm>
          <a:prstGeom prst="rect">
            <a:avLst/>
          </a:prstGeom>
        </p:spPr>
      </p:pic>
      <p:pic>
        <p:nvPicPr>
          <p:cNvPr id="3" name="Picture 2"/>
          <p:cNvPicPr>
            <a:picLocks noChangeAspect="1"/>
          </p:cNvPicPr>
          <p:nvPr/>
        </p:nvPicPr>
        <p:blipFill>
          <a:blip r:embed="rId3"/>
          <a:stretch>
            <a:fillRect/>
          </a:stretch>
        </p:blipFill>
        <p:spPr>
          <a:xfrm>
            <a:off x="6104465" y="2507134"/>
            <a:ext cx="5679107" cy="3170314"/>
          </a:xfrm>
          <a:prstGeom prst="rect">
            <a:avLst/>
          </a:prstGeom>
        </p:spPr>
      </p:pic>
      <p:sp>
        <p:nvSpPr>
          <p:cNvPr id="4" name="TextBox 3"/>
          <p:cNvSpPr txBox="1"/>
          <p:nvPr/>
        </p:nvSpPr>
        <p:spPr>
          <a:xfrm>
            <a:off x="1100668" y="1989667"/>
            <a:ext cx="4301066" cy="400110"/>
          </a:xfrm>
          <a:prstGeom prst="rect">
            <a:avLst/>
          </a:prstGeom>
          <a:noFill/>
        </p:spPr>
        <p:txBody>
          <a:bodyPr wrap="square" rtlCol="0">
            <a:spAutoFit/>
          </a:bodyPr>
          <a:lstStyle/>
          <a:p>
            <a:r>
              <a:rPr lang="en-US" sz="2000" b="1" dirty="0" smtClean="0">
                <a:solidFill>
                  <a:schemeClr val="accent2"/>
                </a:solidFill>
                <a:latin typeface="Bahnschrift" panose="020B0502040204020203" pitchFamily="34" charset="0"/>
              </a:rPr>
              <a:t>COMPANY LEVEL ANALYSIS PAGE</a:t>
            </a:r>
            <a:endParaRPr lang="en-IN" sz="2000" b="1" dirty="0">
              <a:solidFill>
                <a:schemeClr val="accent2"/>
              </a:solidFill>
              <a:latin typeface="Bahnschrift" panose="020B0502040204020203" pitchFamily="34" charset="0"/>
            </a:endParaRPr>
          </a:p>
        </p:txBody>
      </p:sp>
      <p:sp>
        <p:nvSpPr>
          <p:cNvPr id="5" name="TextBox 4"/>
          <p:cNvSpPr txBox="1"/>
          <p:nvPr/>
        </p:nvSpPr>
        <p:spPr>
          <a:xfrm>
            <a:off x="6620934" y="1989667"/>
            <a:ext cx="4775200" cy="400110"/>
          </a:xfrm>
          <a:prstGeom prst="rect">
            <a:avLst/>
          </a:prstGeom>
          <a:noFill/>
        </p:spPr>
        <p:txBody>
          <a:bodyPr wrap="square" rtlCol="0">
            <a:spAutoFit/>
          </a:bodyPr>
          <a:lstStyle/>
          <a:p>
            <a:r>
              <a:rPr lang="en-US" sz="2000" b="1" dirty="0" smtClean="0">
                <a:solidFill>
                  <a:schemeClr val="accent2"/>
                </a:solidFill>
                <a:latin typeface="Bahnschrift" panose="020B0502040204020203" pitchFamily="34" charset="0"/>
              </a:rPr>
              <a:t>TOP 10 COMPANY LEVEL ANALYSIS PAGE</a:t>
            </a:r>
            <a:endParaRPr lang="en-IN" sz="2000" b="1" dirty="0">
              <a:solidFill>
                <a:schemeClr val="accent2"/>
              </a:solidFill>
              <a:latin typeface="Bahnschrift" panose="020B0502040204020203" pitchFamily="34" charset="0"/>
            </a:endParaRPr>
          </a:p>
        </p:txBody>
      </p:sp>
      <p:sp>
        <p:nvSpPr>
          <p:cNvPr id="6" name="Rectangle 5">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44031" y="297325"/>
            <a:ext cx="103208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DASHBOARD PAGES VIEW</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5651020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A6DEFD6E-540C-544E-962C-F4A95C8AD665}"/>
              </a:ext>
            </a:extLst>
          </p:cNvPr>
          <p:cNvSpPr/>
          <p:nvPr/>
        </p:nvSpPr>
        <p:spPr>
          <a:xfrm rot="10800000" flipV="1">
            <a:off x="0" y="10473"/>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3818465" y="2785128"/>
            <a:ext cx="4236191" cy="830997"/>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THANK YOU !</a:t>
            </a:r>
            <a:endParaRPr lang="en-IN" sz="4800" b="1" dirty="0">
              <a:solidFill>
                <a:schemeClr val="bg1"/>
              </a:solidFill>
              <a:latin typeface="Bahnschrift" panose="020B0502040204020203"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183" y="560501"/>
            <a:ext cx="2857500" cy="2181225"/>
          </a:xfrm>
          <a:prstGeom prst="rect">
            <a:avLst/>
          </a:prstGeom>
        </p:spPr>
      </p:pic>
      <p:sp>
        <p:nvSpPr>
          <p:cNvPr id="14" name="TextBox 13"/>
          <p:cNvSpPr txBox="1"/>
          <p:nvPr/>
        </p:nvSpPr>
        <p:spPr>
          <a:xfrm>
            <a:off x="2559049" y="3573201"/>
            <a:ext cx="7476067" cy="369332"/>
          </a:xfrm>
          <a:prstGeom prst="rect">
            <a:avLst/>
          </a:prstGeom>
          <a:noFill/>
        </p:spPr>
        <p:txBody>
          <a:bodyPr wrap="square" rtlCol="0">
            <a:spAutoFit/>
          </a:bodyPr>
          <a:lstStyle/>
          <a:p>
            <a:r>
              <a:rPr lang="en-US" dirty="0" smtClean="0">
                <a:solidFill>
                  <a:schemeClr val="bg1"/>
                </a:solidFill>
                <a:latin typeface="Bahnschrift" panose="020B0502040204020203" pitchFamily="34" charset="0"/>
              </a:rPr>
              <a:t>A very special thanks to </a:t>
            </a:r>
            <a:r>
              <a:rPr lang="en-US" dirty="0" err="1" smtClean="0">
                <a:solidFill>
                  <a:schemeClr val="bg1"/>
                </a:solidFill>
                <a:latin typeface="Bahnschrift" panose="020B0502040204020203" pitchFamily="34" charset="0"/>
              </a:rPr>
              <a:t>Satyajit</a:t>
            </a:r>
            <a:r>
              <a:rPr lang="en-US" dirty="0" smtClean="0">
                <a:solidFill>
                  <a:schemeClr val="bg1"/>
                </a:solidFill>
                <a:latin typeface="Bahnschrift" panose="020B0502040204020203" pitchFamily="34" charset="0"/>
              </a:rPr>
              <a:t> Sir for organizing this amazing contest</a:t>
            </a:r>
            <a:r>
              <a:rPr lang="en-US" dirty="0" smtClean="0"/>
              <a:t>.</a:t>
            </a:r>
            <a:endParaRPr lang="en-IN" dirty="0"/>
          </a:p>
        </p:txBody>
      </p:sp>
      <p:sp>
        <p:nvSpPr>
          <p:cNvPr id="15" name="TextBox 14"/>
          <p:cNvSpPr txBox="1"/>
          <p:nvPr/>
        </p:nvSpPr>
        <p:spPr>
          <a:xfrm>
            <a:off x="4328582" y="5244433"/>
            <a:ext cx="3937000" cy="400110"/>
          </a:xfrm>
          <a:prstGeom prst="rect">
            <a:avLst/>
          </a:prstGeom>
          <a:noFill/>
        </p:spPr>
        <p:txBody>
          <a:bodyPr wrap="square" rtlCol="0">
            <a:spAutoFit/>
          </a:bodyPr>
          <a:lstStyle/>
          <a:p>
            <a:r>
              <a:rPr lang="en-US" sz="2000" b="1" dirty="0" smtClean="0">
                <a:solidFill>
                  <a:schemeClr val="bg1"/>
                </a:solidFill>
                <a:latin typeface="Bahnschrift" panose="020B0502040204020203" pitchFamily="34" charset="0"/>
              </a:rPr>
              <a:t>CONTACT AND SOCIAL LINKS</a:t>
            </a:r>
            <a:endParaRPr lang="en-IN" sz="2000" b="1" dirty="0">
              <a:solidFill>
                <a:schemeClr val="bg1"/>
              </a:solidFill>
              <a:latin typeface="Bahnschrift" panose="020B0502040204020203" pitchFamily="34" charset="0"/>
            </a:endParaRPr>
          </a:p>
        </p:txBody>
      </p:sp>
      <p:sp>
        <p:nvSpPr>
          <p:cNvPr id="16" name="TextBox 15"/>
          <p:cNvSpPr txBox="1"/>
          <p:nvPr/>
        </p:nvSpPr>
        <p:spPr>
          <a:xfrm>
            <a:off x="4631267" y="5690107"/>
            <a:ext cx="2734733" cy="523220"/>
          </a:xfrm>
          <a:prstGeom prst="rect">
            <a:avLst/>
          </a:prstGeom>
          <a:noFill/>
        </p:spPr>
        <p:txBody>
          <a:bodyPr wrap="square" rtlCol="0">
            <a:spAutoFit/>
          </a:bodyPr>
          <a:lstStyle/>
          <a:p>
            <a:r>
              <a:rPr lang="en-US" sz="1400" dirty="0" smtClean="0">
                <a:solidFill>
                  <a:schemeClr val="bg1"/>
                </a:solidFill>
                <a:latin typeface="Bahnschrift" panose="020B0502040204020203" pitchFamily="34" charset="0"/>
              </a:rPr>
              <a:t>Email: </a:t>
            </a:r>
            <a:r>
              <a:rPr lang="en-US" sz="1400" dirty="0" smtClean="0">
                <a:solidFill>
                  <a:schemeClr val="bg1"/>
                </a:solidFill>
                <a:latin typeface="Bahnschrift" panose="020B0502040204020203" pitchFamily="34" charset="0"/>
                <a:hlinkClick r:id="rId3"/>
              </a:rPr>
              <a:t>jaycharole@gmail.com</a:t>
            </a:r>
            <a:endParaRPr lang="en-US" sz="1400" dirty="0" smtClean="0">
              <a:solidFill>
                <a:schemeClr val="bg1"/>
              </a:solidFill>
              <a:latin typeface="Bahnschrift" panose="020B0502040204020203" pitchFamily="34" charset="0"/>
            </a:endParaRPr>
          </a:p>
          <a:p>
            <a:r>
              <a:rPr lang="en-US" sz="1400" dirty="0" smtClean="0">
                <a:solidFill>
                  <a:schemeClr val="bg1"/>
                </a:solidFill>
                <a:latin typeface="Bahnschrift" panose="020B0502040204020203" pitchFamily="34" charset="0"/>
              </a:rPr>
              <a:t>Contact: 9892968944</a:t>
            </a:r>
            <a:endParaRPr lang="en-IN" sz="14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318268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xmlns=""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a16="http://schemas.microsoft.com/office/drawing/2014/main" xmlns=""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2</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4" name="TextBox 3"/>
          <p:cNvSpPr txBox="1"/>
          <p:nvPr/>
        </p:nvSpPr>
        <p:spPr>
          <a:xfrm>
            <a:off x="4859866" y="2569614"/>
            <a:ext cx="4979248" cy="830997"/>
          </a:xfrm>
          <a:prstGeom prst="rect">
            <a:avLst/>
          </a:prstGeom>
          <a:noFill/>
        </p:spPr>
        <p:txBody>
          <a:bodyPr wrap="none" rtlCol="0">
            <a:spAutoFit/>
          </a:bodyPr>
          <a:lstStyle/>
          <a:p>
            <a:r>
              <a:rPr lang="en-US" sz="4800" b="1" dirty="0" smtClean="0">
                <a:solidFill>
                  <a:schemeClr val="bg1"/>
                </a:solidFill>
                <a:latin typeface="Bahnschrift" panose="020B0502040204020203" pitchFamily="34" charset="0"/>
                <a:cs typeface="Arial" panose="020B0604020202020204" pitchFamily="34" charset="0"/>
              </a:rPr>
              <a:t>ABOUT  THE DATA</a:t>
            </a:r>
            <a:endParaRPr lang="en-IN" sz="4800" b="1" dirty="0">
              <a:solidFill>
                <a:schemeClr val="bg1"/>
              </a:solidFill>
              <a:latin typeface="Bahnschrift" panose="020B0502040204020203" pitchFamily="34" charset="0"/>
              <a:cs typeface="Arial" panose="020B0604020202020204" pitchFamily="34" charset="0"/>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38694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A6DEFD6E-540C-544E-962C-F4A95C8AD665}"/>
              </a:ext>
            </a:extLst>
          </p:cNvPr>
          <p:cNvSpPr/>
          <p:nvPr/>
        </p:nvSpPr>
        <p:spPr>
          <a:xfrm rot="10800000" flipV="1">
            <a:off x="8465" y="-40328"/>
            <a:ext cx="12192000" cy="34608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28698" y="4021667"/>
            <a:ext cx="10151534" cy="2031325"/>
          </a:xfrm>
          <a:prstGeom prst="rect">
            <a:avLst/>
          </a:prstGeom>
          <a:solidFill>
            <a:schemeClr val="bg1"/>
          </a:solidFill>
        </p:spPr>
        <p:txBody>
          <a:bodyPr wrap="square" rtlCol="0">
            <a:spAutoFit/>
          </a:bodyPr>
          <a:lstStyle/>
          <a:p>
            <a:r>
              <a:rPr lang="en-US" dirty="0" smtClean="0">
                <a:latin typeface="Bahnschrift" panose="020B0502040204020203" pitchFamily="34" charset="0"/>
              </a:rPr>
              <a:t>The dataset is about the job details data for analytics industry. The companies in the dataset are Hong Kong based companies. Data consist of various job description for various analytics job roles like Data Scientist, Data analyst, Business Intelligence, Machine Learning Engineer, Data Engineer. The Dashboard made at the end is for the HR Team of a company.</a:t>
            </a:r>
          </a:p>
          <a:p>
            <a:endParaRPr lang="en-US" dirty="0">
              <a:latin typeface="Bahnschrift" panose="020B0502040204020203" pitchFamily="34" charset="0"/>
            </a:endParaRPr>
          </a:p>
          <a:p>
            <a:r>
              <a:rPr lang="en-US" dirty="0" smtClean="0">
                <a:latin typeface="Bahnschrift" panose="020B0502040204020203" pitchFamily="34" charset="0"/>
              </a:rPr>
              <a:t>The dataset has 6 separate dataset of different days which was combined to make a final data set. It is a huge dataset with many columns and other attributes </a:t>
            </a:r>
            <a:endParaRPr lang="en-IN" dirty="0">
              <a:latin typeface="Bahnschrift" panose="020B0502040204020203" pitchFamily="34" charset="0"/>
            </a:endParaRPr>
          </a:p>
        </p:txBody>
      </p:sp>
      <p:sp>
        <p:nvSpPr>
          <p:cNvPr id="4" name="TextBox 3"/>
          <p:cNvSpPr txBox="1"/>
          <p:nvPr/>
        </p:nvSpPr>
        <p:spPr>
          <a:xfrm>
            <a:off x="2582334" y="1261534"/>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ABOUT DATA SET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153190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xmlns="" id="{5EDFE1E9-5609-324F-8277-E26B1CEBC18E}"/>
              </a:ext>
            </a:extLst>
          </p:cNvPr>
          <p:cNvSpPr/>
          <p:nvPr/>
        </p:nvSpPr>
        <p:spPr>
          <a:xfrm>
            <a:off x="2137456" y="16890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 name="Freeform 2">
            <a:extLst>
              <a:ext uri="{FF2B5EF4-FFF2-40B4-BE49-F238E27FC236}">
                <a16:creationId xmlns:a16="http://schemas.microsoft.com/office/drawing/2014/main" xmlns="" id="{933FD161-329C-404B-B432-1D55BF4BB6A6}"/>
              </a:ext>
            </a:extLst>
          </p:cNvPr>
          <p:cNvSpPr/>
          <p:nvPr/>
        </p:nvSpPr>
        <p:spPr>
          <a:xfrm>
            <a:off x="2251758" y="18034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4" name="Freeform 3">
            <a:extLst>
              <a:ext uri="{FF2B5EF4-FFF2-40B4-BE49-F238E27FC236}">
                <a16:creationId xmlns:a16="http://schemas.microsoft.com/office/drawing/2014/main" xmlns="" id="{5EDFE1E9-5609-324F-8277-E26B1CEBC18E}"/>
              </a:ext>
            </a:extLst>
          </p:cNvPr>
          <p:cNvSpPr/>
          <p:nvPr/>
        </p:nvSpPr>
        <p:spPr>
          <a:xfrm>
            <a:off x="2137456" y="26606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xmlns="" id="{933FD161-329C-404B-B432-1D55BF4BB6A6}"/>
              </a:ext>
            </a:extLst>
          </p:cNvPr>
          <p:cNvSpPr/>
          <p:nvPr/>
        </p:nvSpPr>
        <p:spPr>
          <a:xfrm>
            <a:off x="2258086" y="27685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6" name="Freeform 5">
            <a:extLst>
              <a:ext uri="{FF2B5EF4-FFF2-40B4-BE49-F238E27FC236}">
                <a16:creationId xmlns:a16="http://schemas.microsoft.com/office/drawing/2014/main" xmlns="" id="{5EDFE1E9-5609-324F-8277-E26B1CEBC18E}"/>
              </a:ext>
            </a:extLst>
          </p:cNvPr>
          <p:cNvSpPr/>
          <p:nvPr/>
        </p:nvSpPr>
        <p:spPr>
          <a:xfrm>
            <a:off x="2137456" y="3632160"/>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a16="http://schemas.microsoft.com/office/drawing/2014/main" xmlns="" id="{933FD161-329C-404B-B432-1D55BF4BB6A6}"/>
              </a:ext>
            </a:extLst>
          </p:cNvPr>
          <p:cNvSpPr/>
          <p:nvPr/>
        </p:nvSpPr>
        <p:spPr>
          <a:xfrm>
            <a:off x="2251756" y="374646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3</a:t>
            </a:r>
          </a:p>
        </p:txBody>
      </p:sp>
      <p:sp>
        <p:nvSpPr>
          <p:cNvPr id="8" name="Freeform 7">
            <a:extLst>
              <a:ext uri="{FF2B5EF4-FFF2-40B4-BE49-F238E27FC236}">
                <a16:creationId xmlns:a16="http://schemas.microsoft.com/office/drawing/2014/main" xmlns="" id="{5EDFE1E9-5609-324F-8277-E26B1CEBC18E}"/>
              </a:ext>
            </a:extLst>
          </p:cNvPr>
          <p:cNvSpPr/>
          <p:nvPr/>
        </p:nvSpPr>
        <p:spPr>
          <a:xfrm>
            <a:off x="2137456" y="460369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a16="http://schemas.microsoft.com/office/drawing/2014/main" xmlns="" id="{933FD161-329C-404B-B432-1D55BF4BB6A6}"/>
              </a:ext>
            </a:extLst>
          </p:cNvPr>
          <p:cNvSpPr/>
          <p:nvPr/>
        </p:nvSpPr>
        <p:spPr>
          <a:xfrm>
            <a:off x="2258086" y="4711661"/>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4</a:t>
            </a:r>
          </a:p>
        </p:txBody>
      </p:sp>
      <p:sp>
        <p:nvSpPr>
          <p:cNvPr id="10" name="Freeform 9">
            <a:extLst>
              <a:ext uri="{FF2B5EF4-FFF2-40B4-BE49-F238E27FC236}">
                <a16:creationId xmlns:a16="http://schemas.microsoft.com/office/drawing/2014/main" xmlns="" id="{5EDFE1E9-5609-324F-8277-E26B1CEBC18E}"/>
              </a:ext>
            </a:extLst>
          </p:cNvPr>
          <p:cNvSpPr/>
          <p:nvPr/>
        </p:nvSpPr>
        <p:spPr>
          <a:xfrm>
            <a:off x="2137456" y="557522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a16="http://schemas.microsoft.com/office/drawing/2014/main" xmlns="" id="{933FD161-329C-404B-B432-1D55BF4BB6A6}"/>
              </a:ext>
            </a:extLst>
          </p:cNvPr>
          <p:cNvSpPr/>
          <p:nvPr/>
        </p:nvSpPr>
        <p:spPr>
          <a:xfrm>
            <a:off x="2251755" y="56895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5</a:t>
            </a:r>
          </a:p>
        </p:txBody>
      </p:sp>
      <p:sp>
        <p:nvSpPr>
          <p:cNvPr id="12" name="Rectangle 11">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03775" y="1803595"/>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JOB TITLE</a:t>
            </a:r>
          </a:p>
          <a:p>
            <a:r>
              <a:rPr lang="en-US" sz="1200" dirty="0" smtClean="0">
                <a:solidFill>
                  <a:schemeClr val="bg2">
                    <a:lumMod val="50000"/>
                  </a:schemeClr>
                </a:solidFill>
                <a:latin typeface="Bahnschrift" panose="020B0502040204020203" pitchFamily="34" charset="0"/>
              </a:rPr>
              <a:t>The Job Title column contains the name of the jobs given by a particular company.</a:t>
            </a:r>
            <a:endParaRPr lang="en-IN" sz="1200" dirty="0">
              <a:solidFill>
                <a:schemeClr val="bg2">
                  <a:lumMod val="50000"/>
                </a:schemeClr>
              </a:solidFill>
              <a:latin typeface="Bahnschrift" panose="020B0502040204020203" pitchFamily="34" charset="0"/>
            </a:endParaRPr>
          </a:p>
        </p:txBody>
      </p:sp>
      <p:sp>
        <p:nvSpPr>
          <p:cNvPr id="14" name="TextBox 13"/>
          <p:cNvSpPr txBox="1"/>
          <p:nvPr/>
        </p:nvSpPr>
        <p:spPr>
          <a:xfrm>
            <a:off x="3003775" y="2768794"/>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COMPANY</a:t>
            </a:r>
          </a:p>
          <a:p>
            <a:r>
              <a:rPr lang="en-US" sz="1200" dirty="0" smtClean="0">
                <a:solidFill>
                  <a:schemeClr val="bg2">
                    <a:lumMod val="50000"/>
                  </a:schemeClr>
                </a:solidFill>
                <a:latin typeface="Bahnschrift" panose="020B0502040204020203" pitchFamily="34" charset="0"/>
              </a:rPr>
              <a:t>The Company column contains the name of the companies who are providing different types of jobs.</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3003773" y="3676291"/>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SALARY</a:t>
            </a:r>
          </a:p>
          <a:p>
            <a:r>
              <a:rPr lang="en-US" sz="1200" dirty="0" smtClean="0">
                <a:solidFill>
                  <a:schemeClr val="bg2">
                    <a:lumMod val="50000"/>
                  </a:schemeClr>
                </a:solidFill>
                <a:latin typeface="Bahnschrift" panose="020B0502040204020203" pitchFamily="34" charset="0"/>
              </a:rPr>
              <a:t>The Salary column contains the salary for various job roles. Salary column has many null values as many companies do not reveal their salaries publicly.</a:t>
            </a:r>
            <a:endParaRPr lang="en-IN" sz="1200" dirty="0">
              <a:solidFill>
                <a:schemeClr val="bg2">
                  <a:lumMod val="50000"/>
                </a:schemeClr>
              </a:solidFill>
              <a:latin typeface="Bahnschrift" panose="020B0502040204020203" pitchFamily="34" charset="0"/>
            </a:endParaRPr>
          </a:p>
        </p:txBody>
      </p:sp>
      <p:sp>
        <p:nvSpPr>
          <p:cNvPr id="16" name="TextBox 15"/>
          <p:cNvSpPr txBox="1"/>
          <p:nvPr/>
        </p:nvSpPr>
        <p:spPr>
          <a:xfrm>
            <a:off x="3003773" y="4641490"/>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JOB DESCRIPTION</a:t>
            </a:r>
          </a:p>
          <a:p>
            <a:r>
              <a:rPr lang="en-US" sz="1200" dirty="0" smtClean="0">
                <a:solidFill>
                  <a:schemeClr val="bg2">
                    <a:lumMod val="50000"/>
                  </a:schemeClr>
                </a:solidFill>
                <a:latin typeface="Bahnschrift" panose="020B0502040204020203" pitchFamily="34" charset="0"/>
              </a:rPr>
              <a:t>The Job Description column contains the detailed description of the job given by particular companies providing the jobs.</a:t>
            </a:r>
            <a:endParaRPr lang="en-IN" sz="1200" dirty="0">
              <a:solidFill>
                <a:schemeClr val="bg2">
                  <a:lumMod val="50000"/>
                </a:schemeClr>
              </a:solidFill>
              <a:latin typeface="Bahnschrift" panose="020B0502040204020203" pitchFamily="34" charset="0"/>
            </a:endParaRPr>
          </a:p>
        </p:txBody>
      </p:sp>
      <p:sp>
        <p:nvSpPr>
          <p:cNvPr id="17" name="TextBox 16"/>
          <p:cNvSpPr txBox="1"/>
          <p:nvPr/>
        </p:nvSpPr>
        <p:spPr>
          <a:xfrm>
            <a:off x="3003773" y="5606689"/>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CAREER LEVEL</a:t>
            </a:r>
          </a:p>
          <a:p>
            <a:r>
              <a:rPr lang="en-US" sz="1200" dirty="0" smtClean="0">
                <a:solidFill>
                  <a:schemeClr val="bg2">
                    <a:lumMod val="50000"/>
                  </a:schemeClr>
                </a:solidFill>
                <a:latin typeface="Bahnschrift" panose="020B0502040204020203" pitchFamily="34" charset="0"/>
              </a:rPr>
              <a:t>The column contains various career levels like Entry Level, middle level, senior level, etc. based on number of years of experience.</a:t>
            </a:r>
            <a:endParaRPr lang="en-IN" sz="1200" dirty="0">
              <a:solidFill>
                <a:schemeClr val="bg2">
                  <a:lumMod val="50000"/>
                </a:schemeClr>
              </a:solidFill>
              <a:latin typeface="Bahnschrift" panose="020B0502040204020203" pitchFamily="34" charset="0"/>
            </a:endParaRPr>
          </a:p>
        </p:txBody>
      </p:sp>
      <p:sp>
        <p:nvSpPr>
          <p:cNvPr id="18" name="TextBox 17"/>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DETAILS OF DATASET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359182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xmlns="" id="{5EDFE1E9-5609-324F-8277-E26B1CEBC18E}"/>
              </a:ext>
            </a:extLst>
          </p:cNvPr>
          <p:cNvSpPr/>
          <p:nvPr/>
        </p:nvSpPr>
        <p:spPr>
          <a:xfrm>
            <a:off x="2137456" y="16890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 name="Freeform 2">
            <a:extLst>
              <a:ext uri="{FF2B5EF4-FFF2-40B4-BE49-F238E27FC236}">
                <a16:creationId xmlns:a16="http://schemas.microsoft.com/office/drawing/2014/main" xmlns="" id="{933FD161-329C-404B-B432-1D55BF4BB6A6}"/>
              </a:ext>
            </a:extLst>
          </p:cNvPr>
          <p:cNvSpPr/>
          <p:nvPr/>
        </p:nvSpPr>
        <p:spPr>
          <a:xfrm>
            <a:off x="2251758" y="18034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6</a:t>
            </a:r>
          </a:p>
        </p:txBody>
      </p:sp>
      <p:sp>
        <p:nvSpPr>
          <p:cNvPr id="4" name="Freeform 3">
            <a:extLst>
              <a:ext uri="{FF2B5EF4-FFF2-40B4-BE49-F238E27FC236}">
                <a16:creationId xmlns:a16="http://schemas.microsoft.com/office/drawing/2014/main" xmlns="" id="{5EDFE1E9-5609-324F-8277-E26B1CEBC18E}"/>
              </a:ext>
            </a:extLst>
          </p:cNvPr>
          <p:cNvSpPr/>
          <p:nvPr/>
        </p:nvSpPr>
        <p:spPr>
          <a:xfrm>
            <a:off x="2137456" y="26606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xmlns="" id="{933FD161-329C-404B-B432-1D55BF4BB6A6}"/>
              </a:ext>
            </a:extLst>
          </p:cNvPr>
          <p:cNvSpPr/>
          <p:nvPr/>
        </p:nvSpPr>
        <p:spPr>
          <a:xfrm>
            <a:off x="2258086" y="27685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7</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a16="http://schemas.microsoft.com/office/drawing/2014/main" xmlns="" id="{5EDFE1E9-5609-324F-8277-E26B1CEBC18E}"/>
              </a:ext>
            </a:extLst>
          </p:cNvPr>
          <p:cNvSpPr/>
          <p:nvPr/>
        </p:nvSpPr>
        <p:spPr>
          <a:xfrm>
            <a:off x="2137456" y="3632160"/>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a16="http://schemas.microsoft.com/office/drawing/2014/main" xmlns="" id="{933FD161-329C-404B-B432-1D55BF4BB6A6}"/>
              </a:ext>
            </a:extLst>
          </p:cNvPr>
          <p:cNvSpPr/>
          <p:nvPr/>
        </p:nvSpPr>
        <p:spPr>
          <a:xfrm>
            <a:off x="2251756" y="374646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8</a:t>
            </a:r>
            <a:endParaRPr lang="en-US" sz="2000" b="1" dirty="0">
              <a:solidFill>
                <a:schemeClr val="bg1"/>
              </a:solidFill>
              <a:latin typeface="Roboto" panose="02000000000000000000" pitchFamily="2" charset="0"/>
              <a:ea typeface="Roboto" panose="02000000000000000000" pitchFamily="2" charset="0"/>
            </a:endParaRPr>
          </a:p>
        </p:txBody>
      </p:sp>
      <p:sp>
        <p:nvSpPr>
          <p:cNvPr id="8" name="Freeform 7">
            <a:extLst>
              <a:ext uri="{FF2B5EF4-FFF2-40B4-BE49-F238E27FC236}">
                <a16:creationId xmlns:a16="http://schemas.microsoft.com/office/drawing/2014/main" xmlns="" id="{5EDFE1E9-5609-324F-8277-E26B1CEBC18E}"/>
              </a:ext>
            </a:extLst>
          </p:cNvPr>
          <p:cNvSpPr/>
          <p:nvPr/>
        </p:nvSpPr>
        <p:spPr>
          <a:xfrm>
            <a:off x="2137456" y="460369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a16="http://schemas.microsoft.com/office/drawing/2014/main" xmlns="" id="{933FD161-329C-404B-B432-1D55BF4BB6A6}"/>
              </a:ext>
            </a:extLst>
          </p:cNvPr>
          <p:cNvSpPr/>
          <p:nvPr/>
        </p:nvSpPr>
        <p:spPr>
          <a:xfrm>
            <a:off x="2258086" y="4711661"/>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9</a:t>
            </a:r>
            <a:endParaRPr lang="en-US" sz="2000" b="1" dirty="0">
              <a:solidFill>
                <a:schemeClr val="bg1"/>
              </a:solidFill>
              <a:latin typeface="Roboto" panose="02000000000000000000" pitchFamily="2" charset="0"/>
              <a:ea typeface="Roboto" panose="02000000000000000000" pitchFamily="2" charset="0"/>
            </a:endParaRPr>
          </a:p>
        </p:txBody>
      </p:sp>
      <p:sp>
        <p:nvSpPr>
          <p:cNvPr id="10" name="Freeform 9">
            <a:extLst>
              <a:ext uri="{FF2B5EF4-FFF2-40B4-BE49-F238E27FC236}">
                <a16:creationId xmlns:a16="http://schemas.microsoft.com/office/drawing/2014/main" xmlns="" id="{5EDFE1E9-5609-324F-8277-E26B1CEBC18E}"/>
              </a:ext>
            </a:extLst>
          </p:cNvPr>
          <p:cNvSpPr/>
          <p:nvPr/>
        </p:nvSpPr>
        <p:spPr>
          <a:xfrm>
            <a:off x="2137456" y="557522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a16="http://schemas.microsoft.com/office/drawing/2014/main" xmlns="" id="{933FD161-329C-404B-B432-1D55BF4BB6A6}"/>
              </a:ext>
            </a:extLst>
          </p:cNvPr>
          <p:cNvSpPr/>
          <p:nvPr/>
        </p:nvSpPr>
        <p:spPr>
          <a:xfrm>
            <a:off x="2251756" y="56895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10</a:t>
            </a:r>
            <a:endParaRPr lang="en-US" sz="2000" b="1" dirty="0">
              <a:solidFill>
                <a:schemeClr val="bg1"/>
              </a:solidFill>
              <a:latin typeface="Roboto" panose="02000000000000000000" pitchFamily="2" charset="0"/>
              <a:ea typeface="Roboto" panose="02000000000000000000" pitchFamily="2" charset="0"/>
            </a:endParaRPr>
          </a:p>
        </p:txBody>
      </p:sp>
      <p:sp>
        <p:nvSpPr>
          <p:cNvPr id="12" name="Rectangle 11">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03773" y="1733229"/>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QUALIFICATION</a:t>
            </a:r>
          </a:p>
          <a:p>
            <a:r>
              <a:rPr lang="en-US" sz="1200" dirty="0" smtClean="0">
                <a:solidFill>
                  <a:schemeClr val="bg2">
                    <a:lumMod val="50000"/>
                  </a:schemeClr>
                </a:solidFill>
                <a:latin typeface="Bahnschrift" panose="020B0502040204020203" pitchFamily="34" charset="0"/>
              </a:rPr>
              <a:t>The Qualification column contains various educational qualification an individual need for a job for example degree, graduation, post graduation, etc.</a:t>
            </a:r>
            <a:endParaRPr lang="en-IN" sz="1200" dirty="0">
              <a:solidFill>
                <a:schemeClr val="bg2">
                  <a:lumMod val="50000"/>
                </a:schemeClr>
              </a:solidFill>
              <a:latin typeface="Bahnschrift" panose="020B0502040204020203" pitchFamily="34" charset="0"/>
            </a:endParaRPr>
          </a:p>
        </p:txBody>
      </p:sp>
      <p:sp>
        <p:nvSpPr>
          <p:cNvPr id="14" name="TextBox 13"/>
          <p:cNvSpPr txBox="1"/>
          <p:nvPr/>
        </p:nvSpPr>
        <p:spPr>
          <a:xfrm>
            <a:off x="3003773" y="2768696"/>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YEARS OF EXPERIENCE</a:t>
            </a:r>
          </a:p>
          <a:p>
            <a:r>
              <a:rPr lang="en-US" sz="1200" dirty="0" smtClean="0">
                <a:solidFill>
                  <a:schemeClr val="bg2">
                    <a:lumMod val="50000"/>
                  </a:schemeClr>
                </a:solidFill>
                <a:latin typeface="Bahnschrift" panose="020B0502040204020203" pitchFamily="34" charset="0"/>
              </a:rPr>
              <a:t>The Years of Experience column contains the minimum eligibility in terms of experience of years for various job roles</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3003773" y="3733605"/>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JOB TYPE</a:t>
            </a:r>
          </a:p>
          <a:p>
            <a:r>
              <a:rPr lang="en-US" sz="1200" dirty="0" smtClean="0">
                <a:solidFill>
                  <a:schemeClr val="bg2">
                    <a:lumMod val="50000"/>
                  </a:schemeClr>
                </a:solidFill>
                <a:latin typeface="Bahnschrift" panose="020B0502040204020203" pitchFamily="34" charset="0"/>
              </a:rPr>
              <a:t>The Job Type column contains the type of jobs required for example  full time, internship, part time, contract, etc.</a:t>
            </a:r>
            <a:endParaRPr lang="en-IN" sz="1200" dirty="0">
              <a:solidFill>
                <a:schemeClr val="bg2">
                  <a:lumMod val="50000"/>
                </a:schemeClr>
              </a:solidFill>
              <a:latin typeface="Bahnschrift" panose="020B0502040204020203" pitchFamily="34" charset="0"/>
            </a:endParaRPr>
          </a:p>
        </p:txBody>
      </p:sp>
      <p:sp>
        <p:nvSpPr>
          <p:cNvPr id="16" name="TextBox 15"/>
          <p:cNvSpPr txBox="1"/>
          <p:nvPr/>
        </p:nvSpPr>
        <p:spPr>
          <a:xfrm>
            <a:off x="3003773" y="4711661"/>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COMPANY WEBSITE</a:t>
            </a:r>
          </a:p>
          <a:p>
            <a:r>
              <a:rPr lang="en-US" sz="1200" dirty="0" smtClean="0">
                <a:solidFill>
                  <a:schemeClr val="bg2">
                    <a:lumMod val="50000"/>
                  </a:schemeClr>
                </a:solidFill>
                <a:latin typeface="Bahnschrift" panose="020B0502040204020203" pitchFamily="34" charset="0"/>
              </a:rPr>
              <a:t>In the company website there are various website links where an individual can apply.</a:t>
            </a:r>
            <a:endParaRPr lang="en-IN" sz="1200" dirty="0">
              <a:solidFill>
                <a:schemeClr val="bg2">
                  <a:lumMod val="50000"/>
                </a:schemeClr>
              </a:solidFill>
              <a:latin typeface="Bahnschrift" panose="020B0502040204020203" pitchFamily="34" charset="0"/>
            </a:endParaRPr>
          </a:p>
        </p:txBody>
      </p:sp>
      <p:sp>
        <p:nvSpPr>
          <p:cNvPr id="17" name="TextBox 16"/>
          <p:cNvSpPr txBox="1"/>
          <p:nvPr/>
        </p:nvSpPr>
        <p:spPr>
          <a:xfrm>
            <a:off x="3003773" y="5689717"/>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INDUSTRY</a:t>
            </a:r>
          </a:p>
          <a:p>
            <a:r>
              <a:rPr lang="en-US" sz="1200" dirty="0" smtClean="0">
                <a:solidFill>
                  <a:schemeClr val="bg2">
                    <a:lumMod val="50000"/>
                  </a:schemeClr>
                </a:solidFill>
                <a:latin typeface="Bahnschrift" panose="020B0502040204020203" pitchFamily="34" charset="0"/>
              </a:rPr>
              <a:t>The Industry column is the domain to which a particular job role belongs for example Finance, HR, IT, etc.</a:t>
            </a:r>
            <a:endParaRPr lang="en-IN" sz="1200" dirty="0">
              <a:solidFill>
                <a:schemeClr val="bg2">
                  <a:lumMod val="50000"/>
                </a:schemeClr>
              </a:solidFill>
              <a:latin typeface="Bahnschrift" panose="020B0502040204020203" pitchFamily="34" charset="0"/>
            </a:endParaRPr>
          </a:p>
        </p:txBody>
      </p:sp>
      <p:sp>
        <p:nvSpPr>
          <p:cNvPr id="18" name="TextBox 17"/>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DETAILS OF DATASET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282544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xmlns="" id="{5EDFE1E9-5609-324F-8277-E26B1CEBC18E}"/>
              </a:ext>
            </a:extLst>
          </p:cNvPr>
          <p:cNvSpPr/>
          <p:nvPr/>
        </p:nvSpPr>
        <p:spPr>
          <a:xfrm>
            <a:off x="1874990" y="240876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 name="Freeform 2">
            <a:extLst>
              <a:ext uri="{FF2B5EF4-FFF2-40B4-BE49-F238E27FC236}">
                <a16:creationId xmlns:a16="http://schemas.microsoft.com/office/drawing/2014/main" xmlns="" id="{933FD161-329C-404B-B432-1D55BF4BB6A6}"/>
              </a:ext>
            </a:extLst>
          </p:cNvPr>
          <p:cNvSpPr/>
          <p:nvPr/>
        </p:nvSpPr>
        <p:spPr>
          <a:xfrm>
            <a:off x="1989292" y="252306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11</a:t>
            </a:r>
            <a:endParaRPr lang="en-US" sz="2000" b="1" dirty="0">
              <a:solidFill>
                <a:schemeClr val="bg1"/>
              </a:solidFill>
              <a:latin typeface="Roboto" panose="02000000000000000000" pitchFamily="2" charset="0"/>
              <a:ea typeface="Roboto" panose="02000000000000000000" pitchFamily="2" charset="0"/>
            </a:endParaRPr>
          </a:p>
        </p:txBody>
      </p:sp>
      <p:sp>
        <p:nvSpPr>
          <p:cNvPr id="4" name="Freeform 3">
            <a:extLst>
              <a:ext uri="{FF2B5EF4-FFF2-40B4-BE49-F238E27FC236}">
                <a16:creationId xmlns:a16="http://schemas.microsoft.com/office/drawing/2014/main" xmlns="" id="{5EDFE1E9-5609-324F-8277-E26B1CEBC18E}"/>
              </a:ext>
            </a:extLst>
          </p:cNvPr>
          <p:cNvSpPr/>
          <p:nvPr/>
        </p:nvSpPr>
        <p:spPr>
          <a:xfrm>
            <a:off x="1874990" y="3380296"/>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xmlns="" id="{933FD161-329C-404B-B432-1D55BF4BB6A6}"/>
              </a:ext>
            </a:extLst>
          </p:cNvPr>
          <p:cNvSpPr/>
          <p:nvPr/>
        </p:nvSpPr>
        <p:spPr>
          <a:xfrm>
            <a:off x="1995620" y="3488266"/>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12</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a16="http://schemas.microsoft.com/office/drawing/2014/main" xmlns="" id="{5EDFE1E9-5609-324F-8277-E26B1CEBC18E}"/>
              </a:ext>
            </a:extLst>
          </p:cNvPr>
          <p:cNvSpPr/>
          <p:nvPr/>
        </p:nvSpPr>
        <p:spPr>
          <a:xfrm>
            <a:off x="1874990" y="4351827"/>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a16="http://schemas.microsoft.com/office/drawing/2014/main" xmlns="" id="{933FD161-329C-404B-B432-1D55BF4BB6A6}"/>
              </a:ext>
            </a:extLst>
          </p:cNvPr>
          <p:cNvSpPr/>
          <p:nvPr/>
        </p:nvSpPr>
        <p:spPr>
          <a:xfrm>
            <a:off x="1989290" y="446612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13</a:t>
            </a:r>
            <a:endParaRPr lang="en-US" sz="2000" b="1" dirty="0">
              <a:solidFill>
                <a:schemeClr val="bg1"/>
              </a:solidFill>
              <a:latin typeface="Roboto" panose="02000000000000000000" pitchFamily="2" charset="0"/>
              <a:ea typeface="Roboto" panose="02000000000000000000" pitchFamily="2" charset="0"/>
            </a:endParaRPr>
          </a:p>
        </p:txBody>
      </p:sp>
      <p:sp>
        <p:nvSpPr>
          <p:cNvPr id="12" name="Rectangle 11">
            <a:extLst>
              <a:ext uri="{FF2B5EF4-FFF2-40B4-BE49-F238E27FC236}">
                <a16:creationId xmlns=""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41307" y="2452896"/>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SEARCH TERM</a:t>
            </a:r>
          </a:p>
          <a:p>
            <a:r>
              <a:rPr lang="en-US" sz="1200" dirty="0" smtClean="0">
                <a:solidFill>
                  <a:schemeClr val="bg2">
                    <a:lumMod val="50000"/>
                  </a:schemeClr>
                </a:solidFill>
                <a:latin typeface="Bahnschrift" panose="020B0502040204020203" pitchFamily="34" charset="0"/>
              </a:rPr>
              <a:t>The Search Term is the column which contains various analytics domain job belongs to for example Data Science, Data Analytics, BI, ML, etc.</a:t>
            </a:r>
            <a:endParaRPr lang="en-IN" sz="1200" dirty="0">
              <a:solidFill>
                <a:schemeClr val="bg2">
                  <a:lumMod val="50000"/>
                </a:schemeClr>
              </a:solidFill>
              <a:latin typeface="Bahnschrift" panose="020B0502040204020203" pitchFamily="34" charset="0"/>
            </a:endParaRPr>
          </a:p>
        </p:txBody>
      </p:sp>
      <p:sp>
        <p:nvSpPr>
          <p:cNvPr id="14" name="TextBox 13"/>
          <p:cNvSpPr txBox="1"/>
          <p:nvPr/>
        </p:nvSpPr>
        <p:spPr>
          <a:xfrm>
            <a:off x="2741307" y="3488363"/>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DATE POSTED</a:t>
            </a:r>
          </a:p>
          <a:p>
            <a:r>
              <a:rPr lang="en-US" sz="1200" dirty="0" smtClean="0">
                <a:solidFill>
                  <a:schemeClr val="bg2">
                    <a:lumMod val="50000"/>
                  </a:schemeClr>
                </a:solidFill>
                <a:latin typeface="Bahnschrift" panose="020B0502040204020203" pitchFamily="34" charset="0"/>
              </a:rPr>
              <a:t>The Date posted column contains the date when a particular job was posted.</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2741307" y="4453272"/>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DATE SCRAPPED</a:t>
            </a:r>
          </a:p>
          <a:p>
            <a:r>
              <a:rPr lang="en-US" sz="1200" dirty="0" smtClean="0">
                <a:solidFill>
                  <a:schemeClr val="bg2">
                    <a:lumMod val="50000"/>
                  </a:schemeClr>
                </a:solidFill>
                <a:latin typeface="Bahnschrift" panose="020B0502040204020203" pitchFamily="34" charset="0"/>
              </a:rPr>
              <a:t>The Date scrapped column contains the date when the particular dataset was scrapped from some recruitment websites..</a:t>
            </a:r>
            <a:endParaRPr lang="en-IN" sz="1200" dirty="0">
              <a:solidFill>
                <a:schemeClr val="bg2">
                  <a:lumMod val="50000"/>
                </a:schemeClr>
              </a:solidFill>
              <a:latin typeface="Bahnschrift" panose="020B0502040204020203" pitchFamily="34" charset="0"/>
            </a:endParaRPr>
          </a:p>
        </p:txBody>
      </p:sp>
      <p:sp>
        <p:nvSpPr>
          <p:cNvPr id="18" name="TextBox 17"/>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DETAILS OF DATASET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4138818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TotalTime>
  <Words>2367</Words>
  <Application>Microsoft Office PowerPoint</Application>
  <PresentationFormat>Widescreen</PresentationFormat>
  <Paragraphs>332</Paragraphs>
  <Slides>44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44</vt:i4>
      </vt:variant>
    </vt:vector>
  </HeadingPairs>
  <TitlesOfParts>
    <vt:vector size="58" baseType="lpstr">
      <vt:lpstr>Arial Unicode MS</vt:lpstr>
      <vt:lpstr>Arial</vt:lpstr>
      <vt:lpstr>Arial Narrow</vt:lpstr>
      <vt:lpstr>Bahnschrift</vt:lpstr>
      <vt:lpstr>Calibri</vt:lpstr>
      <vt:lpstr>Calibri Light</vt:lpstr>
      <vt:lpstr>Lato Light</vt:lpstr>
      <vt:lpstr>Lato Semibold</vt:lpstr>
      <vt:lpstr>Montserrat</vt:lpstr>
      <vt:lpstr>Poppins</vt:lpstr>
      <vt:lpstr>Poppins Medium</vt:lpstr>
      <vt:lpstr>Roboto</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dc:creator>
  <cp:lastModifiedBy>Jay</cp:lastModifiedBy>
  <cp:revision>53</cp:revision>
  <dcterms:created xsi:type="dcterms:W3CDTF">2021-09-24T08:24:17Z</dcterms:created>
  <dcterms:modified xsi:type="dcterms:W3CDTF">2021-09-24T20:29:12Z</dcterms:modified>
</cp:coreProperties>
</file>