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08" r:id="rId4"/>
    <p:sldId id="307" r:id="rId5"/>
    <p:sldId id="310" r:id="rId6"/>
    <p:sldId id="281" r:id="rId7"/>
    <p:sldId id="282" r:id="rId8"/>
    <p:sldId id="304" r:id="rId9"/>
    <p:sldId id="305" r:id="rId10"/>
    <p:sldId id="312" r:id="rId11"/>
    <p:sldId id="265" r:id="rId12"/>
    <p:sldId id="321" r:id="rId13"/>
    <p:sldId id="311" r:id="rId14"/>
    <p:sldId id="283" r:id="rId15"/>
    <p:sldId id="284" r:id="rId16"/>
    <p:sldId id="316" r:id="rId17"/>
    <p:sldId id="285" r:id="rId18"/>
    <p:sldId id="317" r:id="rId19"/>
    <p:sldId id="313" r:id="rId20"/>
    <p:sldId id="266" r:id="rId21"/>
    <p:sldId id="267" r:id="rId22"/>
    <p:sldId id="332" r:id="rId23"/>
    <p:sldId id="268" r:id="rId24"/>
    <p:sldId id="324" r:id="rId25"/>
    <p:sldId id="328" r:id="rId26"/>
    <p:sldId id="331" r:id="rId27"/>
    <p:sldId id="325" r:id="rId28"/>
    <p:sldId id="326" r:id="rId29"/>
    <p:sldId id="329" r:id="rId30"/>
    <p:sldId id="327" r:id="rId31"/>
    <p:sldId id="330" r:id="rId32"/>
    <p:sldId id="333" r:id="rId33"/>
    <p:sldId id="334" r:id="rId34"/>
    <p:sldId id="335" r:id="rId35"/>
    <p:sldId id="338" r:id="rId36"/>
    <p:sldId id="339" r:id="rId37"/>
    <p:sldId id="336" r:id="rId38"/>
    <p:sldId id="337" r:id="rId39"/>
    <p:sldId id="340" r:id="rId40"/>
    <p:sldId id="341" r:id="rId41"/>
    <p:sldId id="342" r:id="rId42"/>
    <p:sldId id="343" r:id="rId43"/>
    <p:sldId id="344" r:id="rId44"/>
    <p:sldId id="345" r:id="rId45"/>
    <p:sldId id="346" r:id="rId46"/>
    <p:sldId id="347" r:id="rId47"/>
    <p:sldId id="348" r:id="rId48"/>
    <p:sldId id="349" r:id="rId49"/>
    <p:sldId id="350" r:id="rId50"/>
    <p:sldId id="351" r:id="rId51"/>
    <p:sldId id="318" r:id="rId52"/>
    <p:sldId id="322" r:id="rId53"/>
    <p:sldId id="323" r:id="rId54"/>
    <p:sldId id="319" r:id="rId55"/>
    <p:sldId id="292" r:id="rId56"/>
    <p:sldId id="296" r:id="rId57"/>
    <p:sldId id="298" r:id="rId58"/>
    <p:sldId id="320"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29" autoAdjust="0"/>
    <p:restoredTop sz="94660"/>
  </p:normalViewPr>
  <p:slideViewPr>
    <p:cSldViewPr snapToGrid="0">
      <p:cViewPr varScale="1">
        <p:scale>
          <a:sx n="90" d="100"/>
          <a:sy n="90" d="100"/>
        </p:scale>
        <p:origin x="57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117446" y="83890"/>
            <a:ext cx="11954312" cy="6702804"/>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2104E30-2D6F-47E6-93B0-57384DBE5BD0}" type="datetimeFigureOut">
              <a:rPr lang="en-IN" smtClean="0"/>
              <a:t>28-09-2021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endParaRPr lang="en-IN" dirty="0"/>
          </a:p>
        </p:txBody>
      </p:sp>
    </p:spTree>
    <p:extLst>
      <p:ext uri="{BB962C8B-B14F-4D97-AF65-F5344CB8AC3E}">
        <p14:creationId xmlns:p14="http://schemas.microsoft.com/office/powerpoint/2010/main" val="19657767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104E30-2D6F-47E6-93B0-57384DBE5BD0}" type="datetimeFigureOut">
              <a:rPr lang="en-IN" smtClean="0"/>
              <a:t>28-09-2021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3807553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104E30-2D6F-47E6-93B0-57384DBE5BD0}" type="datetimeFigureOut">
              <a:rPr lang="en-IN" smtClean="0"/>
              <a:t>28-09-2021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433675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104E30-2D6F-47E6-93B0-57384DBE5BD0}" type="datetimeFigureOut">
              <a:rPr lang="en-IN" smtClean="0"/>
              <a:t>28-09-2021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3491086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104E30-2D6F-47E6-93B0-57384DBE5BD0}" type="datetimeFigureOut">
              <a:rPr lang="en-IN" smtClean="0"/>
              <a:t>28-09-2021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1706509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2104E30-2D6F-47E6-93B0-57384DBE5BD0}" type="datetimeFigureOut">
              <a:rPr lang="en-IN" smtClean="0"/>
              <a:t>28-09-2021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1617415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2104E30-2D6F-47E6-93B0-57384DBE5BD0}" type="datetimeFigureOut">
              <a:rPr lang="en-IN" smtClean="0"/>
              <a:t>28-09-2021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727174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2104E30-2D6F-47E6-93B0-57384DBE5BD0}" type="datetimeFigureOut">
              <a:rPr lang="en-IN" smtClean="0"/>
              <a:t>28-09-2021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188962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104E30-2D6F-47E6-93B0-57384DBE5BD0}" type="datetimeFigureOut">
              <a:rPr lang="en-IN" smtClean="0"/>
              <a:t>28-09-2021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3176515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104E30-2D6F-47E6-93B0-57384DBE5BD0}" type="datetimeFigureOut">
              <a:rPr lang="en-IN" smtClean="0"/>
              <a:t>28-09-2021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2332402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104E30-2D6F-47E6-93B0-57384DBE5BD0}" type="datetimeFigureOut">
              <a:rPr lang="en-IN" smtClean="0"/>
              <a:t>28-09-2021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572E45-DAFD-40B9-ADB5-4A5E147D65D5}" type="slidenum">
              <a:rPr lang="en-IN" smtClean="0"/>
              <a:t>‹#›</a:t>
            </a:fld>
            <a:endParaRPr lang="en-IN"/>
          </a:p>
        </p:txBody>
      </p:sp>
    </p:spTree>
    <p:extLst>
      <p:ext uri="{BB962C8B-B14F-4D97-AF65-F5344CB8AC3E}">
        <p14:creationId xmlns:p14="http://schemas.microsoft.com/office/powerpoint/2010/main" val="1364406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104E30-2D6F-47E6-93B0-57384DBE5BD0}" type="datetimeFigureOut">
              <a:rPr lang="en-IN" smtClean="0"/>
              <a:t>28-09-2021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572E45-DAFD-40B9-ADB5-4A5E147D65D5}" type="slidenum">
              <a:rPr lang="en-IN" smtClean="0"/>
              <a:t>‹#›</a:t>
            </a:fld>
            <a:endParaRPr lang="en-IN"/>
          </a:p>
        </p:txBody>
      </p:sp>
    </p:spTree>
    <p:extLst>
      <p:ext uri="{BB962C8B-B14F-4D97-AF65-F5344CB8AC3E}">
        <p14:creationId xmlns:p14="http://schemas.microsoft.com/office/powerpoint/2010/main" val="833933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hyperlink" Target="mailto:jaycharole@gmail.com" TargetMode="External"/><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A6DEFD6E-540C-544E-962C-F4A95C8AD665}"/>
              </a:ext>
            </a:extLst>
          </p:cNvPr>
          <p:cNvSpPr/>
          <p:nvPr/>
        </p:nvSpPr>
        <p:spPr>
          <a:xfrm rot="10800000" flipV="1">
            <a:off x="8465" y="-23395"/>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091267" y="1066800"/>
            <a:ext cx="8398933" cy="44873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2836333" y="2446867"/>
            <a:ext cx="6756400" cy="2215991"/>
          </a:xfrm>
          <a:prstGeom prst="rect">
            <a:avLst/>
          </a:prstGeom>
          <a:noFill/>
        </p:spPr>
        <p:txBody>
          <a:bodyPr wrap="square" rtlCol="0">
            <a:spAutoFit/>
          </a:bodyPr>
          <a:lstStyle/>
          <a:p>
            <a:pPr algn="ctr"/>
            <a:r>
              <a:rPr lang="en-US" b="1" dirty="0" smtClean="0">
                <a:latin typeface="Bahnschrift" panose="020B0502040204020203" pitchFamily="34" charset="0"/>
              </a:rPr>
              <a:t>EDA CONTEST</a:t>
            </a:r>
          </a:p>
          <a:p>
            <a:pPr algn="ctr"/>
            <a:r>
              <a:rPr lang="en-US" sz="6000" b="1" dirty="0" smtClean="0">
                <a:solidFill>
                  <a:schemeClr val="accent2"/>
                </a:solidFill>
                <a:latin typeface="Bahnschrift" panose="020B0502040204020203" pitchFamily="34" charset="0"/>
              </a:rPr>
              <a:t>SALES ANALYSIS</a:t>
            </a:r>
            <a:r>
              <a:rPr lang="en-US" sz="6000" b="1" dirty="0" smtClean="0">
                <a:solidFill>
                  <a:schemeClr val="accent2"/>
                </a:solidFill>
                <a:latin typeface="Bahnschrift" panose="020B0502040204020203" pitchFamily="34" charset="0"/>
              </a:rPr>
              <a:t> </a:t>
            </a:r>
            <a:r>
              <a:rPr lang="en-US" sz="6000" b="1" dirty="0" smtClean="0">
                <a:solidFill>
                  <a:schemeClr val="accent2"/>
                </a:solidFill>
                <a:latin typeface="Bahnschrift" panose="020B0502040204020203" pitchFamily="34" charset="0"/>
              </a:rPr>
              <a:t>PROJECT</a:t>
            </a:r>
            <a:endParaRPr lang="en-IN" sz="6000" b="1" dirty="0">
              <a:solidFill>
                <a:schemeClr val="accent2"/>
              </a:solidFill>
              <a:latin typeface="Bahnschrift" panose="020B0502040204020203" pitchFamily="34" charset="0"/>
            </a:endParaRPr>
          </a:p>
        </p:txBody>
      </p:sp>
      <p:sp>
        <p:nvSpPr>
          <p:cNvPr id="18" name="TextBox 17"/>
          <p:cNvSpPr txBox="1"/>
          <p:nvPr/>
        </p:nvSpPr>
        <p:spPr>
          <a:xfrm>
            <a:off x="9990667" y="6281911"/>
            <a:ext cx="2463800" cy="461665"/>
          </a:xfrm>
          <a:prstGeom prst="rect">
            <a:avLst/>
          </a:prstGeom>
          <a:noFill/>
        </p:spPr>
        <p:txBody>
          <a:bodyPr wrap="square" rtlCol="0">
            <a:spAutoFit/>
          </a:bodyPr>
          <a:lstStyle/>
          <a:p>
            <a:r>
              <a:rPr lang="en-US" sz="1200" dirty="0" smtClean="0">
                <a:solidFill>
                  <a:schemeClr val="bg1"/>
                </a:solidFill>
                <a:latin typeface="Bahnschrift" panose="020B0502040204020203" pitchFamily="34" charset="0"/>
              </a:rPr>
              <a:t>Name: Jay Ganesh Charole</a:t>
            </a:r>
          </a:p>
          <a:p>
            <a:r>
              <a:rPr lang="en-US" sz="1200" dirty="0" smtClean="0">
                <a:solidFill>
                  <a:schemeClr val="bg1"/>
                </a:solidFill>
                <a:latin typeface="Bahnschrift" panose="020B0502040204020203" pitchFamily="34" charset="0"/>
              </a:rPr>
              <a:t>Email: jaycharole@gmail.com</a:t>
            </a:r>
            <a:endParaRPr lang="en-IN" sz="1200"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2796246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6DEFD6E-540C-544E-962C-F4A95C8AD665}"/>
              </a:ext>
            </a:extLst>
          </p:cNvPr>
          <p:cNvSpPr/>
          <p:nvPr/>
        </p:nvSpPr>
        <p:spPr>
          <a:xfrm rot="10800000" flipV="1">
            <a:off x="0" y="0"/>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 xmlns:a16="http://schemas.microsoft.com/office/drawing/2014/main" id="{D3643F46-7764-ED4E-89E8-733EB275E889}"/>
              </a:ext>
            </a:extLst>
          </p:cNvPr>
          <p:cNvSpPr/>
          <p:nvPr/>
        </p:nvSpPr>
        <p:spPr>
          <a:xfrm>
            <a:off x="2499876" y="2394060"/>
            <a:ext cx="2249923" cy="12115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1">
            <a:extLst>
              <a:ext uri="{FF2B5EF4-FFF2-40B4-BE49-F238E27FC236}">
                <a16:creationId xmlns="" xmlns:a16="http://schemas.microsoft.com/office/drawing/2014/main" id="{7F27B721-0BB5-2741-A56C-0878060DE984}"/>
              </a:ext>
            </a:extLst>
          </p:cNvPr>
          <p:cNvSpPr/>
          <p:nvPr/>
        </p:nvSpPr>
        <p:spPr>
          <a:xfrm>
            <a:off x="3624837" y="2481936"/>
            <a:ext cx="1011497" cy="1035755"/>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5400" b="1" dirty="0">
                <a:latin typeface="Arial Narrow" panose="020B0606020202030204" pitchFamily="34" charset="0"/>
                <a:ea typeface="Roboto Medium" panose="02000000000000000000" pitchFamily="2" charset="0"/>
                <a:cs typeface="Arial Unicode MS" pitchFamily="2"/>
              </a:rPr>
              <a:t>3</a:t>
            </a:r>
            <a:endParaRPr lang="en-US" sz="5400" b="1" u="none" strike="noStrike" kern="1200" dirty="0">
              <a:ln>
                <a:noFill/>
              </a:ln>
              <a:latin typeface="Arial Narrow" panose="020B0606020202030204" pitchFamily="34" charset="0"/>
              <a:ea typeface="Roboto Medium" panose="02000000000000000000" pitchFamily="2" charset="0"/>
              <a:cs typeface="Arial Unicode MS" pitchFamily="2"/>
            </a:endParaRPr>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836676" y="2225456"/>
            <a:ext cx="4809067" cy="1569660"/>
          </a:xfrm>
          <a:prstGeom prst="rect">
            <a:avLst/>
          </a:prstGeom>
          <a:noFill/>
        </p:spPr>
        <p:txBody>
          <a:bodyPr wrap="square" rtlCol="0">
            <a:spAutoFit/>
          </a:bodyPr>
          <a:lstStyle/>
          <a:p>
            <a:pPr algn="ctr"/>
            <a:r>
              <a:rPr lang="en-US" sz="4800" b="1" dirty="0" smtClean="0">
                <a:solidFill>
                  <a:schemeClr val="bg1"/>
                </a:solidFill>
                <a:latin typeface="Bahnschrift" panose="020B0502040204020203" pitchFamily="34" charset="0"/>
                <a:cs typeface="Arial" panose="020B0604020202020204" pitchFamily="34" charset="0"/>
              </a:rPr>
              <a:t>INSIGHTS TO</a:t>
            </a:r>
          </a:p>
          <a:p>
            <a:pPr algn="ctr"/>
            <a:r>
              <a:rPr lang="en-US" sz="4800" b="1" dirty="0" smtClean="0">
                <a:solidFill>
                  <a:schemeClr val="bg1"/>
                </a:solidFill>
                <a:latin typeface="Bahnschrift" panose="020B0502040204020203" pitchFamily="34" charset="0"/>
                <a:cs typeface="Arial" panose="020B0604020202020204" pitchFamily="34" charset="0"/>
              </a:rPr>
              <a:t>FIND OUT?</a:t>
            </a:r>
            <a:endParaRPr lang="en-IN" sz="4800" b="1" dirty="0">
              <a:solidFill>
                <a:schemeClr val="bg1"/>
              </a:solidFill>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val="7554060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 xmlns:a16="http://schemas.microsoft.com/office/drawing/2014/main" id="{5EDFE1E9-5609-324F-8277-E26B1CEBC18E}"/>
              </a:ext>
            </a:extLst>
          </p:cNvPr>
          <p:cNvSpPr/>
          <p:nvPr/>
        </p:nvSpPr>
        <p:spPr>
          <a:xfrm>
            <a:off x="2137456" y="1689098"/>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 xmlns:a16="http://schemas.microsoft.com/office/drawing/2014/main" id="{933FD161-329C-404B-B432-1D55BF4BB6A6}"/>
              </a:ext>
            </a:extLst>
          </p:cNvPr>
          <p:cNvSpPr/>
          <p:nvPr/>
        </p:nvSpPr>
        <p:spPr>
          <a:xfrm>
            <a:off x="2251758" y="1803400"/>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a:t>
            </a:r>
            <a:endParaRPr lang="en-US" sz="2000" b="1" dirty="0">
              <a:solidFill>
                <a:schemeClr val="bg1"/>
              </a:solidFill>
              <a:latin typeface="Roboto" panose="02000000000000000000" pitchFamily="2" charset="0"/>
              <a:ea typeface="Roboto" panose="02000000000000000000" pitchFamily="2" charset="0"/>
            </a:endParaRPr>
          </a:p>
        </p:txBody>
      </p:sp>
      <p:sp>
        <p:nvSpPr>
          <p:cNvPr id="6" name="Freeform 5">
            <a:extLst>
              <a:ext uri="{FF2B5EF4-FFF2-40B4-BE49-F238E27FC236}">
                <a16:creationId xmlns="" xmlns:a16="http://schemas.microsoft.com/office/drawing/2014/main" id="{5EDFE1E9-5609-324F-8277-E26B1CEBC18E}"/>
              </a:ext>
            </a:extLst>
          </p:cNvPr>
          <p:cNvSpPr/>
          <p:nvPr/>
        </p:nvSpPr>
        <p:spPr>
          <a:xfrm>
            <a:off x="2137456" y="2660629"/>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 xmlns:a16="http://schemas.microsoft.com/office/drawing/2014/main" id="{933FD161-329C-404B-B432-1D55BF4BB6A6}"/>
              </a:ext>
            </a:extLst>
          </p:cNvPr>
          <p:cNvSpPr/>
          <p:nvPr/>
        </p:nvSpPr>
        <p:spPr>
          <a:xfrm>
            <a:off x="2258086" y="2768599"/>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2</a:t>
            </a:r>
          </a:p>
        </p:txBody>
      </p:sp>
      <p:sp>
        <p:nvSpPr>
          <p:cNvPr id="8" name="Freeform 7">
            <a:extLst>
              <a:ext uri="{FF2B5EF4-FFF2-40B4-BE49-F238E27FC236}">
                <a16:creationId xmlns="" xmlns:a16="http://schemas.microsoft.com/office/drawing/2014/main" id="{5EDFE1E9-5609-324F-8277-E26B1CEBC18E}"/>
              </a:ext>
            </a:extLst>
          </p:cNvPr>
          <p:cNvSpPr/>
          <p:nvPr/>
        </p:nvSpPr>
        <p:spPr>
          <a:xfrm>
            <a:off x="2137456" y="3632160"/>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9" name="Freeform 8">
            <a:extLst>
              <a:ext uri="{FF2B5EF4-FFF2-40B4-BE49-F238E27FC236}">
                <a16:creationId xmlns="" xmlns:a16="http://schemas.microsoft.com/office/drawing/2014/main" id="{933FD161-329C-404B-B432-1D55BF4BB6A6}"/>
              </a:ext>
            </a:extLst>
          </p:cNvPr>
          <p:cNvSpPr/>
          <p:nvPr/>
        </p:nvSpPr>
        <p:spPr>
          <a:xfrm>
            <a:off x="2251756" y="3746460"/>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3</a:t>
            </a:r>
          </a:p>
        </p:txBody>
      </p:sp>
      <p:sp>
        <p:nvSpPr>
          <p:cNvPr id="10" name="Freeform 9">
            <a:extLst>
              <a:ext uri="{FF2B5EF4-FFF2-40B4-BE49-F238E27FC236}">
                <a16:creationId xmlns="" xmlns:a16="http://schemas.microsoft.com/office/drawing/2014/main" id="{5EDFE1E9-5609-324F-8277-E26B1CEBC18E}"/>
              </a:ext>
            </a:extLst>
          </p:cNvPr>
          <p:cNvSpPr/>
          <p:nvPr/>
        </p:nvSpPr>
        <p:spPr>
          <a:xfrm>
            <a:off x="2137456" y="4603691"/>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1" name="Freeform 10">
            <a:extLst>
              <a:ext uri="{FF2B5EF4-FFF2-40B4-BE49-F238E27FC236}">
                <a16:creationId xmlns="" xmlns:a16="http://schemas.microsoft.com/office/drawing/2014/main" id="{933FD161-329C-404B-B432-1D55BF4BB6A6}"/>
              </a:ext>
            </a:extLst>
          </p:cNvPr>
          <p:cNvSpPr/>
          <p:nvPr/>
        </p:nvSpPr>
        <p:spPr>
          <a:xfrm>
            <a:off x="2258086" y="4711661"/>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4</a:t>
            </a:r>
          </a:p>
        </p:txBody>
      </p:sp>
      <p:sp>
        <p:nvSpPr>
          <p:cNvPr id="12" name="Freeform 11">
            <a:extLst>
              <a:ext uri="{FF2B5EF4-FFF2-40B4-BE49-F238E27FC236}">
                <a16:creationId xmlns="" xmlns:a16="http://schemas.microsoft.com/office/drawing/2014/main" id="{5EDFE1E9-5609-324F-8277-E26B1CEBC18E}"/>
              </a:ext>
            </a:extLst>
          </p:cNvPr>
          <p:cNvSpPr/>
          <p:nvPr/>
        </p:nvSpPr>
        <p:spPr>
          <a:xfrm>
            <a:off x="2137456" y="5575222"/>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3" name="Freeform 12">
            <a:extLst>
              <a:ext uri="{FF2B5EF4-FFF2-40B4-BE49-F238E27FC236}">
                <a16:creationId xmlns="" xmlns:a16="http://schemas.microsoft.com/office/drawing/2014/main" id="{933FD161-329C-404B-B432-1D55BF4BB6A6}"/>
              </a:ext>
            </a:extLst>
          </p:cNvPr>
          <p:cNvSpPr/>
          <p:nvPr/>
        </p:nvSpPr>
        <p:spPr>
          <a:xfrm>
            <a:off x="2251755" y="5689522"/>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5</a:t>
            </a:r>
          </a:p>
        </p:txBody>
      </p:sp>
      <p:sp>
        <p:nvSpPr>
          <p:cNvPr id="14" name="Rectangle 13">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003775" y="1834273"/>
            <a:ext cx="7950200" cy="461665"/>
          </a:xfrm>
          <a:prstGeom prst="rect">
            <a:avLst/>
          </a:prstGeom>
          <a:noFill/>
        </p:spPr>
        <p:txBody>
          <a:bodyPr wrap="square" rtlCol="0">
            <a:spAutoFit/>
          </a:bodyPr>
          <a:lstStyle/>
          <a:p>
            <a:r>
              <a:rPr lang="en-US" sz="2400" b="1" dirty="0" smtClean="0">
                <a:latin typeface="Bahnschrift" panose="020B0502040204020203" pitchFamily="34" charset="0"/>
              </a:rPr>
              <a:t>What are total number of jobs available?</a:t>
            </a:r>
          </a:p>
        </p:txBody>
      </p:sp>
      <p:sp>
        <p:nvSpPr>
          <p:cNvPr id="20" name="TextBox 19"/>
          <p:cNvSpPr txBox="1"/>
          <p:nvPr/>
        </p:nvSpPr>
        <p:spPr>
          <a:xfrm>
            <a:off x="2590800" y="313382"/>
            <a:ext cx="63330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INSIGHTS TO BE FOUND?</a:t>
            </a:r>
            <a:endParaRPr lang="en-IN" sz="3600" b="1" dirty="0">
              <a:solidFill>
                <a:schemeClr val="bg1"/>
              </a:solidFill>
              <a:latin typeface="Bahnschrift" panose="020B0502040204020203" pitchFamily="34" charset="0"/>
            </a:endParaRPr>
          </a:p>
        </p:txBody>
      </p:sp>
      <p:sp>
        <p:nvSpPr>
          <p:cNvPr id="21" name="TextBox 20"/>
          <p:cNvSpPr txBox="1"/>
          <p:nvPr/>
        </p:nvSpPr>
        <p:spPr>
          <a:xfrm>
            <a:off x="3003775" y="2768599"/>
            <a:ext cx="7950200" cy="461665"/>
          </a:xfrm>
          <a:prstGeom prst="rect">
            <a:avLst/>
          </a:prstGeom>
          <a:noFill/>
        </p:spPr>
        <p:txBody>
          <a:bodyPr wrap="square" rtlCol="0">
            <a:spAutoFit/>
          </a:bodyPr>
          <a:lstStyle/>
          <a:p>
            <a:r>
              <a:rPr lang="en-US" sz="2400" b="1" dirty="0" smtClean="0">
                <a:latin typeface="Bahnschrift" panose="020B0502040204020203" pitchFamily="34" charset="0"/>
              </a:rPr>
              <a:t>What are total number of companies providing jobs?</a:t>
            </a:r>
          </a:p>
        </p:txBody>
      </p:sp>
      <p:sp>
        <p:nvSpPr>
          <p:cNvPr id="22" name="TextBox 21"/>
          <p:cNvSpPr txBox="1"/>
          <p:nvPr/>
        </p:nvSpPr>
        <p:spPr>
          <a:xfrm>
            <a:off x="3003775" y="3746460"/>
            <a:ext cx="7950200" cy="461665"/>
          </a:xfrm>
          <a:prstGeom prst="rect">
            <a:avLst/>
          </a:prstGeom>
          <a:noFill/>
        </p:spPr>
        <p:txBody>
          <a:bodyPr wrap="square" rtlCol="0">
            <a:spAutoFit/>
          </a:bodyPr>
          <a:lstStyle/>
          <a:p>
            <a:r>
              <a:rPr lang="en-US" sz="2400" b="1" dirty="0" smtClean="0">
                <a:latin typeface="Bahnschrift" panose="020B0502040204020203" pitchFamily="34" charset="0"/>
              </a:rPr>
              <a:t>What are </a:t>
            </a:r>
            <a:r>
              <a:rPr lang="en-US" sz="2400" b="1" smtClean="0">
                <a:latin typeface="Bahnschrift" panose="020B0502040204020203" pitchFamily="34" charset="0"/>
              </a:rPr>
              <a:t>total jobs </a:t>
            </a:r>
            <a:r>
              <a:rPr lang="en-US" sz="2400" b="1" dirty="0" smtClean="0">
                <a:latin typeface="Bahnschrift" panose="020B0502040204020203" pitchFamily="34" charset="0"/>
              </a:rPr>
              <a:t>for various domains?</a:t>
            </a:r>
          </a:p>
        </p:txBody>
      </p:sp>
      <p:sp>
        <p:nvSpPr>
          <p:cNvPr id="23" name="TextBox 22"/>
          <p:cNvSpPr txBox="1"/>
          <p:nvPr/>
        </p:nvSpPr>
        <p:spPr>
          <a:xfrm>
            <a:off x="3003775" y="4607885"/>
            <a:ext cx="7950200" cy="830997"/>
          </a:xfrm>
          <a:prstGeom prst="rect">
            <a:avLst/>
          </a:prstGeom>
          <a:noFill/>
        </p:spPr>
        <p:txBody>
          <a:bodyPr wrap="square" rtlCol="0">
            <a:spAutoFit/>
          </a:bodyPr>
          <a:lstStyle/>
          <a:p>
            <a:r>
              <a:rPr lang="en-US" sz="2400" b="1" dirty="0" smtClean="0">
                <a:latin typeface="Bahnschrift" panose="020B0502040204020203" pitchFamily="34" charset="0"/>
              </a:rPr>
              <a:t>What are various career level and it’s distribution across various jobs?</a:t>
            </a:r>
          </a:p>
        </p:txBody>
      </p:sp>
      <p:sp>
        <p:nvSpPr>
          <p:cNvPr id="24" name="TextBox 23"/>
          <p:cNvSpPr txBox="1"/>
          <p:nvPr/>
        </p:nvSpPr>
        <p:spPr>
          <a:xfrm>
            <a:off x="3003775" y="5720396"/>
            <a:ext cx="7950200" cy="830997"/>
          </a:xfrm>
          <a:prstGeom prst="rect">
            <a:avLst/>
          </a:prstGeom>
          <a:noFill/>
        </p:spPr>
        <p:txBody>
          <a:bodyPr wrap="square" rtlCol="0">
            <a:spAutoFit/>
          </a:bodyPr>
          <a:lstStyle/>
          <a:p>
            <a:r>
              <a:rPr lang="en-US" sz="2400" b="1" dirty="0" smtClean="0">
                <a:latin typeface="Bahnschrift" panose="020B0502040204020203" pitchFamily="34" charset="0"/>
              </a:rPr>
              <a:t>What are distribution of jobs across various analytics fields?</a:t>
            </a:r>
          </a:p>
        </p:txBody>
      </p:sp>
    </p:spTree>
    <p:extLst>
      <p:ext uri="{BB962C8B-B14F-4D97-AF65-F5344CB8AC3E}">
        <p14:creationId xmlns:p14="http://schemas.microsoft.com/office/powerpoint/2010/main" val="26515815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 xmlns:a16="http://schemas.microsoft.com/office/drawing/2014/main" id="{5EDFE1E9-5609-324F-8277-E26B1CEBC18E}"/>
              </a:ext>
            </a:extLst>
          </p:cNvPr>
          <p:cNvSpPr/>
          <p:nvPr/>
        </p:nvSpPr>
        <p:spPr>
          <a:xfrm>
            <a:off x="2137456" y="1689098"/>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 xmlns:a16="http://schemas.microsoft.com/office/drawing/2014/main" id="{933FD161-329C-404B-B432-1D55BF4BB6A6}"/>
              </a:ext>
            </a:extLst>
          </p:cNvPr>
          <p:cNvSpPr/>
          <p:nvPr/>
        </p:nvSpPr>
        <p:spPr>
          <a:xfrm>
            <a:off x="2251758" y="1803400"/>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6</a:t>
            </a:r>
          </a:p>
        </p:txBody>
      </p:sp>
      <p:sp>
        <p:nvSpPr>
          <p:cNvPr id="6" name="Freeform 5">
            <a:extLst>
              <a:ext uri="{FF2B5EF4-FFF2-40B4-BE49-F238E27FC236}">
                <a16:creationId xmlns="" xmlns:a16="http://schemas.microsoft.com/office/drawing/2014/main" id="{5EDFE1E9-5609-324F-8277-E26B1CEBC18E}"/>
              </a:ext>
            </a:extLst>
          </p:cNvPr>
          <p:cNvSpPr/>
          <p:nvPr/>
        </p:nvSpPr>
        <p:spPr>
          <a:xfrm>
            <a:off x="2137456" y="2660629"/>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 xmlns:a16="http://schemas.microsoft.com/office/drawing/2014/main" id="{933FD161-329C-404B-B432-1D55BF4BB6A6}"/>
              </a:ext>
            </a:extLst>
          </p:cNvPr>
          <p:cNvSpPr/>
          <p:nvPr/>
        </p:nvSpPr>
        <p:spPr>
          <a:xfrm>
            <a:off x="2258086" y="2768599"/>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7</a:t>
            </a:r>
            <a:endParaRPr lang="en-US" sz="2000" b="1" dirty="0">
              <a:solidFill>
                <a:schemeClr val="bg1"/>
              </a:solidFill>
              <a:latin typeface="Roboto" panose="02000000000000000000" pitchFamily="2" charset="0"/>
              <a:ea typeface="Roboto" panose="02000000000000000000" pitchFamily="2" charset="0"/>
            </a:endParaRPr>
          </a:p>
        </p:txBody>
      </p:sp>
      <p:sp>
        <p:nvSpPr>
          <p:cNvPr id="8" name="Freeform 7">
            <a:extLst>
              <a:ext uri="{FF2B5EF4-FFF2-40B4-BE49-F238E27FC236}">
                <a16:creationId xmlns="" xmlns:a16="http://schemas.microsoft.com/office/drawing/2014/main" id="{5EDFE1E9-5609-324F-8277-E26B1CEBC18E}"/>
              </a:ext>
            </a:extLst>
          </p:cNvPr>
          <p:cNvSpPr/>
          <p:nvPr/>
        </p:nvSpPr>
        <p:spPr>
          <a:xfrm>
            <a:off x="2137456" y="3632160"/>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9" name="Freeform 8">
            <a:extLst>
              <a:ext uri="{FF2B5EF4-FFF2-40B4-BE49-F238E27FC236}">
                <a16:creationId xmlns="" xmlns:a16="http://schemas.microsoft.com/office/drawing/2014/main" id="{933FD161-329C-404B-B432-1D55BF4BB6A6}"/>
              </a:ext>
            </a:extLst>
          </p:cNvPr>
          <p:cNvSpPr/>
          <p:nvPr/>
        </p:nvSpPr>
        <p:spPr>
          <a:xfrm>
            <a:off x="2251756" y="3746460"/>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8</a:t>
            </a:r>
            <a:endParaRPr lang="en-US" sz="2000" b="1" dirty="0">
              <a:solidFill>
                <a:schemeClr val="bg1"/>
              </a:solidFill>
              <a:latin typeface="Roboto" panose="02000000000000000000" pitchFamily="2" charset="0"/>
              <a:ea typeface="Roboto" panose="02000000000000000000" pitchFamily="2" charset="0"/>
            </a:endParaRPr>
          </a:p>
        </p:txBody>
      </p:sp>
      <p:sp>
        <p:nvSpPr>
          <p:cNvPr id="10" name="Freeform 9">
            <a:extLst>
              <a:ext uri="{FF2B5EF4-FFF2-40B4-BE49-F238E27FC236}">
                <a16:creationId xmlns="" xmlns:a16="http://schemas.microsoft.com/office/drawing/2014/main" id="{5EDFE1E9-5609-324F-8277-E26B1CEBC18E}"/>
              </a:ext>
            </a:extLst>
          </p:cNvPr>
          <p:cNvSpPr/>
          <p:nvPr/>
        </p:nvSpPr>
        <p:spPr>
          <a:xfrm>
            <a:off x="2137456" y="4603691"/>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1" name="Freeform 10">
            <a:extLst>
              <a:ext uri="{FF2B5EF4-FFF2-40B4-BE49-F238E27FC236}">
                <a16:creationId xmlns="" xmlns:a16="http://schemas.microsoft.com/office/drawing/2014/main" id="{933FD161-329C-404B-B432-1D55BF4BB6A6}"/>
              </a:ext>
            </a:extLst>
          </p:cNvPr>
          <p:cNvSpPr/>
          <p:nvPr/>
        </p:nvSpPr>
        <p:spPr>
          <a:xfrm>
            <a:off x="2258086" y="4711661"/>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9</a:t>
            </a:r>
            <a:endParaRPr lang="en-US" sz="2000" b="1" dirty="0">
              <a:solidFill>
                <a:schemeClr val="bg1"/>
              </a:solidFill>
              <a:latin typeface="Roboto" panose="02000000000000000000" pitchFamily="2" charset="0"/>
              <a:ea typeface="Roboto" panose="02000000000000000000" pitchFamily="2" charset="0"/>
            </a:endParaRPr>
          </a:p>
        </p:txBody>
      </p:sp>
      <p:sp>
        <p:nvSpPr>
          <p:cNvPr id="12" name="Freeform 11">
            <a:extLst>
              <a:ext uri="{FF2B5EF4-FFF2-40B4-BE49-F238E27FC236}">
                <a16:creationId xmlns="" xmlns:a16="http://schemas.microsoft.com/office/drawing/2014/main" id="{5EDFE1E9-5609-324F-8277-E26B1CEBC18E}"/>
              </a:ext>
            </a:extLst>
          </p:cNvPr>
          <p:cNvSpPr/>
          <p:nvPr/>
        </p:nvSpPr>
        <p:spPr>
          <a:xfrm>
            <a:off x="2137456" y="5575222"/>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3" name="Freeform 12">
            <a:extLst>
              <a:ext uri="{FF2B5EF4-FFF2-40B4-BE49-F238E27FC236}">
                <a16:creationId xmlns="" xmlns:a16="http://schemas.microsoft.com/office/drawing/2014/main" id="{933FD161-329C-404B-B432-1D55BF4BB6A6}"/>
              </a:ext>
            </a:extLst>
          </p:cNvPr>
          <p:cNvSpPr/>
          <p:nvPr/>
        </p:nvSpPr>
        <p:spPr>
          <a:xfrm>
            <a:off x="2251755" y="5689522"/>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10</a:t>
            </a:r>
            <a:endParaRPr lang="en-US" sz="2000" b="1" dirty="0">
              <a:solidFill>
                <a:schemeClr val="bg1"/>
              </a:solidFill>
              <a:latin typeface="Roboto" panose="02000000000000000000" pitchFamily="2" charset="0"/>
              <a:ea typeface="Roboto" panose="02000000000000000000" pitchFamily="2" charset="0"/>
            </a:endParaRPr>
          </a:p>
        </p:txBody>
      </p:sp>
      <p:sp>
        <p:nvSpPr>
          <p:cNvPr id="14" name="Rectangle 13">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003775" y="1834273"/>
            <a:ext cx="7950200" cy="461665"/>
          </a:xfrm>
          <a:prstGeom prst="rect">
            <a:avLst/>
          </a:prstGeom>
          <a:noFill/>
        </p:spPr>
        <p:txBody>
          <a:bodyPr wrap="square" rtlCol="0">
            <a:spAutoFit/>
          </a:bodyPr>
          <a:lstStyle/>
          <a:p>
            <a:r>
              <a:rPr lang="en-US" sz="2400" b="1" dirty="0" smtClean="0">
                <a:latin typeface="Bahnschrift" panose="020B0502040204020203" pitchFamily="34" charset="0"/>
              </a:rPr>
              <a:t>Which company is providing highest number of jobs?</a:t>
            </a:r>
          </a:p>
        </p:txBody>
      </p:sp>
      <p:sp>
        <p:nvSpPr>
          <p:cNvPr id="21" name="TextBox 20"/>
          <p:cNvSpPr txBox="1"/>
          <p:nvPr/>
        </p:nvSpPr>
        <p:spPr>
          <a:xfrm>
            <a:off x="3003775" y="2768599"/>
            <a:ext cx="7950200" cy="461665"/>
          </a:xfrm>
          <a:prstGeom prst="rect">
            <a:avLst/>
          </a:prstGeom>
          <a:noFill/>
        </p:spPr>
        <p:txBody>
          <a:bodyPr wrap="square" rtlCol="0">
            <a:spAutoFit/>
          </a:bodyPr>
          <a:lstStyle/>
          <a:p>
            <a:r>
              <a:rPr lang="en-US" sz="2400" b="1" dirty="0" smtClean="0">
                <a:latin typeface="Bahnschrift" panose="020B0502040204020203" pitchFamily="34" charset="0"/>
              </a:rPr>
              <a:t>Which domain has the highest number of jobs?</a:t>
            </a:r>
          </a:p>
        </p:txBody>
      </p:sp>
      <p:sp>
        <p:nvSpPr>
          <p:cNvPr id="23" name="TextBox 22"/>
          <p:cNvSpPr txBox="1"/>
          <p:nvPr/>
        </p:nvSpPr>
        <p:spPr>
          <a:xfrm>
            <a:off x="3003775" y="4773411"/>
            <a:ext cx="7950200" cy="461665"/>
          </a:xfrm>
          <a:prstGeom prst="rect">
            <a:avLst/>
          </a:prstGeom>
          <a:noFill/>
        </p:spPr>
        <p:txBody>
          <a:bodyPr wrap="square" rtlCol="0">
            <a:spAutoFit/>
          </a:bodyPr>
          <a:lstStyle/>
          <a:p>
            <a:r>
              <a:rPr lang="en-US" sz="2400" b="1" dirty="0" smtClean="0">
                <a:latin typeface="Bahnschrift" panose="020B0502040204020203" pitchFamily="34" charset="0"/>
              </a:rPr>
              <a:t>What are various job types for different job titles?</a:t>
            </a:r>
          </a:p>
        </p:txBody>
      </p:sp>
      <p:sp>
        <p:nvSpPr>
          <p:cNvPr id="24" name="TextBox 23"/>
          <p:cNvSpPr txBox="1"/>
          <p:nvPr/>
        </p:nvSpPr>
        <p:spPr>
          <a:xfrm>
            <a:off x="3003775" y="5689522"/>
            <a:ext cx="7950200" cy="461665"/>
          </a:xfrm>
          <a:prstGeom prst="rect">
            <a:avLst/>
          </a:prstGeom>
          <a:noFill/>
        </p:spPr>
        <p:txBody>
          <a:bodyPr wrap="square" rtlCol="0">
            <a:spAutoFit/>
          </a:bodyPr>
          <a:lstStyle/>
          <a:p>
            <a:r>
              <a:rPr lang="en-US" sz="2400" b="1" dirty="0" smtClean="0">
                <a:latin typeface="Bahnschrift" panose="020B0502040204020203" pitchFamily="34" charset="0"/>
              </a:rPr>
              <a:t>Which are TOP 5 companies with highest jobs?</a:t>
            </a:r>
          </a:p>
        </p:txBody>
      </p:sp>
      <p:sp>
        <p:nvSpPr>
          <p:cNvPr id="19" name="TextBox 18"/>
          <p:cNvSpPr txBox="1"/>
          <p:nvPr/>
        </p:nvSpPr>
        <p:spPr>
          <a:xfrm>
            <a:off x="3003775" y="3777737"/>
            <a:ext cx="7950200" cy="461665"/>
          </a:xfrm>
          <a:prstGeom prst="rect">
            <a:avLst/>
          </a:prstGeom>
          <a:noFill/>
        </p:spPr>
        <p:txBody>
          <a:bodyPr wrap="square" rtlCol="0">
            <a:spAutoFit/>
          </a:bodyPr>
          <a:lstStyle/>
          <a:p>
            <a:r>
              <a:rPr lang="en-US" sz="2400" b="1" dirty="0" smtClean="0">
                <a:latin typeface="Bahnschrift" panose="020B0502040204020203" pitchFamily="34" charset="0"/>
              </a:rPr>
              <a:t>What are minimum required qualification for job roles?</a:t>
            </a:r>
          </a:p>
        </p:txBody>
      </p:sp>
      <p:sp>
        <p:nvSpPr>
          <p:cNvPr id="25" name="TextBox 24"/>
          <p:cNvSpPr txBox="1"/>
          <p:nvPr/>
        </p:nvSpPr>
        <p:spPr>
          <a:xfrm>
            <a:off x="2590800" y="313382"/>
            <a:ext cx="63330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INSIGHTS TO BE FOUND?</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1063529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6DEFD6E-540C-544E-962C-F4A95C8AD665}"/>
              </a:ext>
            </a:extLst>
          </p:cNvPr>
          <p:cNvSpPr/>
          <p:nvPr/>
        </p:nvSpPr>
        <p:spPr>
          <a:xfrm rot="10800000" flipV="1">
            <a:off x="0" y="0"/>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 xmlns:a16="http://schemas.microsoft.com/office/drawing/2014/main" id="{D3643F46-7764-ED4E-89E8-733EB275E889}"/>
              </a:ext>
            </a:extLst>
          </p:cNvPr>
          <p:cNvSpPr/>
          <p:nvPr/>
        </p:nvSpPr>
        <p:spPr>
          <a:xfrm>
            <a:off x="2499876" y="2394060"/>
            <a:ext cx="2249923" cy="12115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1">
            <a:extLst>
              <a:ext uri="{FF2B5EF4-FFF2-40B4-BE49-F238E27FC236}">
                <a16:creationId xmlns="" xmlns:a16="http://schemas.microsoft.com/office/drawing/2014/main" id="{7F27B721-0BB5-2741-A56C-0878060DE984}"/>
              </a:ext>
            </a:extLst>
          </p:cNvPr>
          <p:cNvSpPr/>
          <p:nvPr/>
        </p:nvSpPr>
        <p:spPr>
          <a:xfrm>
            <a:off x="3624837" y="2481936"/>
            <a:ext cx="1011497" cy="1035755"/>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5400" b="1" dirty="0">
                <a:latin typeface="Arial Narrow" panose="020B0606020202030204" pitchFamily="34" charset="0"/>
                <a:ea typeface="Roboto Medium" panose="02000000000000000000" pitchFamily="2" charset="0"/>
                <a:cs typeface="Arial Unicode MS" pitchFamily="2"/>
              </a:rPr>
              <a:t>4</a:t>
            </a:r>
            <a:endParaRPr lang="en-US" sz="5400" b="1" u="none" strike="noStrike" kern="1200" dirty="0">
              <a:ln>
                <a:noFill/>
              </a:ln>
              <a:latin typeface="Arial Narrow" panose="020B0606020202030204" pitchFamily="34" charset="0"/>
              <a:ea typeface="Roboto Medium" panose="02000000000000000000" pitchFamily="2" charset="0"/>
              <a:cs typeface="Arial Unicode MS" pitchFamily="2"/>
            </a:endParaRPr>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839534" y="1845651"/>
            <a:ext cx="4809067" cy="2308324"/>
          </a:xfrm>
          <a:prstGeom prst="rect">
            <a:avLst/>
          </a:prstGeom>
          <a:noFill/>
        </p:spPr>
        <p:txBody>
          <a:bodyPr wrap="square" rtlCol="0">
            <a:spAutoFit/>
          </a:bodyPr>
          <a:lstStyle/>
          <a:p>
            <a:pPr algn="ctr"/>
            <a:r>
              <a:rPr lang="en-US" sz="4800" b="1" dirty="0" smtClean="0">
                <a:solidFill>
                  <a:schemeClr val="bg1"/>
                </a:solidFill>
                <a:latin typeface="Bahnschrift" panose="020B0502040204020203" pitchFamily="34" charset="0"/>
                <a:cs typeface="Arial" panose="020B0604020202020204" pitchFamily="34" charset="0"/>
              </a:rPr>
              <a:t>STEPS FOR CLEANING DATA AND EDA</a:t>
            </a:r>
            <a:endParaRPr lang="en-IN" sz="4800" b="1" dirty="0">
              <a:solidFill>
                <a:schemeClr val="bg1"/>
              </a:solidFill>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val="39078855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811867" y="313382"/>
            <a:ext cx="8525933"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1. REMOVING UNECESSARY COLUMNS</a:t>
            </a:r>
            <a:endParaRPr lang="en-IN" sz="3600" b="1" dirty="0">
              <a:solidFill>
                <a:schemeClr val="bg1"/>
              </a:solidFill>
              <a:latin typeface="Bahnschrift" panose="020B0502040204020203" pitchFamily="34" charset="0"/>
            </a:endParaRPr>
          </a:p>
        </p:txBody>
      </p:sp>
      <p:sp>
        <p:nvSpPr>
          <p:cNvPr id="4" name="Freeform 3">
            <a:extLst>
              <a:ext uri="{FF2B5EF4-FFF2-40B4-BE49-F238E27FC236}">
                <a16:creationId xmlns="" xmlns:a16="http://schemas.microsoft.com/office/drawing/2014/main" id="{5EDFE1E9-5609-324F-8277-E26B1CEBC18E}"/>
              </a:ext>
            </a:extLst>
          </p:cNvPr>
          <p:cNvSpPr/>
          <p:nvPr/>
        </p:nvSpPr>
        <p:spPr>
          <a:xfrm>
            <a:off x="2086656" y="2764365"/>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 xmlns:a16="http://schemas.microsoft.com/office/drawing/2014/main" id="{933FD161-329C-404B-B432-1D55BF4BB6A6}"/>
              </a:ext>
            </a:extLst>
          </p:cNvPr>
          <p:cNvSpPr/>
          <p:nvPr/>
        </p:nvSpPr>
        <p:spPr>
          <a:xfrm>
            <a:off x="2200958" y="2878667"/>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a:t>
            </a:r>
            <a:endParaRPr lang="en-US" sz="2000" b="1" dirty="0">
              <a:solidFill>
                <a:schemeClr val="bg1"/>
              </a:solidFill>
              <a:latin typeface="Roboto" panose="02000000000000000000" pitchFamily="2" charset="0"/>
              <a:ea typeface="Roboto" panose="02000000000000000000" pitchFamily="2" charset="0"/>
            </a:endParaRPr>
          </a:p>
        </p:txBody>
      </p:sp>
      <p:sp>
        <p:nvSpPr>
          <p:cNvPr id="6" name="Freeform 5">
            <a:extLst>
              <a:ext uri="{FF2B5EF4-FFF2-40B4-BE49-F238E27FC236}">
                <a16:creationId xmlns="" xmlns:a16="http://schemas.microsoft.com/office/drawing/2014/main" id="{5EDFE1E9-5609-324F-8277-E26B1CEBC18E}"/>
              </a:ext>
            </a:extLst>
          </p:cNvPr>
          <p:cNvSpPr/>
          <p:nvPr/>
        </p:nvSpPr>
        <p:spPr>
          <a:xfrm>
            <a:off x="2086656" y="3735896"/>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 xmlns:a16="http://schemas.microsoft.com/office/drawing/2014/main" id="{933FD161-329C-404B-B432-1D55BF4BB6A6}"/>
              </a:ext>
            </a:extLst>
          </p:cNvPr>
          <p:cNvSpPr/>
          <p:nvPr/>
        </p:nvSpPr>
        <p:spPr>
          <a:xfrm>
            <a:off x="2207286" y="3843866"/>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2</a:t>
            </a:r>
          </a:p>
        </p:txBody>
      </p:sp>
      <p:sp>
        <p:nvSpPr>
          <p:cNvPr id="14" name="TextBox 13"/>
          <p:cNvSpPr txBox="1"/>
          <p:nvPr/>
        </p:nvSpPr>
        <p:spPr>
          <a:xfrm>
            <a:off x="2952975" y="2878862"/>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REMOVING LOWER  SALARY RANGE &amp; UPPER SALARY RANGE</a:t>
            </a:r>
          </a:p>
          <a:p>
            <a:r>
              <a:rPr lang="en-US" sz="1200" dirty="0" smtClean="0">
                <a:solidFill>
                  <a:schemeClr val="bg2">
                    <a:lumMod val="50000"/>
                  </a:schemeClr>
                </a:solidFill>
                <a:latin typeface="Bahnschrift" panose="020B0502040204020203" pitchFamily="34" charset="0"/>
              </a:rPr>
              <a:t>The column is of no use hence we can replace the columns using remove column option of Power BI.</a:t>
            </a:r>
            <a:endParaRPr lang="en-IN" sz="1200" dirty="0">
              <a:solidFill>
                <a:schemeClr val="bg2">
                  <a:lumMod val="50000"/>
                </a:schemeClr>
              </a:solidFill>
              <a:latin typeface="Bahnschrift" panose="020B0502040204020203" pitchFamily="34" charset="0"/>
            </a:endParaRPr>
          </a:p>
        </p:txBody>
      </p:sp>
      <p:sp>
        <p:nvSpPr>
          <p:cNvPr id="15" name="TextBox 14"/>
          <p:cNvSpPr txBox="1"/>
          <p:nvPr/>
        </p:nvSpPr>
        <p:spPr>
          <a:xfrm>
            <a:off x="2952975" y="3844061"/>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REMOVING DATE SOURCE COLUMN</a:t>
            </a:r>
          </a:p>
          <a:p>
            <a:r>
              <a:rPr lang="en-US" sz="1200" dirty="0">
                <a:solidFill>
                  <a:schemeClr val="bg2">
                    <a:lumMod val="50000"/>
                  </a:schemeClr>
                </a:solidFill>
                <a:latin typeface="Bahnschrift" panose="020B0502040204020203" pitchFamily="34" charset="0"/>
              </a:rPr>
              <a:t>The column is of no use hence we can replace the columns using remove column option of Power </a:t>
            </a:r>
            <a:r>
              <a:rPr lang="en-US" sz="1200" dirty="0" smtClean="0">
                <a:solidFill>
                  <a:schemeClr val="bg2">
                    <a:lumMod val="50000"/>
                  </a:schemeClr>
                </a:solidFill>
                <a:latin typeface="Bahnschrift" panose="020B0502040204020203" pitchFamily="34" charset="0"/>
              </a:rPr>
              <a:t>BI.</a:t>
            </a:r>
            <a:endParaRPr lang="en-IN" sz="1200" dirty="0">
              <a:solidFill>
                <a:schemeClr val="bg2">
                  <a:lumMod val="50000"/>
                </a:schemeClr>
              </a:solidFill>
              <a:latin typeface="Bahnschrift" panose="020B0502040204020203" pitchFamily="34" charset="0"/>
            </a:endParaRPr>
          </a:p>
        </p:txBody>
      </p:sp>
    </p:spTree>
    <p:extLst>
      <p:ext uri="{BB962C8B-B14F-4D97-AF65-F5344CB8AC3E}">
        <p14:creationId xmlns:p14="http://schemas.microsoft.com/office/powerpoint/2010/main" val="32541158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515535" y="327962"/>
            <a:ext cx="8940800"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2. REMOVING NULL VALUES AND ERRORS</a:t>
            </a:r>
            <a:endParaRPr lang="en-IN" sz="3600" b="1" dirty="0">
              <a:solidFill>
                <a:schemeClr val="bg1"/>
              </a:solidFill>
              <a:latin typeface="Bahnschrift" panose="020B0502040204020203" pitchFamily="34" charset="0"/>
            </a:endParaRPr>
          </a:p>
        </p:txBody>
      </p:sp>
      <p:sp>
        <p:nvSpPr>
          <p:cNvPr id="4" name="Freeform 3">
            <a:extLst>
              <a:ext uri="{FF2B5EF4-FFF2-40B4-BE49-F238E27FC236}">
                <a16:creationId xmlns="" xmlns:a16="http://schemas.microsoft.com/office/drawing/2014/main" id="{5EDFE1E9-5609-324F-8277-E26B1CEBC18E}"/>
              </a:ext>
            </a:extLst>
          </p:cNvPr>
          <p:cNvSpPr/>
          <p:nvPr/>
        </p:nvSpPr>
        <p:spPr>
          <a:xfrm>
            <a:off x="1874990" y="2637365"/>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 xmlns:a16="http://schemas.microsoft.com/office/drawing/2014/main" id="{933FD161-329C-404B-B432-1D55BF4BB6A6}"/>
              </a:ext>
            </a:extLst>
          </p:cNvPr>
          <p:cNvSpPr/>
          <p:nvPr/>
        </p:nvSpPr>
        <p:spPr>
          <a:xfrm>
            <a:off x="1989292" y="2751667"/>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a:t>
            </a:r>
            <a:endParaRPr lang="en-US" sz="2000" b="1" dirty="0">
              <a:solidFill>
                <a:schemeClr val="bg1"/>
              </a:solidFill>
              <a:latin typeface="Roboto" panose="02000000000000000000" pitchFamily="2" charset="0"/>
              <a:ea typeface="Roboto" panose="02000000000000000000" pitchFamily="2" charset="0"/>
            </a:endParaRPr>
          </a:p>
        </p:txBody>
      </p:sp>
      <p:sp>
        <p:nvSpPr>
          <p:cNvPr id="6" name="Freeform 5">
            <a:extLst>
              <a:ext uri="{FF2B5EF4-FFF2-40B4-BE49-F238E27FC236}">
                <a16:creationId xmlns="" xmlns:a16="http://schemas.microsoft.com/office/drawing/2014/main" id="{5EDFE1E9-5609-324F-8277-E26B1CEBC18E}"/>
              </a:ext>
            </a:extLst>
          </p:cNvPr>
          <p:cNvSpPr/>
          <p:nvPr/>
        </p:nvSpPr>
        <p:spPr>
          <a:xfrm>
            <a:off x="1874990" y="3608896"/>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 xmlns:a16="http://schemas.microsoft.com/office/drawing/2014/main" id="{933FD161-329C-404B-B432-1D55BF4BB6A6}"/>
              </a:ext>
            </a:extLst>
          </p:cNvPr>
          <p:cNvSpPr/>
          <p:nvPr/>
        </p:nvSpPr>
        <p:spPr>
          <a:xfrm>
            <a:off x="1995620" y="3716866"/>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2</a:t>
            </a:r>
          </a:p>
        </p:txBody>
      </p:sp>
      <p:sp>
        <p:nvSpPr>
          <p:cNvPr id="14" name="TextBox 13"/>
          <p:cNvSpPr txBox="1"/>
          <p:nvPr/>
        </p:nvSpPr>
        <p:spPr>
          <a:xfrm>
            <a:off x="2741307" y="2681496"/>
            <a:ext cx="7950200" cy="707886"/>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REMOVING NULL VALUES AND ERRORS AND MISSING VALUES FROM COLUMNS</a:t>
            </a:r>
          </a:p>
          <a:p>
            <a:r>
              <a:rPr lang="en-US" sz="1200" dirty="0" smtClean="0">
                <a:solidFill>
                  <a:schemeClr val="bg2">
                    <a:lumMod val="50000"/>
                  </a:schemeClr>
                </a:solidFill>
                <a:latin typeface="Bahnschrift" panose="020B0502040204020203" pitchFamily="34" charset="0"/>
              </a:rPr>
              <a:t>There are various null values, errors and missing values in the columns which we can delete using  various options in Power BI.</a:t>
            </a:r>
            <a:endParaRPr lang="en-IN" sz="1200" dirty="0">
              <a:solidFill>
                <a:schemeClr val="bg2">
                  <a:lumMod val="50000"/>
                </a:schemeClr>
              </a:solidFill>
              <a:latin typeface="Bahnschrift" panose="020B0502040204020203" pitchFamily="34" charset="0"/>
            </a:endParaRPr>
          </a:p>
        </p:txBody>
      </p:sp>
      <p:sp>
        <p:nvSpPr>
          <p:cNvPr id="15" name="TextBox 14"/>
          <p:cNvSpPr txBox="1"/>
          <p:nvPr/>
        </p:nvSpPr>
        <p:spPr>
          <a:xfrm>
            <a:off x="2741307" y="3716963"/>
            <a:ext cx="7950200" cy="707886"/>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REMOVING NOT SPECIFIED VALUES FROM THE COLUMNS</a:t>
            </a:r>
          </a:p>
          <a:p>
            <a:r>
              <a:rPr lang="en-US" sz="1200" dirty="0" smtClean="0">
                <a:solidFill>
                  <a:schemeClr val="bg2">
                    <a:lumMod val="50000"/>
                  </a:schemeClr>
                </a:solidFill>
                <a:latin typeface="Bahnschrift" panose="020B0502040204020203" pitchFamily="34" charset="0"/>
              </a:rPr>
              <a:t>There are many columns which has the value Not Specified values which are of no use and can create problem while changing data types and other calculations hence we will remove that values from the data set.</a:t>
            </a:r>
            <a:endParaRPr lang="en-IN" sz="1200" dirty="0">
              <a:solidFill>
                <a:schemeClr val="bg2">
                  <a:lumMod val="50000"/>
                </a:schemeClr>
              </a:solidFill>
              <a:latin typeface="Bahnschrift" panose="020B0502040204020203" pitchFamily="34" charset="0"/>
            </a:endParaRPr>
          </a:p>
        </p:txBody>
      </p:sp>
    </p:spTree>
    <p:extLst>
      <p:ext uri="{BB962C8B-B14F-4D97-AF65-F5344CB8AC3E}">
        <p14:creationId xmlns:p14="http://schemas.microsoft.com/office/powerpoint/2010/main" val="21888854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515535" y="327962"/>
            <a:ext cx="8940800" cy="646331"/>
          </a:xfrm>
          <a:prstGeom prst="rect">
            <a:avLst/>
          </a:prstGeom>
          <a:noFill/>
        </p:spPr>
        <p:txBody>
          <a:bodyPr wrap="square" rtlCol="0">
            <a:spAutoFit/>
          </a:bodyPr>
          <a:lstStyle/>
          <a:p>
            <a:pPr algn="ctr"/>
            <a:r>
              <a:rPr lang="en-US" sz="3600" b="1" dirty="0">
                <a:solidFill>
                  <a:schemeClr val="bg1"/>
                </a:solidFill>
                <a:latin typeface="Bahnschrift" panose="020B0502040204020203" pitchFamily="34" charset="0"/>
              </a:rPr>
              <a:t>3</a:t>
            </a:r>
            <a:r>
              <a:rPr lang="en-US" sz="3600" b="1" dirty="0" smtClean="0">
                <a:solidFill>
                  <a:schemeClr val="bg1"/>
                </a:solidFill>
                <a:latin typeface="Bahnschrift" panose="020B0502040204020203" pitchFamily="34" charset="0"/>
              </a:rPr>
              <a:t>. CHANGING DATA TYPES</a:t>
            </a:r>
            <a:endParaRPr lang="en-IN" sz="3600" b="1" dirty="0">
              <a:solidFill>
                <a:schemeClr val="bg1"/>
              </a:solidFill>
              <a:latin typeface="Bahnschrift" panose="020B0502040204020203" pitchFamily="34" charset="0"/>
            </a:endParaRPr>
          </a:p>
        </p:txBody>
      </p:sp>
      <p:sp>
        <p:nvSpPr>
          <p:cNvPr id="4" name="Freeform 3">
            <a:extLst>
              <a:ext uri="{FF2B5EF4-FFF2-40B4-BE49-F238E27FC236}">
                <a16:creationId xmlns="" xmlns:a16="http://schemas.microsoft.com/office/drawing/2014/main" id="{5EDFE1E9-5609-324F-8277-E26B1CEBC18E}"/>
              </a:ext>
            </a:extLst>
          </p:cNvPr>
          <p:cNvSpPr/>
          <p:nvPr/>
        </p:nvSpPr>
        <p:spPr>
          <a:xfrm>
            <a:off x="2035856" y="2527298"/>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 xmlns:a16="http://schemas.microsoft.com/office/drawing/2014/main" id="{933FD161-329C-404B-B432-1D55BF4BB6A6}"/>
              </a:ext>
            </a:extLst>
          </p:cNvPr>
          <p:cNvSpPr/>
          <p:nvPr/>
        </p:nvSpPr>
        <p:spPr>
          <a:xfrm>
            <a:off x="2150158" y="2641600"/>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a:t>
            </a:r>
            <a:endParaRPr lang="en-US" sz="2000" b="1" dirty="0">
              <a:solidFill>
                <a:schemeClr val="bg1"/>
              </a:solidFill>
              <a:latin typeface="Roboto" panose="02000000000000000000" pitchFamily="2" charset="0"/>
              <a:ea typeface="Roboto" panose="02000000000000000000" pitchFamily="2" charset="0"/>
            </a:endParaRPr>
          </a:p>
        </p:txBody>
      </p:sp>
      <p:sp>
        <p:nvSpPr>
          <p:cNvPr id="6" name="Freeform 5">
            <a:extLst>
              <a:ext uri="{FF2B5EF4-FFF2-40B4-BE49-F238E27FC236}">
                <a16:creationId xmlns="" xmlns:a16="http://schemas.microsoft.com/office/drawing/2014/main" id="{5EDFE1E9-5609-324F-8277-E26B1CEBC18E}"/>
              </a:ext>
            </a:extLst>
          </p:cNvPr>
          <p:cNvSpPr/>
          <p:nvPr/>
        </p:nvSpPr>
        <p:spPr>
          <a:xfrm>
            <a:off x="2035856" y="3498829"/>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 xmlns:a16="http://schemas.microsoft.com/office/drawing/2014/main" id="{933FD161-329C-404B-B432-1D55BF4BB6A6}"/>
              </a:ext>
            </a:extLst>
          </p:cNvPr>
          <p:cNvSpPr/>
          <p:nvPr/>
        </p:nvSpPr>
        <p:spPr>
          <a:xfrm>
            <a:off x="2156486" y="3606799"/>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2</a:t>
            </a:r>
          </a:p>
        </p:txBody>
      </p:sp>
      <p:sp>
        <p:nvSpPr>
          <p:cNvPr id="14" name="TextBox 13"/>
          <p:cNvSpPr txBox="1"/>
          <p:nvPr/>
        </p:nvSpPr>
        <p:spPr>
          <a:xfrm>
            <a:off x="2902173" y="2571429"/>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CHANGING DATA TYPE OF YEAR OF EXPERIENCE</a:t>
            </a:r>
          </a:p>
          <a:p>
            <a:r>
              <a:rPr lang="en-US" sz="1200" dirty="0" smtClean="0">
                <a:solidFill>
                  <a:schemeClr val="bg2">
                    <a:lumMod val="50000"/>
                  </a:schemeClr>
                </a:solidFill>
                <a:latin typeface="Bahnschrift" panose="020B0502040204020203" pitchFamily="34" charset="0"/>
              </a:rPr>
              <a:t>The column was having a string data type hence we can change it to whole number using change data type option.</a:t>
            </a:r>
            <a:endParaRPr lang="en-IN" sz="1200" dirty="0">
              <a:solidFill>
                <a:schemeClr val="bg2">
                  <a:lumMod val="50000"/>
                </a:schemeClr>
              </a:solidFill>
              <a:latin typeface="Bahnschrift" panose="020B0502040204020203" pitchFamily="34" charset="0"/>
            </a:endParaRPr>
          </a:p>
        </p:txBody>
      </p:sp>
      <p:sp>
        <p:nvSpPr>
          <p:cNvPr id="15" name="TextBox 14"/>
          <p:cNvSpPr txBox="1"/>
          <p:nvPr/>
        </p:nvSpPr>
        <p:spPr>
          <a:xfrm>
            <a:off x="2902173" y="3606896"/>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CHANGING DATA TYPE OF DATE COLUMNS</a:t>
            </a:r>
            <a:br>
              <a:rPr lang="en-US" sz="1600" b="1" dirty="0" smtClean="0">
                <a:solidFill>
                  <a:schemeClr val="accent2"/>
                </a:solidFill>
                <a:latin typeface="Bahnschrift" panose="020B0502040204020203" pitchFamily="34" charset="0"/>
              </a:rPr>
            </a:br>
            <a:r>
              <a:rPr lang="en-US" sz="1200" dirty="0" smtClean="0">
                <a:solidFill>
                  <a:schemeClr val="bg2">
                    <a:lumMod val="50000"/>
                  </a:schemeClr>
                </a:solidFill>
                <a:latin typeface="Bahnschrift" panose="020B0502040204020203" pitchFamily="34" charset="0"/>
              </a:rPr>
              <a:t>The data formats were in string type hence we have changed it to date type using change data type option</a:t>
            </a:r>
            <a:endParaRPr lang="en-IN" sz="1200" dirty="0">
              <a:solidFill>
                <a:schemeClr val="bg2">
                  <a:lumMod val="50000"/>
                </a:schemeClr>
              </a:solidFill>
              <a:latin typeface="Bahnschrift" panose="020B0502040204020203" pitchFamily="34" charset="0"/>
            </a:endParaRPr>
          </a:p>
        </p:txBody>
      </p:sp>
    </p:spTree>
    <p:extLst>
      <p:ext uri="{BB962C8B-B14F-4D97-AF65-F5344CB8AC3E}">
        <p14:creationId xmlns:p14="http://schemas.microsoft.com/office/powerpoint/2010/main" val="23392185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590800" y="313382"/>
            <a:ext cx="6333067" cy="646331"/>
          </a:xfrm>
          <a:prstGeom prst="rect">
            <a:avLst/>
          </a:prstGeom>
          <a:noFill/>
        </p:spPr>
        <p:txBody>
          <a:bodyPr wrap="square" rtlCol="0">
            <a:spAutoFit/>
          </a:bodyPr>
          <a:lstStyle/>
          <a:p>
            <a:pPr algn="ctr"/>
            <a:r>
              <a:rPr lang="en-US" sz="3600" b="1" dirty="0">
                <a:solidFill>
                  <a:schemeClr val="bg1"/>
                </a:solidFill>
                <a:latin typeface="Bahnschrift" panose="020B0502040204020203" pitchFamily="34" charset="0"/>
              </a:rPr>
              <a:t>4</a:t>
            </a:r>
            <a:r>
              <a:rPr lang="en-US" sz="3600" b="1" dirty="0" smtClean="0">
                <a:solidFill>
                  <a:schemeClr val="bg1"/>
                </a:solidFill>
                <a:latin typeface="Bahnschrift" panose="020B0502040204020203" pitchFamily="34" charset="0"/>
              </a:rPr>
              <a:t>. REPLACING VALUES</a:t>
            </a:r>
            <a:endParaRPr lang="en-IN" sz="3600" b="1" dirty="0">
              <a:solidFill>
                <a:schemeClr val="bg1"/>
              </a:solidFill>
              <a:latin typeface="Bahnschrift" panose="020B0502040204020203" pitchFamily="34" charset="0"/>
            </a:endParaRPr>
          </a:p>
        </p:txBody>
      </p:sp>
      <p:sp>
        <p:nvSpPr>
          <p:cNvPr id="4" name="Freeform 3">
            <a:extLst>
              <a:ext uri="{FF2B5EF4-FFF2-40B4-BE49-F238E27FC236}">
                <a16:creationId xmlns="" xmlns:a16="http://schemas.microsoft.com/office/drawing/2014/main" id="{5EDFE1E9-5609-324F-8277-E26B1CEBC18E}"/>
              </a:ext>
            </a:extLst>
          </p:cNvPr>
          <p:cNvSpPr/>
          <p:nvPr/>
        </p:nvSpPr>
        <p:spPr>
          <a:xfrm>
            <a:off x="1874989" y="2510365"/>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 xmlns:a16="http://schemas.microsoft.com/office/drawing/2014/main" id="{933FD161-329C-404B-B432-1D55BF4BB6A6}"/>
              </a:ext>
            </a:extLst>
          </p:cNvPr>
          <p:cNvSpPr/>
          <p:nvPr/>
        </p:nvSpPr>
        <p:spPr>
          <a:xfrm>
            <a:off x="1989291" y="2624667"/>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a:t>
            </a:r>
            <a:endParaRPr lang="en-US" sz="2000" b="1" dirty="0">
              <a:solidFill>
                <a:schemeClr val="bg1"/>
              </a:solidFill>
              <a:latin typeface="Roboto" panose="02000000000000000000" pitchFamily="2" charset="0"/>
              <a:ea typeface="Roboto" panose="02000000000000000000" pitchFamily="2" charset="0"/>
            </a:endParaRPr>
          </a:p>
        </p:txBody>
      </p:sp>
      <p:sp>
        <p:nvSpPr>
          <p:cNvPr id="6" name="Freeform 5">
            <a:extLst>
              <a:ext uri="{FF2B5EF4-FFF2-40B4-BE49-F238E27FC236}">
                <a16:creationId xmlns="" xmlns:a16="http://schemas.microsoft.com/office/drawing/2014/main" id="{5EDFE1E9-5609-324F-8277-E26B1CEBC18E}"/>
              </a:ext>
            </a:extLst>
          </p:cNvPr>
          <p:cNvSpPr/>
          <p:nvPr/>
        </p:nvSpPr>
        <p:spPr>
          <a:xfrm>
            <a:off x="1874989" y="3481896"/>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 xmlns:a16="http://schemas.microsoft.com/office/drawing/2014/main" id="{933FD161-329C-404B-B432-1D55BF4BB6A6}"/>
              </a:ext>
            </a:extLst>
          </p:cNvPr>
          <p:cNvSpPr/>
          <p:nvPr/>
        </p:nvSpPr>
        <p:spPr>
          <a:xfrm>
            <a:off x="1995619" y="3589866"/>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2</a:t>
            </a:r>
          </a:p>
        </p:txBody>
      </p:sp>
      <p:sp>
        <p:nvSpPr>
          <p:cNvPr id="8" name="Freeform 7">
            <a:extLst>
              <a:ext uri="{FF2B5EF4-FFF2-40B4-BE49-F238E27FC236}">
                <a16:creationId xmlns="" xmlns:a16="http://schemas.microsoft.com/office/drawing/2014/main" id="{5EDFE1E9-5609-324F-8277-E26B1CEBC18E}"/>
              </a:ext>
            </a:extLst>
          </p:cNvPr>
          <p:cNvSpPr/>
          <p:nvPr/>
        </p:nvSpPr>
        <p:spPr>
          <a:xfrm>
            <a:off x="1874989" y="4453427"/>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9" name="Freeform 8">
            <a:extLst>
              <a:ext uri="{FF2B5EF4-FFF2-40B4-BE49-F238E27FC236}">
                <a16:creationId xmlns="" xmlns:a16="http://schemas.microsoft.com/office/drawing/2014/main" id="{933FD161-329C-404B-B432-1D55BF4BB6A6}"/>
              </a:ext>
            </a:extLst>
          </p:cNvPr>
          <p:cNvSpPr/>
          <p:nvPr/>
        </p:nvSpPr>
        <p:spPr>
          <a:xfrm>
            <a:off x="1989289" y="4567727"/>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3</a:t>
            </a:r>
          </a:p>
        </p:txBody>
      </p:sp>
      <p:sp>
        <p:nvSpPr>
          <p:cNvPr id="14" name="TextBox 13"/>
          <p:cNvSpPr txBox="1"/>
          <p:nvPr/>
        </p:nvSpPr>
        <p:spPr>
          <a:xfrm>
            <a:off x="2741306" y="2554496"/>
            <a:ext cx="7950200" cy="707886"/>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REPLACING VALUES IN EXPERIENCE COLUMN</a:t>
            </a:r>
          </a:p>
          <a:p>
            <a:r>
              <a:rPr lang="en-US" sz="1200" dirty="0" smtClean="0">
                <a:solidFill>
                  <a:schemeClr val="bg2">
                    <a:lumMod val="50000"/>
                  </a:schemeClr>
                </a:solidFill>
                <a:latin typeface="Bahnschrift" panose="020B0502040204020203" pitchFamily="34" charset="0"/>
              </a:rPr>
              <a:t>The Experience table was having a value -1 which was suppose to be 1 so changed the value -1 to 1 using Replace Value option.</a:t>
            </a:r>
            <a:endParaRPr lang="en-IN" sz="1200" dirty="0">
              <a:solidFill>
                <a:schemeClr val="bg2">
                  <a:lumMod val="50000"/>
                </a:schemeClr>
              </a:solidFill>
              <a:latin typeface="Bahnschrift" panose="020B0502040204020203" pitchFamily="34" charset="0"/>
            </a:endParaRPr>
          </a:p>
        </p:txBody>
      </p:sp>
      <p:sp>
        <p:nvSpPr>
          <p:cNvPr id="15" name="TextBox 14"/>
          <p:cNvSpPr txBox="1"/>
          <p:nvPr/>
        </p:nvSpPr>
        <p:spPr>
          <a:xfrm>
            <a:off x="2741306" y="3589963"/>
            <a:ext cx="7950200" cy="707886"/>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REPLACING VALUE IN QUALIFICATION COLUMN </a:t>
            </a:r>
          </a:p>
          <a:p>
            <a:r>
              <a:rPr lang="en-US" sz="1200" dirty="0" smtClean="0">
                <a:solidFill>
                  <a:schemeClr val="bg2">
                    <a:lumMod val="50000"/>
                  </a:schemeClr>
                </a:solidFill>
                <a:latin typeface="Bahnschrift" panose="020B0502040204020203" pitchFamily="34" charset="0"/>
              </a:rPr>
              <a:t>The Qualification column has two qualification name Non-Degree Tertiary and Non Degree Tertiary so we can replace Non Degree Tertiary with Non-Degree Tertiary as they represent same qualification.</a:t>
            </a:r>
            <a:endParaRPr lang="en-IN" sz="1200" dirty="0">
              <a:solidFill>
                <a:schemeClr val="bg2">
                  <a:lumMod val="50000"/>
                </a:schemeClr>
              </a:solidFill>
              <a:latin typeface="Bahnschrift" panose="020B0502040204020203" pitchFamily="34" charset="0"/>
            </a:endParaRPr>
          </a:p>
        </p:txBody>
      </p:sp>
      <p:sp>
        <p:nvSpPr>
          <p:cNvPr id="16" name="TextBox 15"/>
          <p:cNvSpPr txBox="1"/>
          <p:nvPr/>
        </p:nvSpPr>
        <p:spPr>
          <a:xfrm>
            <a:off x="2741306" y="4554872"/>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JOB TYPE</a:t>
            </a:r>
          </a:p>
          <a:p>
            <a:r>
              <a:rPr lang="en-US" sz="1200" dirty="0" smtClean="0">
                <a:solidFill>
                  <a:schemeClr val="bg2">
                    <a:lumMod val="50000"/>
                  </a:schemeClr>
                </a:solidFill>
                <a:latin typeface="Bahnschrift" panose="020B0502040204020203" pitchFamily="34" charset="0"/>
              </a:rPr>
              <a:t>The Job Type column contains the type of jobs required for example  full time, internship, part time, contract, etc.</a:t>
            </a:r>
            <a:endParaRPr lang="en-IN" sz="1200" dirty="0">
              <a:solidFill>
                <a:schemeClr val="bg2">
                  <a:lumMod val="50000"/>
                </a:schemeClr>
              </a:solidFill>
              <a:latin typeface="Bahnschrift" panose="020B0502040204020203" pitchFamily="34" charset="0"/>
            </a:endParaRPr>
          </a:p>
        </p:txBody>
      </p:sp>
    </p:spTree>
    <p:extLst>
      <p:ext uri="{BB962C8B-B14F-4D97-AF65-F5344CB8AC3E}">
        <p14:creationId xmlns:p14="http://schemas.microsoft.com/office/powerpoint/2010/main" val="37982322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6DEFD6E-540C-544E-962C-F4A95C8AD665}"/>
              </a:ext>
            </a:extLst>
          </p:cNvPr>
          <p:cNvSpPr/>
          <p:nvPr/>
        </p:nvSpPr>
        <p:spPr>
          <a:xfrm rot="10800000" flipV="1">
            <a:off x="0" y="-40329"/>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26067" y="327961"/>
            <a:ext cx="9939866"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5. CREATING DATE TABLE USING M LANGUAGE</a:t>
            </a:r>
            <a:endParaRPr lang="en-IN" sz="3600" b="1" dirty="0">
              <a:solidFill>
                <a:schemeClr val="bg1"/>
              </a:solidFill>
              <a:latin typeface="Bahnschrift" panose="020B0502040204020203" pitchFamily="34" charset="0"/>
            </a:endParaRPr>
          </a:p>
        </p:txBody>
      </p:sp>
      <p:sp>
        <p:nvSpPr>
          <p:cNvPr id="4" name="Freeform 3">
            <a:extLst>
              <a:ext uri="{FF2B5EF4-FFF2-40B4-BE49-F238E27FC236}">
                <a16:creationId xmlns="" xmlns:a16="http://schemas.microsoft.com/office/drawing/2014/main" id="{5EDFE1E9-5609-324F-8277-E26B1CEBC18E}"/>
              </a:ext>
            </a:extLst>
          </p:cNvPr>
          <p:cNvSpPr/>
          <p:nvPr/>
        </p:nvSpPr>
        <p:spPr>
          <a:xfrm>
            <a:off x="2120523" y="2264832"/>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 xmlns:a16="http://schemas.microsoft.com/office/drawing/2014/main" id="{933FD161-329C-404B-B432-1D55BF4BB6A6}"/>
              </a:ext>
            </a:extLst>
          </p:cNvPr>
          <p:cNvSpPr/>
          <p:nvPr/>
        </p:nvSpPr>
        <p:spPr>
          <a:xfrm>
            <a:off x="2234825" y="2379134"/>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a:t>
            </a:r>
            <a:endParaRPr lang="en-US" sz="2000" b="1" dirty="0">
              <a:solidFill>
                <a:schemeClr val="bg1"/>
              </a:solidFill>
              <a:latin typeface="Roboto" panose="02000000000000000000" pitchFamily="2" charset="0"/>
              <a:ea typeface="Roboto" panose="02000000000000000000" pitchFamily="2" charset="0"/>
            </a:endParaRPr>
          </a:p>
        </p:txBody>
      </p:sp>
      <p:sp>
        <p:nvSpPr>
          <p:cNvPr id="6" name="TextBox 5"/>
          <p:cNvSpPr txBox="1"/>
          <p:nvPr/>
        </p:nvSpPr>
        <p:spPr>
          <a:xfrm>
            <a:off x="2986840" y="2308963"/>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CREATING DATE TABLE USING M LANGUAGE</a:t>
            </a:r>
          </a:p>
          <a:p>
            <a:r>
              <a:rPr lang="en-US" sz="1200" dirty="0" smtClean="0">
                <a:solidFill>
                  <a:schemeClr val="bg2">
                    <a:lumMod val="50000"/>
                  </a:schemeClr>
                </a:solidFill>
                <a:latin typeface="Bahnschrift" panose="020B0502040204020203" pitchFamily="34" charset="0"/>
              </a:rPr>
              <a:t>We need a date table to perform date operations hence we can create Date Table using the following code.</a:t>
            </a:r>
            <a:endParaRPr lang="en-IN" sz="1200" dirty="0">
              <a:solidFill>
                <a:schemeClr val="bg2">
                  <a:lumMod val="50000"/>
                </a:schemeClr>
              </a:solidFill>
              <a:latin typeface="Bahnschrift" panose="020B0502040204020203" pitchFamily="34" charset="0"/>
            </a:endParaRPr>
          </a:p>
        </p:txBody>
      </p:sp>
      <p:pic>
        <p:nvPicPr>
          <p:cNvPr id="7" name="Picture 6"/>
          <p:cNvPicPr>
            <a:picLocks noChangeAspect="1"/>
          </p:cNvPicPr>
          <p:nvPr/>
        </p:nvPicPr>
        <p:blipFill>
          <a:blip r:embed="rId2"/>
          <a:stretch>
            <a:fillRect/>
          </a:stretch>
        </p:blipFill>
        <p:spPr>
          <a:xfrm>
            <a:off x="353273" y="3703449"/>
            <a:ext cx="11485453" cy="1639018"/>
          </a:xfrm>
          <a:prstGeom prst="rect">
            <a:avLst/>
          </a:prstGeom>
        </p:spPr>
      </p:pic>
    </p:spTree>
    <p:extLst>
      <p:ext uri="{BB962C8B-B14F-4D97-AF65-F5344CB8AC3E}">
        <p14:creationId xmlns:p14="http://schemas.microsoft.com/office/powerpoint/2010/main" val="28806517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6DEFD6E-540C-544E-962C-F4A95C8AD665}"/>
              </a:ext>
            </a:extLst>
          </p:cNvPr>
          <p:cNvSpPr/>
          <p:nvPr/>
        </p:nvSpPr>
        <p:spPr>
          <a:xfrm rot="10800000" flipV="1">
            <a:off x="0" y="0"/>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 xmlns:a16="http://schemas.microsoft.com/office/drawing/2014/main" id="{D3643F46-7764-ED4E-89E8-733EB275E889}"/>
              </a:ext>
            </a:extLst>
          </p:cNvPr>
          <p:cNvSpPr/>
          <p:nvPr/>
        </p:nvSpPr>
        <p:spPr>
          <a:xfrm>
            <a:off x="2499876" y="2394060"/>
            <a:ext cx="2249923" cy="12115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1">
            <a:extLst>
              <a:ext uri="{FF2B5EF4-FFF2-40B4-BE49-F238E27FC236}">
                <a16:creationId xmlns="" xmlns:a16="http://schemas.microsoft.com/office/drawing/2014/main" id="{7F27B721-0BB5-2741-A56C-0878060DE984}"/>
              </a:ext>
            </a:extLst>
          </p:cNvPr>
          <p:cNvSpPr/>
          <p:nvPr/>
        </p:nvSpPr>
        <p:spPr>
          <a:xfrm>
            <a:off x="3624837" y="2481936"/>
            <a:ext cx="1011497" cy="1035755"/>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5400" b="1" dirty="0">
                <a:latin typeface="Arial Narrow" panose="020B0606020202030204" pitchFamily="34" charset="0"/>
                <a:ea typeface="Roboto Medium" panose="02000000000000000000" pitchFamily="2" charset="0"/>
                <a:cs typeface="Arial Unicode MS" pitchFamily="2"/>
              </a:rPr>
              <a:t>5</a:t>
            </a:r>
            <a:endParaRPr lang="en-US" sz="5400" b="1" u="none" strike="noStrike" kern="1200" dirty="0">
              <a:ln>
                <a:noFill/>
              </a:ln>
              <a:latin typeface="Arial Narrow" panose="020B0606020202030204" pitchFamily="34" charset="0"/>
              <a:ea typeface="Roboto Medium" panose="02000000000000000000" pitchFamily="2" charset="0"/>
              <a:cs typeface="Arial Unicode MS" pitchFamily="2"/>
            </a:endParaRPr>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836676" y="2225456"/>
            <a:ext cx="5797457" cy="1569660"/>
          </a:xfrm>
          <a:prstGeom prst="rect">
            <a:avLst/>
          </a:prstGeom>
          <a:noFill/>
        </p:spPr>
        <p:txBody>
          <a:bodyPr wrap="square" rtlCol="0">
            <a:spAutoFit/>
          </a:bodyPr>
          <a:lstStyle/>
          <a:p>
            <a:pPr algn="ctr"/>
            <a:r>
              <a:rPr lang="en-US" sz="4800" b="1" dirty="0" smtClean="0">
                <a:solidFill>
                  <a:schemeClr val="bg1"/>
                </a:solidFill>
                <a:latin typeface="Bahnschrift" panose="020B0502040204020203" pitchFamily="34" charset="0"/>
                <a:cs typeface="Arial" panose="020B0604020202020204" pitchFamily="34" charset="0"/>
              </a:rPr>
              <a:t>VISUAL ANALYTICS </a:t>
            </a:r>
            <a:br>
              <a:rPr lang="en-US" sz="4800" b="1" dirty="0" smtClean="0">
                <a:solidFill>
                  <a:schemeClr val="bg1"/>
                </a:solidFill>
                <a:latin typeface="Bahnschrift" panose="020B0502040204020203" pitchFamily="34" charset="0"/>
                <a:cs typeface="Arial" panose="020B0604020202020204" pitchFamily="34" charset="0"/>
              </a:rPr>
            </a:br>
            <a:r>
              <a:rPr lang="en-US" sz="4800" b="1" dirty="0" smtClean="0">
                <a:solidFill>
                  <a:schemeClr val="bg1"/>
                </a:solidFill>
                <a:latin typeface="Bahnschrift" panose="020B0502040204020203" pitchFamily="34" charset="0"/>
                <a:cs typeface="Arial" panose="020B0604020202020204" pitchFamily="34" charset="0"/>
              </a:rPr>
              <a:t>AND FINDINGS</a:t>
            </a:r>
            <a:endParaRPr lang="en-IN" sz="4800" b="1" dirty="0">
              <a:solidFill>
                <a:schemeClr val="bg1"/>
              </a:solidFill>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val="3213295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6DEFD6E-540C-544E-962C-F4A95C8AD665}"/>
              </a:ext>
            </a:extLst>
          </p:cNvPr>
          <p:cNvSpPr/>
          <p:nvPr/>
        </p:nvSpPr>
        <p:spPr>
          <a:xfrm rot="10800000" flipV="1">
            <a:off x="8465" y="-40328"/>
            <a:ext cx="12192000" cy="14373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a:extLst>
              <a:ext uri="{FF2B5EF4-FFF2-40B4-BE49-F238E27FC236}">
                <a16:creationId xmlns="" xmlns:a16="http://schemas.microsoft.com/office/drawing/2014/main" id="{E1D2D09F-8C63-F14F-815F-2C0D63851CD5}"/>
              </a:ext>
            </a:extLst>
          </p:cNvPr>
          <p:cNvSpPr/>
          <p:nvPr/>
        </p:nvSpPr>
        <p:spPr>
          <a:xfrm>
            <a:off x="898889" y="1960712"/>
            <a:ext cx="473447" cy="572991"/>
          </a:xfrm>
          <a:custGeom>
            <a:avLst/>
            <a:gdLst>
              <a:gd name="connsiteX0" fmla="*/ 2358709 w 2398211"/>
              <a:gd name="connsiteY0" fmla="*/ 1625527 h 3549957"/>
              <a:gd name="connsiteX1" fmla="*/ 1562581 w 2398211"/>
              <a:gd name="connsiteY1" fmla="*/ 244890 h 3549957"/>
              <a:gd name="connsiteX2" fmla="*/ 1138422 w 2398211"/>
              <a:gd name="connsiteY2" fmla="*/ -26 h 3549957"/>
              <a:gd name="connsiteX3" fmla="*/ -41 w 2398211"/>
              <a:gd name="connsiteY3" fmla="*/ -26 h 3549957"/>
              <a:gd name="connsiteX4" fmla="*/ 165819 w 2398211"/>
              <a:gd name="connsiteY4" fmla="*/ 286888 h 3549957"/>
              <a:gd name="connsiteX5" fmla="*/ 400235 w 2398211"/>
              <a:gd name="connsiteY5" fmla="*/ 432335 h 3549957"/>
              <a:gd name="connsiteX6" fmla="*/ 1664220 w 2398211"/>
              <a:gd name="connsiteY6" fmla="*/ 1854749 h 3549957"/>
              <a:gd name="connsiteX7" fmla="*/ 402888 w 2398211"/>
              <a:gd name="connsiteY7" fmla="*/ 3118012 h 3549957"/>
              <a:gd name="connsiteX8" fmla="*/ 165376 w 2398211"/>
              <a:gd name="connsiteY8" fmla="*/ 3263459 h 3549957"/>
              <a:gd name="connsiteX9" fmla="*/ -41 w 2398211"/>
              <a:gd name="connsiteY9" fmla="*/ 3549931 h 3549957"/>
              <a:gd name="connsiteX10" fmla="*/ 1137095 w 2398211"/>
              <a:gd name="connsiteY10" fmla="*/ 3549931 h 3549957"/>
              <a:gd name="connsiteX11" fmla="*/ 1561254 w 2398211"/>
              <a:gd name="connsiteY11" fmla="*/ 3305016 h 3549957"/>
              <a:gd name="connsiteX12" fmla="*/ 2357382 w 2398211"/>
              <a:gd name="connsiteY12" fmla="*/ 1924820 h 3549957"/>
              <a:gd name="connsiteX13" fmla="*/ 2358709 w 2398211"/>
              <a:gd name="connsiteY13" fmla="*/ 1625527 h 354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98211" h="3549957">
                <a:moveTo>
                  <a:pt x="2358709" y="1625527"/>
                </a:moveTo>
                <a:lnTo>
                  <a:pt x="1562581" y="244890"/>
                </a:lnTo>
                <a:cubicBezTo>
                  <a:pt x="1475007" y="93475"/>
                  <a:pt x="1313393" y="150"/>
                  <a:pt x="1138422" y="-26"/>
                </a:cubicBezTo>
                <a:lnTo>
                  <a:pt x="-41" y="-26"/>
                </a:lnTo>
                <a:lnTo>
                  <a:pt x="165819" y="286888"/>
                </a:lnTo>
                <a:cubicBezTo>
                  <a:pt x="214559" y="371680"/>
                  <a:pt x="302620" y="426323"/>
                  <a:pt x="400235" y="432335"/>
                </a:cubicBezTo>
                <a:cubicBezTo>
                  <a:pt x="1142270" y="476234"/>
                  <a:pt x="1708184" y="1113104"/>
                  <a:pt x="1664220" y="1854749"/>
                </a:cubicBezTo>
                <a:cubicBezTo>
                  <a:pt x="1623972" y="2534148"/>
                  <a:pt x="1082471" y="3076457"/>
                  <a:pt x="402888" y="3118012"/>
                </a:cubicBezTo>
                <a:cubicBezTo>
                  <a:pt x="304301" y="3123583"/>
                  <a:pt x="215090" y="3178225"/>
                  <a:pt x="165376" y="3263459"/>
                </a:cubicBezTo>
                <a:lnTo>
                  <a:pt x="-41" y="3549931"/>
                </a:lnTo>
                <a:lnTo>
                  <a:pt x="1137095" y="3549931"/>
                </a:lnTo>
                <a:cubicBezTo>
                  <a:pt x="1312110" y="3549931"/>
                  <a:pt x="1473813" y="3456563"/>
                  <a:pt x="1561254" y="3305016"/>
                </a:cubicBezTo>
                <a:lnTo>
                  <a:pt x="2357382" y="1924820"/>
                </a:lnTo>
                <a:cubicBezTo>
                  <a:pt x="2411298" y="1832468"/>
                  <a:pt x="2411784" y="1718366"/>
                  <a:pt x="2358709" y="1625527"/>
                </a:cubicBezTo>
                <a:close/>
              </a:path>
            </a:pathLst>
          </a:custGeom>
          <a:solidFill>
            <a:schemeClr val="accent2"/>
          </a:solidFill>
          <a:ln w="44218" cap="flat">
            <a:noFill/>
            <a:prstDash val="solid"/>
            <a:miter/>
          </a:ln>
        </p:spPr>
        <p:txBody>
          <a:bodyPr rtlCol="0" anchor="ctr"/>
          <a:lstStyle/>
          <a:p>
            <a:endParaRPr lang="en-US"/>
          </a:p>
        </p:txBody>
      </p:sp>
      <p:sp>
        <p:nvSpPr>
          <p:cNvPr id="49" name="Freeform 48">
            <a:extLst>
              <a:ext uri="{FF2B5EF4-FFF2-40B4-BE49-F238E27FC236}">
                <a16:creationId xmlns="" xmlns:a16="http://schemas.microsoft.com/office/drawing/2014/main" id="{3A0B1046-4155-8942-A536-DE5F7729C29B}"/>
              </a:ext>
            </a:extLst>
          </p:cNvPr>
          <p:cNvSpPr/>
          <p:nvPr/>
        </p:nvSpPr>
        <p:spPr>
          <a:xfrm>
            <a:off x="794667" y="2063137"/>
            <a:ext cx="382131" cy="358328"/>
          </a:xfrm>
          <a:custGeom>
            <a:avLst/>
            <a:gdLst>
              <a:gd name="connsiteX0" fmla="*/ 2216732 w 2216773"/>
              <a:gd name="connsiteY0" fmla="*/ 1107843 h 2215738"/>
              <a:gd name="connsiteX1" fmla="*/ 1108345 w 2216773"/>
              <a:gd name="connsiteY1" fmla="*/ 2215712 h 2215738"/>
              <a:gd name="connsiteX2" fmla="*/ -41 w 2216773"/>
              <a:gd name="connsiteY2" fmla="*/ 1107843 h 2215738"/>
              <a:gd name="connsiteX3" fmla="*/ 1108345 w 2216773"/>
              <a:gd name="connsiteY3" fmla="*/ -26 h 2215738"/>
              <a:gd name="connsiteX4" fmla="*/ 2216732 w 2216773"/>
              <a:gd name="connsiteY4" fmla="*/ 1107843 h 2215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6773" h="2215738">
                <a:moveTo>
                  <a:pt x="2216732" y="1107843"/>
                </a:moveTo>
                <a:cubicBezTo>
                  <a:pt x="2216732" y="1719702"/>
                  <a:pt x="1720490" y="2215712"/>
                  <a:pt x="1108345" y="2215712"/>
                </a:cubicBezTo>
                <a:cubicBezTo>
                  <a:pt x="496200" y="2215712"/>
                  <a:pt x="-41" y="1719702"/>
                  <a:pt x="-41" y="1107843"/>
                </a:cubicBezTo>
                <a:cubicBezTo>
                  <a:pt x="-41" y="495984"/>
                  <a:pt x="496200" y="-26"/>
                  <a:pt x="1108345" y="-26"/>
                </a:cubicBezTo>
                <a:cubicBezTo>
                  <a:pt x="1720490" y="-26"/>
                  <a:pt x="2216732" y="495984"/>
                  <a:pt x="2216732" y="1107843"/>
                </a:cubicBezTo>
                <a:close/>
              </a:path>
            </a:pathLst>
          </a:custGeom>
          <a:solidFill>
            <a:schemeClr val="accent2"/>
          </a:solidFill>
          <a:ln w="44218" cap="flat">
            <a:noFill/>
            <a:prstDash val="solid"/>
            <a:miter/>
          </a:ln>
        </p:spPr>
        <p:txBody>
          <a:bodyPr rtlCol="0" anchor="ctr"/>
          <a:lstStyle/>
          <a:p>
            <a:pPr algn="ctr"/>
            <a:r>
              <a:rPr lang="en-US" sz="2800" dirty="0">
                <a:solidFill>
                  <a:schemeClr val="bg1"/>
                </a:solidFill>
                <a:latin typeface="Roboto Medium" panose="02000000000000000000" pitchFamily="2" charset="0"/>
                <a:ea typeface="Roboto Medium" panose="02000000000000000000" pitchFamily="2" charset="0"/>
              </a:rPr>
              <a:t>1</a:t>
            </a:r>
          </a:p>
        </p:txBody>
      </p:sp>
      <p:grpSp>
        <p:nvGrpSpPr>
          <p:cNvPr id="50" name="Group 49">
            <a:extLst>
              <a:ext uri="{FF2B5EF4-FFF2-40B4-BE49-F238E27FC236}">
                <a16:creationId xmlns="" xmlns:a16="http://schemas.microsoft.com/office/drawing/2014/main" id="{68FEBF32-5611-D541-8699-CD5AB23A1E70}"/>
              </a:ext>
            </a:extLst>
          </p:cNvPr>
          <p:cNvGrpSpPr/>
          <p:nvPr/>
        </p:nvGrpSpPr>
        <p:grpSpPr>
          <a:xfrm>
            <a:off x="1399485" y="1802950"/>
            <a:ext cx="2367376" cy="991791"/>
            <a:chOff x="4464909" y="5227780"/>
            <a:chExt cx="3991527" cy="824256"/>
          </a:xfrm>
        </p:grpSpPr>
        <p:sp>
          <p:nvSpPr>
            <p:cNvPr id="51" name="CuadroTexto 395">
              <a:extLst>
                <a:ext uri="{FF2B5EF4-FFF2-40B4-BE49-F238E27FC236}">
                  <a16:creationId xmlns="" xmlns:a16="http://schemas.microsoft.com/office/drawing/2014/main" id="{AD653EAF-13DF-9145-8372-7A78FC8F205F}"/>
                </a:ext>
              </a:extLst>
            </p:cNvPr>
            <p:cNvSpPr txBox="1"/>
            <p:nvPr/>
          </p:nvSpPr>
          <p:spPr>
            <a:xfrm>
              <a:off x="4464909" y="5227780"/>
              <a:ext cx="3589307" cy="332523"/>
            </a:xfrm>
            <a:prstGeom prst="rect">
              <a:avLst/>
            </a:prstGeom>
            <a:noFill/>
          </p:spPr>
          <p:txBody>
            <a:bodyPr wrap="square" rtlCol="0">
              <a:spAutoFit/>
            </a:bodyPr>
            <a:lstStyle/>
            <a:p>
              <a:r>
                <a:rPr lang="en-US" sz="2000" dirty="0" smtClean="0">
                  <a:solidFill>
                    <a:schemeClr val="accent2"/>
                  </a:solidFill>
                  <a:latin typeface="Bahnschrift" panose="020B0502040204020203" pitchFamily="34" charset="0"/>
                  <a:ea typeface="Roboto Medium" panose="02000000000000000000" pitchFamily="2" charset="0"/>
                  <a:cs typeface="Lato Semibold" panose="020F0502020204030203" pitchFamily="34" charset="0"/>
                </a:rPr>
                <a:t>About the project</a:t>
              </a:r>
              <a:endParaRPr lang="en-US" sz="2000" dirty="0">
                <a:solidFill>
                  <a:schemeClr val="accent2"/>
                </a:solidFill>
                <a:latin typeface="Bahnschrift" panose="020B0502040204020203" pitchFamily="34" charset="0"/>
                <a:ea typeface="Roboto Medium" panose="02000000000000000000" pitchFamily="2" charset="0"/>
                <a:cs typeface="Lato Semibold" panose="020F0502020204030203" pitchFamily="34" charset="0"/>
              </a:endParaRPr>
            </a:p>
          </p:txBody>
        </p:sp>
        <p:sp>
          <p:nvSpPr>
            <p:cNvPr id="52" name="Rectangle 56">
              <a:extLst>
                <a:ext uri="{FF2B5EF4-FFF2-40B4-BE49-F238E27FC236}">
                  <a16:creationId xmlns="" xmlns:a16="http://schemas.microsoft.com/office/drawing/2014/main" id="{058C33BD-34A8-0543-886D-2E59588A6932}"/>
                </a:ext>
              </a:extLst>
            </p:cNvPr>
            <p:cNvSpPr/>
            <p:nvPr/>
          </p:nvSpPr>
          <p:spPr>
            <a:xfrm>
              <a:off x="4464909" y="5489306"/>
              <a:ext cx="3991527" cy="562730"/>
            </a:xfrm>
            <a:prstGeom prst="rect">
              <a:avLst/>
            </a:prstGeom>
          </p:spPr>
          <p:txBody>
            <a:bodyPr wrap="square">
              <a:spAutoFit/>
            </a:bodyPr>
            <a:lstStyle/>
            <a:p>
              <a:r>
                <a:rPr lang="en-US" sz="1400" dirty="0" smtClean="0">
                  <a:latin typeface="Bahnschrift" panose="020B0502040204020203" pitchFamily="34" charset="0"/>
                  <a:ea typeface="Lato Light" panose="020F0502020204030203" pitchFamily="34" charset="0"/>
                  <a:cs typeface="Lato Light" panose="020F0502020204030203" pitchFamily="34" charset="0"/>
                </a:rPr>
                <a:t>A detailed description about the project</a:t>
              </a:r>
              <a:r>
                <a:rPr lang="en-US" sz="2400" dirty="0" smtClean="0">
                  <a:latin typeface="Bahnschrift" panose="020B0502040204020203" pitchFamily="34" charset="0"/>
                  <a:ea typeface="Lato Light" panose="020F0502020204030203" pitchFamily="34" charset="0"/>
                  <a:cs typeface="Lato Light" panose="020F0502020204030203" pitchFamily="34" charset="0"/>
                </a:rPr>
                <a:t>.</a:t>
              </a:r>
              <a:endParaRPr lang="en-US" sz="2400" dirty="0">
                <a:latin typeface="Bahnschrift" panose="020B0502040204020203" pitchFamily="34" charset="0"/>
                <a:ea typeface="Lato Light" panose="020F0502020204030203" pitchFamily="34" charset="0"/>
                <a:cs typeface="Lato Light" panose="020F0502020204030203" pitchFamily="34" charset="0"/>
              </a:endParaRPr>
            </a:p>
          </p:txBody>
        </p:sp>
      </p:grpSp>
      <p:sp>
        <p:nvSpPr>
          <p:cNvPr id="83" name="Freeform 82">
            <a:extLst>
              <a:ext uri="{FF2B5EF4-FFF2-40B4-BE49-F238E27FC236}">
                <a16:creationId xmlns="" xmlns:a16="http://schemas.microsoft.com/office/drawing/2014/main" id="{E1D2D09F-8C63-F14F-815F-2C0D63851CD5}"/>
              </a:ext>
            </a:extLst>
          </p:cNvPr>
          <p:cNvSpPr/>
          <p:nvPr/>
        </p:nvSpPr>
        <p:spPr>
          <a:xfrm>
            <a:off x="4721654" y="1960712"/>
            <a:ext cx="473447" cy="572991"/>
          </a:xfrm>
          <a:custGeom>
            <a:avLst/>
            <a:gdLst>
              <a:gd name="connsiteX0" fmla="*/ 2358709 w 2398211"/>
              <a:gd name="connsiteY0" fmla="*/ 1625527 h 3549957"/>
              <a:gd name="connsiteX1" fmla="*/ 1562581 w 2398211"/>
              <a:gd name="connsiteY1" fmla="*/ 244890 h 3549957"/>
              <a:gd name="connsiteX2" fmla="*/ 1138422 w 2398211"/>
              <a:gd name="connsiteY2" fmla="*/ -26 h 3549957"/>
              <a:gd name="connsiteX3" fmla="*/ -41 w 2398211"/>
              <a:gd name="connsiteY3" fmla="*/ -26 h 3549957"/>
              <a:gd name="connsiteX4" fmla="*/ 165819 w 2398211"/>
              <a:gd name="connsiteY4" fmla="*/ 286888 h 3549957"/>
              <a:gd name="connsiteX5" fmla="*/ 400235 w 2398211"/>
              <a:gd name="connsiteY5" fmla="*/ 432335 h 3549957"/>
              <a:gd name="connsiteX6" fmla="*/ 1664220 w 2398211"/>
              <a:gd name="connsiteY6" fmla="*/ 1854749 h 3549957"/>
              <a:gd name="connsiteX7" fmla="*/ 402888 w 2398211"/>
              <a:gd name="connsiteY7" fmla="*/ 3118012 h 3549957"/>
              <a:gd name="connsiteX8" fmla="*/ 165376 w 2398211"/>
              <a:gd name="connsiteY8" fmla="*/ 3263459 h 3549957"/>
              <a:gd name="connsiteX9" fmla="*/ -41 w 2398211"/>
              <a:gd name="connsiteY9" fmla="*/ 3549931 h 3549957"/>
              <a:gd name="connsiteX10" fmla="*/ 1137095 w 2398211"/>
              <a:gd name="connsiteY10" fmla="*/ 3549931 h 3549957"/>
              <a:gd name="connsiteX11" fmla="*/ 1561254 w 2398211"/>
              <a:gd name="connsiteY11" fmla="*/ 3305016 h 3549957"/>
              <a:gd name="connsiteX12" fmla="*/ 2357382 w 2398211"/>
              <a:gd name="connsiteY12" fmla="*/ 1924820 h 3549957"/>
              <a:gd name="connsiteX13" fmla="*/ 2358709 w 2398211"/>
              <a:gd name="connsiteY13" fmla="*/ 1625527 h 354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98211" h="3549957">
                <a:moveTo>
                  <a:pt x="2358709" y="1625527"/>
                </a:moveTo>
                <a:lnTo>
                  <a:pt x="1562581" y="244890"/>
                </a:lnTo>
                <a:cubicBezTo>
                  <a:pt x="1475007" y="93475"/>
                  <a:pt x="1313393" y="150"/>
                  <a:pt x="1138422" y="-26"/>
                </a:cubicBezTo>
                <a:lnTo>
                  <a:pt x="-41" y="-26"/>
                </a:lnTo>
                <a:lnTo>
                  <a:pt x="165819" y="286888"/>
                </a:lnTo>
                <a:cubicBezTo>
                  <a:pt x="214559" y="371680"/>
                  <a:pt x="302620" y="426323"/>
                  <a:pt x="400235" y="432335"/>
                </a:cubicBezTo>
                <a:cubicBezTo>
                  <a:pt x="1142270" y="476234"/>
                  <a:pt x="1708184" y="1113104"/>
                  <a:pt x="1664220" y="1854749"/>
                </a:cubicBezTo>
                <a:cubicBezTo>
                  <a:pt x="1623972" y="2534148"/>
                  <a:pt x="1082471" y="3076457"/>
                  <a:pt x="402888" y="3118012"/>
                </a:cubicBezTo>
                <a:cubicBezTo>
                  <a:pt x="304301" y="3123583"/>
                  <a:pt x="215090" y="3178225"/>
                  <a:pt x="165376" y="3263459"/>
                </a:cubicBezTo>
                <a:lnTo>
                  <a:pt x="-41" y="3549931"/>
                </a:lnTo>
                <a:lnTo>
                  <a:pt x="1137095" y="3549931"/>
                </a:lnTo>
                <a:cubicBezTo>
                  <a:pt x="1312110" y="3549931"/>
                  <a:pt x="1473813" y="3456563"/>
                  <a:pt x="1561254" y="3305016"/>
                </a:cubicBezTo>
                <a:lnTo>
                  <a:pt x="2357382" y="1924820"/>
                </a:lnTo>
                <a:cubicBezTo>
                  <a:pt x="2411298" y="1832468"/>
                  <a:pt x="2411784" y="1718366"/>
                  <a:pt x="2358709" y="1625527"/>
                </a:cubicBezTo>
                <a:close/>
              </a:path>
            </a:pathLst>
          </a:custGeom>
          <a:solidFill>
            <a:schemeClr val="accent2"/>
          </a:solidFill>
          <a:ln w="44218" cap="flat">
            <a:noFill/>
            <a:prstDash val="solid"/>
            <a:miter/>
          </a:ln>
        </p:spPr>
        <p:txBody>
          <a:bodyPr rtlCol="0" anchor="ctr"/>
          <a:lstStyle/>
          <a:p>
            <a:endParaRPr lang="en-US"/>
          </a:p>
        </p:txBody>
      </p:sp>
      <p:sp>
        <p:nvSpPr>
          <p:cNvPr id="84" name="Freeform 83">
            <a:extLst>
              <a:ext uri="{FF2B5EF4-FFF2-40B4-BE49-F238E27FC236}">
                <a16:creationId xmlns="" xmlns:a16="http://schemas.microsoft.com/office/drawing/2014/main" id="{3A0B1046-4155-8942-A536-DE5F7729C29B}"/>
              </a:ext>
            </a:extLst>
          </p:cNvPr>
          <p:cNvSpPr/>
          <p:nvPr/>
        </p:nvSpPr>
        <p:spPr>
          <a:xfrm>
            <a:off x="4617432" y="2063137"/>
            <a:ext cx="382131" cy="358328"/>
          </a:xfrm>
          <a:custGeom>
            <a:avLst/>
            <a:gdLst>
              <a:gd name="connsiteX0" fmla="*/ 2216732 w 2216773"/>
              <a:gd name="connsiteY0" fmla="*/ 1107843 h 2215738"/>
              <a:gd name="connsiteX1" fmla="*/ 1108345 w 2216773"/>
              <a:gd name="connsiteY1" fmla="*/ 2215712 h 2215738"/>
              <a:gd name="connsiteX2" fmla="*/ -41 w 2216773"/>
              <a:gd name="connsiteY2" fmla="*/ 1107843 h 2215738"/>
              <a:gd name="connsiteX3" fmla="*/ 1108345 w 2216773"/>
              <a:gd name="connsiteY3" fmla="*/ -26 h 2215738"/>
              <a:gd name="connsiteX4" fmla="*/ 2216732 w 2216773"/>
              <a:gd name="connsiteY4" fmla="*/ 1107843 h 2215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6773" h="2215738">
                <a:moveTo>
                  <a:pt x="2216732" y="1107843"/>
                </a:moveTo>
                <a:cubicBezTo>
                  <a:pt x="2216732" y="1719702"/>
                  <a:pt x="1720490" y="2215712"/>
                  <a:pt x="1108345" y="2215712"/>
                </a:cubicBezTo>
                <a:cubicBezTo>
                  <a:pt x="496200" y="2215712"/>
                  <a:pt x="-41" y="1719702"/>
                  <a:pt x="-41" y="1107843"/>
                </a:cubicBezTo>
                <a:cubicBezTo>
                  <a:pt x="-41" y="495984"/>
                  <a:pt x="496200" y="-26"/>
                  <a:pt x="1108345" y="-26"/>
                </a:cubicBezTo>
                <a:cubicBezTo>
                  <a:pt x="1720490" y="-26"/>
                  <a:pt x="2216732" y="495984"/>
                  <a:pt x="2216732" y="1107843"/>
                </a:cubicBezTo>
                <a:close/>
              </a:path>
            </a:pathLst>
          </a:custGeom>
          <a:solidFill>
            <a:schemeClr val="accent2"/>
          </a:solidFill>
          <a:ln w="44218" cap="flat">
            <a:noFill/>
            <a:prstDash val="solid"/>
            <a:miter/>
          </a:ln>
        </p:spPr>
        <p:txBody>
          <a:bodyPr rtlCol="0" anchor="ctr"/>
          <a:lstStyle/>
          <a:p>
            <a:pPr algn="ctr"/>
            <a:r>
              <a:rPr lang="en-US" sz="2800" dirty="0">
                <a:solidFill>
                  <a:schemeClr val="bg1"/>
                </a:solidFill>
                <a:latin typeface="Roboto Medium" panose="02000000000000000000" pitchFamily="2" charset="0"/>
                <a:ea typeface="Roboto Medium" panose="02000000000000000000" pitchFamily="2" charset="0"/>
              </a:rPr>
              <a:t>2</a:t>
            </a:r>
          </a:p>
        </p:txBody>
      </p:sp>
      <p:sp>
        <p:nvSpPr>
          <p:cNvPr id="88" name="Freeform 87">
            <a:extLst>
              <a:ext uri="{FF2B5EF4-FFF2-40B4-BE49-F238E27FC236}">
                <a16:creationId xmlns="" xmlns:a16="http://schemas.microsoft.com/office/drawing/2014/main" id="{E1D2D09F-8C63-F14F-815F-2C0D63851CD5}"/>
              </a:ext>
            </a:extLst>
          </p:cNvPr>
          <p:cNvSpPr/>
          <p:nvPr/>
        </p:nvSpPr>
        <p:spPr>
          <a:xfrm>
            <a:off x="8642520" y="1960712"/>
            <a:ext cx="473447" cy="572991"/>
          </a:xfrm>
          <a:custGeom>
            <a:avLst/>
            <a:gdLst>
              <a:gd name="connsiteX0" fmla="*/ 2358709 w 2398211"/>
              <a:gd name="connsiteY0" fmla="*/ 1625527 h 3549957"/>
              <a:gd name="connsiteX1" fmla="*/ 1562581 w 2398211"/>
              <a:gd name="connsiteY1" fmla="*/ 244890 h 3549957"/>
              <a:gd name="connsiteX2" fmla="*/ 1138422 w 2398211"/>
              <a:gd name="connsiteY2" fmla="*/ -26 h 3549957"/>
              <a:gd name="connsiteX3" fmla="*/ -41 w 2398211"/>
              <a:gd name="connsiteY3" fmla="*/ -26 h 3549957"/>
              <a:gd name="connsiteX4" fmla="*/ 165819 w 2398211"/>
              <a:gd name="connsiteY4" fmla="*/ 286888 h 3549957"/>
              <a:gd name="connsiteX5" fmla="*/ 400235 w 2398211"/>
              <a:gd name="connsiteY5" fmla="*/ 432335 h 3549957"/>
              <a:gd name="connsiteX6" fmla="*/ 1664220 w 2398211"/>
              <a:gd name="connsiteY6" fmla="*/ 1854749 h 3549957"/>
              <a:gd name="connsiteX7" fmla="*/ 402888 w 2398211"/>
              <a:gd name="connsiteY7" fmla="*/ 3118012 h 3549957"/>
              <a:gd name="connsiteX8" fmla="*/ 165376 w 2398211"/>
              <a:gd name="connsiteY8" fmla="*/ 3263459 h 3549957"/>
              <a:gd name="connsiteX9" fmla="*/ -41 w 2398211"/>
              <a:gd name="connsiteY9" fmla="*/ 3549931 h 3549957"/>
              <a:gd name="connsiteX10" fmla="*/ 1137095 w 2398211"/>
              <a:gd name="connsiteY10" fmla="*/ 3549931 h 3549957"/>
              <a:gd name="connsiteX11" fmla="*/ 1561254 w 2398211"/>
              <a:gd name="connsiteY11" fmla="*/ 3305016 h 3549957"/>
              <a:gd name="connsiteX12" fmla="*/ 2357382 w 2398211"/>
              <a:gd name="connsiteY12" fmla="*/ 1924820 h 3549957"/>
              <a:gd name="connsiteX13" fmla="*/ 2358709 w 2398211"/>
              <a:gd name="connsiteY13" fmla="*/ 1625527 h 354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98211" h="3549957">
                <a:moveTo>
                  <a:pt x="2358709" y="1625527"/>
                </a:moveTo>
                <a:lnTo>
                  <a:pt x="1562581" y="244890"/>
                </a:lnTo>
                <a:cubicBezTo>
                  <a:pt x="1475007" y="93475"/>
                  <a:pt x="1313393" y="150"/>
                  <a:pt x="1138422" y="-26"/>
                </a:cubicBezTo>
                <a:lnTo>
                  <a:pt x="-41" y="-26"/>
                </a:lnTo>
                <a:lnTo>
                  <a:pt x="165819" y="286888"/>
                </a:lnTo>
                <a:cubicBezTo>
                  <a:pt x="214559" y="371680"/>
                  <a:pt x="302620" y="426323"/>
                  <a:pt x="400235" y="432335"/>
                </a:cubicBezTo>
                <a:cubicBezTo>
                  <a:pt x="1142270" y="476234"/>
                  <a:pt x="1708184" y="1113104"/>
                  <a:pt x="1664220" y="1854749"/>
                </a:cubicBezTo>
                <a:cubicBezTo>
                  <a:pt x="1623972" y="2534148"/>
                  <a:pt x="1082471" y="3076457"/>
                  <a:pt x="402888" y="3118012"/>
                </a:cubicBezTo>
                <a:cubicBezTo>
                  <a:pt x="304301" y="3123583"/>
                  <a:pt x="215090" y="3178225"/>
                  <a:pt x="165376" y="3263459"/>
                </a:cubicBezTo>
                <a:lnTo>
                  <a:pt x="-41" y="3549931"/>
                </a:lnTo>
                <a:lnTo>
                  <a:pt x="1137095" y="3549931"/>
                </a:lnTo>
                <a:cubicBezTo>
                  <a:pt x="1312110" y="3549931"/>
                  <a:pt x="1473813" y="3456563"/>
                  <a:pt x="1561254" y="3305016"/>
                </a:cubicBezTo>
                <a:lnTo>
                  <a:pt x="2357382" y="1924820"/>
                </a:lnTo>
                <a:cubicBezTo>
                  <a:pt x="2411298" y="1832468"/>
                  <a:pt x="2411784" y="1718366"/>
                  <a:pt x="2358709" y="1625527"/>
                </a:cubicBezTo>
                <a:close/>
              </a:path>
            </a:pathLst>
          </a:custGeom>
          <a:solidFill>
            <a:schemeClr val="accent2"/>
          </a:solidFill>
          <a:ln w="44218" cap="flat">
            <a:noFill/>
            <a:prstDash val="solid"/>
            <a:miter/>
          </a:ln>
        </p:spPr>
        <p:txBody>
          <a:bodyPr rtlCol="0" anchor="ctr"/>
          <a:lstStyle/>
          <a:p>
            <a:endParaRPr lang="en-US"/>
          </a:p>
        </p:txBody>
      </p:sp>
      <p:sp>
        <p:nvSpPr>
          <p:cNvPr id="89" name="Freeform 88">
            <a:extLst>
              <a:ext uri="{FF2B5EF4-FFF2-40B4-BE49-F238E27FC236}">
                <a16:creationId xmlns="" xmlns:a16="http://schemas.microsoft.com/office/drawing/2014/main" id="{3A0B1046-4155-8942-A536-DE5F7729C29B}"/>
              </a:ext>
            </a:extLst>
          </p:cNvPr>
          <p:cNvSpPr/>
          <p:nvPr/>
        </p:nvSpPr>
        <p:spPr>
          <a:xfrm>
            <a:off x="8538298" y="2063137"/>
            <a:ext cx="382131" cy="358328"/>
          </a:xfrm>
          <a:custGeom>
            <a:avLst/>
            <a:gdLst>
              <a:gd name="connsiteX0" fmla="*/ 2216732 w 2216773"/>
              <a:gd name="connsiteY0" fmla="*/ 1107843 h 2215738"/>
              <a:gd name="connsiteX1" fmla="*/ 1108345 w 2216773"/>
              <a:gd name="connsiteY1" fmla="*/ 2215712 h 2215738"/>
              <a:gd name="connsiteX2" fmla="*/ -41 w 2216773"/>
              <a:gd name="connsiteY2" fmla="*/ 1107843 h 2215738"/>
              <a:gd name="connsiteX3" fmla="*/ 1108345 w 2216773"/>
              <a:gd name="connsiteY3" fmla="*/ -26 h 2215738"/>
              <a:gd name="connsiteX4" fmla="*/ 2216732 w 2216773"/>
              <a:gd name="connsiteY4" fmla="*/ 1107843 h 2215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6773" h="2215738">
                <a:moveTo>
                  <a:pt x="2216732" y="1107843"/>
                </a:moveTo>
                <a:cubicBezTo>
                  <a:pt x="2216732" y="1719702"/>
                  <a:pt x="1720490" y="2215712"/>
                  <a:pt x="1108345" y="2215712"/>
                </a:cubicBezTo>
                <a:cubicBezTo>
                  <a:pt x="496200" y="2215712"/>
                  <a:pt x="-41" y="1719702"/>
                  <a:pt x="-41" y="1107843"/>
                </a:cubicBezTo>
                <a:cubicBezTo>
                  <a:pt x="-41" y="495984"/>
                  <a:pt x="496200" y="-26"/>
                  <a:pt x="1108345" y="-26"/>
                </a:cubicBezTo>
                <a:cubicBezTo>
                  <a:pt x="1720490" y="-26"/>
                  <a:pt x="2216732" y="495984"/>
                  <a:pt x="2216732" y="1107843"/>
                </a:cubicBezTo>
                <a:close/>
              </a:path>
            </a:pathLst>
          </a:custGeom>
          <a:solidFill>
            <a:schemeClr val="accent2"/>
          </a:solidFill>
          <a:ln w="44218" cap="flat">
            <a:noFill/>
            <a:prstDash val="solid"/>
            <a:miter/>
          </a:ln>
        </p:spPr>
        <p:txBody>
          <a:bodyPr rtlCol="0" anchor="ctr"/>
          <a:lstStyle/>
          <a:p>
            <a:pPr algn="ctr"/>
            <a:r>
              <a:rPr lang="en-US" sz="2800" dirty="0">
                <a:solidFill>
                  <a:schemeClr val="bg1"/>
                </a:solidFill>
                <a:latin typeface="Roboto Medium" panose="02000000000000000000" pitchFamily="2" charset="0"/>
                <a:ea typeface="Roboto Medium" panose="02000000000000000000" pitchFamily="2" charset="0"/>
              </a:rPr>
              <a:t>3</a:t>
            </a:r>
          </a:p>
        </p:txBody>
      </p:sp>
      <p:grpSp>
        <p:nvGrpSpPr>
          <p:cNvPr id="113" name="Group 112">
            <a:extLst>
              <a:ext uri="{FF2B5EF4-FFF2-40B4-BE49-F238E27FC236}">
                <a16:creationId xmlns="" xmlns:a16="http://schemas.microsoft.com/office/drawing/2014/main" id="{68FEBF32-5611-D541-8699-CD5AB23A1E70}"/>
              </a:ext>
            </a:extLst>
          </p:cNvPr>
          <p:cNvGrpSpPr/>
          <p:nvPr/>
        </p:nvGrpSpPr>
        <p:grpSpPr>
          <a:xfrm>
            <a:off x="5305603" y="1837506"/>
            <a:ext cx="2367376" cy="991791"/>
            <a:chOff x="4464909" y="5227780"/>
            <a:chExt cx="3991527" cy="824256"/>
          </a:xfrm>
        </p:grpSpPr>
        <p:sp>
          <p:nvSpPr>
            <p:cNvPr id="114" name="CuadroTexto 395">
              <a:extLst>
                <a:ext uri="{FF2B5EF4-FFF2-40B4-BE49-F238E27FC236}">
                  <a16:creationId xmlns="" xmlns:a16="http://schemas.microsoft.com/office/drawing/2014/main" id="{AD653EAF-13DF-9145-8372-7A78FC8F205F}"/>
                </a:ext>
              </a:extLst>
            </p:cNvPr>
            <p:cNvSpPr txBox="1"/>
            <p:nvPr/>
          </p:nvSpPr>
          <p:spPr>
            <a:xfrm>
              <a:off x="4464909" y="5227780"/>
              <a:ext cx="3589307" cy="332523"/>
            </a:xfrm>
            <a:prstGeom prst="rect">
              <a:avLst/>
            </a:prstGeom>
            <a:noFill/>
          </p:spPr>
          <p:txBody>
            <a:bodyPr wrap="square" rtlCol="0">
              <a:spAutoFit/>
            </a:bodyPr>
            <a:lstStyle/>
            <a:p>
              <a:r>
                <a:rPr lang="en-US" sz="2000" dirty="0" smtClean="0">
                  <a:solidFill>
                    <a:schemeClr val="accent2"/>
                  </a:solidFill>
                  <a:latin typeface="Bahnschrift" panose="020B0502040204020203" pitchFamily="34" charset="0"/>
                  <a:ea typeface="Roboto Medium" panose="02000000000000000000" pitchFamily="2" charset="0"/>
                  <a:cs typeface="Lato Semibold" panose="020F0502020204030203" pitchFamily="34" charset="0"/>
                </a:rPr>
                <a:t>About the Data</a:t>
              </a:r>
              <a:endParaRPr lang="en-US" sz="2000" dirty="0">
                <a:solidFill>
                  <a:schemeClr val="accent2"/>
                </a:solidFill>
                <a:latin typeface="Bahnschrift" panose="020B0502040204020203" pitchFamily="34" charset="0"/>
                <a:ea typeface="Roboto Medium" panose="02000000000000000000" pitchFamily="2" charset="0"/>
                <a:cs typeface="Lato Semibold" panose="020F0502020204030203" pitchFamily="34" charset="0"/>
              </a:endParaRPr>
            </a:p>
          </p:txBody>
        </p:sp>
        <p:sp>
          <p:nvSpPr>
            <p:cNvPr id="115" name="Rectangle 56">
              <a:extLst>
                <a:ext uri="{FF2B5EF4-FFF2-40B4-BE49-F238E27FC236}">
                  <a16:creationId xmlns="" xmlns:a16="http://schemas.microsoft.com/office/drawing/2014/main" id="{058C33BD-34A8-0543-886D-2E59588A6932}"/>
                </a:ext>
              </a:extLst>
            </p:cNvPr>
            <p:cNvSpPr/>
            <p:nvPr/>
          </p:nvSpPr>
          <p:spPr>
            <a:xfrm>
              <a:off x="4464909" y="5489306"/>
              <a:ext cx="3991527" cy="562730"/>
            </a:xfrm>
            <a:prstGeom prst="rect">
              <a:avLst/>
            </a:prstGeom>
          </p:spPr>
          <p:txBody>
            <a:bodyPr wrap="square">
              <a:spAutoFit/>
            </a:bodyPr>
            <a:lstStyle/>
            <a:p>
              <a:r>
                <a:rPr lang="en-US" sz="1400" dirty="0" smtClean="0">
                  <a:latin typeface="Bahnschrift" panose="020B0502040204020203" pitchFamily="34" charset="0"/>
                  <a:ea typeface="Lato Light" panose="020F0502020204030203" pitchFamily="34" charset="0"/>
                  <a:cs typeface="Lato Light" panose="020F0502020204030203" pitchFamily="34" charset="0"/>
                </a:rPr>
                <a:t>Introduction to data set that is been used for project</a:t>
              </a:r>
              <a:r>
                <a:rPr lang="en-US" sz="2400" dirty="0" smtClean="0">
                  <a:latin typeface="Bahnschrift" panose="020B0502040204020203" pitchFamily="34" charset="0"/>
                  <a:ea typeface="Lato Light" panose="020F0502020204030203" pitchFamily="34" charset="0"/>
                  <a:cs typeface="Lato Light" panose="020F0502020204030203" pitchFamily="34" charset="0"/>
                </a:rPr>
                <a:t>.</a:t>
              </a:r>
              <a:endParaRPr lang="en-US" sz="2400" dirty="0">
                <a:latin typeface="Bahnschrift" panose="020B0502040204020203" pitchFamily="34" charset="0"/>
                <a:ea typeface="Lato Light" panose="020F0502020204030203" pitchFamily="34" charset="0"/>
                <a:cs typeface="Lato Light" panose="020F0502020204030203" pitchFamily="34" charset="0"/>
              </a:endParaRPr>
            </a:p>
          </p:txBody>
        </p:sp>
      </p:grpSp>
      <p:grpSp>
        <p:nvGrpSpPr>
          <p:cNvPr id="116" name="Group 115">
            <a:extLst>
              <a:ext uri="{FF2B5EF4-FFF2-40B4-BE49-F238E27FC236}">
                <a16:creationId xmlns="" xmlns:a16="http://schemas.microsoft.com/office/drawing/2014/main" id="{68FEBF32-5611-D541-8699-CD5AB23A1E70}"/>
              </a:ext>
            </a:extLst>
          </p:cNvPr>
          <p:cNvGrpSpPr/>
          <p:nvPr/>
        </p:nvGrpSpPr>
        <p:grpSpPr>
          <a:xfrm>
            <a:off x="9220189" y="1834753"/>
            <a:ext cx="2367376" cy="1053347"/>
            <a:chOff x="4464909" y="5227780"/>
            <a:chExt cx="3991527" cy="875414"/>
          </a:xfrm>
        </p:grpSpPr>
        <p:sp>
          <p:nvSpPr>
            <p:cNvPr id="117" name="CuadroTexto 395">
              <a:extLst>
                <a:ext uri="{FF2B5EF4-FFF2-40B4-BE49-F238E27FC236}">
                  <a16:creationId xmlns="" xmlns:a16="http://schemas.microsoft.com/office/drawing/2014/main" id="{AD653EAF-13DF-9145-8372-7A78FC8F205F}"/>
                </a:ext>
              </a:extLst>
            </p:cNvPr>
            <p:cNvSpPr txBox="1"/>
            <p:nvPr/>
          </p:nvSpPr>
          <p:spPr>
            <a:xfrm>
              <a:off x="4464909" y="5227780"/>
              <a:ext cx="3589307" cy="332523"/>
            </a:xfrm>
            <a:prstGeom prst="rect">
              <a:avLst/>
            </a:prstGeom>
            <a:noFill/>
          </p:spPr>
          <p:txBody>
            <a:bodyPr wrap="square" rtlCol="0">
              <a:spAutoFit/>
            </a:bodyPr>
            <a:lstStyle/>
            <a:p>
              <a:r>
                <a:rPr lang="en-US" sz="2000" dirty="0" smtClean="0">
                  <a:solidFill>
                    <a:schemeClr val="accent2"/>
                  </a:solidFill>
                  <a:latin typeface="Bahnschrift" panose="020B0502040204020203" pitchFamily="34" charset="0"/>
                  <a:ea typeface="Roboto Medium" panose="02000000000000000000" pitchFamily="2" charset="0"/>
                  <a:cs typeface="Lato Semibold" panose="020F0502020204030203" pitchFamily="34" charset="0"/>
                </a:rPr>
                <a:t>Insights to find?</a:t>
              </a:r>
              <a:endParaRPr lang="en-US" sz="2000" dirty="0">
                <a:solidFill>
                  <a:schemeClr val="accent2"/>
                </a:solidFill>
                <a:latin typeface="Bahnschrift" panose="020B0502040204020203" pitchFamily="34" charset="0"/>
                <a:ea typeface="Roboto Medium" panose="02000000000000000000" pitchFamily="2" charset="0"/>
                <a:cs typeface="Lato Semibold" panose="020F0502020204030203" pitchFamily="34" charset="0"/>
              </a:endParaRPr>
            </a:p>
          </p:txBody>
        </p:sp>
        <p:sp>
          <p:nvSpPr>
            <p:cNvPr id="118" name="Rectangle 56">
              <a:extLst>
                <a:ext uri="{FF2B5EF4-FFF2-40B4-BE49-F238E27FC236}">
                  <a16:creationId xmlns="" xmlns:a16="http://schemas.microsoft.com/office/drawing/2014/main" id="{058C33BD-34A8-0543-886D-2E59588A6932}"/>
                </a:ext>
              </a:extLst>
            </p:cNvPr>
            <p:cNvSpPr/>
            <p:nvPr/>
          </p:nvSpPr>
          <p:spPr>
            <a:xfrm>
              <a:off x="4464909" y="5489306"/>
              <a:ext cx="3991527" cy="613888"/>
            </a:xfrm>
            <a:prstGeom prst="rect">
              <a:avLst/>
            </a:prstGeom>
          </p:spPr>
          <p:txBody>
            <a:bodyPr wrap="square">
              <a:spAutoFit/>
            </a:bodyPr>
            <a:lstStyle/>
            <a:p>
              <a:r>
                <a:rPr lang="en-US" sz="1400" dirty="0" smtClean="0">
                  <a:latin typeface="Bahnschrift" panose="020B0502040204020203" pitchFamily="34" charset="0"/>
                  <a:ea typeface="Lato Light" panose="020F0502020204030203" pitchFamily="34" charset="0"/>
                  <a:cs typeface="Lato Light" panose="020F0502020204030203" pitchFamily="34" charset="0"/>
                </a:rPr>
                <a:t>What are the objectives and insights that are to be found out?</a:t>
              </a:r>
              <a:endParaRPr lang="en-US" sz="1400" dirty="0">
                <a:latin typeface="Bahnschrift" panose="020B0502040204020203" pitchFamily="34" charset="0"/>
                <a:ea typeface="Lato Light" panose="020F0502020204030203" pitchFamily="34" charset="0"/>
                <a:cs typeface="Lato Light" panose="020F0502020204030203" pitchFamily="34" charset="0"/>
              </a:endParaRPr>
            </a:p>
          </p:txBody>
        </p:sp>
      </p:grpSp>
      <p:sp>
        <p:nvSpPr>
          <p:cNvPr id="119" name="Freeform 118">
            <a:extLst>
              <a:ext uri="{FF2B5EF4-FFF2-40B4-BE49-F238E27FC236}">
                <a16:creationId xmlns="" xmlns:a16="http://schemas.microsoft.com/office/drawing/2014/main" id="{E1D2D09F-8C63-F14F-815F-2C0D63851CD5}"/>
              </a:ext>
            </a:extLst>
          </p:cNvPr>
          <p:cNvSpPr/>
          <p:nvPr/>
        </p:nvSpPr>
        <p:spPr>
          <a:xfrm>
            <a:off x="871740" y="3586312"/>
            <a:ext cx="473447" cy="572991"/>
          </a:xfrm>
          <a:custGeom>
            <a:avLst/>
            <a:gdLst>
              <a:gd name="connsiteX0" fmla="*/ 2358709 w 2398211"/>
              <a:gd name="connsiteY0" fmla="*/ 1625527 h 3549957"/>
              <a:gd name="connsiteX1" fmla="*/ 1562581 w 2398211"/>
              <a:gd name="connsiteY1" fmla="*/ 244890 h 3549957"/>
              <a:gd name="connsiteX2" fmla="*/ 1138422 w 2398211"/>
              <a:gd name="connsiteY2" fmla="*/ -26 h 3549957"/>
              <a:gd name="connsiteX3" fmla="*/ -41 w 2398211"/>
              <a:gd name="connsiteY3" fmla="*/ -26 h 3549957"/>
              <a:gd name="connsiteX4" fmla="*/ 165819 w 2398211"/>
              <a:gd name="connsiteY4" fmla="*/ 286888 h 3549957"/>
              <a:gd name="connsiteX5" fmla="*/ 400235 w 2398211"/>
              <a:gd name="connsiteY5" fmla="*/ 432335 h 3549957"/>
              <a:gd name="connsiteX6" fmla="*/ 1664220 w 2398211"/>
              <a:gd name="connsiteY6" fmla="*/ 1854749 h 3549957"/>
              <a:gd name="connsiteX7" fmla="*/ 402888 w 2398211"/>
              <a:gd name="connsiteY7" fmla="*/ 3118012 h 3549957"/>
              <a:gd name="connsiteX8" fmla="*/ 165376 w 2398211"/>
              <a:gd name="connsiteY8" fmla="*/ 3263459 h 3549957"/>
              <a:gd name="connsiteX9" fmla="*/ -41 w 2398211"/>
              <a:gd name="connsiteY9" fmla="*/ 3549931 h 3549957"/>
              <a:gd name="connsiteX10" fmla="*/ 1137095 w 2398211"/>
              <a:gd name="connsiteY10" fmla="*/ 3549931 h 3549957"/>
              <a:gd name="connsiteX11" fmla="*/ 1561254 w 2398211"/>
              <a:gd name="connsiteY11" fmla="*/ 3305016 h 3549957"/>
              <a:gd name="connsiteX12" fmla="*/ 2357382 w 2398211"/>
              <a:gd name="connsiteY12" fmla="*/ 1924820 h 3549957"/>
              <a:gd name="connsiteX13" fmla="*/ 2358709 w 2398211"/>
              <a:gd name="connsiteY13" fmla="*/ 1625527 h 354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98211" h="3549957">
                <a:moveTo>
                  <a:pt x="2358709" y="1625527"/>
                </a:moveTo>
                <a:lnTo>
                  <a:pt x="1562581" y="244890"/>
                </a:lnTo>
                <a:cubicBezTo>
                  <a:pt x="1475007" y="93475"/>
                  <a:pt x="1313393" y="150"/>
                  <a:pt x="1138422" y="-26"/>
                </a:cubicBezTo>
                <a:lnTo>
                  <a:pt x="-41" y="-26"/>
                </a:lnTo>
                <a:lnTo>
                  <a:pt x="165819" y="286888"/>
                </a:lnTo>
                <a:cubicBezTo>
                  <a:pt x="214559" y="371680"/>
                  <a:pt x="302620" y="426323"/>
                  <a:pt x="400235" y="432335"/>
                </a:cubicBezTo>
                <a:cubicBezTo>
                  <a:pt x="1142270" y="476234"/>
                  <a:pt x="1708184" y="1113104"/>
                  <a:pt x="1664220" y="1854749"/>
                </a:cubicBezTo>
                <a:cubicBezTo>
                  <a:pt x="1623972" y="2534148"/>
                  <a:pt x="1082471" y="3076457"/>
                  <a:pt x="402888" y="3118012"/>
                </a:cubicBezTo>
                <a:cubicBezTo>
                  <a:pt x="304301" y="3123583"/>
                  <a:pt x="215090" y="3178225"/>
                  <a:pt x="165376" y="3263459"/>
                </a:cubicBezTo>
                <a:lnTo>
                  <a:pt x="-41" y="3549931"/>
                </a:lnTo>
                <a:lnTo>
                  <a:pt x="1137095" y="3549931"/>
                </a:lnTo>
                <a:cubicBezTo>
                  <a:pt x="1312110" y="3549931"/>
                  <a:pt x="1473813" y="3456563"/>
                  <a:pt x="1561254" y="3305016"/>
                </a:cubicBezTo>
                <a:lnTo>
                  <a:pt x="2357382" y="1924820"/>
                </a:lnTo>
                <a:cubicBezTo>
                  <a:pt x="2411298" y="1832468"/>
                  <a:pt x="2411784" y="1718366"/>
                  <a:pt x="2358709" y="1625527"/>
                </a:cubicBezTo>
                <a:close/>
              </a:path>
            </a:pathLst>
          </a:custGeom>
          <a:solidFill>
            <a:schemeClr val="accent2"/>
          </a:solidFill>
          <a:ln w="44218" cap="flat">
            <a:noFill/>
            <a:prstDash val="solid"/>
            <a:miter/>
          </a:ln>
        </p:spPr>
        <p:txBody>
          <a:bodyPr rtlCol="0" anchor="ctr"/>
          <a:lstStyle/>
          <a:p>
            <a:endParaRPr lang="en-US"/>
          </a:p>
        </p:txBody>
      </p:sp>
      <p:sp>
        <p:nvSpPr>
          <p:cNvPr id="120" name="Freeform 119">
            <a:extLst>
              <a:ext uri="{FF2B5EF4-FFF2-40B4-BE49-F238E27FC236}">
                <a16:creationId xmlns="" xmlns:a16="http://schemas.microsoft.com/office/drawing/2014/main" id="{3A0B1046-4155-8942-A536-DE5F7729C29B}"/>
              </a:ext>
            </a:extLst>
          </p:cNvPr>
          <p:cNvSpPr/>
          <p:nvPr/>
        </p:nvSpPr>
        <p:spPr>
          <a:xfrm>
            <a:off x="767518" y="3688737"/>
            <a:ext cx="382131" cy="358328"/>
          </a:xfrm>
          <a:custGeom>
            <a:avLst/>
            <a:gdLst>
              <a:gd name="connsiteX0" fmla="*/ 2216732 w 2216773"/>
              <a:gd name="connsiteY0" fmla="*/ 1107843 h 2215738"/>
              <a:gd name="connsiteX1" fmla="*/ 1108345 w 2216773"/>
              <a:gd name="connsiteY1" fmla="*/ 2215712 h 2215738"/>
              <a:gd name="connsiteX2" fmla="*/ -41 w 2216773"/>
              <a:gd name="connsiteY2" fmla="*/ 1107843 h 2215738"/>
              <a:gd name="connsiteX3" fmla="*/ 1108345 w 2216773"/>
              <a:gd name="connsiteY3" fmla="*/ -26 h 2215738"/>
              <a:gd name="connsiteX4" fmla="*/ 2216732 w 2216773"/>
              <a:gd name="connsiteY4" fmla="*/ 1107843 h 2215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6773" h="2215738">
                <a:moveTo>
                  <a:pt x="2216732" y="1107843"/>
                </a:moveTo>
                <a:cubicBezTo>
                  <a:pt x="2216732" y="1719702"/>
                  <a:pt x="1720490" y="2215712"/>
                  <a:pt x="1108345" y="2215712"/>
                </a:cubicBezTo>
                <a:cubicBezTo>
                  <a:pt x="496200" y="2215712"/>
                  <a:pt x="-41" y="1719702"/>
                  <a:pt x="-41" y="1107843"/>
                </a:cubicBezTo>
                <a:cubicBezTo>
                  <a:pt x="-41" y="495984"/>
                  <a:pt x="496200" y="-26"/>
                  <a:pt x="1108345" y="-26"/>
                </a:cubicBezTo>
                <a:cubicBezTo>
                  <a:pt x="1720490" y="-26"/>
                  <a:pt x="2216732" y="495984"/>
                  <a:pt x="2216732" y="1107843"/>
                </a:cubicBezTo>
                <a:close/>
              </a:path>
            </a:pathLst>
          </a:custGeom>
          <a:solidFill>
            <a:schemeClr val="accent2"/>
          </a:solidFill>
          <a:ln w="44218" cap="flat">
            <a:noFill/>
            <a:prstDash val="solid"/>
            <a:miter/>
          </a:ln>
        </p:spPr>
        <p:txBody>
          <a:bodyPr rtlCol="0" anchor="ctr"/>
          <a:lstStyle/>
          <a:p>
            <a:pPr algn="ctr"/>
            <a:r>
              <a:rPr lang="en-US" sz="2800" dirty="0">
                <a:solidFill>
                  <a:schemeClr val="bg1"/>
                </a:solidFill>
                <a:latin typeface="Roboto Medium" panose="02000000000000000000" pitchFamily="2" charset="0"/>
                <a:ea typeface="Roboto Medium" panose="02000000000000000000" pitchFamily="2" charset="0"/>
              </a:rPr>
              <a:t>4</a:t>
            </a:r>
          </a:p>
        </p:txBody>
      </p:sp>
      <p:grpSp>
        <p:nvGrpSpPr>
          <p:cNvPr id="121" name="Group 120">
            <a:extLst>
              <a:ext uri="{FF2B5EF4-FFF2-40B4-BE49-F238E27FC236}">
                <a16:creationId xmlns="" xmlns:a16="http://schemas.microsoft.com/office/drawing/2014/main" id="{68FEBF32-5611-D541-8699-CD5AB23A1E70}"/>
              </a:ext>
            </a:extLst>
          </p:cNvPr>
          <p:cNvGrpSpPr/>
          <p:nvPr/>
        </p:nvGrpSpPr>
        <p:grpSpPr>
          <a:xfrm>
            <a:off x="1372336" y="3428550"/>
            <a:ext cx="2802242" cy="837903"/>
            <a:chOff x="4464909" y="5227780"/>
            <a:chExt cx="4724735" cy="696363"/>
          </a:xfrm>
        </p:grpSpPr>
        <p:sp>
          <p:nvSpPr>
            <p:cNvPr id="122" name="CuadroTexto 395">
              <a:extLst>
                <a:ext uri="{FF2B5EF4-FFF2-40B4-BE49-F238E27FC236}">
                  <a16:creationId xmlns="" xmlns:a16="http://schemas.microsoft.com/office/drawing/2014/main" id="{AD653EAF-13DF-9145-8372-7A78FC8F205F}"/>
                </a:ext>
              </a:extLst>
            </p:cNvPr>
            <p:cNvSpPr txBox="1"/>
            <p:nvPr/>
          </p:nvSpPr>
          <p:spPr>
            <a:xfrm>
              <a:off x="4464909" y="5227780"/>
              <a:ext cx="4724735" cy="255787"/>
            </a:xfrm>
            <a:prstGeom prst="rect">
              <a:avLst/>
            </a:prstGeom>
            <a:noFill/>
          </p:spPr>
          <p:txBody>
            <a:bodyPr wrap="square" rtlCol="0">
              <a:spAutoFit/>
            </a:bodyPr>
            <a:lstStyle/>
            <a:p>
              <a:r>
                <a:rPr lang="en-US" sz="1400" dirty="0" smtClean="0">
                  <a:solidFill>
                    <a:schemeClr val="accent2"/>
                  </a:solidFill>
                  <a:latin typeface="Bahnschrift" panose="020B0502040204020203" pitchFamily="34" charset="0"/>
                  <a:ea typeface="Roboto Medium" panose="02000000000000000000" pitchFamily="2" charset="0"/>
                  <a:cs typeface="Lato Semibold" panose="020F0502020204030203" pitchFamily="34" charset="0"/>
                </a:rPr>
                <a:t>Steps for EDA and cleaning data</a:t>
              </a:r>
              <a:endParaRPr lang="en-US" sz="1400" dirty="0">
                <a:solidFill>
                  <a:schemeClr val="accent2"/>
                </a:solidFill>
                <a:latin typeface="Bahnschrift" panose="020B0502040204020203" pitchFamily="34" charset="0"/>
                <a:ea typeface="Roboto Medium" panose="02000000000000000000" pitchFamily="2" charset="0"/>
                <a:cs typeface="Lato Semibold" panose="020F0502020204030203" pitchFamily="34" charset="0"/>
              </a:endParaRPr>
            </a:p>
          </p:txBody>
        </p:sp>
        <p:sp>
          <p:nvSpPr>
            <p:cNvPr id="123" name="Rectangle 56">
              <a:extLst>
                <a:ext uri="{FF2B5EF4-FFF2-40B4-BE49-F238E27FC236}">
                  <a16:creationId xmlns="" xmlns:a16="http://schemas.microsoft.com/office/drawing/2014/main" id="{058C33BD-34A8-0543-886D-2E59588A6932}"/>
                </a:ext>
              </a:extLst>
            </p:cNvPr>
            <p:cNvSpPr/>
            <p:nvPr/>
          </p:nvSpPr>
          <p:spPr>
            <a:xfrm>
              <a:off x="4464909" y="5489306"/>
              <a:ext cx="3991527" cy="434837"/>
            </a:xfrm>
            <a:prstGeom prst="rect">
              <a:avLst/>
            </a:prstGeom>
          </p:spPr>
          <p:txBody>
            <a:bodyPr wrap="square">
              <a:spAutoFit/>
            </a:bodyPr>
            <a:lstStyle/>
            <a:p>
              <a:r>
                <a:rPr lang="en-US" sz="1400" dirty="0" smtClean="0">
                  <a:latin typeface="Bahnschrift" panose="020B0502040204020203" pitchFamily="34" charset="0"/>
                  <a:ea typeface="Lato Light" panose="020F0502020204030203" pitchFamily="34" charset="0"/>
                  <a:cs typeface="Lato Light" panose="020F0502020204030203" pitchFamily="34" charset="0"/>
                </a:rPr>
                <a:t>Various steps used for data cleaning and EDA process.</a:t>
              </a:r>
              <a:endParaRPr lang="en-US" sz="2400" dirty="0">
                <a:latin typeface="Bahnschrift" panose="020B0502040204020203" pitchFamily="34" charset="0"/>
                <a:ea typeface="Lato Light" panose="020F0502020204030203" pitchFamily="34" charset="0"/>
                <a:cs typeface="Lato Light" panose="020F0502020204030203" pitchFamily="34" charset="0"/>
              </a:endParaRPr>
            </a:p>
          </p:txBody>
        </p:sp>
      </p:grpSp>
      <p:sp>
        <p:nvSpPr>
          <p:cNvPr id="124" name="Freeform 123">
            <a:extLst>
              <a:ext uri="{FF2B5EF4-FFF2-40B4-BE49-F238E27FC236}">
                <a16:creationId xmlns="" xmlns:a16="http://schemas.microsoft.com/office/drawing/2014/main" id="{E1D2D09F-8C63-F14F-815F-2C0D63851CD5}"/>
              </a:ext>
            </a:extLst>
          </p:cNvPr>
          <p:cNvSpPr/>
          <p:nvPr/>
        </p:nvSpPr>
        <p:spPr>
          <a:xfrm>
            <a:off x="4694505" y="3586312"/>
            <a:ext cx="473447" cy="572991"/>
          </a:xfrm>
          <a:custGeom>
            <a:avLst/>
            <a:gdLst>
              <a:gd name="connsiteX0" fmla="*/ 2358709 w 2398211"/>
              <a:gd name="connsiteY0" fmla="*/ 1625527 h 3549957"/>
              <a:gd name="connsiteX1" fmla="*/ 1562581 w 2398211"/>
              <a:gd name="connsiteY1" fmla="*/ 244890 h 3549957"/>
              <a:gd name="connsiteX2" fmla="*/ 1138422 w 2398211"/>
              <a:gd name="connsiteY2" fmla="*/ -26 h 3549957"/>
              <a:gd name="connsiteX3" fmla="*/ -41 w 2398211"/>
              <a:gd name="connsiteY3" fmla="*/ -26 h 3549957"/>
              <a:gd name="connsiteX4" fmla="*/ 165819 w 2398211"/>
              <a:gd name="connsiteY4" fmla="*/ 286888 h 3549957"/>
              <a:gd name="connsiteX5" fmla="*/ 400235 w 2398211"/>
              <a:gd name="connsiteY5" fmla="*/ 432335 h 3549957"/>
              <a:gd name="connsiteX6" fmla="*/ 1664220 w 2398211"/>
              <a:gd name="connsiteY6" fmla="*/ 1854749 h 3549957"/>
              <a:gd name="connsiteX7" fmla="*/ 402888 w 2398211"/>
              <a:gd name="connsiteY7" fmla="*/ 3118012 h 3549957"/>
              <a:gd name="connsiteX8" fmla="*/ 165376 w 2398211"/>
              <a:gd name="connsiteY8" fmla="*/ 3263459 h 3549957"/>
              <a:gd name="connsiteX9" fmla="*/ -41 w 2398211"/>
              <a:gd name="connsiteY9" fmla="*/ 3549931 h 3549957"/>
              <a:gd name="connsiteX10" fmla="*/ 1137095 w 2398211"/>
              <a:gd name="connsiteY10" fmla="*/ 3549931 h 3549957"/>
              <a:gd name="connsiteX11" fmla="*/ 1561254 w 2398211"/>
              <a:gd name="connsiteY11" fmla="*/ 3305016 h 3549957"/>
              <a:gd name="connsiteX12" fmla="*/ 2357382 w 2398211"/>
              <a:gd name="connsiteY12" fmla="*/ 1924820 h 3549957"/>
              <a:gd name="connsiteX13" fmla="*/ 2358709 w 2398211"/>
              <a:gd name="connsiteY13" fmla="*/ 1625527 h 354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98211" h="3549957">
                <a:moveTo>
                  <a:pt x="2358709" y="1625527"/>
                </a:moveTo>
                <a:lnTo>
                  <a:pt x="1562581" y="244890"/>
                </a:lnTo>
                <a:cubicBezTo>
                  <a:pt x="1475007" y="93475"/>
                  <a:pt x="1313393" y="150"/>
                  <a:pt x="1138422" y="-26"/>
                </a:cubicBezTo>
                <a:lnTo>
                  <a:pt x="-41" y="-26"/>
                </a:lnTo>
                <a:lnTo>
                  <a:pt x="165819" y="286888"/>
                </a:lnTo>
                <a:cubicBezTo>
                  <a:pt x="214559" y="371680"/>
                  <a:pt x="302620" y="426323"/>
                  <a:pt x="400235" y="432335"/>
                </a:cubicBezTo>
                <a:cubicBezTo>
                  <a:pt x="1142270" y="476234"/>
                  <a:pt x="1708184" y="1113104"/>
                  <a:pt x="1664220" y="1854749"/>
                </a:cubicBezTo>
                <a:cubicBezTo>
                  <a:pt x="1623972" y="2534148"/>
                  <a:pt x="1082471" y="3076457"/>
                  <a:pt x="402888" y="3118012"/>
                </a:cubicBezTo>
                <a:cubicBezTo>
                  <a:pt x="304301" y="3123583"/>
                  <a:pt x="215090" y="3178225"/>
                  <a:pt x="165376" y="3263459"/>
                </a:cubicBezTo>
                <a:lnTo>
                  <a:pt x="-41" y="3549931"/>
                </a:lnTo>
                <a:lnTo>
                  <a:pt x="1137095" y="3549931"/>
                </a:lnTo>
                <a:cubicBezTo>
                  <a:pt x="1312110" y="3549931"/>
                  <a:pt x="1473813" y="3456563"/>
                  <a:pt x="1561254" y="3305016"/>
                </a:cubicBezTo>
                <a:lnTo>
                  <a:pt x="2357382" y="1924820"/>
                </a:lnTo>
                <a:cubicBezTo>
                  <a:pt x="2411298" y="1832468"/>
                  <a:pt x="2411784" y="1718366"/>
                  <a:pt x="2358709" y="1625527"/>
                </a:cubicBezTo>
                <a:close/>
              </a:path>
            </a:pathLst>
          </a:custGeom>
          <a:solidFill>
            <a:schemeClr val="accent2"/>
          </a:solidFill>
          <a:ln w="44218" cap="flat">
            <a:noFill/>
            <a:prstDash val="solid"/>
            <a:miter/>
          </a:ln>
        </p:spPr>
        <p:txBody>
          <a:bodyPr rtlCol="0" anchor="ctr"/>
          <a:lstStyle/>
          <a:p>
            <a:endParaRPr lang="en-US"/>
          </a:p>
        </p:txBody>
      </p:sp>
      <p:sp>
        <p:nvSpPr>
          <p:cNvPr id="125" name="Freeform 124">
            <a:extLst>
              <a:ext uri="{FF2B5EF4-FFF2-40B4-BE49-F238E27FC236}">
                <a16:creationId xmlns="" xmlns:a16="http://schemas.microsoft.com/office/drawing/2014/main" id="{3A0B1046-4155-8942-A536-DE5F7729C29B}"/>
              </a:ext>
            </a:extLst>
          </p:cNvPr>
          <p:cNvSpPr/>
          <p:nvPr/>
        </p:nvSpPr>
        <p:spPr>
          <a:xfrm>
            <a:off x="4590283" y="3688737"/>
            <a:ext cx="382131" cy="358328"/>
          </a:xfrm>
          <a:custGeom>
            <a:avLst/>
            <a:gdLst>
              <a:gd name="connsiteX0" fmla="*/ 2216732 w 2216773"/>
              <a:gd name="connsiteY0" fmla="*/ 1107843 h 2215738"/>
              <a:gd name="connsiteX1" fmla="*/ 1108345 w 2216773"/>
              <a:gd name="connsiteY1" fmla="*/ 2215712 h 2215738"/>
              <a:gd name="connsiteX2" fmla="*/ -41 w 2216773"/>
              <a:gd name="connsiteY2" fmla="*/ 1107843 h 2215738"/>
              <a:gd name="connsiteX3" fmla="*/ 1108345 w 2216773"/>
              <a:gd name="connsiteY3" fmla="*/ -26 h 2215738"/>
              <a:gd name="connsiteX4" fmla="*/ 2216732 w 2216773"/>
              <a:gd name="connsiteY4" fmla="*/ 1107843 h 2215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6773" h="2215738">
                <a:moveTo>
                  <a:pt x="2216732" y="1107843"/>
                </a:moveTo>
                <a:cubicBezTo>
                  <a:pt x="2216732" y="1719702"/>
                  <a:pt x="1720490" y="2215712"/>
                  <a:pt x="1108345" y="2215712"/>
                </a:cubicBezTo>
                <a:cubicBezTo>
                  <a:pt x="496200" y="2215712"/>
                  <a:pt x="-41" y="1719702"/>
                  <a:pt x="-41" y="1107843"/>
                </a:cubicBezTo>
                <a:cubicBezTo>
                  <a:pt x="-41" y="495984"/>
                  <a:pt x="496200" y="-26"/>
                  <a:pt x="1108345" y="-26"/>
                </a:cubicBezTo>
                <a:cubicBezTo>
                  <a:pt x="1720490" y="-26"/>
                  <a:pt x="2216732" y="495984"/>
                  <a:pt x="2216732" y="1107843"/>
                </a:cubicBezTo>
                <a:close/>
              </a:path>
            </a:pathLst>
          </a:custGeom>
          <a:solidFill>
            <a:schemeClr val="accent2"/>
          </a:solidFill>
          <a:ln w="44218" cap="flat">
            <a:noFill/>
            <a:prstDash val="solid"/>
            <a:miter/>
          </a:ln>
        </p:spPr>
        <p:txBody>
          <a:bodyPr rtlCol="0" anchor="ctr"/>
          <a:lstStyle/>
          <a:p>
            <a:pPr algn="ctr"/>
            <a:r>
              <a:rPr lang="en-US" sz="2800" dirty="0">
                <a:solidFill>
                  <a:schemeClr val="bg1"/>
                </a:solidFill>
                <a:latin typeface="Roboto Medium" panose="02000000000000000000" pitchFamily="2" charset="0"/>
                <a:ea typeface="Roboto Medium" panose="02000000000000000000" pitchFamily="2" charset="0"/>
              </a:rPr>
              <a:t>5</a:t>
            </a:r>
          </a:p>
        </p:txBody>
      </p:sp>
      <p:sp>
        <p:nvSpPr>
          <p:cNvPr id="126" name="Freeform 125">
            <a:extLst>
              <a:ext uri="{FF2B5EF4-FFF2-40B4-BE49-F238E27FC236}">
                <a16:creationId xmlns="" xmlns:a16="http://schemas.microsoft.com/office/drawing/2014/main" id="{E1D2D09F-8C63-F14F-815F-2C0D63851CD5}"/>
              </a:ext>
            </a:extLst>
          </p:cNvPr>
          <p:cNvSpPr/>
          <p:nvPr/>
        </p:nvSpPr>
        <p:spPr>
          <a:xfrm>
            <a:off x="8615371" y="3586312"/>
            <a:ext cx="473447" cy="572991"/>
          </a:xfrm>
          <a:custGeom>
            <a:avLst/>
            <a:gdLst>
              <a:gd name="connsiteX0" fmla="*/ 2358709 w 2398211"/>
              <a:gd name="connsiteY0" fmla="*/ 1625527 h 3549957"/>
              <a:gd name="connsiteX1" fmla="*/ 1562581 w 2398211"/>
              <a:gd name="connsiteY1" fmla="*/ 244890 h 3549957"/>
              <a:gd name="connsiteX2" fmla="*/ 1138422 w 2398211"/>
              <a:gd name="connsiteY2" fmla="*/ -26 h 3549957"/>
              <a:gd name="connsiteX3" fmla="*/ -41 w 2398211"/>
              <a:gd name="connsiteY3" fmla="*/ -26 h 3549957"/>
              <a:gd name="connsiteX4" fmla="*/ 165819 w 2398211"/>
              <a:gd name="connsiteY4" fmla="*/ 286888 h 3549957"/>
              <a:gd name="connsiteX5" fmla="*/ 400235 w 2398211"/>
              <a:gd name="connsiteY5" fmla="*/ 432335 h 3549957"/>
              <a:gd name="connsiteX6" fmla="*/ 1664220 w 2398211"/>
              <a:gd name="connsiteY6" fmla="*/ 1854749 h 3549957"/>
              <a:gd name="connsiteX7" fmla="*/ 402888 w 2398211"/>
              <a:gd name="connsiteY7" fmla="*/ 3118012 h 3549957"/>
              <a:gd name="connsiteX8" fmla="*/ 165376 w 2398211"/>
              <a:gd name="connsiteY8" fmla="*/ 3263459 h 3549957"/>
              <a:gd name="connsiteX9" fmla="*/ -41 w 2398211"/>
              <a:gd name="connsiteY9" fmla="*/ 3549931 h 3549957"/>
              <a:gd name="connsiteX10" fmla="*/ 1137095 w 2398211"/>
              <a:gd name="connsiteY10" fmla="*/ 3549931 h 3549957"/>
              <a:gd name="connsiteX11" fmla="*/ 1561254 w 2398211"/>
              <a:gd name="connsiteY11" fmla="*/ 3305016 h 3549957"/>
              <a:gd name="connsiteX12" fmla="*/ 2357382 w 2398211"/>
              <a:gd name="connsiteY12" fmla="*/ 1924820 h 3549957"/>
              <a:gd name="connsiteX13" fmla="*/ 2358709 w 2398211"/>
              <a:gd name="connsiteY13" fmla="*/ 1625527 h 354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98211" h="3549957">
                <a:moveTo>
                  <a:pt x="2358709" y="1625527"/>
                </a:moveTo>
                <a:lnTo>
                  <a:pt x="1562581" y="244890"/>
                </a:lnTo>
                <a:cubicBezTo>
                  <a:pt x="1475007" y="93475"/>
                  <a:pt x="1313393" y="150"/>
                  <a:pt x="1138422" y="-26"/>
                </a:cubicBezTo>
                <a:lnTo>
                  <a:pt x="-41" y="-26"/>
                </a:lnTo>
                <a:lnTo>
                  <a:pt x="165819" y="286888"/>
                </a:lnTo>
                <a:cubicBezTo>
                  <a:pt x="214559" y="371680"/>
                  <a:pt x="302620" y="426323"/>
                  <a:pt x="400235" y="432335"/>
                </a:cubicBezTo>
                <a:cubicBezTo>
                  <a:pt x="1142270" y="476234"/>
                  <a:pt x="1708184" y="1113104"/>
                  <a:pt x="1664220" y="1854749"/>
                </a:cubicBezTo>
                <a:cubicBezTo>
                  <a:pt x="1623972" y="2534148"/>
                  <a:pt x="1082471" y="3076457"/>
                  <a:pt x="402888" y="3118012"/>
                </a:cubicBezTo>
                <a:cubicBezTo>
                  <a:pt x="304301" y="3123583"/>
                  <a:pt x="215090" y="3178225"/>
                  <a:pt x="165376" y="3263459"/>
                </a:cubicBezTo>
                <a:lnTo>
                  <a:pt x="-41" y="3549931"/>
                </a:lnTo>
                <a:lnTo>
                  <a:pt x="1137095" y="3549931"/>
                </a:lnTo>
                <a:cubicBezTo>
                  <a:pt x="1312110" y="3549931"/>
                  <a:pt x="1473813" y="3456563"/>
                  <a:pt x="1561254" y="3305016"/>
                </a:cubicBezTo>
                <a:lnTo>
                  <a:pt x="2357382" y="1924820"/>
                </a:lnTo>
                <a:cubicBezTo>
                  <a:pt x="2411298" y="1832468"/>
                  <a:pt x="2411784" y="1718366"/>
                  <a:pt x="2358709" y="1625527"/>
                </a:cubicBezTo>
                <a:close/>
              </a:path>
            </a:pathLst>
          </a:custGeom>
          <a:solidFill>
            <a:schemeClr val="accent2"/>
          </a:solidFill>
          <a:ln w="44218" cap="flat">
            <a:noFill/>
            <a:prstDash val="solid"/>
            <a:miter/>
          </a:ln>
        </p:spPr>
        <p:txBody>
          <a:bodyPr rtlCol="0" anchor="ctr"/>
          <a:lstStyle/>
          <a:p>
            <a:endParaRPr lang="en-US"/>
          </a:p>
        </p:txBody>
      </p:sp>
      <p:sp>
        <p:nvSpPr>
          <p:cNvPr id="127" name="Freeform 126">
            <a:extLst>
              <a:ext uri="{FF2B5EF4-FFF2-40B4-BE49-F238E27FC236}">
                <a16:creationId xmlns="" xmlns:a16="http://schemas.microsoft.com/office/drawing/2014/main" id="{3A0B1046-4155-8942-A536-DE5F7729C29B}"/>
              </a:ext>
            </a:extLst>
          </p:cNvPr>
          <p:cNvSpPr/>
          <p:nvPr/>
        </p:nvSpPr>
        <p:spPr>
          <a:xfrm>
            <a:off x="8511149" y="3688737"/>
            <a:ext cx="382131" cy="358328"/>
          </a:xfrm>
          <a:custGeom>
            <a:avLst/>
            <a:gdLst>
              <a:gd name="connsiteX0" fmla="*/ 2216732 w 2216773"/>
              <a:gd name="connsiteY0" fmla="*/ 1107843 h 2215738"/>
              <a:gd name="connsiteX1" fmla="*/ 1108345 w 2216773"/>
              <a:gd name="connsiteY1" fmla="*/ 2215712 h 2215738"/>
              <a:gd name="connsiteX2" fmla="*/ -41 w 2216773"/>
              <a:gd name="connsiteY2" fmla="*/ 1107843 h 2215738"/>
              <a:gd name="connsiteX3" fmla="*/ 1108345 w 2216773"/>
              <a:gd name="connsiteY3" fmla="*/ -26 h 2215738"/>
              <a:gd name="connsiteX4" fmla="*/ 2216732 w 2216773"/>
              <a:gd name="connsiteY4" fmla="*/ 1107843 h 2215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6773" h="2215738">
                <a:moveTo>
                  <a:pt x="2216732" y="1107843"/>
                </a:moveTo>
                <a:cubicBezTo>
                  <a:pt x="2216732" y="1719702"/>
                  <a:pt x="1720490" y="2215712"/>
                  <a:pt x="1108345" y="2215712"/>
                </a:cubicBezTo>
                <a:cubicBezTo>
                  <a:pt x="496200" y="2215712"/>
                  <a:pt x="-41" y="1719702"/>
                  <a:pt x="-41" y="1107843"/>
                </a:cubicBezTo>
                <a:cubicBezTo>
                  <a:pt x="-41" y="495984"/>
                  <a:pt x="496200" y="-26"/>
                  <a:pt x="1108345" y="-26"/>
                </a:cubicBezTo>
                <a:cubicBezTo>
                  <a:pt x="1720490" y="-26"/>
                  <a:pt x="2216732" y="495984"/>
                  <a:pt x="2216732" y="1107843"/>
                </a:cubicBezTo>
                <a:close/>
              </a:path>
            </a:pathLst>
          </a:custGeom>
          <a:solidFill>
            <a:schemeClr val="accent2"/>
          </a:solidFill>
          <a:ln w="44218" cap="flat">
            <a:noFill/>
            <a:prstDash val="solid"/>
            <a:miter/>
          </a:ln>
        </p:spPr>
        <p:txBody>
          <a:bodyPr rtlCol="0" anchor="ctr"/>
          <a:lstStyle/>
          <a:p>
            <a:pPr algn="ctr"/>
            <a:r>
              <a:rPr lang="en-US" sz="2800" dirty="0">
                <a:solidFill>
                  <a:schemeClr val="bg1"/>
                </a:solidFill>
                <a:latin typeface="Roboto Medium" panose="02000000000000000000" pitchFamily="2" charset="0"/>
                <a:ea typeface="Roboto Medium" panose="02000000000000000000" pitchFamily="2" charset="0"/>
              </a:rPr>
              <a:t>6</a:t>
            </a:r>
          </a:p>
        </p:txBody>
      </p:sp>
      <p:grpSp>
        <p:nvGrpSpPr>
          <p:cNvPr id="128" name="Group 127">
            <a:extLst>
              <a:ext uri="{FF2B5EF4-FFF2-40B4-BE49-F238E27FC236}">
                <a16:creationId xmlns="" xmlns:a16="http://schemas.microsoft.com/office/drawing/2014/main" id="{68FEBF32-5611-D541-8699-CD5AB23A1E70}"/>
              </a:ext>
            </a:extLst>
          </p:cNvPr>
          <p:cNvGrpSpPr/>
          <p:nvPr/>
        </p:nvGrpSpPr>
        <p:grpSpPr>
          <a:xfrm>
            <a:off x="5278454" y="3463104"/>
            <a:ext cx="2367376" cy="1422679"/>
            <a:chOff x="4464909" y="5227780"/>
            <a:chExt cx="3991527" cy="1182358"/>
          </a:xfrm>
        </p:grpSpPr>
        <p:sp>
          <p:nvSpPr>
            <p:cNvPr id="129" name="CuadroTexto 395">
              <a:extLst>
                <a:ext uri="{FF2B5EF4-FFF2-40B4-BE49-F238E27FC236}">
                  <a16:creationId xmlns="" xmlns:a16="http://schemas.microsoft.com/office/drawing/2014/main" id="{AD653EAF-13DF-9145-8372-7A78FC8F205F}"/>
                </a:ext>
              </a:extLst>
            </p:cNvPr>
            <p:cNvSpPr txBox="1"/>
            <p:nvPr/>
          </p:nvSpPr>
          <p:spPr>
            <a:xfrm>
              <a:off x="4464909" y="5227780"/>
              <a:ext cx="3589307" cy="332523"/>
            </a:xfrm>
            <a:prstGeom prst="rect">
              <a:avLst/>
            </a:prstGeom>
            <a:noFill/>
          </p:spPr>
          <p:txBody>
            <a:bodyPr wrap="square" rtlCol="0">
              <a:spAutoFit/>
            </a:bodyPr>
            <a:lstStyle/>
            <a:p>
              <a:r>
                <a:rPr lang="en-US" sz="2000" dirty="0" smtClean="0">
                  <a:solidFill>
                    <a:schemeClr val="accent2"/>
                  </a:solidFill>
                  <a:latin typeface="Bahnschrift" panose="020B0502040204020203" pitchFamily="34" charset="0"/>
                  <a:ea typeface="Roboto Medium" panose="02000000000000000000" pitchFamily="2" charset="0"/>
                  <a:cs typeface="Lato Semibold" panose="020F0502020204030203" pitchFamily="34" charset="0"/>
                </a:rPr>
                <a:t>Visual analytics</a:t>
              </a:r>
              <a:endParaRPr lang="en-US" sz="2000" dirty="0">
                <a:solidFill>
                  <a:schemeClr val="accent2"/>
                </a:solidFill>
                <a:latin typeface="Bahnschrift" panose="020B0502040204020203" pitchFamily="34" charset="0"/>
                <a:ea typeface="Roboto Medium" panose="02000000000000000000" pitchFamily="2" charset="0"/>
                <a:cs typeface="Lato Semibold" panose="020F0502020204030203" pitchFamily="34" charset="0"/>
              </a:endParaRPr>
            </a:p>
          </p:txBody>
        </p:sp>
        <p:sp>
          <p:nvSpPr>
            <p:cNvPr id="130" name="Rectangle 56">
              <a:extLst>
                <a:ext uri="{FF2B5EF4-FFF2-40B4-BE49-F238E27FC236}">
                  <a16:creationId xmlns="" xmlns:a16="http://schemas.microsoft.com/office/drawing/2014/main" id="{058C33BD-34A8-0543-886D-2E59588A6932}"/>
                </a:ext>
              </a:extLst>
            </p:cNvPr>
            <p:cNvSpPr/>
            <p:nvPr/>
          </p:nvSpPr>
          <p:spPr>
            <a:xfrm>
              <a:off x="4464909" y="5489306"/>
              <a:ext cx="3991527" cy="920832"/>
            </a:xfrm>
            <a:prstGeom prst="rect">
              <a:avLst/>
            </a:prstGeom>
          </p:spPr>
          <p:txBody>
            <a:bodyPr wrap="square">
              <a:spAutoFit/>
            </a:bodyPr>
            <a:lstStyle/>
            <a:p>
              <a:r>
                <a:rPr lang="en-US" sz="1400" dirty="0" smtClean="0">
                  <a:latin typeface="Bahnschrift" panose="020B0502040204020203" pitchFamily="34" charset="0"/>
                  <a:ea typeface="Lato Light" panose="020F0502020204030203" pitchFamily="34" charset="0"/>
                  <a:cs typeface="Lato Light" panose="020F0502020204030203" pitchFamily="34" charset="0"/>
                </a:rPr>
                <a:t>Different visuals and summaries to understand data well</a:t>
              </a:r>
            </a:p>
            <a:p>
              <a:endParaRPr lang="en-US" sz="2400" dirty="0">
                <a:latin typeface="Bahnschrift" panose="020B0502040204020203" pitchFamily="34" charset="0"/>
                <a:ea typeface="Lato Light" panose="020F0502020204030203" pitchFamily="34" charset="0"/>
                <a:cs typeface="Lato Light" panose="020F0502020204030203" pitchFamily="34" charset="0"/>
              </a:endParaRPr>
            </a:p>
          </p:txBody>
        </p:sp>
      </p:grpSp>
      <p:grpSp>
        <p:nvGrpSpPr>
          <p:cNvPr id="131" name="Group 130">
            <a:extLst>
              <a:ext uri="{FF2B5EF4-FFF2-40B4-BE49-F238E27FC236}">
                <a16:creationId xmlns="" xmlns:a16="http://schemas.microsoft.com/office/drawing/2014/main" id="{68FEBF32-5611-D541-8699-CD5AB23A1E70}"/>
              </a:ext>
            </a:extLst>
          </p:cNvPr>
          <p:cNvGrpSpPr/>
          <p:nvPr/>
        </p:nvGrpSpPr>
        <p:grpSpPr>
          <a:xfrm>
            <a:off x="9193040" y="3460353"/>
            <a:ext cx="2367376" cy="1053347"/>
            <a:chOff x="4464909" y="5227780"/>
            <a:chExt cx="3991527" cy="875414"/>
          </a:xfrm>
        </p:grpSpPr>
        <p:sp>
          <p:nvSpPr>
            <p:cNvPr id="132" name="CuadroTexto 395">
              <a:extLst>
                <a:ext uri="{FF2B5EF4-FFF2-40B4-BE49-F238E27FC236}">
                  <a16:creationId xmlns="" xmlns:a16="http://schemas.microsoft.com/office/drawing/2014/main" id="{AD653EAF-13DF-9145-8372-7A78FC8F205F}"/>
                </a:ext>
              </a:extLst>
            </p:cNvPr>
            <p:cNvSpPr txBox="1"/>
            <p:nvPr/>
          </p:nvSpPr>
          <p:spPr>
            <a:xfrm>
              <a:off x="4464909" y="5227780"/>
              <a:ext cx="3589307" cy="332523"/>
            </a:xfrm>
            <a:prstGeom prst="rect">
              <a:avLst/>
            </a:prstGeom>
            <a:noFill/>
          </p:spPr>
          <p:txBody>
            <a:bodyPr wrap="square" rtlCol="0">
              <a:spAutoFit/>
            </a:bodyPr>
            <a:lstStyle/>
            <a:p>
              <a:r>
                <a:rPr lang="en-US" sz="2000" dirty="0" smtClean="0">
                  <a:solidFill>
                    <a:schemeClr val="accent2"/>
                  </a:solidFill>
                  <a:latin typeface="Bahnschrift" panose="020B0502040204020203" pitchFamily="34" charset="0"/>
                  <a:ea typeface="Roboto Medium" panose="02000000000000000000" pitchFamily="2" charset="0"/>
                  <a:cs typeface="Lato Semibold" panose="020F0502020204030203" pitchFamily="34" charset="0"/>
                </a:rPr>
                <a:t>Key Findings</a:t>
              </a:r>
              <a:endParaRPr lang="en-US" sz="2000" dirty="0">
                <a:solidFill>
                  <a:schemeClr val="accent2"/>
                </a:solidFill>
                <a:latin typeface="Bahnschrift" panose="020B0502040204020203" pitchFamily="34" charset="0"/>
                <a:ea typeface="Roboto Medium" panose="02000000000000000000" pitchFamily="2" charset="0"/>
                <a:cs typeface="Lato Semibold" panose="020F0502020204030203" pitchFamily="34" charset="0"/>
              </a:endParaRPr>
            </a:p>
          </p:txBody>
        </p:sp>
        <p:sp>
          <p:nvSpPr>
            <p:cNvPr id="133" name="Rectangle 56">
              <a:extLst>
                <a:ext uri="{FF2B5EF4-FFF2-40B4-BE49-F238E27FC236}">
                  <a16:creationId xmlns="" xmlns:a16="http://schemas.microsoft.com/office/drawing/2014/main" id="{058C33BD-34A8-0543-886D-2E59588A6932}"/>
                </a:ext>
              </a:extLst>
            </p:cNvPr>
            <p:cNvSpPr/>
            <p:nvPr/>
          </p:nvSpPr>
          <p:spPr>
            <a:xfrm>
              <a:off x="4464909" y="5489306"/>
              <a:ext cx="3991527" cy="613888"/>
            </a:xfrm>
            <a:prstGeom prst="rect">
              <a:avLst/>
            </a:prstGeom>
          </p:spPr>
          <p:txBody>
            <a:bodyPr wrap="square">
              <a:spAutoFit/>
            </a:bodyPr>
            <a:lstStyle/>
            <a:p>
              <a:r>
                <a:rPr lang="en-US" sz="1400" dirty="0" smtClean="0">
                  <a:latin typeface="Bahnschrift" panose="020B0502040204020203" pitchFamily="34" charset="0"/>
                  <a:ea typeface="Lato Light" panose="020F0502020204030203" pitchFamily="34" charset="0"/>
                  <a:cs typeface="Lato Light" panose="020F0502020204030203" pitchFamily="34" charset="0"/>
                </a:rPr>
                <a:t>Insights we found out according to various questions.</a:t>
              </a:r>
              <a:endParaRPr lang="en-US" sz="1400" dirty="0">
                <a:latin typeface="Bahnschrift" panose="020B0502040204020203" pitchFamily="34" charset="0"/>
                <a:ea typeface="Lato Light" panose="020F0502020204030203" pitchFamily="34" charset="0"/>
                <a:cs typeface="Lato Light" panose="020F0502020204030203" pitchFamily="34" charset="0"/>
              </a:endParaRPr>
            </a:p>
          </p:txBody>
        </p:sp>
      </p:grpSp>
      <p:sp>
        <p:nvSpPr>
          <p:cNvPr id="134" name="Freeform 133">
            <a:extLst>
              <a:ext uri="{FF2B5EF4-FFF2-40B4-BE49-F238E27FC236}">
                <a16:creationId xmlns="" xmlns:a16="http://schemas.microsoft.com/office/drawing/2014/main" id="{E1D2D09F-8C63-F14F-815F-2C0D63851CD5}"/>
              </a:ext>
            </a:extLst>
          </p:cNvPr>
          <p:cNvSpPr/>
          <p:nvPr/>
        </p:nvSpPr>
        <p:spPr>
          <a:xfrm>
            <a:off x="4694505" y="5286367"/>
            <a:ext cx="473447" cy="572991"/>
          </a:xfrm>
          <a:custGeom>
            <a:avLst/>
            <a:gdLst>
              <a:gd name="connsiteX0" fmla="*/ 2358709 w 2398211"/>
              <a:gd name="connsiteY0" fmla="*/ 1625527 h 3549957"/>
              <a:gd name="connsiteX1" fmla="*/ 1562581 w 2398211"/>
              <a:gd name="connsiteY1" fmla="*/ 244890 h 3549957"/>
              <a:gd name="connsiteX2" fmla="*/ 1138422 w 2398211"/>
              <a:gd name="connsiteY2" fmla="*/ -26 h 3549957"/>
              <a:gd name="connsiteX3" fmla="*/ -41 w 2398211"/>
              <a:gd name="connsiteY3" fmla="*/ -26 h 3549957"/>
              <a:gd name="connsiteX4" fmla="*/ 165819 w 2398211"/>
              <a:gd name="connsiteY4" fmla="*/ 286888 h 3549957"/>
              <a:gd name="connsiteX5" fmla="*/ 400235 w 2398211"/>
              <a:gd name="connsiteY5" fmla="*/ 432335 h 3549957"/>
              <a:gd name="connsiteX6" fmla="*/ 1664220 w 2398211"/>
              <a:gd name="connsiteY6" fmla="*/ 1854749 h 3549957"/>
              <a:gd name="connsiteX7" fmla="*/ 402888 w 2398211"/>
              <a:gd name="connsiteY7" fmla="*/ 3118012 h 3549957"/>
              <a:gd name="connsiteX8" fmla="*/ 165376 w 2398211"/>
              <a:gd name="connsiteY8" fmla="*/ 3263459 h 3549957"/>
              <a:gd name="connsiteX9" fmla="*/ -41 w 2398211"/>
              <a:gd name="connsiteY9" fmla="*/ 3549931 h 3549957"/>
              <a:gd name="connsiteX10" fmla="*/ 1137095 w 2398211"/>
              <a:gd name="connsiteY10" fmla="*/ 3549931 h 3549957"/>
              <a:gd name="connsiteX11" fmla="*/ 1561254 w 2398211"/>
              <a:gd name="connsiteY11" fmla="*/ 3305016 h 3549957"/>
              <a:gd name="connsiteX12" fmla="*/ 2357382 w 2398211"/>
              <a:gd name="connsiteY12" fmla="*/ 1924820 h 3549957"/>
              <a:gd name="connsiteX13" fmla="*/ 2358709 w 2398211"/>
              <a:gd name="connsiteY13" fmla="*/ 1625527 h 354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98211" h="3549957">
                <a:moveTo>
                  <a:pt x="2358709" y="1625527"/>
                </a:moveTo>
                <a:lnTo>
                  <a:pt x="1562581" y="244890"/>
                </a:lnTo>
                <a:cubicBezTo>
                  <a:pt x="1475007" y="93475"/>
                  <a:pt x="1313393" y="150"/>
                  <a:pt x="1138422" y="-26"/>
                </a:cubicBezTo>
                <a:lnTo>
                  <a:pt x="-41" y="-26"/>
                </a:lnTo>
                <a:lnTo>
                  <a:pt x="165819" y="286888"/>
                </a:lnTo>
                <a:cubicBezTo>
                  <a:pt x="214559" y="371680"/>
                  <a:pt x="302620" y="426323"/>
                  <a:pt x="400235" y="432335"/>
                </a:cubicBezTo>
                <a:cubicBezTo>
                  <a:pt x="1142270" y="476234"/>
                  <a:pt x="1708184" y="1113104"/>
                  <a:pt x="1664220" y="1854749"/>
                </a:cubicBezTo>
                <a:cubicBezTo>
                  <a:pt x="1623972" y="2534148"/>
                  <a:pt x="1082471" y="3076457"/>
                  <a:pt x="402888" y="3118012"/>
                </a:cubicBezTo>
                <a:cubicBezTo>
                  <a:pt x="304301" y="3123583"/>
                  <a:pt x="215090" y="3178225"/>
                  <a:pt x="165376" y="3263459"/>
                </a:cubicBezTo>
                <a:lnTo>
                  <a:pt x="-41" y="3549931"/>
                </a:lnTo>
                <a:lnTo>
                  <a:pt x="1137095" y="3549931"/>
                </a:lnTo>
                <a:cubicBezTo>
                  <a:pt x="1312110" y="3549931"/>
                  <a:pt x="1473813" y="3456563"/>
                  <a:pt x="1561254" y="3305016"/>
                </a:cubicBezTo>
                <a:lnTo>
                  <a:pt x="2357382" y="1924820"/>
                </a:lnTo>
                <a:cubicBezTo>
                  <a:pt x="2411298" y="1832468"/>
                  <a:pt x="2411784" y="1718366"/>
                  <a:pt x="2358709" y="1625527"/>
                </a:cubicBezTo>
                <a:close/>
              </a:path>
            </a:pathLst>
          </a:custGeom>
          <a:solidFill>
            <a:schemeClr val="accent2"/>
          </a:solidFill>
          <a:ln w="44218" cap="flat">
            <a:noFill/>
            <a:prstDash val="solid"/>
            <a:miter/>
          </a:ln>
        </p:spPr>
        <p:txBody>
          <a:bodyPr rtlCol="0" anchor="ctr"/>
          <a:lstStyle/>
          <a:p>
            <a:endParaRPr lang="en-US"/>
          </a:p>
        </p:txBody>
      </p:sp>
      <p:sp>
        <p:nvSpPr>
          <p:cNvPr id="135" name="Freeform 134">
            <a:extLst>
              <a:ext uri="{FF2B5EF4-FFF2-40B4-BE49-F238E27FC236}">
                <a16:creationId xmlns="" xmlns:a16="http://schemas.microsoft.com/office/drawing/2014/main" id="{3A0B1046-4155-8942-A536-DE5F7729C29B}"/>
              </a:ext>
            </a:extLst>
          </p:cNvPr>
          <p:cNvSpPr/>
          <p:nvPr/>
        </p:nvSpPr>
        <p:spPr>
          <a:xfrm>
            <a:off x="4590283" y="5388792"/>
            <a:ext cx="382131" cy="358328"/>
          </a:xfrm>
          <a:custGeom>
            <a:avLst/>
            <a:gdLst>
              <a:gd name="connsiteX0" fmla="*/ 2216732 w 2216773"/>
              <a:gd name="connsiteY0" fmla="*/ 1107843 h 2215738"/>
              <a:gd name="connsiteX1" fmla="*/ 1108345 w 2216773"/>
              <a:gd name="connsiteY1" fmla="*/ 2215712 h 2215738"/>
              <a:gd name="connsiteX2" fmla="*/ -41 w 2216773"/>
              <a:gd name="connsiteY2" fmla="*/ 1107843 h 2215738"/>
              <a:gd name="connsiteX3" fmla="*/ 1108345 w 2216773"/>
              <a:gd name="connsiteY3" fmla="*/ -26 h 2215738"/>
              <a:gd name="connsiteX4" fmla="*/ 2216732 w 2216773"/>
              <a:gd name="connsiteY4" fmla="*/ 1107843 h 2215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6773" h="2215738">
                <a:moveTo>
                  <a:pt x="2216732" y="1107843"/>
                </a:moveTo>
                <a:cubicBezTo>
                  <a:pt x="2216732" y="1719702"/>
                  <a:pt x="1720490" y="2215712"/>
                  <a:pt x="1108345" y="2215712"/>
                </a:cubicBezTo>
                <a:cubicBezTo>
                  <a:pt x="496200" y="2215712"/>
                  <a:pt x="-41" y="1719702"/>
                  <a:pt x="-41" y="1107843"/>
                </a:cubicBezTo>
                <a:cubicBezTo>
                  <a:pt x="-41" y="495984"/>
                  <a:pt x="496200" y="-26"/>
                  <a:pt x="1108345" y="-26"/>
                </a:cubicBezTo>
                <a:cubicBezTo>
                  <a:pt x="1720490" y="-26"/>
                  <a:pt x="2216732" y="495984"/>
                  <a:pt x="2216732" y="1107843"/>
                </a:cubicBezTo>
                <a:close/>
              </a:path>
            </a:pathLst>
          </a:custGeom>
          <a:solidFill>
            <a:schemeClr val="accent2"/>
          </a:solidFill>
          <a:ln w="44218" cap="flat">
            <a:noFill/>
            <a:prstDash val="solid"/>
            <a:miter/>
          </a:ln>
        </p:spPr>
        <p:txBody>
          <a:bodyPr rtlCol="0" anchor="ctr"/>
          <a:lstStyle/>
          <a:p>
            <a:pPr algn="ctr"/>
            <a:r>
              <a:rPr lang="en-US" sz="2800" dirty="0">
                <a:solidFill>
                  <a:schemeClr val="bg1"/>
                </a:solidFill>
                <a:latin typeface="Roboto Medium" panose="02000000000000000000" pitchFamily="2" charset="0"/>
                <a:ea typeface="Roboto Medium" panose="02000000000000000000" pitchFamily="2" charset="0"/>
              </a:rPr>
              <a:t>7</a:t>
            </a:r>
          </a:p>
        </p:txBody>
      </p:sp>
      <p:grpSp>
        <p:nvGrpSpPr>
          <p:cNvPr id="136" name="Group 135">
            <a:extLst>
              <a:ext uri="{FF2B5EF4-FFF2-40B4-BE49-F238E27FC236}">
                <a16:creationId xmlns="" xmlns:a16="http://schemas.microsoft.com/office/drawing/2014/main" id="{68FEBF32-5611-D541-8699-CD5AB23A1E70}"/>
              </a:ext>
            </a:extLst>
          </p:cNvPr>
          <p:cNvGrpSpPr/>
          <p:nvPr/>
        </p:nvGrpSpPr>
        <p:grpSpPr>
          <a:xfrm>
            <a:off x="5278454" y="5163160"/>
            <a:ext cx="2367376" cy="1207235"/>
            <a:chOff x="4464909" y="5227780"/>
            <a:chExt cx="3991527" cy="1003307"/>
          </a:xfrm>
        </p:grpSpPr>
        <p:sp>
          <p:nvSpPr>
            <p:cNvPr id="137" name="CuadroTexto 395">
              <a:extLst>
                <a:ext uri="{FF2B5EF4-FFF2-40B4-BE49-F238E27FC236}">
                  <a16:creationId xmlns="" xmlns:a16="http://schemas.microsoft.com/office/drawing/2014/main" id="{AD653EAF-13DF-9145-8372-7A78FC8F205F}"/>
                </a:ext>
              </a:extLst>
            </p:cNvPr>
            <p:cNvSpPr txBox="1"/>
            <p:nvPr/>
          </p:nvSpPr>
          <p:spPr>
            <a:xfrm>
              <a:off x="4464909" y="5227780"/>
              <a:ext cx="3589307" cy="332523"/>
            </a:xfrm>
            <a:prstGeom prst="rect">
              <a:avLst/>
            </a:prstGeom>
            <a:noFill/>
          </p:spPr>
          <p:txBody>
            <a:bodyPr wrap="square" rtlCol="0">
              <a:spAutoFit/>
            </a:bodyPr>
            <a:lstStyle/>
            <a:p>
              <a:r>
                <a:rPr lang="en-US" sz="2000" dirty="0" smtClean="0">
                  <a:solidFill>
                    <a:schemeClr val="accent2"/>
                  </a:solidFill>
                  <a:latin typeface="Bahnschrift" panose="020B0502040204020203" pitchFamily="34" charset="0"/>
                  <a:ea typeface="Roboto Medium" panose="02000000000000000000" pitchFamily="2" charset="0"/>
                  <a:cs typeface="Lato Semibold" panose="020F0502020204030203" pitchFamily="34" charset="0"/>
                </a:rPr>
                <a:t>Dashboard view</a:t>
              </a:r>
              <a:endParaRPr lang="en-US" sz="2000" dirty="0">
                <a:solidFill>
                  <a:schemeClr val="accent2"/>
                </a:solidFill>
                <a:latin typeface="Bahnschrift" panose="020B0502040204020203" pitchFamily="34" charset="0"/>
                <a:ea typeface="Roboto Medium" panose="02000000000000000000" pitchFamily="2" charset="0"/>
                <a:cs typeface="Lato Semibold" panose="020F0502020204030203" pitchFamily="34" charset="0"/>
              </a:endParaRPr>
            </a:p>
          </p:txBody>
        </p:sp>
        <p:sp>
          <p:nvSpPr>
            <p:cNvPr id="138" name="Rectangle 56">
              <a:extLst>
                <a:ext uri="{FF2B5EF4-FFF2-40B4-BE49-F238E27FC236}">
                  <a16:creationId xmlns="" xmlns:a16="http://schemas.microsoft.com/office/drawing/2014/main" id="{058C33BD-34A8-0543-886D-2E59588A6932}"/>
                </a:ext>
              </a:extLst>
            </p:cNvPr>
            <p:cNvSpPr/>
            <p:nvPr/>
          </p:nvSpPr>
          <p:spPr>
            <a:xfrm>
              <a:off x="4464909" y="5489306"/>
              <a:ext cx="3991527" cy="741781"/>
            </a:xfrm>
            <a:prstGeom prst="rect">
              <a:avLst/>
            </a:prstGeom>
          </p:spPr>
          <p:txBody>
            <a:bodyPr wrap="square">
              <a:spAutoFit/>
            </a:bodyPr>
            <a:lstStyle/>
            <a:p>
              <a:r>
                <a:rPr lang="en-US" sz="1400" dirty="0" smtClean="0">
                  <a:latin typeface="Bahnschrift" panose="020B0502040204020203" pitchFamily="34" charset="0"/>
                  <a:ea typeface="Lato Light" panose="020F0502020204030203" pitchFamily="34" charset="0"/>
                  <a:cs typeface="Lato Light" panose="020F0502020204030203" pitchFamily="34" charset="0"/>
                </a:rPr>
                <a:t>The view of dashboard that is been created</a:t>
              </a:r>
            </a:p>
            <a:p>
              <a:endParaRPr lang="en-US" sz="2400" dirty="0">
                <a:latin typeface="Bahnschrift" panose="020B0502040204020203" pitchFamily="34" charset="0"/>
                <a:ea typeface="Lato Light" panose="020F0502020204030203" pitchFamily="34" charset="0"/>
                <a:cs typeface="Lato Light" panose="020F0502020204030203" pitchFamily="34" charset="0"/>
              </a:endParaRPr>
            </a:p>
          </p:txBody>
        </p:sp>
      </p:grpSp>
      <p:sp>
        <p:nvSpPr>
          <p:cNvPr id="139" name="TextBox 138"/>
          <p:cNvSpPr txBox="1"/>
          <p:nvPr/>
        </p:nvSpPr>
        <p:spPr>
          <a:xfrm>
            <a:off x="2755751" y="295819"/>
            <a:ext cx="63330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CONTENTS</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5520492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lc="http://schemas.openxmlformats.org/drawingml/2006/lockedCanvas" xmlns:a16="http://schemas.microsoft.com/office/drawing/2014/main" xmlns="" id="{71EEE96F-B5A3-3949-AB94-5FBA5E4FD2ED}"/>
              </a:ext>
            </a:extLst>
          </p:cNvPr>
          <p:cNvSpPr/>
          <p:nvPr/>
        </p:nvSpPr>
        <p:spPr>
          <a:xfrm>
            <a:off x="2084479" y="2302275"/>
            <a:ext cx="3029388" cy="1198243"/>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smtClean="0">
                <a:solidFill>
                  <a:schemeClr val="tx1"/>
                </a:solidFill>
                <a:latin typeface="Bahnschrift" panose="020B0502040204020203" pitchFamily="34" charset="0"/>
              </a:rPr>
              <a:t>2.3M</a:t>
            </a:r>
            <a:endParaRPr lang="en-US" sz="4800" dirty="0">
              <a:solidFill>
                <a:schemeClr val="tx1"/>
              </a:solidFill>
              <a:latin typeface="Bahnschrift" panose="020B0502040204020203" pitchFamily="34" charset="0"/>
            </a:endParaRPr>
          </a:p>
        </p:txBody>
      </p:sp>
      <p:sp>
        <p:nvSpPr>
          <p:cNvPr id="15" name="Rectangle 14">
            <a:extLst>
              <a:ext uri="{FF2B5EF4-FFF2-40B4-BE49-F238E27FC236}">
                <a16:creationId xmlns:lc="http://schemas.openxmlformats.org/drawingml/2006/lockedCanvas" xmlns:a16="http://schemas.microsoft.com/office/drawing/2014/main" xmlns="" id="{AD7443B8-AD85-BF4E-A1D4-5049E719B7EE}"/>
              </a:ext>
            </a:extLst>
          </p:cNvPr>
          <p:cNvSpPr/>
          <p:nvPr/>
        </p:nvSpPr>
        <p:spPr>
          <a:xfrm>
            <a:off x="2084479" y="1723703"/>
            <a:ext cx="3029388" cy="578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2000" dirty="0" smtClean="0">
                <a:latin typeface="Bahnschrift" panose="020B0502040204020203" pitchFamily="34" charset="0"/>
              </a:rPr>
              <a:t>Total </a:t>
            </a:r>
            <a:r>
              <a:rPr lang="en-US" sz="2000" dirty="0" smtClean="0">
                <a:latin typeface="Bahnschrift" panose="020B0502040204020203" pitchFamily="34" charset="0"/>
              </a:rPr>
              <a:t>sales</a:t>
            </a:r>
            <a:endParaRPr lang="en-US" sz="2000" dirty="0">
              <a:latin typeface="Bahnschrift" panose="020B0502040204020203" pitchFamily="34" charset="0"/>
            </a:endParaRPr>
          </a:p>
        </p:txBody>
      </p:sp>
      <p:sp>
        <p:nvSpPr>
          <p:cNvPr id="21" name="TextBox 20"/>
          <p:cNvSpPr txBox="1"/>
          <p:nvPr/>
        </p:nvSpPr>
        <p:spPr>
          <a:xfrm>
            <a:off x="3933607" y="268030"/>
            <a:ext cx="4583859" cy="646331"/>
          </a:xfrm>
          <a:prstGeom prst="rect">
            <a:avLst/>
          </a:prstGeom>
          <a:noFill/>
        </p:spPr>
        <p:txBody>
          <a:bodyPr wrap="square" rtlCol="0">
            <a:spAutoFit/>
          </a:bodyPr>
          <a:lstStyle/>
          <a:p>
            <a:r>
              <a:rPr lang="en-US" sz="3600" b="1" dirty="0" smtClean="0">
                <a:solidFill>
                  <a:schemeClr val="bg1"/>
                </a:solidFill>
                <a:latin typeface="Bahnschrift" panose="020B0502040204020203" pitchFamily="34" charset="0"/>
              </a:rPr>
              <a:t>SUMMARY OF DATA</a:t>
            </a:r>
            <a:endParaRPr lang="en-IN" sz="3600" b="1" dirty="0">
              <a:solidFill>
                <a:schemeClr val="bg1"/>
              </a:solidFill>
              <a:latin typeface="Bahnschrift" panose="020B0502040204020203" pitchFamily="34" charset="0"/>
            </a:endParaRPr>
          </a:p>
        </p:txBody>
      </p:sp>
      <p:sp>
        <p:nvSpPr>
          <p:cNvPr id="24" name="Rectangle 23">
            <a:extLst>
              <a:ext uri="{FF2B5EF4-FFF2-40B4-BE49-F238E27FC236}">
                <a16:creationId xmlns:lc="http://schemas.openxmlformats.org/drawingml/2006/lockedCanvas" xmlns:a16="http://schemas.microsoft.com/office/drawing/2014/main" xmlns="" id="{71EEE96F-B5A3-3949-AB94-5FBA5E4FD2ED}"/>
              </a:ext>
            </a:extLst>
          </p:cNvPr>
          <p:cNvSpPr/>
          <p:nvPr/>
        </p:nvSpPr>
        <p:spPr>
          <a:xfrm>
            <a:off x="6902013" y="2302275"/>
            <a:ext cx="3029388" cy="1198243"/>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smtClean="0">
                <a:solidFill>
                  <a:schemeClr val="tx1"/>
                </a:solidFill>
                <a:latin typeface="Bahnschrift" panose="020B0502040204020203" pitchFamily="34" charset="0"/>
              </a:rPr>
              <a:t>283.2K</a:t>
            </a:r>
            <a:endParaRPr lang="en-US" sz="4800" dirty="0">
              <a:solidFill>
                <a:schemeClr val="tx1"/>
              </a:solidFill>
              <a:latin typeface="Bahnschrift" panose="020B0502040204020203" pitchFamily="34" charset="0"/>
            </a:endParaRPr>
          </a:p>
        </p:txBody>
      </p:sp>
      <p:sp>
        <p:nvSpPr>
          <p:cNvPr id="25" name="Rectangle 24">
            <a:extLst>
              <a:ext uri="{FF2B5EF4-FFF2-40B4-BE49-F238E27FC236}">
                <a16:creationId xmlns:lc="http://schemas.openxmlformats.org/drawingml/2006/lockedCanvas" xmlns:a16="http://schemas.microsoft.com/office/drawing/2014/main" xmlns="" id="{AD7443B8-AD85-BF4E-A1D4-5049E719B7EE}"/>
              </a:ext>
            </a:extLst>
          </p:cNvPr>
          <p:cNvSpPr/>
          <p:nvPr/>
        </p:nvSpPr>
        <p:spPr>
          <a:xfrm>
            <a:off x="6902013" y="1723703"/>
            <a:ext cx="3029388" cy="578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2000" dirty="0" smtClean="0">
                <a:latin typeface="Bahnschrift" panose="020B0502040204020203" pitchFamily="34" charset="0"/>
              </a:rPr>
              <a:t>Total </a:t>
            </a:r>
            <a:r>
              <a:rPr lang="en-US" sz="2000" dirty="0" smtClean="0">
                <a:latin typeface="Bahnschrift" panose="020B0502040204020203" pitchFamily="34" charset="0"/>
              </a:rPr>
              <a:t>Profit</a:t>
            </a:r>
            <a:endParaRPr lang="en-US" sz="2000" dirty="0">
              <a:latin typeface="Bahnschrift" panose="020B0502040204020203" pitchFamily="34" charset="0"/>
            </a:endParaRPr>
          </a:p>
        </p:txBody>
      </p:sp>
      <p:sp>
        <p:nvSpPr>
          <p:cNvPr id="26" name="Rectangle 25">
            <a:extLst>
              <a:ext uri="{FF2B5EF4-FFF2-40B4-BE49-F238E27FC236}">
                <a16:creationId xmlns:lc="http://schemas.openxmlformats.org/drawingml/2006/lockedCanvas" xmlns:a16="http://schemas.microsoft.com/office/drawing/2014/main" xmlns="" id="{71EEE96F-B5A3-3949-AB94-5FBA5E4FD2ED}"/>
              </a:ext>
            </a:extLst>
          </p:cNvPr>
          <p:cNvSpPr/>
          <p:nvPr/>
        </p:nvSpPr>
        <p:spPr>
          <a:xfrm>
            <a:off x="4489012" y="4657662"/>
            <a:ext cx="3029388" cy="1198243"/>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smtClean="0">
                <a:solidFill>
                  <a:schemeClr val="tx1"/>
                </a:solidFill>
                <a:latin typeface="Bahnschrift" panose="020B0502040204020203" pitchFamily="34" charset="0"/>
              </a:rPr>
              <a:t>30.4K</a:t>
            </a:r>
            <a:endParaRPr lang="en-US" sz="4800" dirty="0">
              <a:solidFill>
                <a:schemeClr val="tx1"/>
              </a:solidFill>
              <a:latin typeface="Bahnschrift" panose="020B0502040204020203" pitchFamily="34" charset="0"/>
            </a:endParaRPr>
          </a:p>
        </p:txBody>
      </p:sp>
      <p:sp>
        <p:nvSpPr>
          <p:cNvPr id="27" name="Rectangle 26">
            <a:extLst>
              <a:ext uri="{FF2B5EF4-FFF2-40B4-BE49-F238E27FC236}">
                <a16:creationId xmlns:lc="http://schemas.openxmlformats.org/drawingml/2006/lockedCanvas" xmlns:a16="http://schemas.microsoft.com/office/drawing/2014/main" xmlns="" id="{AD7443B8-AD85-BF4E-A1D4-5049E719B7EE}"/>
              </a:ext>
            </a:extLst>
          </p:cNvPr>
          <p:cNvSpPr/>
          <p:nvPr/>
        </p:nvSpPr>
        <p:spPr>
          <a:xfrm>
            <a:off x="4489012" y="4079090"/>
            <a:ext cx="3029388" cy="578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2000" dirty="0" smtClean="0">
                <a:latin typeface="Bahnschrift" panose="020B0502040204020203" pitchFamily="34" charset="0"/>
              </a:rPr>
              <a:t>Total </a:t>
            </a:r>
            <a:r>
              <a:rPr lang="en-US" sz="2000" dirty="0" smtClean="0">
                <a:latin typeface="Bahnschrift" panose="020B0502040204020203" pitchFamily="34" charset="0"/>
              </a:rPr>
              <a:t>Quantity</a:t>
            </a:r>
            <a:endParaRPr lang="en-US" sz="2000" dirty="0">
              <a:latin typeface="Bahnschrift" panose="020B0502040204020203" pitchFamily="34" charset="0"/>
            </a:endParaRPr>
          </a:p>
        </p:txBody>
      </p:sp>
    </p:spTree>
    <p:extLst>
      <p:ext uri="{BB962C8B-B14F-4D97-AF65-F5344CB8AC3E}">
        <p14:creationId xmlns:p14="http://schemas.microsoft.com/office/powerpoint/2010/main" val="26874171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lc="http://schemas.openxmlformats.org/drawingml/2006/lockedCanvas" xmlns:a16="http://schemas.microsoft.com/office/drawing/2014/main" xmlns="" id="{71EEE96F-B5A3-3949-AB94-5FBA5E4FD2ED}"/>
              </a:ext>
            </a:extLst>
          </p:cNvPr>
          <p:cNvSpPr/>
          <p:nvPr/>
        </p:nvSpPr>
        <p:spPr>
          <a:xfrm>
            <a:off x="2084479" y="2302275"/>
            <a:ext cx="3029388" cy="1198243"/>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smtClean="0">
                <a:solidFill>
                  <a:schemeClr val="tx1"/>
                </a:solidFill>
                <a:latin typeface="Bahnschrift" panose="020B0502040204020203" pitchFamily="34" charset="0"/>
              </a:rPr>
              <a:t>8.0K</a:t>
            </a:r>
            <a:endParaRPr lang="en-US" sz="4800" dirty="0">
              <a:solidFill>
                <a:schemeClr val="tx1"/>
              </a:solidFill>
              <a:latin typeface="Bahnschrift" panose="020B0502040204020203" pitchFamily="34" charset="0"/>
            </a:endParaRPr>
          </a:p>
        </p:txBody>
      </p:sp>
      <p:sp>
        <p:nvSpPr>
          <p:cNvPr id="15" name="Rectangle 14">
            <a:extLst>
              <a:ext uri="{FF2B5EF4-FFF2-40B4-BE49-F238E27FC236}">
                <a16:creationId xmlns:lc="http://schemas.openxmlformats.org/drawingml/2006/lockedCanvas" xmlns:a16="http://schemas.microsoft.com/office/drawing/2014/main" xmlns="" id="{AD7443B8-AD85-BF4E-A1D4-5049E719B7EE}"/>
              </a:ext>
            </a:extLst>
          </p:cNvPr>
          <p:cNvSpPr/>
          <p:nvPr/>
        </p:nvSpPr>
        <p:spPr>
          <a:xfrm>
            <a:off x="2084479" y="1723703"/>
            <a:ext cx="3029388" cy="578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2000" dirty="0" smtClean="0">
                <a:latin typeface="Bahnschrift" panose="020B0502040204020203" pitchFamily="34" charset="0"/>
              </a:rPr>
              <a:t>Total </a:t>
            </a:r>
            <a:r>
              <a:rPr lang="en-US" sz="2000" dirty="0" smtClean="0">
                <a:latin typeface="Bahnschrift" panose="020B0502040204020203" pitchFamily="34" charset="0"/>
              </a:rPr>
              <a:t>Transactions</a:t>
            </a:r>
            <a:endParaRPr lang="en-US" sz="2000" dirty="0">
              <a:latin typeface="Bahnschrift" panose="020B0502040204020203" pitchFamily="34" charset="0"/>
            </a:endParaRPr>
          </a:p>
        </p:txBody>
      </p:sp>
      <p:sp>
        <p:nvSpPr>
          <p:cNvPr id="24" name="Rectangle 23">
            <a:extLst>
              <a:ext uri="{FF2B5EF4-FFF2-40B4-BE49-F238E27FC236}">
                <a16:creationId xmlns:lc="http://schemas.openxmlformats.org/drawingml/2006/lockedCanvas" xmlns:a16="http://schemas.microsoft.com/office/drawing/2014/main" xmlns="" id="{71EEE96F-B5A3-3949-AB94-5FBA5E4FD2ED}"/>
              </a:ext>
            </a:extLst>
          </p:cNvPr>
          <p:cNvSpPr/>
          <p:nvPr/>
        </p:nvSpPr>
        <p:spPr>
          <a:xfrm>
            <a:off x="6902013" y="2302275"/>
            <a:ext cx="3029388" cy="1198243"/>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smtClean="0">
                <a:solidFill>
                  <a:schemeClr val="tx1"/>
                </a:solidFill>
                <a:latin typeface="Bahnschrift" panose="020B0502040204020203" pitchFamily="34" charset="0"/>
              </a:rPr>
              <a:t>12.1%</a:t>
            </a:r>
            <a:endParaRPr lang="en-US" sz="4800" dirty="0">
              <a:solidFill>
                <a:schemeClr val="tx1"/>
              </a:solidFill>
              <a:latin typeface="Bahnschrift" panose="020B0502040204020203" pitchFamily="34" charset="0"/>
            </a:endParaRPr>
          </a:p>
        </p:txBody>
      </p:sp>
      <p:sp>
        <p:nvSpPr>
          <p:cNvPr id="25" name="Rectangle 24">
            <a:extLst>
              <a:ext uri="{FF2B5EF4-FFF2-40B4-BE49-F238E27FC236}">
                <a16:creationId xmlns:lc="http://schemas.openxmlformats.org/drawingml/2006/lockedCanvas" xmlns:a16="http://schemas.microsoft.com/office/drawing/2014/main" xmlns="" id="{AD7443B8-AD85-BF4E-A1D4-5049E719B7EE}"/>
              </a:ext>
            </a:extLst>
          </p:cNvPr>
          <p:cNvSpPr/>
          <p:nvPr/>
        </p:nvSpPr>
        <p:spPr>
          <a:xfrm>
            <a:off x="6902013" y="1723703"/>
            <a:ext cx="3029388" cy="578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2000" dirty="0" smtClean="0">
                <a:latin typeface="Bahnschrift" panose="020B0502040204020203" pitchFamily="34" charset="0"/>
              </a:rPr>
              <a:t>Profit Margin</a:t>
            </a:r>
            <a:endParaRPr lang="en-US" sz="2000" dirty="0">
              <a:latin typeface="Bahnschrift" panose="020B0502040204020203" pitchFamily="34" charset="0"/>
            </a:endParaRPr>
          </a:p>
        </p:txBody>
      </p:sp>
      <p:sp>
        <p:nvSpPr>
          <p:cNvPr id="26" name="Rectangle 25">
            <a:extLst>
              <a:ext uri="{FF2B5EF4-FFF2-40B4-BE49-F238E27FC236}">
                <a16:creationId xmlns:lc="http://schemas.openxmlformats.org/drawingml/2006/lockedCanvas" xmlns:a16="http://schemas.microsoft.com/office/drawing/2014/main" xmlns="" id="{71EEE96F-B5A3-3949-AB94-5FBA5E4FD2ED}"/>
              </a:ext>
            </a:extLst>
          </p:cNvPr>
          <p:cNvSpPr/>
          <p:nvPr/>
        </p:nvSpPr>
        <p:spPr>
          <a:xfrm>
            <a:off x="4489012" y="4657662"/>
            <a:ext cx="3029388" cy="1198243"/>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smtClean="0">
                <a:solidFill>
                  <a:schemeClr val="tx1"/>
                </a:solidFill>
                <a:latin typeface="Bahnschrift" panose="020B0502040204020203" pitchFamily="34" charset="0"/>
              </a:rPr>
              <a:t>792</a:t>
            </a:r>
            <a:endParaRPr lang="en-US" sz="4800" dirty="0">
              <a:solidFill>
                <a:schemeClr val="tx1"/>
              </a:solidFill>
              <a:latin typeface="Bahnschrift" panose="020B0502040204020203" pitchFamily="34" charset="0"/>
            </a:endParaRPr>
          </a:p>
        </p:txBody>
      </p:sp>
      <p:sp>
        <p:nvSpPr>
          <p:cNvPr id="27" name="Rectangle 26">
            <a:extLst>
              <a:ext uri="{FF2B5EF4-FFF2-40B4-BE49-F238E27FC236}">
                <a16:creationId xmlns:lc="http://schemas.openxmlformats.org/drawingml/2006/lockedCanvas" xmlns:a16="http://schemas.microsoft.com/office/drawing/2014/main" xmlns="" id="{AD7443B8-AD85-BF4E-A1D4-5049E719B7EE}"/>
              </a:ext>
            </a:extLst>
          </p:cNvPr>
          <p:cNvSpPr/>
          <p:nvPr/>
        </p:nvSpPr>
        <p:spPr>
          <a:xfrm>
            <a:off x="4489012" y="4079090"/>
            <a:ext cx="3029388" cy="578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2000" dirty="0" smtClean="0">
                <a:latin typeface="Bahnschrift" panose="020B0502040204020203" pitchFamily="34" charset="0"/>
              </a:rPr>
              <a:t>Total </a:t>
            </a:r>
            <a:r>
              <a:rPr lang="en-US" sz="2000" dirty="0" smtClean="0">
                <a:latin typeface="Bahnschrift" panose="020B0502040204020203" pitchFamily="34" charset="0"/>
              </a:rPr>
              <a:t>Customers</a:t>
            </a:r>
            <a:endParaRPr lang="en-US" sz="2000" dirty="0">
              <a:latin typeface="Bahnschrift" panose="020B0502040204020203" pitchFamily="34" charset="0"/>
            </a:endParaRPr>
          </a:p>
        </p:txBody>
      </p:sp>
      <p:sp>
        <p:nvSpPr>
          <p:cNvPr id="9" name="TextBox 8"/>
          <p:cNvSpPr txBox="1"/>
          <p:nvPr/>
        </p:nvSpPr>
        <p:spPr>
          <a:xfrm>
            <a:off x="3882806" y="327962"/>
            <a:ext cx="4702393" cy="646331"/>
          </a:xfrm>
          <a:prstGeom prst="rect">
            <a:avLst/>
          </a:prstGeom>
          <a:noFill/>
        </p:spPr>
        <p:txBody>
          <a:bodyPr wrap="square" rtlCol="0">
            <a:spAutoFit/>
          </a:bodyPr>
          <a:lstStyle/>
          <a:p>
            <a:r>
              <a:rPr lang="en-US" sz="3600" b="1" dirty="0" smtClean="0">
                <a:solidFill>
                  <a:schemeClr val="bg1"/>
                </a:solidFill>
                <a:latin typeface="Bahnschrift" panose="020B0502040204020203" pitchFamily="34" charset="0"/>
              </a:rPr>
              <a:t>SUMMARY OF DATA</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18092358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6DEFD6E-540C-544E-962C-F4A95C8AD665}"/>
              </a:ext>
            </a:extLst>
          </p:cNvPr>
          <p:cNvSpPr/>
          <p:nvPr/>
        </p:nvSpPr>
        <p:spPr>
          <a:xfrm rot="10800000" flipV="1">
            <a:off x="0" y="0"/>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 xmlns:a16="http://schemas.microsoft.com/office/drawing/2014/main" id="{D3643F46-7764-ED4E-89E8-733EB275E889}"/>
              </a:ext>
            </a:extLst>
          </p:cNvPr>
          <p:cNvSpPr/>
          <p:nvPr/>
        </p:nvSpPr>
        <p:spPr>
          <a:xfrm>
            <a:off x="2499876" y="2394060"/>
            <a:ext cx="2249923" cy="12115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1">
            <a:extLst>
              <a:ext uri="{FF2B5EF4-FFF2-40B4-BE49-F238E27FC236}">
                <a16:creationId xmlns="" xmlns:a16="http://schemas.microsoft.com/office/drawing/2014/main" id="{7F27B721-0BB5-2741-A56C-0878060DE984}"/>
              </a:ext>
            </a:extLst>
          </p:cNvPr>
          <p:cNvSpPr/>
          <p:nvPr/>
        </p:nvSpPr>
        <p:spPr>
          <a:xfrm>
            <a:off x="3624837" y="2481936"/>
            <a:ext cx="1011497" cy="1035755"/>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5400" b="1" dirty="0">
                <a:latin typeface="Arial Narrow" panose="020B0606020202030204" pitchFamily="34" charset="0"/>
                <a:ea typeface="Roboto Medium" panose="02000000000000000000" pitchFamily="2" charset="0"/>
                <a:cs typeface="Arial Unicode MS" pitchFamily="2"/>
              </a:rPr>
              <a:t>5</a:t>
            </a:r>
            <a:endParaRPr lang="en-US" sz="5400" b="1" u="none" strike="noStrike" kern="1200" dirty="0">
              <a:ln>
                <a:noFill/>
              </a:ln>
              <a:latin typeface="Arial Narrow" panose="020B0606020202030204" pitchFamily="34" charset="0"/>
              <a:ea typeface="Roboto Medium" panose="02000000000000000000" pitchFamily="2" charset="0"/>
              <a:cs typeface="Arial Unicode MS" pitchFamily="2"/>
            </a:endParaRPr>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839534" y="2592766"/>
            <a:ext cx="5797457" cy="830997"/>
          </a:xfrm>
          <a:prstGeom prst="rect">
            <a:avLst/>
          </a:prstGeom>
          <a:noFill/>
        </p:spPr>
        <p:txBody>
          <a:bodyPr wrap="square" rtlCol="0">
            <a:spAutoFit/>
          </a:bodyPr>
          <a:lstStyle/>
          <a:p>
            <a:pPr algn="ctr"/>
            <a:r>
              <a:rPr lang="en-US" sz="4800" b="1" dirty="0" smtClean="0">
                <a:solidFill>
                  <a:schemeClr val="bg1"/>
                </a:solidFill>
                <a:latin typeface="Bahnschrift" panose="020B0502040204020203" pitchFamily="34" charset="0"/>
                <a:cs typeface="Arial" panose="020B0604020202020204" pitchFamily="34" charset="0"/>
              </a:rPr>
              <a:t>OVERALL ANALYSIS</a:t>
            </a:r>
            <a:endParaRPr lang="en-IN" sz="4800" b="1" dirty="0">
              <a:solidFill>
                <a:schemeClr val="bg1"/>
              </a:solidFill>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val="4050119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lc="http://schemas.openxmlformats.org/drawingml/2006/lockedCanvas" xmlns:a16="http://schemas.microsoft.com/office/drawing/2014/main" xmlns="" id="{71EEE96F-B5A3-3949-AB94-5FBA5E4FD2ED}"/>
              </a:ext>
            </a:extLst>
          </p:cNvPr>
          <p:cNvSpPr/>
          <p:nvPr/>
        </p:nvSpPr>
        <p:spPr>
          <a:xfrm>
            <a:off x="1217486" y="2235657"/>
            <a:ext cx="3029388" cy="1198243"/>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smtClean="0">
                <a:solidFill>
                  <a:schemeClr val="tx1"/>
                </a:solidFill>
                <a:latin typeface="Bahnschrift" panose="020B0502040204020203" pitchFamily="34" charset="0"/>
              </a:rPr>
              <a:t>2.3M</a:t>
            </a:r>
            <a:endParaRPr lang="en-US" sz="4800" dirty="0">
              <a:solidFill>
                <a:schemeClr val="tx1"/>
              </a:solidFill>
              <a:latin typeface="Bahnschrift" panose="020B0502040204020203" pitchFamily="34" charset="0"/>
            </a:endParaRPr>
          </a:p>
        </p:txBody>
      </p:sp>
      <p:sp>
        <p:nvSpPr>
          <p:cNvPr id="15" name="Rectangle 14">
            <a:extLst>
              <a:ext uri="{FF2B5EF4-FFF2-40B4-BE49-F238E27FC236}">
                <a16:creationId xmlns:lc="http://schemas.openxmlformats.org/drawingml/2006/lockedCanvas" xmlns:a16="http://schemas.microsoft.com/office/drawing/2014/main" xmlns="" id="{AD7443B8-AD85-BF4E-A1D4-5049E719B7EE}"/>
              </a:ext>
            </a:extLst>
          </p:cNvPr>
          <p:cNvSpPr/>
          <p:nvPr/>
        </p:nvSpPr>
        <p:spPr>
          <a:xfrm>
            <a:off x="1217486" y="1657085"/>
            <a:ext cx="3029388" cy="578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2000" dirty="0" smtClean="0">
                <a:latin typeface="Bahnschrift" panose="020B0502040204020203" pitchFamily="34" charset="0"/>
              </a:rPr>
              <a:t>Total Sales</a:t>
            </a:r>
            <a:endParaRPr lang="en-US" sz="2000" dirty="0">
              <a:latin typeface="Bahnschrift" panose="020B0502040204020203" pitchFamily="34" charset="0"/>
            </a:endParaRPr>
          </a:p>
        </p:txBody>
      </p:sp>
      <p:sp>
        <p:nvSpPr>
          <p:cNvPr id="9" name="TextBox 8"/>
          <p:cNvSpPr txBox="1"/>
          <p:nvPr/>
        </p:nvSpPr>
        <p:spPr>
          <a:xfrm>
            <a:off x="1468965" y="377753"/>
            <a:ext cx="9270999"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CATEGORY WISE OVERALL SALES ANALYSIS</a:t>
            </a:r>
            <a:endParaRPr lang="en-IN" sz="3600" b="1" dirty="0">
              <a:solidFill>
                <a:schemeClr val="bg1"/>
              </a:solidFill>
              <a:latin typeface="Bahnschrift" panose="020B0502040204020203" pitchFamily="34" charset="0"/>
            </a:endParaRPr>
          </a:p>
        </p:txBody>
      </p:sp>
      <p:pic>
        <p:nvPicPr>
          <p:cNvPr id="5" name="Picture 4"/>
          <p:cNvPicPr>
            <a:picLocks noChangeAspect="1"/>
          </p:cNvPicPr>
          <p:nvPr/>
        </p:nvPicPr>
        <p:blipFill>
          <a:blip r:embed="rId2"/>
          <a:stretch>
            <a:fillRect/>
          </a:stretch>
        </p:blipFill>
        <p:spPr>
          <a:xfrm>
            <a:off x="5618473" y="1762507"/>
            <a:ext cx="5921593" cy="4519760"/>
          </a:xfrm>
          <a:prstGeom prst="rect">
            <a:avLst/>
          </a:prstGeom>
        </p:spPr>
      </p:pic>
      <p:sp>
        <p:nvSpPr>
          <p:cNvPr id="21" name="TextBox 20"/>
          <p:cNvSpPr txBox="1"/>
          <p:nvPr/>
        </p:nvSpPr>
        <p:spPr>
          <a:xfrm>
            <a:off x="676630" y="4012472"/>
            <a:ext cx="4361037" cy="1538883"/>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The overall total sales are </a:t>
            </a:r>
            <a:r>
              <a:rPr lang="en-US" sz="1400" b="1" dirty="0" smtClean="0">
                <a:solidFill>
                  <a:schemeClr val="accent2"/>
                </a:solidFill>
                <a:latin typeface="Bahnschrift" panose="020B0502040204020203" pitchFamily="34" charset="0"/>
              </a:rPr>
              <a:t>2.3 M.</a:t>
            </a:r>
          </a:p>
          <a:p>
            <a:pPr algn="just"/>
            <a:endParaRPr lang="en-US" sz="1400" dirty="0">
              <a:solidFill>
                <a:schemeClr val="bg2">
                  <a:lumMod val="50000"/>
                </a:schemeClr>
              </a:solidFill>
              <a:latin typeface="Bahnschrift" panose="020B0502040204020203" pitchFamily="34" charset="0"/>
            </a:endParaRPr>
          </a:p>
          <a:p>
            <a:pPr algn="just"/>
            <a:r>
              <a:rPr lang="en-US" sz="1400" dirty="0" smtClean="0">
                <a:solidFill>
                  <a:schemeClr val="bg2">
                    <a:lumMod val="50000"/>
                  </a:schemeClr>
                </a:solidFill>
                <a:latin typeface="Bahnschrift" panose="020B0502040204020203" pitchFamily="34" charset="0"/>
              </a:rPr>
              <a:t>According to the graph </a:t>
            </a:r>
            <a:r>
              <a:rPr lang="en-US" sz="1400" b="1" dirty="0" smtClean="0">
                <a:solidFill>
                  <a:schemeClr val="accent2"/>
                </a:solidFill>
                <a:latin typeface="Bahnschrift" panose="020B0502040204020203" pitchFamily="34" charset="0"/>
              </a:rPr>
              <a:t>Bookcases</a:t>
            </a:r>
            <a:r>
              <a:rPr lang="en-US" sz="1400" dirty="0" smtClean="0">
                <a:solidFill>
                  <a:schemeClr val="bg2">
                    <a:lumMod val="50000"/>
                  </a:schemeClr>
                </a:solidFill>
                <a:latin typeface="Bahnschrift" panose="020B0502040204020203" pitchFamily="34" charset="0"/>
              </a:rPr>
              <a:t> has the </a:t>
            </a:r>
            <a:r>
              <a:rPr lang="en-US" sz="1400" b="1" dirty="0" smtClean="0">
                <a:solidFill>
                  <a:schemeClr val="bg2">
                    <a:lumMod val="50000"/>
                  </a:schemeClr>
                </a:solidFill>
                <a:latin typeface="Bahnschrift" panose="020B0502040204020203" pitchFamily="34" charset="0"/>
              </a:rPr>
              <a:t>highest sales</a:t>
            </a:r>
            <a:r>
              <a:rPr lang="en-US" sz="1400" dirty="0" smtClean="0">
                <a:solidFill>
                  <a:schemeClr val="bg2">
                    <a:lumMod val="50000"/>
                  </a:schemeClr>
                </a:solidFill>
                <a:latin typeface="Bahnschrift" panose="020B0502040204020203" pitchFamily="34" charset="0"/>
              </a:rPr>
              <a:t> with </a:t>
            </a:r>
            <a:r>
              <a:rPr lang="en-US" sz="1400" b="1" dirty="0" smtClean="0">
                <a:solidFill>
                  <a:schemeClr val="accent2"/>
                </a:solidFill>
                <a:latin typeface="Bahnschrift" panose="020B0502040204020203" pitchFamily="34" charset="0"/>
              </a:rPr>
              <a:t>294,296</a:t>
            </a:r>
            <a:r>
              <a:rPr lang="en-US" sz="1400" dirty="0" smtClean="0">
                <a:solidFill>
                  <a:schemeClr val="bg2">
                    <a:lumMod val="50000"/>
                  </a:schemeClr>
                </a:solidFill>
                <a:latin typeface="Bahnschrift" panose="020B0502040204020203" pitchFamily="34" charset="0"/>
              </a:rPr>
              <a:t>. and the </a:t>
            </a:r>
            <a:r>
              <a:rPr lang="en-US" sz="1400" b="1" dirty="0" smtClean="0">
                <a:solidFill>
                  <a:schemeClr val="bg2">
                    <a:lumMod val="50000"/>
                  </a:schemeClr>
                </a:solidFill>
                <a:latin typeface="Bahnschrift" panose="020B0502040204020203" pitchFamily="34" charset="0"/>
              </a:rPr>
              <a:t>lowest</a:t>
            </a:r>
            <a:r>
              <a:rPr lang="en-US" sz="1400" dirty="0" smtClean="0">
                <a:solidFill>
                  <a:schemeClr val="bg2">
                    <a:lumMod val="50000"/>
                  </a:schemeClr>
                </a:solidFill>
                <a:latin typeface="Bahnschrift" panose="020B0502040204020203" pitchFamily="34" charset="0"/>
              </a:rPr>
              <a:t> is for </a:t>
            </a:r>
            <a:r>
              <a:rPr lang="en-US" sz="1400" b="1" dirty="0" smtClean="0">
                <a:solidFill>
                  <a:schemeClr val="accent2"/>
                </a:solidFill>
                <a:latin typeface="Bahnschrift" panose="020B0502040204020203" pitchFamily="34" charset="0"/>
              </a:rPr>
              <a:t>Tables 89,478.</a:t>
            </a:r>
            <a:endParaRPr lang="en-IN" sz="1400" b="1" dirty="0">
              <a:solidFill>
                <a:schemeClr val="accent2"/>
              </a:solidFill>
              <a:latin typeface="Bahnschrift" panose="020B0502040204020203" pitchFamily="34" charset="0"/>
            </a:endParaRPr>
          </a:p>
        </p:txBody>
      </p:sp>
    </p:spTree>
    <p:extLst>
      <p:ext uri="{BB962C8B-B14F-4D97-AF65-F5344CB8AC3E}">
        <p14:creationId xmlns:p14="http://schemas.microsoft.com/office/powerpoint/2010/main" val="4511771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396067" y="5197806"/>
            <a:ext cx="8424333" cy="892552"/>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For the products the sales is highest for </a:t>
            </a:r>
            <a:r>
              <a:rPr lang="en-US" sz="1400" b="1" dirty="0" smtClean="0">
                <a:solidFill>
                  <a:schemeClr val="accent2"/>
                </a:solidFill>
                <a:latin typeface="Bahnschrift" panose="020B0502040204020203" pitchFamily="34" charset="0"/>
              </a:rPr>
              <a:t>Nokia Smart Phone</a:t>
            </a:r>
            <a:r>
              <a:rPr lang="en-US" sz="1400" dirty="0" smtClean="0">
                <a:solidFill>
                  <a:schemeClr val="bg2">
                    <a:lumMod val="50000"/>
                  </a:schemeClr>
                </a:solidFill>
                <a:latin typeface="Bahnschrift" panose="020B0502040204020203" pitchFamily="34" charset="0"/>
              </a:rPr>
              <a:t>, Full size and the sales is lowest for </a:t>
            </a:r>
            <a:r>
              <a:rPr lang="en-US" sz="1400" b="1" dirty="0" smtClean="0">
                <a:solidFill>
                  <a:schemeClr val="accent2"/>
                </a:solidFill>
                <a:latin typeface="Bahnschrift" panose="020B0502040204020203" pitchFamily="34" charset="0"/>
              </a:rPr>
              <a:t>Eldon File Cart, Single width.</a:t>
            </a:r>
            <a:endParaRPr lang="en-IN" sz="1400" b="1" dirty="0">
              <a:solidFill>
                <a:schemeClr val="accent2"/>
              </a:solidFill>
              <a:latin typeface="Bahnschrift" panose="020B0502040204020203" pitchFamily="34" charset="0"/>
            </a:endParaRPr>
          </a:p>
        </p:txBody>
      </p:sp>
      <p:pic>
        <p:nvPicPr>
          <p:cNvPr id="2" name="Picture 1"/>
          <p:cNvPicPr>
            <a:picLocks noChangeAspect="1"/>
          </p:cNvPicPr>
          <p:nvPr/>
        </p:nvPicPr>
        <p:blipFill>
          <a:blip r:embed="rId2"/>
          <a:stretch>
            <a:fillRect/>
          </a:stretch>
        </p:blipFill>
        <p:spPr>
          <a:xfrm>
            <a:off x="464608" y="1595912"/>
            <a:ext cx="5810250" cy="3238500"/>
          </a:xfrm>
          <a:prstGeom prst="rect">
            <a:avLst/>
          </a:prstGeom>
        </p:spPr>
      </p:pic>
      <p:pic>
        <p:nvPicPr>
          <p:cNvPr id="3" name="Picture 2"/>
          <p:cNvPicPr>
            <a:picLocks noChangeAspect="1"/>
          </p:cNvPicPr>
          <p:nvPr/>
        </p:nvPicPr>
        <p:blipFill>
          <a:blip r:embed="rId3"/>
          <a:stretch>
            <a:fillRect/>
          </a:stretch>
        </p:blipFill>
        <p:spPr>
          <a:xfrm>
            <a:off x="6183842" y="1614962"/>
            <a:ext cx="5886450" cy="3219450"/>
          </a:xfrm>
          <a:prstGeom prst="rect">
            <a:avLst/>
          </a:prstGeom>
        </p:spPr>
      </p:pic>
      <p:sp>
        <p:nvSpPr>
          <p:cNvPr id="11" name="TextBox 10"/>
          <p:cNvSpPr txBox="1"/>
          <p:nvPr/>
        </p:nvSpPr>
        <p:spPr>
          <a:xfrm>
            <a:off x="1468965" y="377753"/>
            <a:ext cx="9270999"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PRODUCT WISE OVERALL SALES ANALYSIS</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14380170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270001" y="3148872"/>
            <a:ext cx="4258733" cy="1323439"/>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a:t>
            </a:r>
            <a:r>
              <a:rPr lang="en-US" sz="2400" dirty="0" smtClean="0">
                <a:solidFill>
                  <a:srgbClr val="7030A0"/>
                </a:solidFill>
                <a:latin typeface="Bahnschrift" panose="020B0502040204020203" pitchFamily="34" charset="0"/>
              </a:rPr>
              <a:t>INSIGHTS</a:t>
            </a:r>
          </a:p>
          <a:p>
            <a:pPr algn="just"/>
            <a:r>
              <a:rPr lang="en-US" sz="1400" dirty="0" smtClean="0">
                <a:solidFill>
                  <a:schemeClr val="bg2">
                    <a:lumMod val="50000"/>
                  </a:schemeClr>
                </a:solidFill>
                <a:latin typeface="Bahnschrift" panose="020B0502040204020203" pitchFamily="34" charset="0"/>
              </a:rPr>
              <a:t>In segment wise sales analysis the </a:t>
            </a:r>
            <a:r>
              <a:rPr lang="en-US" sz="1400" b="1" dirty="0" smtClean="0">
                <a:solidFill>
                  <a:schemeClr val="bg2">
                    <a:lumMod val="50000"/>
                  </a:schemeClr>
                </a:solidFill>
                <a:latin typeface="Bahnschrift" panose="020B0502040204020203" pitchFamily="34" charset="0"/>
              </a:rPr>
              <a:t>highest percentage</a:t>
            </a:r>
            <a:r>
              <a:rPr lang="en-US" sz="1400" dirty="0" smtClean="0">
                <a:solidFill>
                  <a:schemeClr val="bg2">
                    <a:lumMod val="50000"/>
                  </a:schemeClr>
                </a:solidFill>
                <a:latin typeface="Bahnschrift" panose="020B0502040204020203" pitchFamily="34" charset="0"/>
              </a:rPr>
              <a:t> of sales is in </a:t>
            </a:r>
            <a:r>
              <a:rPr lang="en-US" sz="1400" b="1" dirty="0" smtClean="0">
                <a:solidFill>
                  <a:schemeClr val="accent2"/>
                </a:solidFill>
                <a:latin typeface="Bahnschrift" panose="020B0502040204020203" pitchFamily="34" charset="0"/>
              </a:rPr>
              <a:t>Consumer segment </a:t>
            </a:r>
            <a:r>
              <a:rPr lang="en-US" sz="1400" dirty="0" smtClean="0">
                <a:solidFill>
                  <a:schemeClr val="bg2">
                    <a:lumMod val="50000"/>
                  </a:schemeClr>
                </a:solidFill>
                <a:latin typeface="Bahnschrift" panose="020B0502040204020203" pitchFamily="34" charset="0"/>
              </a:rPr>
              <a:t>i.e. </a:t>
            </a:r>
            <a:r>
              <a:rPr lang="en-US" sz="1400" b="1" dirty="0" smtClean="0">
                <a:solidFill>
                  <a:schemeClr val="accent2"/>
                </a:solidFill>
                <a:latin typeface="Bahnschrift" panose="020B0502040204020203" pitchFamily="34" charset="0"/>
              </a:rPr>
              <a:t>52.6%</a:t>
            </a:r>
            <a:r>
              <a:rPr lang="en-US" sz="1400" dirty="0" smtClean="0">
                <a:solidFill>
                  <a:schemeClr val="bg2">
                    <a:lumMod val="50000"/>
                  </a:schemeClr>
                </a:solidFill>
                <a:latin typeface="Bahnschrift" panose="020B0502040204020203" pitchFamily="34" charset="0"/>
              </a:rPr>
              <a:t> and the </a:t>
            </a:r>
            <a:r>
              <a:rPr lang="en-US" sz="1400" b="1" dirty="0" smtClean="0">
                <a:solidFill>
                  <a:schemeClr val="bg2">
                    <a:lumMod val="50000"/>
                  </a:schemeClr>
                </a:solidFill>
                <a:latin typeface="Bahnschrift" panose="020B0502040204020203" pitchFamily="34" charset="0"/>
              </a:rPr>
              <a:t>lowest percentage </a:t>
            </a:r>
            <a:r>
              <a:rPr lang="en-US" sz="1400" dirty="0" smtClean="0">
                <a:solidFill>
                  <a:schemeClr val="bg2">
                    <a:lumMod val="50000"/>
                  </a:schemeClr>
                </a:solidFill>
                <a:latin typeface="Bahnschrift" panose="020B0502040204020203" pitchFamily="34" charset="0"/>
              </a:rPr>
              <a:t>of sales is in </a:t>
            </a:r>
            <a:r>
              <a:rPr lang="en-US" sz="1400" b="1" dirty="0" smtClean="0">
                <a:solidFill>
                  <a:schemeClr val="accent2"/>
                </a:solidFill>
                <a:latin typeface="Bahnschrift" panose="020B0502040204020203" pitchFamily="34" charset="0"/>
              </a:rPr>
              <a:t>Home Office </a:t>
            </a:r>
            <a:r>
              <a:rPr lang="en-US" sz="1400" dirty="0" smtClean="0">
                <a:solidFill>
                  <a:schemeClr val="bg2">
                    <a:lumMod val="50000"/>
                  </a:schemeClr>
                </a:solidFill>
                <a:latin typeface="Bahnschrift" panose="020B0502040204020203" pitchFamily="34" charset="0"/>
              </a:rPr>
              <a:t>i.e. </a:t>
            </a:r>
            <a:r>
              <a:rPr lang="en-US" sz="1400" b="1" dirty="0" smtClean="0">
                <a:solidFill>
                  <a:schemeClr val="accent2"/>
                </a:solidFill>
                <a:latin typeface="Bahnschrift" panose="020B0502040204020203" pitchFamily="34" charset="0"/>
              </a:rPr>
              <a:t>15.9%.</a:t>
            </a:r>
            <a:endParaRPr lang="en-IN" sz="1400" b="1" dirty="0">
              <a:solidFill>
                <a:schemeClr val="accent2"/>
              </a:solidFill>
              <a:latin typeface="Bahnschrift" panose="020B0502040204020203" pitchFamily="34" charset="0"/>
            </a:endParaRPr>
          </a:p>
        </p:txBody>
      </p:sp>
      <p:sp>
        <p:nvSpPr>
          <p:cNvPr id="11" name="TextBox 10"/>
          <p:cNvSpPr txBox="1"/>
          <p:nvPr/>
        </p:nvSpPr>
        <p:spPr>
          <a:xfrm>
            <a:off x="1468965" y="377753"/>
            <a:ext cx="9270999"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SEGMENT WISE OVERALL SALES ANALYSIS</a:t>
            </a:r>
            <a:endParaRPr lang="en-IN" sz="3600" b="1" dirty="0">
              <a:solidFill>
                <a:schemeClr val="bg1"/>
              </a:solidFill>
              <a:latin typeface="Bahnschrift" panose="020B0502040204020203" pitchFamily="34" charset="0"/>
            </a:endParaRPr>
          </a:p>
        </p:txBody>
      </p:sp>
      <p:pic>
        <p:nvPicPr>
          <p:cNvPr id="4" name="Picture 3"/>
          <p:cNvPicPr>
            <a:picLocks noChangeAspect="1"/>
          </p:cNvPicPr>
          <p:nvPr/>
        </p:nvPicPr>
        <p:blipFill>
          <a:blip r:embed="rId2"/>
          <a:stretch>
            <a:fillRect/>
          </a:stretch>
        </p:blipFill>
        <p:spPr>
          <a:xfrm>
            <a:off x="6637864" y="1760667"/>
            <a:ext cx="4635500" cy="4553018"/>
          </a:xfrm>
          <a:prstGeom prst="rect">
            <a:avLst/>
          </a:prstGeom>
        </p:spPr>
      </p:pic>
    </p:spTree>
    <p:extLst>
      <p:ext uri="{BB962C8B-B14F-4D97-AF65-F5344CB8AC3E}">
        <p14:creationId xmlns:p14="http://schemas.microsoft.com/office/powerpoint/2010/main" val="28629065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346200" y="3165806"/>
            <a:ext cx="4258733" cy="1107996"/>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For the region wise sales analysis.</a:t>
            </a:r>
            <a:r>
              <a:rPr lang="en-US" sz="1400" dirty="0">
                <a:solidFill>
                  <a:schemeClr val="bg2">
                    <a:lumMod val="50000"/>
                  </a:schemeClr>
                </a:solidFill>
                <a:latin typeface="Bahnschrift" panose="020B0502040204020203" pitchFamily="34" charset="0"/>
              </a:rPr>
              <a:t> </a:t>
            </a:r>
            <a:r>
              <a:rPr lang="en-US" sz="1400" dirty="0" smtClean="0">
                <a:solidFill>
                  <a:schemeClr val="bg2">
                    <a:lumMod val="50000"/>
                  </a:schemeClr>
                </a:solidFill>
                <a:latin typeface="Bahnschrift" panose="020B0502040204020203" pitchFamily="34" charset="0"/>
              </a:rPr>
              <a:t>The </a:t>
            </a:r>
            <a:r>
              <a:rPr lang="en-US" sz="1400" b="1" dirty="0" smtClean="0">
                <a:solidFill>
                  <a:schemeClr val="accent2"/>
                </a:solidFill>
                <a:latin typeface="Bahnschrift" panose="020B0502040204020203" pitchFamily="34" charset="0"/>
              </a:rPr>
              <a:t>highest</a:t>
            </a:r>
            <a:r>
              <a:rPr lang="en-US" sz="1400" dirty="0" smtClean="0">
                <a:solidFill>
                  <a:schemeClr val="bg2">
                    <a:lumMod val="50000"/>
                  </a:schemeClr>
                </a:solidFill>
                <a:latin typeface="Bahnschrift" panose="020B0502040204020203" pitchFamily="34" charset="0"/>
              </a:rPr>
              <a:t> is for </a:t>
            </a:r>
            <a:r>
              <a:rPr lang="en-US" sz="1400" b="1" dirty="0" smtClean="0">
                <a:solidFill>
                  <a:schemeClr val="accent2"/>
                </a:solidFill>
                <a:latin typeface="Bahnschrift" panose="020B0502040204020203" pitchFamily="34" charset="0"/>
              </a:rPr>
              <a:t>Central region i.e. 56% </a:t>
            </a:r>
            <a:r>
              <a:rPr lang="en-US" sz="1400" dirty="0" smtClean="0">
                <a:solidFill>
                  <a:schemeClr val="bg2">
                    <a:lumMod val="50000"/>
                  </a:schemeClr>
                </a:solidFill>
                <a:latin typeface="Bahnschrift" panose="020B0502040204020203" pitchFamily="34" charset="0"/>
              </a:rPr>
              <a:t>and the both </a:t>
            </a:r>
            <a:r>
              <a:rPr lang="en-US" sz="1400" b="1" dirty="0" smtClean="0">
                <a:solidFill>
                  <a:schemeClr val="accent2"/>
                </a:solidFill>
                <a:latin typeface="Bahnschrift" panose="020B0502040204020203" pitchFamily="34" charset="0"/>
              </a:rPr>
              <a:t>South and North </a:t>
            </a:r>
            <a:r>
              <a:rPr lang="en-US" sz="1400" dirty="0" smtClean="0">
                <a:solidFill>
                  <a:schemeClr val="bg2">
                    <a:lumMod val="50000"/>
                  </a:schemeClr>
                </a:solidFill>
                <a:latin typeface="Bahnschrift" panose="020B0502040204020203" pitchFamily="34" charset="0"/>
              </a:rPr>
              <a:t>shares same percentage of sales i.e. </a:t>
            </a:r>
            <a:r>
              <a:rPr lang="en-US" sz="1400" b="1" dirty="0" smtClean="0">
                <a:solidFill>
                  <a:schemeClr val="accent2"/>
                </a:solidFill>
                <a:latin typeface="Bahnschrift" panose="020B0502040204020203" pitchFamily="34" charset="0"/>
              </a:rPr>
              <a:t>22%</a:t>
            </a:r>
            <a:r>
              <a:rPr lang="en-US" sz="1400" dirty="0" smtClean="0">
                <a:solidFill>
                  <a:schemeClr val="bg2">
                    <a:lumMod val="50000"/>
                  </a:schemeClr>
                </a:solidFill>
                <a:latin typeface="Bahnschrift" panose="020B0502040204020203" pitchFamily="34" charset="0"/>
              </a:rPr>
              <a:t>.</a:t>
            </a:r>
          </a:p>
        </p:txBody>
      </p:sp>
      <p:sp>
        <p:nvSpPr>
          <p:cNvPr id="11" name="TextBox 10"/>
          <p:cNvSpPr txBox="1"/>
          <p:nvPr/>
        </p:nvSpPr>
        <p:spPr>
          <a:xfrm>
            <a:off x="1468965" y="377753"/>
            <a:ext cx="9270999"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REGION WISE OVERALL SALES ANALYSIS</a:t>
            </a:r>
            <a:endParaRPr lang="en-IN" sz="3600" b="1" dirty="0">
              <a:solidFill>
                <a:schemeClr val="bg1"/>
              </a:solidFill>
              <a:latin typeface="Bahnschrift" panose="020B0502040204020203" pitchFamily="34" charset="0"/>
            </a:endParaRPr>
          </a:p>
        </p:txBody>
      </p:sp>
      <p:pic>
        <p:nvPicPr>
          <p:cNvPr id="2" name="Picture 1"/>
          <p:cNvPicPr>
            <a:picLocks noChangeAspect="1"/>
          </p:cNvPicPr>
          <p:nvPr/>
        </p:nvPicPr>
        <p:blipFill>
          <a:blip r:embed="rId2"/>
          <a:stretch>
            <a:fillRect/>
          </a:stretch>
        </p:blipFill>
        <p:spPr>
          <a:xfrm>
            <a:off x="6424083" y="1692933"/>
            <a:ext cx="4946650" cy="4731578"/>
          </a:xfrm>
          <a:prstGeom prst="rect">
            <a:avLst/>
          </a:prstGeom>
        </p:spPr>
      </p:pic>
    </p:spTree>
    <p:extLst>
      <p:ext uri="{BB962C8B-B14F-4D97-AF65-F5344CB8AC3E}">
        <p14:creationId xmlns:p14="http://schemas.microsoft.com/office/powerpoint/2010/main" val="28890063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lc="http://schemas.openxmlformats.org/drawingml/2006/lockedCanvas" xmlns:a16="http://schemas.microsoft.com/office/drawing/2014/main" xmlns="" id="{71EEE96F-B5A3-3949-AB94-5FBA5E4FD2ED}"/>
              </a:ext>
            </a:extLst>
          </p:cNvPr>
          <p:cNvSpPr/>
          <p:nvPr/>
        </p:nvSpPr>
        <p:spPr>
          <a:xfrm>
            <a:off x="1217486" y="2235657"/>
            <a:ext cx="3029388" cy="1198243"/>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smtClean="0">
                <a:solidFill>
                  <a:schemeClr val="tx1"/>
                </a:solidFill>
                <a:latin typeface="Bahnschrift" panose="020B0502040204020203" pitchFamily="34" charset="0"/>
              </a:rPr>
              <a:t>283.2K</a:t>
            </a:r>
            <a:endParaRPr lang="en-US" sz="4800" dirty="0">
              <a:solidFill>
                <a:schemeClr val="tx1"/>
              </a:solidFill>
              <a:latin typeface="Bahnschrift" panose="020B0502040204020203" pitchFamily="34" charset="0"/>
            </a:endParaRPr>
          </a:p>
        </p:txBody>
      </p:sp>
      <p:sp>
        <p:nvSpPr>
          <p:cNvPr id="15" name="Rectangle 14">
            <a:extLst>
              <a:ext uri="{FF2B5EF4-FFF2-40B4-BE49-F238E27FC236}">
                <a16:creationId xmlns:lc="http://schemas.openxmlformats.org/drawingml/2006/lockedCanvas" xmlns:a16="http://schemas.microsoft.com/office/drawing/2014/main" xmlns="" id="{AD7443B8-AD85-BF4E-A1D4-5049E719B7EE}"/>
              </a:ext>
            </a:extLst>
          </p:cNvPr>
          <p:cNvSpPr/>
          <p:nvPr/>
        </p:nvSpPr>
        <p:spPr>
          <a:xfrm>
            <a:off x="1217486" y="1657085"/>
            <a:ext cx="3029388" cy="578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2000" dirty="0" smtClean="0">
                <a:latin typeface="Bahnschrift" panose="020B0502040204020203" pitchFamily="34" charset="0"/>
              </a:rPr>
              <a:t>Total Profit</a:t>
            </a:r>
            <a:endParaRPr lang="en-US" sz="2000" dirty="0">
              <a:latin typeface="Bahnschrift" panose="020B0502040204020203" pitchFamily="34" charset="0"/>
            </a:endParaRPr>
          </a:p>
        </p:txBody>
      </p:sp>
      <p:sp>
        <p:nvSpPr>
          <p:cNvPr id="9" name="TextBox 8"/>
          <p:cNvSpPr txBox="1"/>
          <p:nvPr/>
        </p:nvSpPr>
        <p:spPr>
          <a:xfrm>
            <a:off x="872067" y="377753"/>
            <a:ext cx="986789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CATEGORY WISE OVERALL PROFIT ANALYSIS</a:t>
            </a:r>
            <a:endParaRPr lang="en-IN" sz="3600" b="1" dirty="0">
              <a:solidFill>
                <a:schemeClr val="bg1"/>
              </a:solidFill>
              <a:latin typeface="Bahnschrift" panose="020B0502040204020203" pitchFamily="34" charset="0"/>
            </a:endParaRPr>
          </a:p>
        </p:txBody>
      </p:sp>
      <p:sp>
        <p:nvSpPr>
          <p:cNvPr id="21" name="TextBox 20"/>
          <p:cNvSpPr txBox="1"/>
          <p:nvPr/>
        </p:nvSpPr>
        <p:spPr>
          <a:xfrm>
            <a:off x="676630" y="4012472"/>
            <a:ext cx="4361037" cy="1538883"/>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The overall </a:t>
            </a:r>
            <a:r>
              <a:rPr lang="en-US" sz="1400" b="1" dirty="0" smtClean="0">
                <a:solidFill>
                  <a:schemeClr val="accent2"/>
                </a:solidFill>
                <a:latin typeface="Bahnschrift" panose="020B0502040204020203" pitchFamily="34" charset="0"/>
              </a:rPr>
              <a:t>total profit are 283.2K</a:t>
            </a:r>
          </a:p>
          <a:p>
            <a:pPr algn="just"/>
            <a:endParaRPr lang="en-US" sz="1400" dirty="0">
              <a:solidFill>
                <a:schemeClr val="bg2">
                  <a:lumMod val="50000"/>
                </a:schemeClr>
              </a:solidFill>
              <a:latin typeface="Bahnschrift" panose="020B0502040204020203" pitchFamily="34" charset="0"/>
            </a:endParaRPr>
          </a:p>
          <a:p>
            <a:pPr algn="just"/>
            <a:r>
              <a:rPr lang="en-US" sz="1400" dirty="0" smtClean="0">
                <a:solidFill>
                  <a:schemeClr val="bg2">
                    <a:lumMod val="50000"/>
                  </a:schemeClr>
                </a:solidFill>
                <a:latin typeface="Bahnschrift" panose="020B0502040204020203" pitchFamily="34" charset="0"/>
              </a:rPr>
              <a:t>According to the graph </a:t>
            </a:r>
            <a:r>
              <a:rPr lang="en-US" sz="1400" b="1" dirty="0" smtClean="0">
                <a:solidFill>
                  <a:schemeClr val="accent2"/>
                </a:solidFill>
                <a:latin typeface="Bahnschrift" panose="020B0502040204020203" pitchFamily="34" charset="0"/>
              </a:rPr>
              <a:t>Bookcases</a:t>
            </a:r>
            <a:r>
              <a:rPr lang="en-US" sz="1400" dirty="0" smtClean="0">
                <a:solidFill>
                  <a:schemeClr val="bg2">
                    <a:lumMod val="50000"/>
                  </a:schemeClr>
                </a:solidFill>
                <a:latin typeface="Bahnschrift" panose="020B0502040204020203" pitchFamily="34" charset="0"/>
              </a:rPr>
              <a:t> has the </a:t>
            </a:r>
            <a:r>
              <a:rPr lang="en-US" sz="1400" b="1" dirty="0" smtClean="0">
                <a:solidFill>
                  <a:schemeClr val="bg2">
                    <a:lumMod val="50000"/>
                  </a:schemeClr>
                </a:solidFill>
                <a:latin typeface="Bahnschrift" panose="020B0502040204020203" pitchFamily="34" charset="0"/>
              </a:rPr>
              <a:t>highest profit </a:t>
            </a:r>
            <a:r>
              <a:rPr lang="en-US" sz="1400" dirty="0" smtClean="0">
                <a:solidFill>
                  <a:schemeClr val="bg2">
                    <a:lumMod val="50000"/>
                  </a:schemeClr>
                </a:solidFill>
                <a:latin typeface="Bahnschrift" panose="020B0502040204020203" pitchFamily="34" charset="0"/>
              </a:rPr>
              <a:t>with </a:t>
            </a:r>
            <a:r>
              <a:rPr lang="en-US" sz="1400" b="1" dirty="0" smtClean="0">
                <a:solidFill>
                  <a:schemeClr val="accent2"/>
                </a:solidFill>
                <a:latin typeface="Bahnschrift" panose="020B0502040204020203" pitchFamily="34" charset="0"/>
              </a:rPr>
              <a:t>43,655</a:t>
            </a:r>
            <a:r>
              <a:rPr lang="en-US" sz="1400" dirty="0" smtClean="0">
                <a:solidFill>
                  <a:schemeClr val="bg2">
                    <a:lumMod val="50000"/>
                  </a:schemeClr>
                </a:solidFill>
                <a:latin typeface="Bahnschrift" panose="020B0502040204020203" pitchFamily="34" charset="0"/>
              </a:rPr>
              <a:t> and the </a:t>
            </a:r>
            <a:r>
              <a:rPr lang="en-US" sz="1400" b="1" dirty="0" smtClean="0">
                <a:solidFill>
                  <a:schemeClr val="bg2">
                    <a:lumMod val="50000"/>
                  </a:schemeClr>
                </a:solidFill>
                <a:latin typeface="Bahnschrift" panose="020B0502040204020203" pitchFamily="34" charset="0"/>
              </a:rPr>
              <a:t>lowest</a:t>
            </a:r>
            <a:r>
              <a:rPr lang="en-US" sz="1400" dirty="0" smtClean="0">
                <a:solidFill>
                  <a:schemeClr val="bg2">
                    <a:lumMod val="50000"/>
                  </a:schemeClr>
                </a:solidFill>
                <a:latin typeface="Bahnschrift" panose="020B0502040204020203" pitchFamily="34" charset="0"/>
              </a:rPr>
              <a:t> is for </a:t>
            </a:r>
            <a:r>
              <a:rPr lang="en-US" sz="1400" b="1" dirty="0" smtClean="0">
                <a:solidFill>
                  <a:schemeClr val="accent2"/>
                </a:solidFill>
                <a:latin typeface="Bahnschrift" panose="020B0502040204020203" pitchFamily="34" charset="0"/>
              </a:rPr>
              <a:t>Furnishings 11,321.</a:t>
            </a:r>
            <a:endParaRPr lang="en-IN" sz="1400" b="1" dirty="0">
              <a:solidFill>
                <a:schemeClr val="accent2"/>
              </a:solidFill>
              <a:latin typeface="Bahnschrift" panose="020B0502040204020203" pitchFamily="34" charset="0"/>
            </a:endParaRPr>
          </a:p>
        </p:txBody>
      </p:sp>
      <p:pic>
        <p:nvPicPr>
          <p:cNvPr id="2" name="Picture 1"/>
          <p:cNvPicPr>
            <a:picLocks noChangeAspect="1"/>
          </p:cNvPicPr>
          <p:nvPr/>
        </p:nvPicPr>
        <p:blipFill>
          <a:blip r:embed="rId2"/>
          <a:stretch>
            <a:fillRect/>
          </a:stretch>
        </p:blipFill>
        <p:spPr>
          <a:xfrm>
            <a:off x="5450416" y="1657085"/>
            <a:ext cx="6260348" cy="4565915"/>
          </a:xfrm>
          <a:prstGeom prst="rect">
            <a:avLst/>
          </a:prstGeom>
        </p:spPr>
      </p:pic>
    </p:spTree>
    <p:extLst>
      <p:ext uri="{BB962C8B-B14F-4D97-AF65-F5344CB8AC3E}">
        <p14:creationId xmlns:p14="http://schemas.microsoft.com/office/powerpoint/2010/main" val="1050688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468965" y="377753"/>
            <a:ext cx="9270999"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PRODUCT WISE OVERALL PROFIT ANALYSIS</a:t>
            </a:r>
            <a:endParaRPr lang="en-IN" sz="3600" b="1" dirty="0">
              <a:solidFill>
                <a:schemeClr val="bg1"/>
              </a:solidFill>
              <a:latin typeface="Bahnschrift" panose="020B0502040204020203" pitchFamily="34" charset="0"/>
            </a:endParaRPr>
          </a:p>
        </p:txBody>
      </p:sp>
      <p:pic>
        <p:nvPicPr>
          <p:cNvPr id="4" name="Picture 3"/>
          <p:cNvPicPr>
            <a:picLocks noChangeAspect="1"/>
          </p:cNvPicPr>
          <p:nvPr/>
        </p:nvPicPr>
        <p:blipFill>
          <a:blip r:embed="rId2"/>
          <a:stretch>
            <a:fillRect/>
          </a:stretch>
        </p:blipFill>
        <p:spPr>
          <a:xfrm>
            <a:off x="218014" y="1614962"/>
            <a:ext cx="5886450" cy="3181350"/>
          </a:xfrm>
          <a:prstGeom prst="rect">
            <a:avLst/>
          </a:prstGeom>
        </p:spPr>
      </p:pic>
      <p:pic>
        <p:nvPicPr>
          <p:cNvPr id="5" name="Picture 4"/>
          <p:cNvPicPr>
            <a:picLocks noChangeAspect="1"/>
          </p:cNvPicPr>
          <p:nvPr/>
        </p:nvPicPr>
        <p:blipFill>
          <a:blip r:embed="rId3"/>
          <a:stretch>
            <a:fillRect/>
          </a:stretch>
        </p:blipFill>
        <p:spPr>
          <a:xfrm>
            <a:off x="6104464" y="1674758"/>
            <a:ext cx="5876925" cy="3190875"/>
          </a:xfrm>
          <a:prstGeom prst="rect">
            <a:avLst/>
          </a:prstGeom>
        </p:spPr>
      </p:pic>
      <p:sp>
        <p:nvSpPr>
          <p:cNvPr id="9" name="TextBox 8"/>
          <p:cNvSpPr txBox="1"/>
          <p:nvPr/>
        </p:nvSpPr>
        <p:spPr>
          <a:xfrm>
            <a:off x="2396067" y="5197806"/>
            <a:ext cx="8424333" cy="892552"/>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For the products the profit is highest for </a:t>
            </a:r>
            <a:r>
              <a:rPr lang="en-US" sz="1400" b="1" dirty="0" smtClean="0">
                <a:solidFill>
                  <a:schemeClr val="accent2"/>
                </a:solidFill>
                <a:latin typeface="Bahnschrift" panose="020B0502040204020203" pitchFamily="34" charset="0"/>
              </a:rPr>
              <a:t>Nokia Smart Phone</a:t>
            </a:r>
            <a:r>
              <a:rPr lang="en-US" sz="1400" dirty="0" smtClean="0">
                <a:solidFill>
                  <a:schemeClr val="bg2">
                    <a:lumMod val="50000"/>
                  </a:schemeClr>
                </a:solidFill>
                <a:latin typeface="Bahnschrift" panose="020B0502040204020203" pitchFamily="34" charset="0"/>
              </a:rPr>
              <a:t>, </a:t>
            </a:r>
            <a:r>
              <a:rPr lang="en-US" sz="1400" b="1" dirty="0" smtClean="0">
                <a:solidFill>
                  <a:schemeClr val="accent2"/>
                </a:solidFill>
                <a:latin typeface="Bahnschrift" panose="020B0502040204020203" pitchFamily="34" charset="0"/>
              </a:rPr>
              <a:t>Full size</a:t>
            </a:r>
            <a:r>
              <a:rPr lang="en-US" sz="1400" dirty="0" smtClean="0">
                <a:solidFill>
                  <a:schemeClr val="bg2">
                    <a:lumMod val="50000"/>
                  </a:schemeClr>
                </a:solidFill>
                <a:latin typeface="Bahnschrift" panose="020B0502040204020203" pitchFamily="34" charset="0"/>
              </a:rPr>
              <a:t> and the sales is lowest for </a:t>
            </a:r>
            <a:r>
              <a:rPr lang="en-US" sz="1400" b="1" dirty="0" smtClean="0">
                <a:solidFill>
                  <a:schemeClr val="accent2"/>
                </a:solidFill>
                <a:latin typeface="Bahnschrift" panose="020B0502040204020203" pitchFamily="34" charset="0"/>
              </a:rPr>
              <a:t>Hamilton Beach Stove, Red.</a:t>
            </a:r>
            <a:endParaRPr lang="en-IN" sz="1400" b="1" dirty="0">
              <a:solidFill>
                <a:schemeClr val="accent2"/>
              </a:solidFill>
              <a:latin typeface="Bahnschrift" panose="020B0502040204020203" pitchFamily="34" charset="0"/>
            </a:endParaRPr>
          </a:p>
        </p:txBody>
      </p:sp>
    </p:spTree>
    <p:extLst>
      <p:ext uri="{BB962C8B-B14F-4D97-AF65-F5344CB8AC3E}">
        <p14:creationId xmlns:p14="http://schemas.microsoft.com/office/powerpoint/2010/main" val="9733553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94268" y="3216605"/>
            <a:ext cx="4258733" cy="892552"/>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According to the visual the </a:t>
            </a:r>
            <a:r>
              <a:rPr lang="en-US" sz="1400" b="1" dirty="0" smtClean="0">
                <a:solidFill>
                  <a:schemeClr val="accent2"/>
                </a:solidFill>
                <a:latin typeface="Bahnschrift" panose="020B0502040204020203" pitchFamily="34" charset="0"/>
              </a:rPr>
              <a:t>profit</a:t>
            </a:r>
            <a:r>
              <a:rPr lang="en-US" sz="1400" dirty="0" smtClean="0">
                <a:solidFill>
                  <a:schemeClr val="bg2">
                    <a:lumMod val="50000"/>
                  </a:schemeClr>
                </a:solidFill>
                <a:latin typeface="Bahnschrift" panose="020B0502040204020203" pitchFamily="34" charset="0"/>
              </a:rPr>
              <a:t> for </a:t>
            </a:r>
            <a:r>
              <a:rPr lang="en-US" sz="1400" b="1" dirty="0" smtClean="0">
                <a:solidFill>
                  <a:schemeClr val="accent2"/>
                </a:solidFill>
                <a:latin typeface="Bahnschrift" panose="020B0502040204020203" pitchFamily="34" charset="0"/>
              </a:rPr>
              <a:t>consumer</a:t>
            </a:r>
            <a:r>
              <a:rPr lang="en-US" sz="1400" dirty="0" smtClean="0">
                <a:solidFill>
                  <a:schemeClr val="bg2">
                    <a:lumMod val="50000"/>
                  </a:schemeClr>
                </a:solidFill>
                <a:latin typeface="Bahnschrift" panose="020B0502040204020203" pitchFamily="34" charset="0"/>
              </a:rPr>
              <a:t> is </a:t>
            </a:r>
            <a:r>
              <a:rPr lang="en-US" sz="1400" b="1" dirty="0" smtClean="0">
                <a:solidFill>
                  <a:schemeClr val="bg2">
                    <a:lumMod val="50000"/>
                  </a:schemeClr>
                </a:solidFill>
                <a:latin typeface="Bahnschrift" panose="020B0502040204020203" pitchFamily="34" charset="0"/>
              </a:rPr>
              <a:t>highest</a:t>
            </a:r>
            <a:r>
              <a:rPr lang="en-US" sz="1400" dirty="0" smtClean="0">
                <a:solidFill>
                  <a:schemeClr val="bg2">
                    <a:lumMod val="50000"/>
                  </a:schemeClr>
                </a:solidFill>
                <a:latin typeface="Bahnschrift" panose="020B0502040204020203" pitchFamily="34" charset="0"/>
              </a:rPr>
              <a:t> and that of </a:t>
            </a:r>
            <a:r>
              <a:rPr lang="en-US" sz="1400" b="1" dirty="0" smtClean="0">
                <a:solidFill>
                  <a:schemeClr val="accent2"/>
                </a:solidFill>
                <a:latin typeface="Bahnschrift" panose="020B0502040204020203" pitchFamily="34" charset="0"/>
              </a:rPr>
              <a:t>Home office </a:t>
            </a:r>
            <a:r>
              <a:rPr lang="en-US" sz="1400" dirty="0" smtClean="0">
                <a:solidFill>
                  <a:schemeClr val="bg2">
                    <a:lumMod val="50000"/>
                  </a:schemeClr>
                </a:solidFill>
                <a:latin typeface="Bahnschrift" panose="020B0502040204020203" pitchFamily="34" charset="0"/>
              </a:rPr>
              <a:t>is the </a:t>
            </a:r>
            <a:r>
              <a:rPr lang="en-US" sz="1400" b="1" dirty="0" smtClean="0">
                <a:solidFill>
                  <a:schemeClr val="bg2">
                    <a:lumMod val="50000"/>
                  </a:schemeClr>
                </a:solidFill>
                <a:latin typeface="Bahnschrift" panose="020B0502040204020203" pitchFamily="34" charset="0"/>
              </a:rPr>
              <a:t>lowest.</a:t>
            </a:r>
            <a:endParaRPr lang="en-IN" sz="1400" b="1" dirty="0">
              <a:solidFill>
                <a:schemeClr val="bg2">
                  <a:lumMod val="50000"/>
                </a:schemeClr>
              </a:solidFill>
              <a:latin typeface="Bahnschrift" panose="020B0502040204020203" pitchFamily="34" charset="0"/>
            </a:endParaRPr>
          </a:p>
        </p:txBody>
      </p:sp>
      <p:sp>
        <p:nvSpPr>
          <p:cNvPr id="11" name="TextBox 10"/>
          <p:cNvSpPr txBox="1"/>
          <p:nvPr/>
        </p:nvSpPr>
        <p:spPr>
          <a:xfrm>
            <a:off x="1468965" y="377753"/>
            <a:ext cx="9270999"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SEGMENT WISE OVERALL PROFIT ANALYSIS</a:t>
            </a:r>
            <a:endParaRPr lang="en-IN" sz="3600" b="1" dirty="0">
              <a:solidFill>
                <a:schemeClr val="bg1"/>
              </a:solidFill>
              <a:latin typeface="Bahnschrift" panose="020B0502040204020203" pitchFamily="34" charset="0"/>
            </a:endParaRPr>
          </a:p>
        </p:txBody>
      </p:sp>
      <p:pic>
        <p:nvPicPr>
          <p:cNvPr id="2" name="Picture 1"/>
          <p:cNvPicPr>
            <a:picLocks noChangeAspect="1"/>
          </p:cNvPicPr>
          <p:nvPr/>
        </p:nvPicPr>
        <p:blipFill>
          <a:blip r:embed="rId2"/>
          <a:stretch>
            <a:fillRect/>
          </a:stretch>
        </p:blipFill>
        <p:spPr>
          <a:xfrm>
            <a:off x="5579003" y="1760667"/>
            <a:ext cx="6089753" cy="4470800"/>
          </a:xfrm>
          <a:prstGeom prst="rect">
            <a:avLst/>
          </a:prstGeom>
        </p:spPr>
      </p:pic>
    </p:spTree>
    <p:extLst>
      <p:ext uri="{BB962C8B-B14F-4D97-AF65-F5344CB8AC3E}">
        <p14:creationId xmlns:p14="http://schemas.microsoft.com/office/powerpoint/2010/main" val="3523156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6DEFD6E-540C-544E-962C-F4A95C8AD665}"/>
              </a:ext>
            </a:extLst>
          </p:cNvPr>
          <p:cNvSpPr/>
          <p:nvPr/>
        </p:nvSpPr>
        <p:spPr>
          <a:xfrm rot="10800000" flipV="1">
            <a:off x="0" y="0"/>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 xmlns:a16="http://schemas.microsoft.com/office/drawing/2014/main" id="{D3643F46-7764-ED4E-89E8-733EB275E889}"/>
              </a:ext>
            </a:extLst>
          </p:cNvPr>
          <p:cNvSpPr/>
          <p:nvPr/>
        </p:nvSpPr>
        <p:spPr>
          <a:xfrm>
            <a:off x="2499876" y="2394060"/>
            <a:ext cx="2249923" cy="12115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1">
            <a:extLst>
              <a:ext uri="{FF2B5EF4-FFF2-40B4-BE49-F238E27FC236}">
                <a16:creationId xmlns="" xmlns:a16="http://schemas.microsoft.com/office/drawing/2014/main" id="{7F27B721-0BB5-2741-A56C-0878060DE984}"/>
              </a:ext>
            </a:extLst>
          </p:cNvPr>
          <p:cNvSpPr/>
          <p:nvPr/>
        </p:nvSpPr>
        <p:spPr>
          <a:xfrm>
            <a:off x="3624837" y="2481936"/>
            <a:ext cx="1011497" cy="1035755"/>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5400" b="1" dirty="0">
                <a:latin typeface="Arial Narrow" panose="020B0606020202030204" pitchFamily="34" charset="0"/>
                <a:ea typeface="Roboto Medium" panose="02000000000000000000" pitchFamily="2" charset="0"/>
                <a:cs typeface="Arial Unicode MS" pitchFamily="2"/>
              </a:rPr>
              <a:t>1</a:t>
            </a:r>
            <a:endParaRPr lang="en-US" sz="5400" b="1" u="none" strike="noStrike" kern="1200" dirty="0">
              <a:ln>
                <a:noFill/>
              </a:ln>
              <a:latin typeface="Arial Narrow" panose="020B0606020202030204" pitchFamily="34" charset="0"/>
              <a:ea typeface="Roboto Medium" panose="02000000000000000000" pitchFamily="2" charset="0"/>
              <a:cs typeface="Arial Unicode MS" pitchFamily="2"/>
            </a:endParaRPr>
          </a:p>
        </p:txBody>
      </p:sp>
      <p:sp>
        <p:nvSpPr>
          <p:cNvPr id="4" name="TextBox 3"/>
          <p:cNvSpPr txBox="1"/>
          <p:nvPr/>
        </p:nvSpPr>
        <p:spPr>
          <a:xfrm>
            <a:off x="4859866" y="2569614"/>
            <a:ext cx="6019597" cy="830997"/>
          </a:xfrm>
          <a:prstGeom prst="rect">
            <a:avLst/>
          </a:prstGeom>
          <a:noFill/>
        </p:spPr>
        <p:txBody>
          <a:bodyPr wrap="none" rtlCol="0">
            <a:spAutoFit/>
          </a:bodyPr>
          <a:lstStyle/>
          <a:p>
            <a:r>
              <a:rPr lang="en-US" sz="4800" b="1" dirty="0" smtClean="0">
                <a:solidFill>
                  <a:schemeClr val="bg1"/>
                </a:solidFill>
                <a:latin typeface="Bahnschrift" panose="020B0502040204020203" pitchFamily="34" charset="0"/>
                <a:cs typeface="Arial" panose="020B0604020202020204" pitchFamily="34" charset="0"/>
              </a:rPr>
              <a:t>ABOUT  THE PROJECT</a:t>
            </a:r>
            <a:endParaRPr lang="en-IN" sz="4800" b="1" dirty="0">
              <a:solidFill>
                <a:schemeClr val="bg1"/>
              </a:solidFill>
              <a:latin typeface="Bahnschrift" panose="020B0502040204020203" pitchFamily="34" charset="0"/>
              <a:cs typeface="Arial" panose="020B0604020202020204" pitchFamily="34" charset="0"/>
            </a:endParaRPr>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532258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lc="http://schemas.openxmlformats.org/drawingml/2006/lockedCanvas" xmlns:a16="http://schemas.microsoft.com/office/drawing/2014/main" xmlns="" id="{71EEE96F-B5A3-3949-AB94-5FBA5E4FD2ED}"/>
              </a:ext>
            </a:extLst>
          </p:cNvPr>
          <p:cNvSpPr/>
          <p:nvPr/>
        </p:nvSpPr>
        <p:spPr>
          <a:xfrm>
            <a:off x="1217486" y="2235657"/>
            <a:ext cx="3029388" cy="1198243"/>
          </a:xfrm>
          <a:prstGeom prst="rect">
            <a:avLst/>
          </a:prstGeom>
          <a:solidFill>
            <a:schemeClr val="bg1"/>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4800" dirty="0" smtClean="0">
                <a:solidFill>
                  <a:schemeClr val="tx1"/>
                </a:solidFill>
                <a:latin typeface="Bahnschrift" panose="020B0502040204020203" pitchFamily="34" charset="0"/>
              </a:rPr>
              <a:t>30.4K</a:t>
            </a:r>
            <a:endParaRPr lang="en-US" sz="4800" dirty="0">
              <a:solidFill>
                <a:schemeClr val="tx1"/>
              </a:solidFill>
              <a:latin typeface="Bahnschrift" panose="020B0502040204020203" pitchFamily="34" charset="0"/>
            </a:endParaRPr>
          </a:p>
        </p:txBody>
      </p:sp>
      <p:sp>
        <p:nvSpPr>
          <p:cNvPr id="15" name="Rectangle 14">
            <a:extLst>
              <a:ext uri="{FF2B5EF4-FFF2-40B4-BE49-F238E27FC236}">
                <a16:creationId xmlns:lc="http://schemas.openxmlformats.org/drawingml/2006/lockedCanvas" xmlns:a16="http://schemas.microsoft.com/office/drawing/2014/main" xmlns="" id="{AD7443B8-AD85-BF4E-A1D4-5049E719B7EE}"/>
              </a:ext>
            </a:extLst>
          </p:cNvPr>
          <p:cNvSpPr/>
          <p:nvPr/>
        </p:nvSpPr>
        <p:spPr>
          <a:xfrm>
            <a:off x="1217486" y="1657085"/>
            <a:ext cx="3029388" cy="578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828434" rtl="0" eaLnBrk="1" latinLnBrk="0" hangingPunct="1">
              <a:defRPr sz="3600" kern="1200">
                <a:solidFill>
                  <a:schemeClr val="lt1"/>
                </a:solidFill>
                <a:latin typeface="+mn-lt"/>
                <a:ea typeface="+mn-ea"/>
                <a:cs typeface="+mn-cs"/>
              </a:defRPr>
            </a:lvl1pPr>
            <a:lvl2pPr marL="914217" algn="l" defTabSz="1828434" rtl="0" eaLnBrk="1" latinLnBrk="0" hangingPunct="1">
              <a:defRPr sz="3600" kern="1200">
                <a:solidFill>
                  <a:schemeClr val="lt1"/>
                </a:solidFill>
                <a:latin typeface="+mn-lt"/>
                <a:ea typeface="+mn-ea"/>
                <a:cs typeface="+mn-cs"/>
              </a:defRPr>
            </a:lvl2pPr>
            <a:lvl3pPr marL="1828434" algn="l" defTabSz="1828434" rtl="0" eaLnBrk="1" latinLnBrk="0" hangingPunct="1">
              <a:defRPr sz="3600" kern="1200">
                <a:solidFill>
                  <a:schemeClr val="lt1"/>
                </a:solidFill>
                <a:latin typeface="+mn-lt"/>
                <a:ea typeface="+mn-ea"/>
                <a:cs typeface="+mn-cs"/>
              </a:defRPr>
            </a:lvl3pPr>
            <a:lvl4pPr marL="2742651" algn="l" defTabSz="1828434" rtl="0" eaLnBrk="1" latinLnBrk="0" hangingPunct="1">
              <a:defRPr sz="3600" kern="1200">
                <a:solidFill>
                  <a:schemeClr val="lt1"/>
                </a:solidFill>
                <a:latin typeface="+mn-lt"/>
                <a:ea typeface="+mn-ea"/>
                <a:cs typeface="+mn-cs"/>
              </a:defRPr>
            </a:lvl4pPr>
            <a:lvl5pPr marL="3656868" algn="l" defTabSz="1828434" rtl="0" eaLnBrk="1" latinLnBrk="0" hangingPunct="1">
              <a:defRPr sz="3600" kern="1200">
                <a:solidFill>
                  <a:schemeClr val="lt1"/>
                </a:solidFill>
                <a:latin typeface="+mn-lt"/>
                <a:ea typeface="+mn-ea"/>
                <a:cs typeface="+mn-cs"/>
              </a:defRPr>
            </a:lvl5pPr>
            <a:lvl6pPr marL="4571086" algn="l" defTabSz="1828434" rtl="0" eaLnBrk="1" latinLnBrk="0" hangingPunct="1">
              <a:defRPr sz="3600" kern="1200">
                <a:solidFill>
                  <a:schemeClr val="lt1"/>
                </a:solidFill>
                <a:latin typeface="+mn-lt"/>
                <a:ea typeface="+mn-ea"/>
                <a:cs typeface="+mn-cs"/>
              </a:defRPr>
            </a:lvl6pPr>
            <a:lvl7pPr marL="5485303" algn="l" defTabSz="1828434" rtl="0" eaLnBrk="1" latinLnBrk="0" hangingPunct="1">
              <a:defRPr sz="3600" kern="1200">
                <a:solidFill>
                  <a:schemeClr val="lt1"/>
                </a:solidFill>
                <a:latin typeface="+mn-lt"/>
                <a:ea typeface="+mn-ea"/>
                <a:cs typeface="+mn-cs"/>
              </a:defRPr>
            </a:lvl7pPr>
            <a:lvl8pPr marL="6399520" algn="l" defTabSz="1828434" rtl="0" eaLnBrk="1" latinLnBrk="0" hangingPunct="1">
              <a:defRPr sz="3600" kern="1200">
                <a:solidFill>
                  <a:schemeClr val="lt1"/>
                </a:solidFill>
                <a:latin typeface="+mn-lt"/>
                <a:ea typeface="+mn-ea"/>
                <a:cs typeface="+mn-cs"/>
              </a:defRPr>
            </a:lvl8pPr>
            <a:lvl9pPr marL="7313737" algn="l" defTabSz="1828434" rtl="0" eaLnBrk="1" latinLnBrk="0" hangingPunct="1">
              <a:defRPr sz="3600" kern="1200">
                <a:solidFill>
                  <a:schemeClr val="lt1"/>
                </a:solidFill>
                <a:latin typeface="+mn-lt"/>
                <a:ea typeface="+mn-ea"/>
                <a:cs typeface="+mn-cs"/>
              </a:defRPr>
            </a:lvl9pPr>
          </a:lstStyle>
          <a:p>
            <a:pPr algn="ctr"/>
            <a:r>
              <a:rPr lang="en-US" sz="2000" dirty="0" smtClean="0">
                <a:latin typeface="Bahnschrift" panose="020B0502040204020203" pitchFamily="34" charset="0"/>
              </a:rPr>
              <a:t>Total Quantity</a:t>
            </a:r>
            <a:endParaRPr lang="en-US" sz="2000" dirty="0">
              <a:latin typeface="Bahnschrift" panose="020B0502040204020203" pitchFamily="34" charset="0"/>
            </a:endParaRPr>
          </a:p>
        </p:txBody>
      </p:sp>
      <p:sp>
        <p:nvSpPr>
          <p:cNvPr id="9" name="TextBox 8"/>
          <p:cNvSpPr txBox="1"/>
          <p:nvPr/>
        </p:nvSpPr>
        <p:spPr>
          <a:xfrm>
            <a:off x="1170516" y="377753"/>
            <a:ext cx="986789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CATEGORY WISE OVERALL QUANTITY ANALYSIS</a:t>
            </a:r>
            <a:endParaRPr lang="en-IN" sz="3600" b="1" dirty="0">
              <a:solidFill>
                <a:schemeClr val="bg1"/>
              </a:solidFill>
              <a:latin typeface="Bahnschrift" panose="020B0502040204020203" pitchFamily="34" charset="0"/>
            </a:endParaRPr>
          </a:p>
        </p:txBody>
      </p:sp>
      <p:sp>
        <p:nvSpPr>
          <p:cNvPr id="21" name="TextBox 20"/>
          <p:cNvSpPr txBox="1"/>
          <p:nvPr/>
        </p:nvSpPr>
        <p:spPr>
          <a:xfrm>
            <a:off x="676630" y="4012472"/>
            <a:ext cx="4361037" cy="1323439"/>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The overall </a:t>
            </a:r>
            <a:r>
              <a:rPr lang="en-US" sz="1400" b="1" dirty="0" smtClean="0">
                <a:solidFill>
                  <a:schemeClr val="accent2"/>
                </a:solidFill>
                <a:latin typeface="Bahnschrift" panose="020B0502040204020203" pitchFamily="34" charset="0"/>
              </a:rPr>
              <a:t>Total Quantity is 30.4 </a:t>
            </a:r>
            <a:r>
              <a:rPr lang="en-US" sz="1400" b="1" dirty="0">
                <a:solidFill>
                  <a:schemeClr val="accent2"/>
                </a:solidFill>
                <a:latin typeface="Bahnschrift" panose="020B0502040204020203" pitchFamily="34" charset="0"/>
              </a:rPr>
              <a:t>K</a:t>
            </a:r>
            <a:r>
              <a:rPr lang="en-US" sz="1400" b="1" dirty="0" smtClean="0">
                <a:solidFill>
                  <a:schemeClr val="accent2"/>
                </a:solidFill>
                <a:latin typeface="Bahnschrift" panose="020B0502040204020203" pitchFamily="34" charset="0"/>
              </a:rPr>
              <a:t>.</a:t>
            </a:r>
          </a:p>
          <a:p>
            <a:pPr algn="just"/>
            <a:endParaRPr lang="en-US" sz="1400" dirty="0">
              <a:solidFill>
                <a:schemeClr val="bg2">
                  <a:lumMod val="50000"/>
                </a:schemeClr>
              </a:solidFill>
              <a:latin typeface="Bahnschrift" panose="020B0502040204020203" pitchFamily="34" charset="0"/>
            </a:endParaRPr>
          </a:p>
          <a:p>
            <a:pPr algn="just"/>
            <a:r>
              <a:rPr lang="en-US" sz="1400" dirty="0" smtClean="0">
                <a:solidFill>
                  <a:schemeClr val="bg2">
                    <a:lumMod val="50000"/>
                  </a:schemeClr>
                </a:solidFill>
                <a:latin typeface="Bahnschrift" panose="020B0502040204020203" pitchFamily="34" charset="0"/>
              </a:rPr>
              <a:t>According to the graph </a:t>
            </a:r>
            <a:r>
              <a:rPr lang="en-US" sz="1400" b="1" dirty="0" smtClean="0">
                <a:solidFill>
                  <a:schemeClr val="accent2"/>
                </a:solidFill>
                <a:latin typeface="Bahnschrift" panose="020B0502040204020203" pitchFamily="34" charset="0"/>
              </a:rPr>
              <a:t>Art</a:t>
            </a:r>
            <a:r>
              <a:rPr lang="en-US" sz="1400" dirty="0" smtClean="0">
                <a:solidFill>
                  <a:schemeClr val="bg2">
                    <a:lumMod val="50000"/>
                  </a:schemeClr>
                </a:solidFill>
                <a:latin typeface="Bahnschrift" panose="020B0502040204020203" pitchFamily="34" charset="0"/>
              </a:rPr>
              <a:t> category has the </a:t>
            </a:r>
            <a:r>
              <a:rPr lang="en-US" sz="1400" b="1" dirty="0" smtClean="0">
                <a:solidFill>
                  <a:schemeClr val="bg2">
                    <a:lumMod val="50000"/>
                  </a:schemeClr>
                </a:solidFill>
                <a:latin typeface="Bahnschrift" panose="020B0502040204020203" pitchFamily="34" charset="0"/>
              </a:rPr>
              <a:t>highest </a:t>
            </a:r>
            <a:r>
              <a:rPr lang="en-US" sz="1400" dirty="0" smtClean="0">
                <a:solidFill>
                  <a:schemeClr val="bg2">
                    <a:lumMod val="50000"/>
                  </a:schemeClr>
                </a:solidFill>
                <a:latin typeface="Bahnschrift" panose="020B0502040204020203" pitchFamily="34" charset="0"/>
              </a:rPr>
              <a:t>quantity and the </a:t>
            </a:r>
            <a:r>
              <a:rPr lang="en-US" sz="1400" b="1" dirty="0" smtClean="0">
                <a:solidFill>
                  <a:schemeClr val="bg2">
                    <a:lumMod val="50000"/>
                  </a:schemeClr>
                </a:solidFill>
                <a:latin typeface="Bahnschrift" panose="020B0502040204020203" pitchFamily="34" charset="0"/>
              </a:rPr>
              <a:t>lowest</a:t>
            </a:r>
            <a:r>
              <a:rPr lang="en-US" sz="1400" dirty="0" smtClean="0">
                <a:solidFill>
                  <a:schemeClr val="bg2">
                    <a:lumMod val="50000"/>
                  </a:schemeClr>
                </a:solidFill>
                <a:latin typeface="Bahnschrift" panose="020B0502040204020203" pitchFamily="34" charset="0"/>
              </a:rPr>
              <a:t> is for </a:t>
            </a:r>
            <a:r>
              <a:rPr lang="en-US" sz="1400" b="1" dirty="0" smtClean="0">
                <a:solidFill>
                  <a:schemeClr val="accent2"/>
                </a:solidFill>
                <a:latin typeface="Bahnschrift" panose="020B0502040204020203" pitchFamily="34" charset="0"/>
              </a:rPr>
              <a:t>Paper.</a:t>
            </a:r>
            <a:endParaRPr lang="en-IN" sz="1400" b="1" dirty="0">
              <a:solidFill>
                <a:schemeClr val="accent2"/>
              </a:solidFill>
              <a:latin typeface="Bahnschrift" panose="020B0502040204020203" pitchFamily="34" charset="0"/>
            </a:endParaRPr>
          </a:p>
        </p:txBody>
      </p:sp>
      <p:pic>
        <p:nvPicPr>
          <p:cNvPr id="3" name="Picture 2"/>
          <p:cNvPicPr>
            <a:picLocks noChangeAspect="1"/>
          </p:cNvPicPr>
          <p:nvPr/>
        </p:nvPicPr>
        <p:blipFill>
          <a:blip r:embed="rId2"/>
          <a:stretch>
            <a:fillRect/>
          </a:stretch>
        </p:blipFill>
        <p:spPr>
          <a:xfrm>
            <a:off x="5622395" y="1657085"/>
            <a:ext cx="6269710" cy="4557448"/>
          </a:xfrm>
          <a:prstGeom prst="rect">
            <a:avLst/>
          </a:prstGeom>
        </p:spPr>
      </p:pic>
    </p:spTree>
    <p:extLst>
      <p:ext uri="{BB962C8B-B14F-4D97-AF65-F5344CB8AC3E}">
        <p14:creationId xmlns:p14="http://schemas.microsoft.com/office/powerpoint/2010/main" val="38995666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17600" y="327962"/>
            <a:ext cx="1037589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SEGMENT WISE OVERALL QUANTITY ANALYSIS</a:t>
            </a:r>
            <a:endParaRPr lang="en-IN" sz="3600" b="1" dirty="0">
              <a:solidFill>
                <a:schemeClr val="bg1"/>
              </a:solidFill>
              <a:latin typeface="Bahnschrift" panose="020B0502040204020203" pitchFamily="34" charset="0"/>
            </a:endParaRPr>
          </a:p>
        </p:txBody>
      </p:sp>
      <p:pic>
        <p:nvPicPr>
          <p:cNvPr id="3" name="Picture 2"/>
          <p:cNvPicPr>
            <a:picLocks noChangeAspect="1"/>
          </p:cNvPicPr>
          <p:nvPr/>
        </p:nvPicPr>
        <p:blipFill>
          <a:blip r:embed="rId2"/>
          <a:stretch>
            <a:fillRect/>
          </a:stretch>
        </p:blipFill>
        <p:spPr>
          <a:xfrm>
            <a:off x="5489045" y="1814909"/>
            <a:ext cx="6090860" cy="4602824"/>
          </a:xfrm>
          <a:prstGeom prst="rect">
            <a:avLst/>
          </a:prstGeom>
        </p:spPr>
      </p:pic>
      <p:sp>
        <p:nvSpPr>
          <p:cNvPr id="7" name="TextBox 6"/>
          <p:cNvSpPr txBox="1"/>
          <p:nvPr/>
        </p:nvSpPr>
        <p:spPr>
          <a:xfrm>
            <a:off x="694268" y="3216605"/>
            <a:ext cx="4258733" cy="892552"/>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According to the visual the </a:t>
            </a:r>
            <a:r>
              <a:rPr lang="en-US" sz="1400" b="1" dirty="0" smtClean="0">
                <a:solidFill>
                  <a:schemeClr val="accent2"/>
                </a:solidFill>
                <a:latin typeface="Bahnschrift" panose="020B0502040204020203" pitchFamily="34" charset="0"/>
              </a:rPr>
              <a:t>Quantity</a:t>
            </a:r>
            <a:r>
              <a:rPr lang="en-US" sz="1400" dirty="0" smtClean="0">
                <a:solidFill>
                  <a:schemeClr val="bg2">
                    <a:lumMod val="50000"/>
                  </a:schemeClr>
                </a:solidFill>
                <a:latin typeface="Bahnschrift" panose="020B0502040204020203" pitchFamily="34" charset="0"/>
              </a:rPr>
              <a:t> for </a:t>
            </a:r>
            <a:r>
              <a:rPr lang="en-US" sz="1400" b="1" dirty="0" smtClean="0">
                <a:solidFill>
                  <a:schemeClr val="accent2"/>
                </a:solidFill>
                <a:latin typeface="Bahnschrift" panose="020B0502040204020203" pitchFamily="34" charset="0"/>
              </a:rPr>
              <a:t>consumer</a:t>
            </a:r>
            <a:r>
              <a:rPr lang="en-US" sz="1400" dirty="0" smtClean="0">
                <a:solidFill>
                  <a:schemeClr val="bg2">
                    <a:lumMod val="50000"/>
                  </a:schemeClr>
                </a:solidFill>
                <a:latin typeface="Bahnschrift" panose="020B0502040204020203" pitchFamily="34" charset="0"/>
              </a:rPr>
              <a:t> is </a:t>
            </a:r>
            <a:r>
              <a:rPr lang="en-US" sz="1400" b="1" dirty="0" smtClean="0">
                <a:solidFill>
                  <a:schemeClr val="bg2">
                    <a:lumMod val="50000"/>
                  </a:schemeClr>
                </a:solidFill>
                <a:latin typeface="Bahnschrift" panose="020B0502040204020203" pitchFamily="34" charset="0"/>
              </a:rPr>
              <a:t>highest</a:t>
            </a:r>
            <a:r>
              <a:rPr lang="en-US" sz="1400" dirty="0" smtClean="0">
                <a:solidFill>
                  <a:schemeClr val="bg2">
                    <a:lumMod val="50000"/>
                  </a:schemeClr>
                </a:solidFill>
                <a:latin typeface="Bahnschrift" panose="020B0502040204020203" pitchFamily="34" charset="0"/>
              </a:rPr>
              <a:t> and that of </a:t>
            </a:r>
            <a:r>
              <a:rPr lang="en-US" sz="1400" b="1" dirty="0" smtClean="0">
                <a:solidFill>
                  <a:schemeClr val="accent2"/>
                </a:solidFill>
                <a:latin typeface="Bahnschrift" panose="020B0502040204020203" pitchFamily="34" charset="0"/>
              </a:rPr>
              <a:t>Home office </a:t>
            </a:r>
            <a:r>
              <a:rPr lang="en-US" sz="1400" dirty="0" smtClean="0">
                <a:solidFill>
                  <a:schemeClr val="bg2">
                    <a:lumMod val="50000"/>
                  </a:schemeClr>
                </a:solidFill>
                <a:latin typeface="Bahnschrift" panose="020B0502040204020203" pitchFamily="34" charset="0"/>
              </a:rPr>
              <a:t>is the </a:t>
            </a:r>
            <a:r>
              <a:rPr lang="en-US" sz="1400" b="1" dirty="0" smtClean="0">
                <a:solidFill>
                  <a:schemeClr val="bg2">
                    <a:lumMod val="50000"/>
                  </a:schemeClr>
                </a:solidFill>
                <a:latin typeface="Bahnschrift" panose="020B0502040204020203" pitchFamily="34" charset="0"/>
              </a:rPr>
              <a:t>lowest.</a:t>
            </a:r>
            <a:endParaRPr lang="en-IN" sz="1400" b="1" dirty="0">
              <a:solidFill>
                <a:schemeClr val="bg2">
                  <a:lumMod val="50000"/>
                </a:schemeClr>
              </a:solidFill>
              <a:latin typeface="Bahnschrift" panose="020B0502040204020203" pitchFamily="34" charset="0"/>
            </a:endParaRPr>
          </a:p>
        </p:txBody>
      </p:sp>
    </p:spTree>
    <p:extLst>
      <p:ext uri="{BB962C8B-B14F-4D97-AF65-F5344CB8AC3E}">
        <p14:creationId xmlns:p14="http://schemas.microsoft.com/office/powerpoint/2010/main" val="1086176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6DEFD6E-540C-544E-962C-F4A95C8AD665}"/>
              </a:ext>
            </a:extLst>
          </p:cNvPr>
          <p:cNvSpPr/>
          <p:nvPr/>
        </p:nvSpPr>
        <p:spPr>
          <a:xfrm rot="10800000" flipV="1">
            <a:off x="0" y="0"/>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 xmlns:a16="http://schemas.microsoft.com/office/drawing/2014/main" id="{D3643F46-7764-ED4E-89E8-733EB275E889}"/>
              </a:ext>
            </a:extLst>
          </p:cNvPr>
          <p:cNvSpPr/>
          <p:nvPr/>
        </p:nvSpPr>
        <p:spPr>
          <a:xfrm>
            <a:off x="2499876" y="2394060"/>
            <a:ext cx="2249923" cy="12115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1">
            <a:extLst>
              <a:ext uri="{FF2B5EF4-FFF2-40B4-BE49-F238E27FC236}">
                <a16:creationId xmlns="" xmlns:a16="http://schemas.microsoft.com/office/drawing/2014/main" id="{7F27B721-0BB5-2741-A56C-0878060DE984}"/>
              </a:ext>
            </a:extLst>
          </p:cNvPr>
          <p:cNvSpPr/>
          <p:nvPr/>
        </p:nvSpPr>
        <p:spPr>
          <a:xfrm>
            <a:off x="3624837" y="2481936"/>
            <a:ext cx="1011497" cy="1035755"/>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5400" b="1" dirty="0">
                <a:latin typeface="Arial Narrow" panose="020B0606020202030204" pitchFamily="34" charset="0"/>
                <a:ea typeface="Roboto Medium" panose="02000000000000000000" pitchFamily="2" charset="0"/>
                <a:cs typeface="Arial Unicode MS" pitchFamily="2"/>
              </a:rPr>
              <a:t>5</a:t>
            </a:r>
            <a:endParaRPr lang="en-US" sz="5400" b="1" u="none" strike="noStrike" kern="1200" dirty="0">
              <a:ln>
                <a:noFill/>
              </a:ln>
              <a:latin typeface="Arial Narrow" panose="020B0606020202030204" pitchFamily="34" charset="0"/>
              <a:ea typeface="Roboto Medium" panose="02000000000000000000" pitchFamily="2" charset="0"/>
              <a:cs typeface="Arial Unicode MS" pitchFamily="2"/>
            </a:endParaRPr>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749799" y="2279499"/>
            <a:ext cx="5797457" cy="1569660"/>
          </a:xfrm>
          <a:prstGeom prst="rect">
            <a:avLst/>
          </a:prstGeom>
          <a:noFill/>
        </p:spPr>
        <p:txBody>
          <a:bodyPr wrap="square" rtlCol="0">
            <a:spAutoFit/>
          </a:bodyPr>
          <a:lstStyle/>
          <a:p>
            <a:pPr algn="ctr"/>
            <a:r>
              <a:rPr lang="en-US" sz="4800" b="1" dirty="0" smtClean="0">
                <a:solidFill>
                  <a:schemeClr val="bg1"/>
                </a:solidFill>
                <a:latin typeface="Bahnschrift" panose="020B0502040204020203" pitchFamily="34" charset="0"/>
                <a:cs typeface="Arial" panose="020B0604020202020204" pitchFamily="34" charset="0"/>
              </a:rPr>
              <a:t>SEGEMENT WISE ANALYSIS</a:t>
            </a:r>
            <a:endParaRPr lang="en-IN" sz="4800" b="1" dirty="0">
              <a:solidFill>
                <a:schemeClr val="bg1"/>
              </a:solidFill>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val="21900978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48736" y="4658188"/>
            <a:ext cx="3268132" cy="1538883"/>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a:t>
            </a:r>
            <a:r>
              <a:rPr lang="en-US" sz="2400" dirty="0" smtClean="0">
                <a:solidFill>
                  <a:srgbClr val="7030A0"/>
                </a:solidFill>
                <a:latin typeface="Bahnschrift" panose="020B0502040204020203" pitchFamily="34" charset="0"/>
              </a:rPr>
              <a:t>INSIGHTS</a:t>
            </a:r>
          </a:p>
          <a:p>
            <a:pPr algn="just"/>
            <a:r>
              <a:rPr lang="en-US" sz="1400" dirty="0" smtClean="0">
                <a:solidFill>
                  <a:schemeClr val="bg2">
                    <a:lumMod val="50000"/>
                  </a:schemeClr>
                </a:solidFill>
                <a:latin typeface="Bahnschrift" panose="020B0502040204020203" pitchFamily="34" charset="0"/>
              </a:rPr>
              <a:t>According to the above visual, in </a:t>
            </a:r>
            <a:r>
              <a:rPr lang="en-US" sz="1400" b="1" dirty="0" smtClean="0">
                <a:solidFill>
                  <a:schemeClr val="accent2"/>
                </a:solidFill>
                <a:latin typeface="Bahnschrift" panose="020B0502040204020203" pitchFamily="34" charset="0"/>
              </a:rPr>
              <a:t>Home Office segment </a:t>
            </a:r>
            <a:r>
              <a:rPr lang="en-US" sz="1400" dirty="0" smtClean="0">
                <a:solidFill>
                  <a:schemeClr val="bg2">
                    <a:lumMod val="50000"/>
                  </a:schemeClr>
                </a:solidFill>
                <a:latin typeface="Bahnschrift" panose="020B0502040204020203" pitchFamily="34" charset="0"/>
              </a:rPr>
              <a:t>the </a:t>
            </a:r>
            <a:r>
              <a:rPr lang="en-US" sz="1400" b="1" dirty="0" smtClean="0">
                <a:solidFill>
                  <a:schemeClr val="accent2"/>
                </a:solidFill>
                <a:latin typeface="Bahnschrift" panose="020B0502040204020203" pitchFamily="34" charset="0"/>
              </a:rPr>
              <a:t>Phones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highest sales </a:t>
            </a:r>
            <a:r>
              <a:rPr lang="en-US" sz="1400" dirty="0" smtClean="0">
                <a:solidFill>
                  <a:schemeClr val="bg2">
                    <a:lumMod val="50000"/>
                  </a:schemeClr>
                </a:solidFill>
                <a:latin typeface="Bahnschrift" panose="020B0502040204020203" pitchFamily="34" charset="0"/>
              </a:rPr>
              <a:t>and </a:t>
            </a:r>
            <a:r>
              <a:rPr lang="en-US" sz="1400" b="1" dirty="0" smtClean="0">
                <a:solidFill>
                  <a:schemeClr val="accent2"/>
                </a:solidFill>
                <a:latin typeface="Bahnschrift" panose="020B0502040204020203" pitchFamily="34" charset="0"/>
              </a:rPr>
              <a:t>Binders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lowest sales.</a:t>
            </a:r>
            <a:endParaRPr lang="en-IN" sz="1400" b="1" dirty="0">
              <a:solidFill>
                <a:schemeClr val="bg2">
                  <a:lumMod val="50000"/>
                </a:schemeClr>
              </a:solidFill>
              <a:latin typeface="Bahnschrift" panose="020B0502040204020203" pitchFamily="34" charset="0"/>
            </a:endParaRPr>
          </a:p>
        </p:txBody>
      </p:sp>
      <p:sp>
        <p:nvSpPr>
          <p:cNvPr id="11" name="TextBox 10"/>
          <p:cNvSpPr txBox="1"/>
          <p:nvPr/>
        </p:nvSpPr>
        <p:spPr>
          <a:xfrm>
            <a:off x="1100667" y="142256"/>
            <a:ext cx="10375897" cy="1200329"/>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SALES ANALYSIS OF CATEGORIES  IN VARIOUS SEGMENTS </a:t>
            </a:r>
            <a:endParaRPr lang="en-IN" sz="3600" b="1" dirty="0">
              <a:solidFill>
                <a:schemeClr val="bg1"/>
              </a:solidFill>
              <a:latin typeface="Bahnschrift" panose="020B0502040204020203" pitchFamily="34" charset="0"/>
            </a:endParaRPr>
          </a:p>
        </p:txBody>
      </p:sp>
      <p:pic>
        <p:nvPicPr>
          <p:cNvPr id="2" name="Picture 1"/>
          <p:cNvPicPr>
            <a:picLocks noChangeAspect="1"/>
          </p:cNvPicPr>
          <p:nvPr/>
        </p:nvPicPr>
        <p:blipFill>
          <a:blip r:embed="rId2"/>
          <a:stretch>
            <a:fillRect/>
          </a:stretch>
        </p:blipFill>
        <p:spPr>
          <a:xfrm>
            <a:off x="247120" y="2013480"/>
            <a:ext cx="3630613" cy="2562330"/>
          </a:xfrm>
          <a:prstGeom prst="rect">
            <a:avLst/>
          </a:prstGeom>
        </p:spPr>
      </p:pic>
      <p:pic>
        <p:nvPicPr>
          <p:cNvPr id="4" name="Picture 3"/>
          <p:cNvPicPr>
            <a:picLocks noChangeAspect="1"/>
          </p:cNvPicPr>
          <p:nvPr/>
        </p:nvPicPr>
        <p:blipFill>
          <a:blip r:embed="rId3"/>
          <a:stretch>
            <a:fillRect/>
          </a:stretch>
        </p:blipFill>
        <p:spPr>
          <a:xfrm>
            <a:off x="4202640" y="2013480"/>
            <a:ext cx="3726392" cy="2543533"/>
          </a:xfrm>
          <a:prstGeom prst="rect">
            <a:avLst/>
          </a:prstGeom>
        </p:spPr>
      </p:pic>
      <p:pic>
        <p:nvPicPr>
          <p:cNvPr id="5" name="Picture 4"/>
          <p:cNvPicPr>
            <a:picLocks noChangeAspect="1"/>
          </p:cNvPicPr>
          <p:nvPr/>
        </p:nvPicPr>
        <p:blipFill>
          <a:blip r:embed="rId4"/>
          <a:stretch>
            <a:fillRect/>
          </a:stretch>
        </p:blipFill>
        <p:spPr>
          <a:xfrm>
            <a:off x="8253940" y="2020714"/>
            <a:ext cx="3726392" cy="2569658"/>
          </a:xfrm>
          <a:prstGeom prst="rect">
            <a:avLst/>
          </a:prstGeom>
        </p:spPr>
      </p:pic>
      <p:sp>
        <p:nvSpPr>
          <p:cNvPr id="6" name="TextBox 5"/>
          <p:cNvSpPr txBox="1"/>
          <p:nvPr/>
        </p:nvSpPr>
        <p:spPr>
          <a:xfrm>
            <a:off x="1249626" y="1493366"/>
            <a:ext cx="1625600" cy="369332"/>
          </a:xfrm>
          <a:prstGeom prst="rect">
            <a:avLst/>
          </a:prstGeom>
          <a:noFill/>
        </p:spPr>
        <p:txBody>
          <a:bodyPr wrap="square" rtlCol="0">
            <a:spAutoFit/>
          </a:bodyPr>
          <a:lstStyle/>
          <a:p>
            <a:r>
              <a:rPr lang="en-US" b="1" dirty="0" smtClean="0">
                <a:solidFill>
                  <a:schemeClr val="accent2"/>
                </a:solidFill>
                <a:latin typeface="Bahnschrift" panose="020B0502040204020203" pitchFamily="34" charset="0"/>
              </a:rPr>
              <a:t>HOME OFFICE</a:t>
            </a:r>
            <a:endParaRPr lang="en-IN" b="1" dirty="0">
              <a:solidFill>
                <a:schemeClr val="accent2"/>
              </a:solidFill>
              <a:latin typeface="Bahnschrift" panose="020B0502040204020203" pitchFamily="34" charset="0"/>
            </a:endParaRPr>
          </a:p>
        </p:txBody>
      </p:sp>
      <p:sp>
        <p:nvSpPr>
          <p:cNvPr id="12" name="TextBox 11"/>
          <p:cNvSpPr txBox="1"/>
          <p:nvPr/>
        </p:nvSpPr>
        <p:spPr>
          <a:xfrm>
            <a:off x="5291665" y="1493366"/>
            <a:ext cx="1625600" cy="369332"/>
          </a:xfrm>
          <a:prstGeom prst="rect">
            <a:avLst/>
          </a:prstGeom>
          <a:noFill/>
        </p:spPr>
        <p:txBody>
          <a:bodyPr wrap="square" rtlCol="0">
            <a:spAutoFit/>
          </a:bodyPr>
          <a:lstStyle/>
          <a:p>
            <a:r>
              <a:rPr lang="en-US" b="1" dirty="0" smtClean="0">
                <a:solidFill>
                  <a:schemeClr val="accent2"/>
                </a:solidFill>
                <a:latin typeface="Bahnschrift" panose="020B0502040204020203" pitchFamily="34" charset="0"/>
              </a:rPr>
              <a:t>CORPORATE </a:t>
            </a:r>
            <a:endParaRPr lang="en-IN" b="1" dirty="0">
              <a:solidFill>
                <a:schemeClr val="accent2"/>
              </a:solidFill>
              <a:latin typeface="Bahnschrift" panose="020B0502040204020203" pitchFamily="34" charset="0"/>
            </a:endParaRPr>
          </a:p>
        </p:txBody>
      </p:sp>
      <p:sp>
        <p:nvSpPr>
          <p:cNvPr id="13" name="TextBox 12"/>
          <p:cNvSpPr txBox="1"/>
          <p:nvPr/>
        </p:nvSpPr>
        <p:spPr>
          <a:xfrm>
            <a:off x="9304336" y="1493366"/>
            <a:ext cx="1625600" cy="369332"/>
          </a:xfrm>
          <a:prstGeom prst="rect">
            <a:avLst/>
          </a:prstGeom>
          <a:noFill/>
        </p:spPr>
        <p:txBody>
          <a:bodyPr wrap="square" rtlCol="0">
            <a:spAutoFit/>
          </a:bodyPr>
          <a:lstStyle/>
          <a:p>
            <a:r>
              <a:rPr lang="en-US" b="1" dirty="0" smtClean="0">
                <a:solidFill>
                  <a:schemeClr val="accent2"/>
                </a:solidFill>
                <a:latin typeface="Bahnschrift" panose="020B0502040204020203" pitchFamily="34" charset="0"/>
              </a:rPr>
              <a:t>CONSUMER </a:t>
            </a:r>
            <a:endParaRPr lang="en-IN" b="1" dirty="0">
              <a:solidFill>
                <a:schemeClr val="accent2"/>
              </a:solidFill>
              <a:latin typeface="Bahnschrift" panose="020B0502040204020203" pitchFamily="34" charset="0"/>
            </a:endParaRPr>
          </a:p>
        </p:txBody>
      </p:sp>
      <p:sp>
        <p:nvSpPr>
          <p:cNvPr id="14" name="TextBox 13"/>
          <p:cNvSpPr txBox="1"/>
          <p:nvPr/>
        </p:nvSpPr>
        <p:spPr>
          <a:xfrm>
            <a:off x="4431770" y="4658187"/>
            <a:ext cx="3268132" cy="1538883"/>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a:t>
            </a:r>
            <a:r>
              <a:rPr lang="en-US" sz="2400" dirty="0" smtClean="0">
                <a:solidFill>
                  <a:srgbClr val="7030A0"/>
                </a:solidFill>
                <a:latin typeface="Bahnschrift" panose="020B0502040204020203" pitchFamily="34" charset="0"/>
              </a:rPr>
              <a:t>INSIGHTS</a:t>
            </a:r>
          </a:p>
          <a:p>
            <a:pPr algn="just"/>
            <a:r>
              <a:rPr lang="en-US" sz="1400" dirty="0" smtClean="0">
                <a:solidFill>
                  <a:schemeClr val="bg2">
                    <a:lumMod val="50000"/>
                  </a:schemeClr>
                </a:solidFill>
                <a:latin typeface="Bahnschrift" panose="020B0502040204020203" pitchFamily="34" charset="0"/>
              </a:rPr>
              <a:t>According to the above visual, in </a:t>
            </a:r>
            <a:r>
              <a:rPr lang="en-US" sz="1400" b="1" dirty="0" smtClean="0">
                <a:solidFill>
                  <a:schemeClr val="accent2"/>
                </a:solidFill>
                <a:latin typeface="Bahnschrift" panose="020B0502040204020203" pitchFamily="34" charset="0"/>
              </a:rPr>
              <a:t>Corporate segment </a:t>
            </a:r>
            <a:r>
              <a:rPr lang="en-US" sz="1400" dirty="0" smtClean="0">
                <a:solidFill>
                  <a:schemeClr val="bg2">
                    <a:lumMod val="50000"/>
                  </a:schemeClr>
                </a:solidFill>
                <a:latin typeface="Bahnschrift" panose="020B0502040204020203" pitchFamily="34" charset="0"/>
              </a:rPr>
              <a:t>the </a:t>
            </a:r>
            <a:r>
              <a:rPr lang="en-US" sz="1400" b="1" dirty="0" smtClean="0">
                <a:solidFill>
                  <a:schemeClr val="accent2"/>
                </a:solidFill>
                <a:latin typeface="Bahnschrift" panose="020B0502040204020203" pitchFamily="34" charset="0"/>
              </a:rPr>
              <a:t>Copiers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highest sales </a:t>
            </a:r>
            <a:r>
              <a:rPr lang="en-US" sz="1400" dirty="0" smtClean="0">
                <a:solidFill>
                  <a:schemeClr val="bg2">
                    <a:lumMod val="50000"/>
                  </a:schemeClr>
                </a:solidFill>
                <a:latin typeface="Bahnschrift" panose="020B0502040204020203" pitchFamily="34" charset="0"/>
              </a:rPr>
              <a:t>and </a:t>
            </a:r>
            <a:r>
              <a:rPr lang="en-US" sz="1400" b="1" dirty="0" smtClean="0">
                <a:solidFill>
                  <a:schemeClr val="accent2"/>
                </a:solidFill>
                <a:latin typeface="Bahnschrift" panose="020B0502040204020203" pitchFamily="34" charset="0"/>
              </a:rPr>
              <a:t>Art</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lowest sales.</a:t>
            </a:r>
            <a:endParaRPr lang="en-IN" sz="1400" b="1" dirty="0">
              <a:solidFill>
                <a:schemeClr val="bg2">
                  <a:lumMod val="50000"/>
                </a:schemeClr>
              </a:solidFill>
              <a:latin typeface="Bahnschrift" panose="020B0502040204020203" pitchFamily="34" charset="0"/>
            </a:endParaRPr>
          </a:p>
        </p:txBody>
      </p:sp>
      <p:sp>
        <p:nvSpPr>
          <p:cNvPr id="15" name="TextBox 14"/>
          <p:cNvSpPr txBox="1"/>
          <p:nvPr/>
        </p:nvSpPr>
        <p:spPr>
          <a:xfrm>
            <a:off x="8414804" y="4658187"/>
            <a:ext cx="3268132" cy="1538883"/>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a:t>
            </a:r>
            <a:r>
              <a:rPr lang="en-US" sz="2400" dirty="0" smtClean="0">
                <a:solidFill>
                  <a:srgbClr val="7030A0"/>
                </a:solidFill>
                <a:latin typeface="Bahnschrift" panose="020B0502040204020203" pitchFamily="34" charset="0"/>
              </a:rPr>
              <a:t>INSIGHTS</a:t>
            </a:r>
          </a:p>
          <a:p>
            <a:pPr algn="just"/>
            <a:r>
              <a:rPr lang="en-US" sz="1400" dirty="0" smtClean="0">
                <a:solidFill>
                  <a:schemeClr val="bg2">
                    <a:lumMod val="50000"/>
                  </a:schemeClr>
                </a:solidFill>
                <a:latin typeface="Bahnschrift" panose="020B0502040204020203" pitchFamily="34" charset="0"/>
              </a:rPr>
              <a:t>According to the above visual, in </a:t>
            </a:r>
            <a:r>
              <a:rPr lang="en-US" sz="1400" b="1" dirty="0" smtClean="0">
                <a:solidFill>
                  <a:schemeClr val="accent2"/>
                </a:solidFill>
                <a:latin typeface="Bahnschrift" panose="020B0502040204020203" pitchFamily="34" charset="0"/>
              </a:rPr>
              <a:t>Consumer segment </a:t>
            </a:r>
            <a:r>
              <a:rPr lang="en-US" sz="1400" dirty="0" smtClean="0">
                <a:solidFill>
                  <a:schemeClr val="bg2">
                    <a:lumMod val="50000"/>
                  </a:schemeClr>
                </a:solidFill>
                <a:latin typeface="Bahnschrift" panose="020B0502040204020203" pitchFamily="34" charset="0"/>
              </a:rPr>
              <a:t>the </a:t>
            </a:r>
            <a:r>
              <a:rPr lang="en-US" sz="1400" b="1" dirty="0" smtClean="0">
                <a:solidFill>
                  <a:schemeClr val="accent2"/>
                </a:solidFill>
                <a:latin typeface="Bahnschrift" panose="020B0502040204020203" pitchFamily="34" charset="0"/>
              </a:rPr>
              <a:t>Copiers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highest sales </a:t>
            </a:r>
            <a:r>
              <a:rPr lang="en-US" sz="1400" dirty="0" smtClean="0">
                <a:solidFill>
                  <a:schemeClr val="bg2">
                    <a:lumMod val="50000"/>
                  </a:schemeClr>
                </a:solidFill>
                <a:latin typeface="Bahnschrift" panose="020B0502040204020203" pitchFamily="34" charset="0"/>
              </a:rPr>
              <a:t>and </a:t>
            </a:r>
            <a:r>
              <a:rPr lang="en-US" sz="1400" b="1" dirty="0" smtClean="0">
                <a:solidFill>
                  <a:schemeClr val="accent2"/>
                </a:solidFill>
                <a:latin typeface="Bahnschrift" panose="020B0502040204020203" pitchFamily="34" charset="0"/>
              </a:rPr>
              <a:t>Binders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lowest sales.</a:t>
            </a:r>
            <a:endParaRPr lang="en-IN" sz="1400" b="1" dirty="0">
              <a:solidFill>
                <a:schemeClr val="bg2">
                  <a:lumMod val="50000"/>
                </a:schemeClr>
              </a:solidFill>
              <a:latin typeface="Bahnschrift" panose="020B0502040204020203" pitchFamily="34" charset="0"/>
            </a:endParaRPr>
          </a:p>
        </p:txBody>
      </p:sp>
    </p:spTree>
    <p:extLst>
      <p:ext uri="{BB962C8B-B14F-4D97-AF65-F5344CB8AC3E}">
        <p14:creationId xmlns:p14="http://schemas.microsoft.com/office/powerpoint/2010/main" val="19174304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00667" y="142256"/>
            <a:ext cx="10375897" cy="1200329"/>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PROFIT </a:t>
            </a:r>
            <a:r>
              <a:rPr lang="en-US" sz="3600" b="1" dirty="0" smtClean="0">
                <a:solidFill>
                  <a:schemeClr val="bg1"/>
                </a:solidFill>
                <a:latin typeface="Bahnschrift" panose="020B0502040204020203" pitchFamily="34" charset="0"/>
              </a:rPr>
              <a:t>ANALYSIS OF CATEGORIES  IN VARIOUS SEGMENTS </a:t>
            </a:r>
            <a:endParaRPr lang="en-IN" sz="3600" b="1" dirty="0">
              <a:solidFill>
                <a:schemeClr val="bg1"/>
              </a:solidFill>
              <a:latin typeface="Bahnschrift" panose="020B0502040204020203" pitchFamily="34" charset="0"/>
            </a:endParaRPr>
          </a:p>
        </p:txBody>
      </p:sp>
      <p:sp>
        <p:nvSpPr>
          <p:cNvPr id="6" name="TextBox 5"/>
          <p:cNvSpPr txBox="1"/>
          <p:nvPr/>
        </p:nvSpPr>
        <p:spPr>
          <a:xfrm>
            <a:off x="1249626" y="1493366"/>
            <a:ext cx="1625600" cy="369332"/>
          </a:xfrm>
          <a:prstGeom prst="rect">
            <a:avLst/>
          </a:prstGeom>
          <a:noFill/>
        </p:spPr>
        <p:txBody>
          <a:bodyPr wrap="square" rtlCol="0">
            <a:spAutoFit/>
          </a:bodyPr>
          <a:lstStyle/>
          <a:p>
            <a:r>
              <a:rPr lang="en-US" b="1" dirty="0" smtClean="0">
                <a:solidFill>
                  <a:schemeClr val="accent2"/>
                </a:solidFill>
                <a:latin typeface="Bahnschrift" panose="020B0502040204020203" pitchFamily="34" charset="0"/>
              </a:rPr>
              <a:t>HOME OFFICE</a:t>
            </a:r>
            <a:endParaRPr lang="en-IN" b="1" dirty="0">
              <a:solidFill>
                <a:schemeClr val="accent2"/>
              </a:solidFill>
              <a:latin typeface="Bahnschrift" panose="020B0502040204020203" pitchFamily="34" charset="0"/>
            </a:endParaRPr>
          </a:p>
        </p:txBody>
      </p:sp>
      <p:sp>
        <p:nvSpPr>
          <p:cNvPr id="12" name="TextBox 11"/>
          <p:cNvSpPr txBox="1"/>
          <p:nvPr/>
        </p:nvSpPr>
        <p:spPr>
          <a:xfrm>
            <a:off x="5291665" y="1493366"/>
            <a:ext cx="1625600" cy="369332"/>
          </a:xfrm>
          <a:prstGeom prst="rect">
            <a:avLst/>
          </a:prstGeom>
          <a:noFill/>
        </p:spPr>
        <p:txBody>
          <a:bodyPr wrap="square" rtlCol="0">
            <a:spAutoFit/>
          </a:bodyPr>
          <a:lstStyle/>
          <a:p>
            <a:r>
              <a:rPr lang="en-US" b="1" dirty="0" smtClean="0">
                <a:solidFill>
                  <a:schemeClr val="accent2"/>
                </a:solidFill>
                <a:latin typeface="Bahnschrift" panose="020B0502040204020203" pitchFamily="34" charset="0"/>
              </a:rPr>
              <a:t>CORPORATE </a:t>
            </a:r>
            <a:endParaRPr lang="en-IN" b="1" dirty="0">
              <a:solidFill>
                <a:schemeClr val="accent2"/>
              </a:solidFill>
              <a:latin typeface="Bahnschrift" panose="020B0502040204020203" pitchFamily="34" charset="0"/>
            </a:endParaRPr>
          </a:p>
        </p:txBody>
      </p:sp>
      <p:sp>
        <p:nvSpPr>
          <p:cNvPr id="13" name="TextBox 12"/>
          <p:cNvSpPr txBox="1"/>
          <p:nvPr/>
        </p:nvSpPr>
        <p:spPr>
          <a:xfrm>
            <a:off x="9304336" y="1493366"/>
            <a:ext cx="1625600" cy="369332"/>
          </a:xfrm>
          <a:prstGeom prst="rect">
            <a:avLst/>
          </a:prstGeom>
          <a:noFill/>
        </p:spPr>
        <p:txBody>
          <a:bodyPr wrap="square" rtlCol="0">
            <a:spAutoFit/>
          </a:bodyPr>
          <a:lstStyle/>
          <a:p>
            <a:r>
              <a:rPr lang="en-US" b="1" dirty="0" smtClean="0">
                <a:solidFill>
                  <a:schemeClr val="accent2"/>
                </a:solidFill>
                <a:latin typeface="Bahnschrift" panose="020B0502040204020203" pitchFamily="34" charset="0"/>
              </a:rPr>
              <a:t>CONSUMER </a:t>
            </a:r>
            <a:endParaRPr lang="en-IN" b="1" dirty="0">
              <a:solidFill>
                <a:schemeClr val="accent2"/>
              </a:solidFill>
              <a:latin typeface="Bahnschrift" panose="020B0502040204020203" pitchFamily="34" charset="0"/>
            </a:endParaRPr>
          </a:p>
        </p:txBody>
      </p:sp>
      <p:pic>
        <p:nvPicPr>
          <p:cNvPr id="3" name="Picture 2"/>
          <p:cNvPicPr>
            <a:picLocks noChangeAspect="1"/>
          </p:cNvPicPr>
          <p:nvPr/>
        </p:nvPicPr>
        <p:blipFill>
          <a:blip r:embed="rId2"/>
          <a:stretch>
            <a:fillRect/>
          </a:stretch>
        </p:blipFill>
        <p:spPr>
          <a:xfrm>
            <a:off x="351367" y="2013479"/>
            <a:ext cx="3594098" cy="2520437"/>
          </a:xfrm>
          <a:prstGeom prst="rect">
            <a:avLst/>
          </a:prstGeom>
        </p:spPr>
      </p:pic>
      <p:pic>
        <p:nvPicPr>
          <p:cNvPr id="7" name="Picture 6"/>
          <p:cNvPicPr>
            <a:picLocks noChangeAspect="1"/>
          </p:cNvPicPr>
          <p:nvPr/>
        </p:nvPicPr>
        <p:blipFill>
          <a:blip r:embed="rId3"/>
          <a:stretch>
            <a:fillRect/>
          </a:stretch>
        </p:blipFill>
        <p:spPr>
          <a:xfrm>
            <a:off x="4260187" y="2021040"/>
            <a:ext cx="3679030" cy="2512876"/>
          </a:xfrm>
          <a:prstGeom prst="rect">
            <a:avLst/>
          </a:prstGeom>
        </p:spPr>
      </p:pic>
      <p:pic>
        <p:nvPicPr>
          <p:cNvPr id="8" name="Picture 7"/>
          <p:cNvPicPr>
            <a:picLocks noChangeAspect="1"/>
          </p:cNvPicPr>
          <p:nvPr/>
        </p:nvPicPr>
        <p:blipFill>
          <a:blip r:embed="rId4"/>
          <a:stretch>
            <a:fillRect/>
          </a:stretch>
        </p:blipFill>
        <p:spPr>
          <a:xfrm>
            <a:off x="8253939" y="2013479"/>
            <a:ext cx="3579318" cy="2520437"/>
          </a:xfrm>
          <a:prstGeom prst="rect">
            <a:avLst/>
          </a:prstGeom>
        </p:spPr>
      </p:pic>
      <p:sp>
        <p:nvSpPr>
          <p:cNvPr id="16" name="TextBox 15"/>
          <p:cNvSpPr txBox="1"/>
          <p:nvPr/>
        </p:nvSpPr>
        <p:spPr>
          <a:xfrm>
            <a:off x="448736" y="4658188"/>
            <a:ext cx="3268132" cy="1538883"/>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a:t>
            </a:r>
            <a:r>
              <a:rPr lang="en-US" sz="2400" dirty="0" smtClean="0">
                <a:solidFill>
                  <a:srgbClr val="7030A0"/>
                </a:solidFill>
                <a:latin typeface="Bahnschrift" panose="020B0502040204020203" pitchFamily="34" charset="0"/>
              </a:rPr>
              <a:t>INSIGHTS</a:t>
            </a:r>
          </a:p>
          <a:p>
            <a:pPr algn="just"/>
            <a:r>
              <a:rPr lang="en-US" sz="1400" dirty="0" smtClean="0">
                <a:solidFill>
                  <a:schemeClr val="bg2">
                    <a:lumMod val="50000"/>
                  </a:schemeClr>
                </a:solidFill>
                <a:latin typeface="Bahnschrift" panose="020B0502040204020203" pitchFamily="34" charset="0"/>
              </a:rPr>
              <a:t>According to the above visual, in </a:t>
            </a:r>
            <a:r>
              <a:rPr lang="en-US" sz="1400" b="1" dirty="0" smtClean="0">
                <a:solidFill>
                  <a:schemeClr val="accent2"/>
                </a:solidFill>
                <a:latin typeface="Bahnschrift" panose="020B0502040204020203" pitchFamily="34" charset="0"/>
              </a:rPr>
              <a:t>Home Office segment </a:t>
            </a:r>
            <a:r>
              <a:rPr lang="en-US" sz="1400" dirty="0" smtClean="0">
                <a:solidFill>
                  <a:schemeClr val="bg2">
                    <a:lumMod val="50000"/>
                  </a:schemeClr>
                </a:solidFill>
                <a:latin typeface="Bahnschrift" panose="020B0502040204020203" pitchFamily="34" charset="0"/>
              </a:rPr>
              <a:t>the </a:t>
            </a:r>
            <a:r>
              <a:rPr lang="en-US" sz="1400" b="1" dirty="0" smtClean="0">
                <a:solidFill>
                  <a:schemeClr val="accent2"/>
                </a:solidFill>
                <a:latin typeface="Bahnschrift" panose="020B0502040204020203" pitchFamily="34" charset="0"/>
              </a:rPr>
              <a:t>Bookcases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highest Profit </a:t>
            </a:r>
            <a:r>
              <a:rPr lang="en-US" sz="1400" dirty="0" smtClean="0">
                <a:solidFill>
                  <a:schemeClr val="bg2">
                    <a:lumMod val="50000"/>
                  </a:schemeClr>
                </a:solidFill>
                <a:latin typeface="Bahnschrift" panose="020B0502040204020203" pitchFamily="34" charset="0"/>
              </a:rPr>
              <a:t>and </a:t>
            </a:r>
            <a:r>
              <a:rPr lang="en-US" sz="1400" b="1" dirty="0" smtClean="0">
                <a:solidFill>
                  <a:schemeClr val="accent2"/>
                </a:solidFill>
                <a:latin typeface="Bahnschrift" panose="020B0502040204020203" pitchFamily="34" charset="0"/>
              </a:rPr>
              <a:t>Machines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lowest profit.</a:t>
            </a:r>
            <a:endParaRPr lang="en-IN" sz="1400" b="1" dirty="0">
              <a:solidFill>
                <a:schemeClr val="bg2">
                  <a:lumMod val="50000"/>
                </a:schemeClr>
              </a:solidFill>
              <a:latin typeface="Bahnschrift" panose="020B0502040204020203" pitchFamily="34" charset="0"/>
            </a:endParaRPr>
          </a:p>
        </p:txBody>
      </p:sp>
      <p:sp>
        <p:nvSpPr>
          <p:cNvPr id="17" name="TextBox 16"/>
          <p:cNvSpPr txBox="1"/>
          <p:nvPr/>
        </p:nvSpPr>
        <p:spPr>
          <a:xfrm>
            <a:off x="4431770" y="4658187"/>
            <a:ext cx="3268132" cy="1538883"/>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a:t>
            </a:r>
            <a:r>
              <a:rPr lang="en-US" sz="2400" dirty="0" smtClean="0">
                <a:solidFill>
                  <a:srgbClr val="7030A0"/>
                </a:solidFill>
                <a:latin typeface="Bahnschrift" panose="020B0502040204020203" pitchFamily="34" charset="0"/>
              </a:rPr>
              <a:t>INSIGHTS</a:t>
            </a:r>
          </a:p>
          <a:p>
            <a:pPr algn="just"/>
            <a:r>
              <a:rPr lang="en-US" sz="1400" dirty="0" smtClean="0">
                <a:solidFill>
                  <a:schemeClr val="bg2">
                    <a:lumMod val="50000"/>
                  </a:schemeClr>
                </a:solidFill>
                <a:latin typeface="Bahnschrift" panose="020B0502040204020203" pitchFamily="34" charset="0"/>
              </a:rPr>
              <a:t>According to the above visual, in </a:t>
            </a:r>
            <a:r>
              <a:rPr lang="en-US" sz="1400" b="1" dirty="0" smtClean="0">
                <a:solidFill>
                  <a:schemeClr val="accent2"/>
                </a:solidFill>
                <a:latin typeface="Bahnschrift" panose="020B0502040204020203" pitchFamily="34" charset="0"/>
              </a:rPr>
              <a:t>Corporate segment </a:t>
            </a:r>
            <a:r>
              <a:rPr lang="en-US" sz="1400" dirty="0" smtClean="0">
                <a:solidFill>
                  <a:schemeClr val="bg2">
                    <a:lumMod val="50000"/>
                  </a:schemeClr>
                </a:solidFill>
                <a:latin typeface="Bahnschrift" panose="020B0502040204020203" pitchFamily="34" charset="0"/>
              </a:rPr>
              <a:t>the </a:t>
            </a:r>
            <a:r>
              <a:rPr lang="en-US" sz="1400" b="1" dirty="0" smtClean="0">
                <a:solidFill>
                  <a:schemeClr val="accent2"/>
                </a:solidFill>
                <a:latin typeface="Bahnschrift" panose="020B0502040204020203" pitchFamily="34" charset="0"/>
              </a:rPr>
              <a:t>Copiers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highest profit </a:t>
            </a:r>
            <a:r>
              <a:rPr lang="en-US" sz="1400" dirty="0" smtClean="0">
                <a:solidFill>
                  <a:schemeClr val="bg2">
                    <a:lumMod val="50000"/>
                  </a:schemeClr>
                </a:solidFill>
                <a:latin typeface="Bahnschrift" panose="020B0502040204020203" pitchFamily="34" charset="0"/>
              </a:rPr>
              <a:t>and </a:t>
            </a:r>
            <a:r>
              <a:rPr lang="en-US" sz="1400" b="1" dirty="0" smtClean="0">
                <a:solidFill>
                  <a:schemeClr val="accent2"/>
                </a:solidFill>
                <a:latin typeface="Bahnschrift" panose="020B0502040204020203" pitchFamily="34" charset="0"/>
              </a:rPr>
              <a:t>Furnishing</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lowest profit.</a:t>
            </a:r>
            <a:endParaRPr lang="en-IN" sz="1400" b="1" dirty="0">
              <a:solidFill>
                <a:schemeClr val="bg2">
                  <a:lumMod val="50000"/>
                </a:schemeClr>
              </a:solidFill>
              <a:latin typeface="Bahnschrift" panose="020B0502040204020203" pitchFamily="34" charset="0"/>
            </a:endParaRPr>
          </a:p>
        </p:txBody>
      </p:sp>
      <p:sp>
        <p:nvSpPr>
          <p:cNvPr id="18" name="TextBox 17"/>
          <p:cNvSpPr txBox="1"/>
          <p:nvPr/>
        </p:nvSpPr>
        <p:spPr>
          <a:xfrm>
            <a:off x="8414804" y="4658187"/>
            <a:ext cx="3268132" cy="1538883"/>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a:t>
            </a:r>
            <a:r>
              <a:rPr lang="en-US" sz="2400" dirty="0" smtClean="0">
                <a:solidFill>
                  <a:srgbClr val="7030A0"/>
                </a:solidFill>
                <a:latin typeface="Bahnschrift" panose="020B0502040204020203" pitchFamily="34" charset="0"/>
              </a:rPr>
              <a:t>INSIGHTS</a:t>
            </a:r>
          </a:p>
          <a:p>
            <a:pPr algn="just"/>
            <a:r>
              <a:rPr lang="en-US" sz="1400" dirty="0" smtClean="0">
                <a:solidFill>
                  <a:schemeClr val="bg2">
                    <a:lumMod val="50000"/>
                  </a:schemeClr>
                </a:solidFill>
                <a:latin typeface="Bahnschrift" panose="020B0502040204020203" pitchFamily="34" charset="0"/>
              </a:rPr>
              <a:t>According to the above visual, in </a:t>
            </a:r>
            <a:r>
              <a:rPr lang="en-US" sz="1400" b="1" dirty="0" smtClean="0">
                <a:solidFill>
                  <a:schemeClr val="accent2"/>
                </a:solidFill>
                <a:latin typeface="Bahnschrift" panose="020B0502040204020203" pitchFamily="34" charset="0"/>
              </a:rPr>
              <a:t>Consumer segment </a:t>
            </a:r>
            <a:r>
              <a:rPr lang="en-US" sz="1400" dirty="0" smtClean="0">
                <a:solidFill>
                  <a:schemeClr val="bg2">
                    <a:lumMod val="50000"/>
                  </a:schemeClr>
                </a:solidFill>
                <a:latin typeface="Bahnschrift" panose="020B0502040204020203" pitchFamily="34" charset="0"/>
              </a:rPr>
              <a:t>the </a:t>
            </a:r>
            <a:r>
              <a:rPr lang="en-US" sz="1400" b="1" dirty="0" smtClean="0">
                <a:solidFill>
                  <a:schemeClr val="accent2"/>
                </a:solidFill>
                <a:latin typeface="Bahnschrift" panose="020B0502040204020203" pitchFamily="34" charset="0"/>
              </a:rPr>
              <a:t>Copiers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highest profit </a:t>
            </a:r>
            <a:r>
              <a:rPr lang="en-US" sz="1400" dirty="0" smtClean="0">
                <a:solidFill>
                  <a:schemeClr val="bg2">
                    <a:lumMod val="50000"/>
                  </a:schemeClr>
                </a:solidFill>
                <a:latin typeface="Bahnschrift" panose="020B0502040204020203" pitchFamily="34" charset="0"/>
              </a:rPr>
              <a:t>and </a:t>
            </a:r>
            <a:r>
              <a:rPr lang="en-US" sz="1400" b="1" dirty="0" smtClean="0">
                <a:solidFill>
                  <a:schemeClr val="accent2"/>
                </a:solidFill>
                <a:latin typeface="Bahnschrift" panose="020B0502040204020203" pitchFamily="34" charset="0"/>
              </a:rPr>
              <a:t>Furnishing</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lowest profit.</a:t>
            </a:r>
            <a:endParaRPr lang="en-IN" sz="1400" b="1" dirty="0">
              <a:solidFill>
                <a:schemeClr val="bg2">
                  <a:lumMod val="50000"/>
                </a:schemeClr>
              </a:solidFill>
              <a:latin typeface="Bahnschrift" panose="020B0502040204020203" pitchFamily="34" charset="0"/>
            </a:endParaRPr>
          </a:p>
        </p:txBody>
      </p:sp>
    </p:spTree>
    <p:extLst>
      <p:ext uri="{BB962C8B-B14F-4D97-AF65-F5344CB8AC3E}">
        <p14:creationId xmlns:p14="http://schemas.microsoft.com/office/powerpoint/2010/main" val="38318944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00667" y="142256"/>
            <a:ext cx="10375897" cy="1200329"/>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QUANTITY </a:t>
            </a:r>
            <a:r>
              <a:rPr lang="en-US" sz="3600" b="1" dirty="0" smtClean="0">
                <a:solidFill>
                  <a:schemeClr val="bg1"/>
                </a:solidFill>
                <a:latin typeface="Bahnschrift" panose="020B0502040204020203" pitchFamily="34" charset="0"/>
              </a:rPr>
              <a:t>ANALYSIS OF CATEGORIES  IN VARIOUS SEGMENTS </a:t>
            </a:r>
            <a:endParaRPr lang="en-IN" sz="3600" b="1" dirty="0">
              <a:solidFill>
                <a:schemeClr val="bg1"/>
              </a:solidFill>
              <a:latin typeface="Bahnschrift" panose="020B0502040204020203" pitchFamily="34" charset="0"/>
            </a:endParaRPr>
          </a:p>
        </p:txBody>
      </p:sp>
      <p:sp>
        <p:nvSpPr>
          <p:cNvPr id="6" name="TextBox 5"/>
          <p:cNvSpPr txBox="1"/>
          <p:nvPr/>
        </p:nvSpPr>
        <p:spPr>
          <a:xfrm>
            <a:off x="1249626" y="1493366"/>
            <a:ext cx="1625600" cy="369332"/>
          </a:xfrm>
          <a:prstGeom prst="rect">
            <a:avLst/>
          </a:prstGeom>
          <a:noFill/>
        </p:spPr>
        <p:txBody>
          <a:bodyPr wrap="square" rtlCol="0">
            <a:spAutoFit/>
          </a:bodyPr>
          <a:lstStyle/>
          <a:p>
            <a:r>
              <a:rPr lang="en-US" b="1" dirty="0" smtClean="0">
                <a:solidFill>
                  <a:schemeClr val="accent2"/>
                </a:solidFill>
                <a:latin typeface="Bahnschrift" panose="020B0502040204020203" pitchFamily="34" charset="0"/>
              </a:rPr>
              <a:t>HOME OFFICE</a:t>
            </a:r>
            <a:endParaRPr lang="en-IN" b="1" dirty="0">
              <a:solidFill>
                <a:schemeClr val="accent2"/>
              </a:solidFill>
              <a:latin typeface="Bahnschrift" panose="020B0502040204020203" pitchFamily="34" charset="0"/>
            </a:endParaRPr>
          </a:p>
        </p:txBody>
      </p:sp>
      <p:sp>
        <p:nvSpPr>
          <p:cNvPr id="12" name="TextBox 11"/>
          <p:cNvSpPr txBox="1"/>
          <p:nvPr/>
        </p:nvSpPr>
        <p:spPr>
          <a:xfrm>
            <a:off x="5291665" y="1493366"/>
            <a:ext cx="1625600" cy="369332"/>
          </a:xfrm>
          <a:prstGeom prst="rect">
            <a:avLst/>
          </a:prstGeom>
          <a:noFill/>
        </p:spPr>
        <p:txBody>
          <a:bodyPr wrap="square" rtlCol="0">
            <a:spAutoFit/>
          </a:bodyPr>
          <a:lstStyle/>
          <a:p>
            <a:r>
              <a:rPr lang="en-US" b="1" dirty="0" smtClean="0">
                <a:solidFill>
                  <a:schemeClr val="accent2"/>
                </a:solidFill>
                <a:latin typeface="Bahnschrift" panose="020B0502040204020203" pitchFamily="34" charset="0"/>
              </a:rPr>
              <a:t>CORPORATE </a:t>
            </a:r>
            <a:endParaRPr lang="en-IN" b="1" dirty="0">
              <a:solidFill>
                <a:schemeClr val="accent2"/>
              </a:solidFill>
              <a:latin typeface="Bahnschrift" panose="020B0502040204020203" pitchFamily="34" charset="0"/>
            </a:endParaRPr>
          </a:p>
        </p:txBody>
      </p:sp>
      <p:sp>
        <p:nvSpPr>
          <p:cNvPr id="13" name="TextBox 12"/>
          <p:cNvSpPr txBox="1"/>
          <p:nvPr/>
        </p:nvSpPr>
        <p:spPr>
          <a:xfrm>
            <a:off x="9304336" y="1493366"/>
            <a:ext cx="1625600" cy="369332"/>
          </a:xfrm>
          <a:prstGeom prst="rect">
            <a:avLst/>
          </a:prstGeom>
          <a:noFill/>
        </p:spPr>
        <p:txBody>
          <a:bodyPr wrap="square" rtlCol="0">
            <a:spAutoFit/>
          </a:bodyPr>
          <a:lstStyle/>
          <a:p>
            <a:r>
              <a:rPr lang="en-US" b="1" dirty="0" smtClean="0">
                <a:solidFill>
                  <a:schemeClr val="accent2"/>
                </a:solidFill>
                <a:latin typeface="Bahnschrift" panose="020B0502040204020203" pitchFamily="34" charset="0"/>
              </a:rPr>
              <a:t>CONSUMER </a:t>
            </a:r>
            <a:endParaRPr lang="en-IN" b="1" dirty="0">
              <a:solidFill>
                <a:schemeClr val="accent2"/>
              </a:solidFill>
              <a:latin typeface="Bahnschrift" panose="020B0502040204020203" pitchFamily="34" charset="0"/>
            </a:endParaRPr>
          </a:p>
        </p:txBody>
      </p:sp>
      <p:pic>
        <p:nvPicPr>
          <p:cNvPr id="2" name="Picture 1"/>
          <p:cNvPicPr>
            <a:picLocks noChangeAspect="1"/>
          </p:cNvPicPr>
          <p:nvPr/>
        </p:nvPicPr>
        <p:blipFill>
          <a:blip r:embed="rId2"/>
          <a:stretch>
            <a:fillRect/>
          </a:stretch>
        </p:blipFill>
        <p:spPr>
          <a:xfrm>
            <a:off x="406404" y="2013479"/>
            <a:ext cx="3550710" cy="2519135"/>
          </a:xfrm>
          <a:prstGeom prst="rect">
            <a:avLst/>
          </a:prstGeom>
        </p:spPr>
      </p:pic>
      <p:pic>
        <p:nvPicPr>
          <p:cNvPr id="4" name="Picture 3"/>
          <p:cNvPicPr>
            <a:picLocks noChangeAspect="1"/>
          </p:cNvPicPr>
          <p:nvPr/>
        </p:nvPicPr>
        <p:blipFill>
          <a:blip r:embed="rId3"/>
          <a:stretch>
            <a:fillRect/>
          </a:stretch>
        </p:blipFill>
        <p:spPr>
          <a:xfrm>
            <a:off x="4286650" y="2009399"/>
            <a:ext cx="3707080" cy="2502087"/>
          </a:xfrm>
          <a:prstGeom prst="rect">
            <a:avLst/>
          </a:prstGeom>
        </p:spPr>
      </p:pic>
      <p:pic>
        <p:nvPicPr>
          <p:cNvPr id="5" name="Picture 4"/>
          <p:cNvPicPr>
            <a:picLocks noChangeAspect="1"/>
          </p:cNvPicPr>
          <p:nvPr/>
        </p:nvPicPr>
        <p:blipFill>
          <a:blip r:embed="rId4"/>
          <a:stretch>
            <a:fillRect/>
          </a:stretch>
        </p:blipFill>
        <p:spPr>
          <a:xfrm>
            <a:off x="8323267" y="2013479"/>
            <a:ext cx="3521601" cy="2515429"/>
          </a:xfrm>
          <a:prstGeom prst="rect">
            <a:avLst/>
          </a:prstGeom>
        </p:spPr>
      </p:pic>
      <p:sp>
        <p:nvSpPr>
          <p:cNvPr id="16" name="TextBox 15"/>
          <p:cNvSpPr txBox="1"/>
          <p:nvPr/>
        </p:nvSpPr>
        <p:spPr>
          <a:xfrm>
            <a:off x="448736" y="4658188"/>
            <a:ext cx="3268132" cy="1538883"/>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a:t>
            </a:r>
            <a:r>
              <a:rPr lang="en-US" sz="2400" dirty="0" smtClean="0">
                <a:solidFill>
                  <a:srgbClr val="7030A0"/>
                </a:solidFill>
                <a:latin typeface="Bahnschrift" panose="020B0502040204020203" pitchFamily="34" charset="0"/>
              </a:rPr>
              <a:t>INSIGHTS</a:t>
            </a:r>
          </a:p>
          <a:p>
            <a:pPr algn="just"/>
            <a:r>
              <a:rPr lang="en-US" sz="1400" dirty="0" smtClean="0">
                <a:solidFill>
                  <a:schemeClr val="bg2">
                    <a:lumMod val="50000"/>
                  </a:schemeClr>
                </a:solidFill>
                <a:latin typeface="Bahnschrift" panose="020B0502040204020203" pitchFamily="34" charset="0"/>
              </a:rPr>
              <a:t>According to the above visual, in </a:t>
            </a:r>
            <a:r>
              <a:rPr lang="en-US" sz="1400" b="1" dirty="0" smtClean="0">
                <a:solidFill>
                  <a:schemeClr val="accent2"/>
                </a:solidFill>
                <a:latin typeface="Bahnschrift" panose="020B0502040204020203" pitchFamily="34" charset="0"/>
              </a:rPr>
              <a:t>Home Office segment </a:t>
            </a:r>
            <a:r>
              <a:rPr lang="en-US" sz="1400" dirty="0" smtClean="0">
                <a:solidFill>
                  <a:schemeClr val="bg2">
                    <a:lumMod val="50000"/>
                  </a:schemeClr>
                </a:solidFill>
                <a:latin typeface="Bahnschrift" panose="020B0502040204020203" pitchFamily="34" charset="0"/>
              </a:rPr>
              <a:t>the </a:t>
            </a:r>
            <a:r>
              <a:rPr lang="en-US" sz="1400" b="1" dirty="0" smtClean="0">
                <a:solidFill>
                  <a:schemeClr val="accent2"/>
                </a:solidFill>
                <a:latin typeface="Bahnschrift" panose="020B0502040204020203" pitchFamily="34" charset="0"/>
              </a:rPr>
              <a:t>Art</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highest quantity </a:t>
            </a:r>
            <a:r>
              <a:rPr lang="en-US" sz="1400" dirty="0" smtClean="0">
                <a:solidFill>
                  <a:schemeClr val="bg2">
                    <a:lumMod val="50000"/>
                  </a:schemeClr>
                </a:solidFill>
                <a:latin typeface="Bahnschrift" panose="020B0502040204020203" pitchFamily="34" charset="0"/>
              </a:rPr>
              <a:t>and </a:t>
            </a:r>
            <a:r>
              <a:rPr lang="en-US" sz="1400" b="1" dirty="0" smtClean="0">
                <a:solidFill>
                  <a:schemeClr val="accent2"/>
                </a:solidFill>
                <a:latin typeface="Bahnschrift" panose="020B0502040204020203" pitchFamily="34" charset="0"/>
              </a:rPr>
              <a:t>Copiers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lowest quantity.</a:t>
            </a:r>
            <a:endParaRPr lang="en-IN" sz="1400" b="1" dirty="0">
              <a:solidFill>
                <a:schemeClr val="bg2">
                  <a:lumMod val="50000"/>
                </a:schemeClr>
              </a:solidFill>
              <a:latin typeface="Bahnschrift" panose="020B0502040204020203" pitchFamily="34" charset="0"/>
            </a:endParaRPr>
          </a:p>
        </p:txBody>
      </p:sp>
      <p:sp>
        <p:nvSpPr>
          <p:cNvPr id="17" name="TextBox 16"/>
          <p:cNvSpPr txBox="1"/>
          <p:nvPr/>
        </p:nvSpPr>
        <p:spPr>
          <a:xfrm>
            <a:off x="4431770" y="4658187"/>
            <a:ext cx="3268132" cy="1538883"/>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a:t>
            </a:r>
            <a:r>
              <a:rPr lang="en-US" sz="2400" dirty="0" smtClean="0">
                <a:solidFill>
                  <a:srgbClr val="7030A0"/>
                </a:solidFill>
                <a:latin typeface="Bahnschrift" panose="020B0502040204020203" pitchFamily="34" charset="0"/>
              </a:rPr>
              <a:t>INSIGHTS</a:t>
            </a:r>
          </a:p>
          <a:p>
            <a:pPr algn="just"/>
            <a:r>
              <a:rPr lang="en-US" sz="1400" dirty="0" smtClean="0">
                <a:solidFill>
                  <a:schemeClr val="bg2">
                    <a:lumMod val="50000"/>
                  </a:schemeClr>
                </a:solidFill>
                <a:latin typeface="Bahnschrift" panose="020B0502040204020203" pitchFamily="34" charset="0"/>
              </a:rPr>
              <a:t>According to the above visual, in </a:t>
            </a:r>
            <a:r>
              <a:rPr lang="en-US" sz="1400" b="1" dirty="0" smtClean="0">
                <a:solidFill>
                  <a:schemeClr val="accent2"/>
                </a:solidFill>
                <a:latin typeface="Bahnschrift" panose="020B0502040204020203" pitchFamily="34" charset="0"/>
              </a:rPr>
              <a:t>Corporate segment </a:t>
            </a:r>
            <a:r>
              <a:rPr lang="en-US" sz="1400" dirty="0" smtClean="0">
                <a:solidFill>
                  <a:schemeClr val="bg2">
                    <a:lumMod val="50000"/>
                  </a:schemeClr>
                </a:solidFill>
                <a:latin typeface="Bahnschrift" panose="020B0502040204020203" pitchFamily="34" charset="0"/>
              </a:rPr>
              <a:t>the </a:t>
            </a:r>
            <a:r>
              <a:rPr lang="en-US" sz="1400" b="1" dirty="0" smtClean="0">
                <a:solidFill>
                  <a:schemeClr val="accent2"/>
                </a:solidFill>
                <a:latin typeface="Bahnschrift" panose="020B0502040204020203" pitchFamily="34" charset="0"/>
              </a:rPr>
              <a:t>Binders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highest quantity </a:t>
            </a:r>
            <a:r>
              <a:rPr lang="en-US" sz="1400" dirty="0" smtClean="0">
                <a:solidFill>
                  <a:schemeClr val="bg2">
                    <a:lumMod val="50000"/>
                  </a:schemeClr>
                </a:solidFill>
                <a:latin typeface="Bahnschrift" panose="020B0502040204020203" pitchFamily="34" charset="0"/>
              </a:rPr>
              <a:t>and </a:t>
            </a:r>
            <a:r>
              <a:rPr lang="en-US" sz="1400" b="1" dirty="0" smtClean="0">
                <a:solidFill>
                  <a:schemeClr val="accent2"/>
                </a:solidFill>
                <a:latin typeface="Bahnschrift" panose="020B0502040204020203" pitchFamily="34" charset="0"/>
              </a:rPr>
              <a:t>Copiers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lowest quantity.</a:t>
            </a:r>
            <a:endParaRPr lang="en-IN" sz="1400" b="1" dirty="0">
              <a:solidFill>
                <a:schemeClr val="bg2">
                  <a:lumMod val="50000"/>
                </a:schemeClr>
              </a:solidFill>
              <a:latin typeface="Bahnschrift" panose="020B0502040204020203" pitchFamily="34" charset="0"/>
            </a:endParaRPr>
          </a:p>
        </p:txBody>
      </p:sp>
      <p:sp>
        <p:nvSpPr>
          <p:cNvPr id="18" name="TextBox 17"/>
          <p:cNvSpPr txBox="1"/>
          <p:nvPr/>
        </p:nvSpPr>
        <p:spPr>
          <a:xfrm>
            <a:off x="8414804" y="4658187"/>
            <a:ext cx="3268132" cy="1538883"/>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a:t>
            </a:r>
            <a:r>
              <a:rPr lang="en-US" sz="2400" dirty="0" smtClean="0">
                <a:solidFill>
                  <a:srgbClr val="7030A0"/>
                </a:solidFill>
                <a:latin typeface="Bahnschrift" panose="020B0502040204020203" pitchFamily="34" charset="0"/>
              </a:rPr>
              <a:t>INSIGHTS</a:t>
            </a:r>
          </a:p>
          <a:p>
            <a:pPr algn="just"/>
            <a:r>
              <a:rPr lang="en-US" sz="1400" dirty="0" smtClean="0">
                <a:solidFill>
                  <a:schemeClr val="bg2">
                    <a:lumMod val="50000"/>
                  </a:schemeClr>
                </a:solidFill>
                <a:latin typeface="Bahnschrift" panose="020B0502040204020203" pitchFamily="34" charset="0"/>
              </a:rPr>
              <a:t>According to the above visual, in </a:t>
            </a:r>
            <a:r>
              <a:rPr lang="en-US" sz="1400" b="1" dirty="0" smtClean="0">
                <a:solidFill>
                  <a:schemeClr val="accent2"/>
                </a:solidFill>
                <a:latin typeface="Bahnschrift" panose="020B0502040204020203" pitchFamily="34" charset="0"/>
              </a:rPr>
              <a:t>Consumer segment </a:t>
            </a:r>
            <a:r>
              <a:rPr lang="en-US" sz="1400" dirty="0" smtClean="0">
                <a:solidFill>
                  <a:schemeClr val="bg2">
                    <a:lumMod val="50000"/>
                  </a:schemeClr>
                </a:solidFill>
                <a:latin typeface="Bahnschrift" panose="020B0502040204020203" pitchFamily="34" charset="0"/>
              </a:rPr>
              <a:t>the </a:t>
            </a:r>
            <a:r>
              <a:rPr lang="en-US" sz="1400" b="1" dirty="0" smtClean="0">
                <a:solidFill>
                  <a:schemeClr val="accent2"/>
                </a:solidFill>
                <a:latin typeface="Bahnschrift" panose="020B0502040204020203" pitchFamily="34" charset="0"/>
              </a:rPr>
              <a:t>Storage</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highest quantity </a:t>
            </a:r>
            <a:r>
              <a:rPr lang="en-US" sz="1400" dirty="0" smtClean="0">
                <a:solidFill>
                  <a:schemeClr val="bg2">
                    <a:lumMod val="50000"/>
                  </a:schemeClr>
                </a:solidFill>
                <a:latin typeface="Bahnschrift" panose="020B0502040204020203" pitchFamily="34" charset="0"/>
              </a:rPr>
              <a:t>and </a:t>
            </a:r>
            <a:r>
              <a:rPr lang="en-US" sz="1400" b="1" dirty="0" smtClean="0">
                <a:solidFill>
                  <a:schemeClr val="accent2"/>
                </a:solidFill>
                <a:latin typeface="Bahnschrift" panose="020B0502040204020203" pitchFamily="34" charset="0"/>
              </a:rPr>
              <a:t>Chairs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lowest quantity.</a:t>
            </a:r>
            <a:endParaRPr lang="en-IN" sz="1400" b="1" dirty="0">
              <a:solidFill>
                <a:schemeClr val="bg2">
                  <a:lumMod val="50000"/>
                </a:schemeClr>
              </a:solidFill>
              <a:latin typeface="Bahnschrift" panose="020B0502040204020203" pitchFamily="34" charset="0"/>
            </a:endParaRPr>
          </a:p>
        </p:txBody>
      </p:sp>
    </p:spTree>
    <p:extLst>
      <p:ext uri="{BB962C8B-B14F-4D97-AF65-F5344CB8AC3E}">
        <p14:creationId xmlns:p14="http://schemas.microsoft.com/office/powerpoint/2010/main" val="15024547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6DEFD6E-540C-544E-962C-F4A95C8AD665}"/>
              </a:ext>
            </a:extLst>
          </p:cNvPr>
          <p:cNvSpPr/>
          <p:nvPr/>
        </p:nvSpPr>
        <p:spPr>
          <a:xfrm rot="10800000" flipV="1">
            <a:off x="0" y="0"/>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 xmlns:a16="http://schemas.microsoft.com/office/drawing/2014/main" id="{D3643F46-7764-ED4E-89E8-733EB275E889}"/>
              </a:ext>
            </a:extLst>
          </p:cNvPr>
          <p:cNvSpPr/>
          <p:nvPr/>
        </p:nvSpPr>
        <p:spPr>
          <a:xfrm>
            <a:off x="2499876" y="2394060"/>
            <a:ext cx="2249923" cy="12115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1">
            <a:extLst>
              <a:ext uri="{FF2B5EF4-FFF2-40B4-BE49-F238E27FC236}">
                <a16:creationId xmlns="" xmlns:a16="http://schemas.microsoft.com/office/drawing/2014/main" id="{7F27B721-0BB5-2741-A56C-0878060DE984}"/>
              </a:ext>
            </a:extLst>
          </p:cNvPr>
          <p:cNvSpPr/>
          <p:nvPr/>
        </p:nvSpPr>
        <p:spPr>
          <a:xfrm>
            <a:off x="3624837" y="2481936"/>
            <a:ext cx="1011497" cy="1035755"/>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5400" b="1" dirty="0">
                <a:latin typeface="Arial Narrow" panose="020B0606020202030204" pitchFamily="34" charset="0"/>
                <a:ea typeface="Roboto Medium" panose="02000000000000000000" pitchFamily="2" charset="0"/>
                <a:cs typeface="Arial Unicode MS" pitchFamily="2"/>
              </a:rPr>
              <a:t>5</a:t>
            </a:r>
            <a:endParaRPr lang="en-US" sz="5400" b="1" u="none" strike="noStrike" kern="1200" dirty="0">
              <a:ln>
                <a:noFill/>
              </a:ln>
              <a:latin typeface="Arial Narrow" panose="020B0606020202030204" pitchFamily="34" charset="0"/>
              <a:ea typeface="Roboto Medium" panose="02000000000000000000" pitchFamily="2" charset="0"/>
              <a:cs typeface="Arial Unicode MS" pitchFamily="2"/>
            </a:endParaRPr>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749799" y="2279499"/>
            <a:ext cx="5797457" cy="1569660"/>
          </a:xfrm>
          <a:prstGeom prst="rect">
            <a:avLst/>
          </a:prstGeom>
          <a:noFill/>
        </p:spPr>
        <p:txBody>
          <a:bodyPr wrap="square" rtlCol="0">
            <a:spAutoFit/>
          </a:bodyPr>
          <a:lstStyle/>
          <a:p>
            <a:pPr algn="ctr"/>
            <a:r>
              <a:rPr lang="en-US" sz="4800" b="1" dirty="0" smtClean="0">
                <a:solidFill>
                  <a:schemeClr val="bg1"/>
                </a:solidFill>
                <a:latin typeface="Bahnschrift" panose="020B0502040204020203" pitchFamily="34" charset="0"/>
                <a:cs typeface="Arial" panose="020B0604020202020204" pitchFamily="34" charset="0"/>
              </a:rPr>
              <a:t>REGION</a:t>
            </a:r>
            <a:r>
              <a:rPr lang="en-US" sz="4800" b="1" dirty="0" smtClean="0">
                <a:solidFill>
                  <a:schemeClr val="bg1"/>
                </a:solidFill>
                <a:latin typeface="Bahnschrift" panose="020B0502040204020203" pitchFamily="34" charset="0"/>
                <a:cs typeface="Arial" panose="020B0604020202020204" pitchFamily="34" charset="0"/>
              </a:rPr>
              <a:t> WISE ANALYSIS</a:t>
            </a:r>
            <a:endParaRPr lang="en-IN" sz="4800" b="1" dirty="0">
              <a:solidFill>
                <a:schemeClr val="bg1"/>
              </a:solidFill>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val="12603386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00667" y="142256"/>
            <a:ext cx="10375897" cy="1200329"/>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SALES ANALYSIS OF CATEGORIES  IN VARIOUS REGIONS </a:t>
            </a:r>
            <a:endParaRPr lang="en-IN" sz="3600" b="1" dirty="0">
              <a:solidFill>
                <a:schemeClr val="bg1"/>
              </a:solidFill>
              <a:latin typeface="Bahnschrift" panose="020B0502040204020203" pitchFamily="34" charset="0"/>
            </a:endParaRPr>
          </a:p>
        </p:txBody>
      </p:sp>
      <p:sp>
        <p:nvSpPr>
          <p:cNvPr id="6" name="TextBox 5"/>
          <p:cNvSpPr txBox="1"/>
          <p:nvPr/>
        </p:nvSpPr>
        <p:spPr>
          <a:xfrm>
            <a:off x="1249626" y="1493366"/>
            <a:ext cx="1625600" cy="369332"/>
          </a:xfrm>
          <a:prstGeom prst="rect">
            <a:avLst/>
          </a:prstGeom>
          <a:noFill/>
        </p:spPr>
        <p:txBody>
          <a:bodyPr wrap="square" rtlCol="0">
            <a:spAutoFit/>
          </a:bodyPr>
          <a:lstStyle/>
          <a:p>
            <a:r>
              <a:rPr lang="en-US" b="1" dirty="0" smtClean="0">
                <a:solidFill>
                  <a:schemeClr val="accent2"/>
                </a:solidFill>
                <a:latin typeface="Bahnschrift" panose="020B0502040204020203" pitchFamily="34" charset="0"/>
              </a:rPr>
              <a:t>CENTRAL</a:t>
            </a:r>
            <a:endParaRPr lang="en-IN" b="1" dirty="0">
              <a:solidFill>
                <a:schemeClr val="accent2"/>
              </a:solidFill>
              <a:latin typeface="Bahnschrift" panose="020B0502040204020203" pitchFamily="34" charset="0"/>
            </a:endParaRPr>
          </a:p>
        </p:txBody>
      </p:sp>
      <p:sp>
        <p:nvSpPr>
          <p:cNvPr id="12" name="TextBox 11"/>
          <p:cNvSpPr txBox="1"/>
          <p:nvPr/>
        </p:nvSpPr>
        <p:spPr>
          <a:xfrm>
            <a:off x="5475815" y="1493366"/>
            <a:ext cx="1625600" cy="369332"/>
          </a:xfrm>
          <a:prstGeom prst="rect">
            <a:avLst/>
          </a:prstGeom>
          <a:noFill/>
        </p:spPr>
        <p:txBody>
          <a:bodyPr wrap="square" rtlCol="0">
            <a:spAutoFit/>
          </a:bodyPr>
          <a:lstStyle/>
          <a:p>
            <a:r>
              <a:rPr lang="en-US" b="1" dirty="0" smtClean="0">
                <a:solidFill>
                  <a:schemeClr val="accent2"/>
                </a:solidFill>
                <a:latin typeface="Bahnschrift" panose="020B0502040204020203" pitchFamily="34" charset="0"/>
              </a:rPr>
              <a:t>SOUTH </a:t>
            </a:r>
            <a:endParaRPr lang="en-IN" b="1" dirty="0">
              <a:solidFill>
                <a:schemeClr val="accent2"/>
              </a:solidFill>
              <a:latin typeface="Bahnschrift" panose="020B0502040204020203" pitchFamily="34" charset="0"/>
            </a:endParaRPr>
          </a:p>
        </p:txBody>
      </p:sp>
      <p:sp>
        <p:nvSpPr>
          <p:cNvPr id="13" name="TextBox 12"/>
          <p:cNvSpPr txBox="1"/>
          <p:nvPr/>
        </p:nvSpPr>
        <p:spPr>
          <a:xfrm>
            <a:off x="9702004" y="1493366"/>
            <a:ext cx="1625600" cy="369332"/>
          </a:xfrm>
          <a:prstGeom prst="rect">
            <a:avLst/>
          </a:prstGeom>
          <a:noFill/>
        </p:spPr>
        <p:txBody>
          <a:bodyPr wrap="square" rtlCol="0">
            <a:spAutoFit/>
          </a:bodyPr>
          <a:lstStyle/>
          <a:p>
            <a:r>
              <a:rPr lang="en-US" b="1" dirty="0" smtClean="0">
                <a:solidFill>
                  <a:schemeClr val="accent2"/>
                </a:solidFill>
                <a:latin typeface="Bahnschrift" panose="020B0502040204020203" pitchFamily="34" charset="0"/>
              </a:rPr>
              <a:t>NORTH </a:t>
            </a:r>
            <a:endParaRPr lang="en-IN" b="1" dirty="0">
              <a:solidFill>
                <a:schemeClr val="accent2"/>
              </a:solidFill>
              <a:latin typeface="Bahnschrift" panose="020B0502040204020203" pitchFamily="34" charset="0"/>
            </a:endParaRPr>
          </a:p>
        </p:txBody>
      </p:sp>
      <p:pic>
        <p:nvPicPr>
          <p:cNvPr id="3" name="Picture 2"/>
          <p:cNvPicPr>
            <a:picLocks noChangeAspect="1"/>
          </p:cNvPicPr>
          <p:nvPr/>
        </p:nvPicPr>
        <p:blipFill>
          <a:blip r:embed="rId2"/>
          <a:stretch>
            <a:fillRect/>
          </a:stretch>
        </p:blipFill>
        <p:spPr>
          <a:xfrm>
            <a:off x="248176" y="2013479"/>
            <a:ext cx="3803488" cy="2543534"/>
          </a:xfrm>
          <a:prstGeom prst="rect">
            <a:avLst/>
          </a:prstGeom>
        </p:spPr>
      </p:pic>
      <p:pic>
        <p:nvPicPr>
          <p:cNvPr id="7" name="Picture 6"/>
          <p:cNvPicPr>
            <a:picLocks noChangeAspect="1"/>
          </p:cNvPicPr>
          <p:nvPr/>
        </p:nvPicPr>
        <p:blipFill>
          <a:blip r:embed="rId3"/>
          <a:stretch>
            <a:fillRect/>
          </a:stretch>
        </p:blipFill>
        <p:spPr>
          <a:xfrm>
            <a:off x="4277894" y="2020714"/>
            <a:ext cx="3730225" cy="2548601"/>
          </a:xfrm>
          <a:prstGeom prst="rect">
            <a:avLst/>
          </a:prstGeom>
        </p:spPr>
      </p:pic>
      <p:pic>
        <p:nvPicPr>
          <p:cNvPr id="8" name="Picture 7"/>
          <p:cNvPicPr>
            <a:picLocks noChangeAspect="1"/>
          </p:cNvPicPr>
          <p:nvPr/>
        </p:nvPicPr>
        <p:blipFill>
          <a:blip r:embed="rId4"/>
          <a:stretch>
            <a:fillRect/>
          </a:stretch>
        </p:blipFill>
        <p:spPr>
          <a:xfrm>
            <a:off x="8234350" y="2020715"/>
            <a:ext cx="3610518" cy="2548600"/>
          </a:xfrm>
          <a:prstGeom prst="rect">
            <a:avLst/>
          </a:prstGeom>
        </p:spPr>
      </p:pic>
      <p:sp>
        <p:nvSpPr>
          <p:cNvPr id="16" name="TextBox 15"/>
          <p:cNvSpPr txBox="1"/>
          <p:nvPr/>
        </p:nvSpPr>
        <p:spPr>
          <a:xfrm>
            <a:off x="448736" y="4658188"/>
            <a:ext cx="3268132" cy="1538883"/>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a:t>
            </a:r>
            <a:r>
              <a:rPr lang="en-US" sz="2400" dirty="0" smtClean="0">
                <a:solidFill>
                  <a:srgbClr val="7030A0"/>
                </a:solidFill>
                <a:latin typeface="Bahnschrift" panose="020B0502040204020203" pitchFamily="34" charset="0"/>
              </a:rPr>
              <a:t>INSIGHTS</a:t>
            </a:r>
          </a:p>
          <a:p>
            <a:pPr algn="just"/>
            <a:r>
              <a:rPr lang="en-US" sz="1400" dirty="0" smtClean="0">
                <a:solidFill>
                  <a:schemeClr val="bg2">
                    <a:lumMod val="50000"/>
                  </a:schemeClr>
                </a:solidFill>
                <a:latin typeface="Bahnschrift" panose="020B0502040204020203" pitchFamily="34" charset="0"/>
              </a:rPr>
              <a:t>According to the above visual, in </a:t>
            </a:r>
            <a:r>
              <a:rPr lang="en-US" sz="1400" b="1" dirty="0" smtClean="0">
                <a:solidFill>
                  <a:schemeClr val="accent2"/>
                </a:solidFill>
                <a:latin typeface="Bahnschrift" panose="020B0502040204020203" pitchFamily="34" charset="0"/>
              </a:rPr>
              <a:t>Central Region </a:t>
            </a:r>
            <a:r>
              <a:rPr lang="en-US" sz="1400" dirty="0" smtClean="0">
                <a:solidFill>
                  <a:schemeClr val="bg2">
                    <a:lumMod val="50000"/>
                  </a:schemeClr>
                </a:solidFill>
                <a:latin typeface="Bahnschrift" panose="020B0502040204020203" pitchFamily="34" charset="0"/>
              </a:rPr>
              <a:t>the </a:t>
            </a:r>
            <a:r>
              <a:rPr lang="en-US" sz="1400" b="1" dirty="0" smtClean="0">
                <a:solidFill>
                  <a:schemeClr val="accent2"/>
                </a:solidFill>
                <a:latin typeface="Bahnschrift" panose="020B0502040204020203" pitchFamily="34" charset="0"/>
              </a:rPr>
              <a:t>Phones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highest sales </a:t>
            </a:r>
            <a:r>
              <a:rPr lang="en-US" sz="1400" dirty="0" smtClean="0">
                <a:solidFill>
                  <a:schemeClr val="bg2">
                    <a:lumMod val="50000"/>
                  </a:schemeClr>
                </a:solidFill>
                <a:latin typeface="Bahnschrift" panose="020B0502040204020203" pitchFamily="34" charset="0"/>
              </a:rPr>
              <a:t>and </a:t>
            </a:r>
            <a:r>
              <a:rPr lang="en-US" sz="1400" b="1" dirty="0" smtClean="0">
                <a:solidFill>
                  <a:schemeClr val="accent2"/>
                </a:solidFill>
                <a:latin typeface="Bahnschrift" panose="020B0502040204020203" pitchFamily="34" charset="0"/>
              </a:rPr>
              <a:t>Tables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lowest sales.</a:t>
            </a:r>
            <a:endParaRPr lang="en-IN" sz="1400" b="1" dirty="0">
              <a:solidFill>
                <a:schemeClr val="bg2">
                  <a:lumMod val="50000"/>
                </a:schemeClr>
              </a:solidFill>
              <a:latin typeface="Bahnschrift" panose="020B0502040204020203" pitchFamily="34" charset="0"/>
            </a:endParaRPr>
          </a:p>
        </p:txBody>
      </p:sp>
      <p:sp>
        <p:nvSpPr>
          <p:cNvPr id="17" name="TextBox 16"/>
          <p:cNvSpPr txBox="1"/>
          <p:nvPr/>
        </p:nvSpPr>
        <p:spPr>
          <a:xfrm>
            <a:off x="4431770" y="4658187"/>
            <a:ext cx="3268132" cy="1323439"/>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a:t>
            </a:r>
            <a:r>
              <a:rPr lang="en-US" sz="2400" dirty="0" smtClean="0">
                <a:solidFill>
                  <a:srgbClr val="7030A0"/>
                </a:solidFill>
                <a:latin typeface="Bahnschrift" panose="020B0502040204020203" pitchFamily="34" charset="0"/>
              </a:rPr>
              <a:t>INSIGHTS</a:t>
            </a:r>
          </a:p>
          <a:p>
            <a:pPr algn="just"/>
            <a:r>
              <a:rPr lang="en-US" sz="1400" dirty="0" smtClean="0">
                <a:solidFill>
                  <a:schemeClr val="bg2">
                    <a:lumMod val="50000"/>
                  </a:schemeClr>
                </a:solidFill>
                <a:latin typeface="Bahnschrift" panose="020B0502040204020203" pitchFamily="34" charset="0"/>
              </a:rPr>
              <a:t>According to the above visual, in </a:t>
            </a:r>
            <a:r>
              <a:rPr lang="en-US" sz="1400" b="1" dirty="0" smtClean="0">
                <a:solidFill>
                  <a:schemeClr val="accent2"/>
                </a:solidFill>
                <a:latin typeface="Bahnschrift" panose="020B0502040204020203" pitchFamily="34" charset="0"/>
              </a:rPr>
              <a:t>South Region </a:t>
            </a:r>
            <a:r>
              <a:rPr lang="en-US" sz="1400" dirty="0" smtClean="0">
                <a:solidFill>
                  <a:schemeClr val="bg2">
                    <a:lumMod val="50000"/>
                  </a:schemeClr>
                </a:solidFill>
                <a:latin typeface="Bahnschrift" panose="020B0502040204020203" pitchFamily="34" charset="0"/>
              </a:rPr>
              <a:t>the </a:t>
            </a:r>
            <a:r>
              <a:rPr lang="en-US" sz="1400" b="1" dirty="0" smtClean="0">
                <a:solidFill>
                  <a:schemeClr val="accent2"/>
                </a:solidFill>
                <a:latin typeface="Bahnschrift" panose="020B0502040204020203" pitchFamily="34" charset="0"/>
              </a:rPr>
              <a:t>Bookcases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highest sales </a:t>
            </a:r>
            <a:r>
              <a:rPr lang="en-US" sz="1400" dirty="0" smtClean="0">
                <a:solidFill>
                  <a:schemeClr val="bg2">
                    <a:lumMod val="50000"/>
                  </a:schemeClr>
                </a:solidFill>
                <a:latin typeface="Bahnschrift" panose="020B0502040204020203" pitchFamily="34" charset="0"/>
              </a:rPr>
              <a:t>and </a:t>
            </a:r>
            <a:r>
              <a:rPr lang="en-US" sz="1400" b="1" dirty="0" smtClean="0">
                <a:solidFill>
                  <a:schemeClr val="accent2"/>
                </a:solidFill>
                <a:latin typeface="Bahnschrift" panose="020B0502040204020203" pitchFamily="34" charset="0"/>
              </a:rPr>
              <a:t>Chairs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lowest sales.</a:t>
            </a:r>
            <a:endParaRPr lang="en-IN" sz="1400" b="1" dirty="0">
              <a:solidFill>
                <a:schemeClr val="bg2">
                  <a:lumMod val="50000"/>
                </a:schemeClr>
              </a:solidFill>
              <a:latin typeface="Bahnschrift" panose="020B0502040204020203" pitchFamily="34" charset="0"/>
            </a:endParaRPr>
          </a:p>
        </p:txBody>
      </p:sp>
      <p:sp>
        <p:nvSpPr>
          <p:cNvPr id="18" name="TextBox 17"/>
          <p:cNvSpPr txBox="1"/>
          <p:nvPr/>
        </p:nvSpPr>
        <p:spPr>
          <a:xfrm>
            <a:off x="8414804" y="4658187"/>
            <a:ext cx="3268132" cy="1323439"/>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a:t>
            </a:r>
            <a:r>
              <a:rPr lang="en-US" sz="2400" dirty="0" smtClean="0">
                <a:solidFill>
                  <a:srgbClr val="7030A0"/>
                </a:solidFill>
                <a:latin typeface="Bahnschrift" panose="020B0502040204020203" pitchFamily="34" charset="0"/>
              </a:rPr>
              <a:t>INSIGHTS</a:t>
            </a:r>
          </a:p>
          <a:p>
            <a:pPr algn="just"/>
            <a:r>
              <a:rPr lang="en-US" sz="1400" dirty="0" smtClean="0">
                <a:solidFill>
                  <a:schemeClr val="bg2">
                    <a:lumMod val="50000"/>
                  </a:schemeClr>
                </a:solidFill>
                <a:latin typeface="Bahnschrift" panose="020B0502040204020203" pitchFamily="34" charset="0"/>
              </a:rPr>
              <a:t>According to the above visual, in </a:t>
            </a:r>
            <a:r>
              <a:rPr lang="en-US" sz="1400" b="1" dirty="0" smtClean="0">
                <a:solidFill>
                  <a:schemeClr val="accent2"/>
                </a:solidFill>
                <a:latin typeface="Bahnschrift" panose="020B0502040204020203" pitchFamily="34" charset="0"/>
              </a:rPr>
              <a:t>North Region </a:t>
            </a:r>
            <a:r>
              <a:rPr lang="en-US" sz="1400" dirty="0" smtClean="0">
                <a:solidFill>
                  <a:schemeClr val="bg2">
                    <a:lumMod val="50000"/>
                  </a:schemeClr>
                </a:solidFill>
                <a:latin typeface="Bahnschrift" panose="020B0502040204020203" pitchFamily="34" charset="0"/>
              </a:rPr>
              <a:t>the </a:t>
            </a:r>
            <a:r>
              <a:rPr lang="en-US" sz="1400" b="1" dirty="0" smtClean="0">
                <a:solidFill>
                  <a:schemeClr val="accent2"/>
                </a:solidFill>
                <a:latin typeface="Bahnschrift" panose="020B0502040204020203" pitchFamily="34" charset="0"/>
              </a:rPr>
              <a:t>Bookcases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highest sales </a:t>
            </a:r>
            <a:r>
              <a:rPr lang="en-US" sz="1400" dirty="0" smtClean="0">
                <a:solidFill>
                  <a:schemeClr val="bg2">
                    <a:lumMod val="50000"/>
                  </a:schemeClr>
                </a:solidFill>
                <a:latin typeface="Bahnschrift" panose="020B0502040204020203" pitchFamily="34" charset="0"/>
              </a:rPr>
              <a:t>and </a:t>
            </a:r>
            <a:r>
              <a:rPr lang="en-US" sz="1400" b="1" dirty="0" smtClean="0">
                <a:solidFill>
                  <a:schemeClr val="accent2"/>
                </a:solidFill>
                <a:latin typeface="Bahnschrift" panose="020B0502040204020203" pitchFamily="34" charset="0"/>
              </a:rPr>
              <a:t>Tables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lowest sales.</a:t>
            </a:r>
            <a:endParaRPr lang="en-IN" sz="1400" b="1" dirty="0">
              <a:solidFill>
                <a:schemeClr val="bg2">
                  <a:lumMod val="50000"/>
                </a:schemeClr>
              </a:solidFill>
              <a:latin typeface="Bahnschrift" panose="020B0502040204020203" pitchFamily="34" charset="0"/>
            </a:endParaRPr>
          </a:p>
        </p:txBody>
      </p:sp>
    </p:spTree>
    <p:extLst>
      <p:ext uri="{BB962C8B-B14F-4D97-AF65-F5344CB8AC3E}">
        <p14:creationId xmlns:p14="http://schemas.microsoft.com/office/powerpoint/2010/main" val="13049178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00667" y="142256"/>
            <a:ext cx="10375897" cy="1200329"/>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PROFIT </a:t>
            </a:r>
            <a:r>
              <a:rPr lang="en-US" sz="3600" b="1" dirty="0" smtClean="0">
                <a:solidFill>
                  <a:schemeClr val="bg1"/>
                </a:solidFill>
                <a:latin typeface="Bahnschrift" panose="020B0502040204020203" pitchFamily="34" charset="0"/>
              </a:rPr>
              <a:t>ANALYSIS OF CATEGORIES  IN VARIOUS REGIONS </a:t>
            </a:r>
            <a:endParaRPr lang="en-IN" sz="3600" b="1" dirty="0">
              <a:solidFill>
                <a:schemeClr val="bg1"/>
              </a:solidFill>
              <a:latin typeface="Bahnschrift" panose="020B0502040204020203" pitchFamily="34" charset="0"/>
            </a:endParaRPr>
          </a:p>
        </p:txBody>
      </p:sp>
      <p:sp>
        <p:nvSpPr>
          <p:cNvPr id="14" name="TextBox 13"/>
          <p:cNvSpPr txBox="1"/>
          <p:nvPr/>
        </p:nvSpPr>
        <p:spPr>
          <a:xfrm>
            <a:off x="1249626" y="1493366"/>
            <a:ext cx="1625600" cy="369332"/>
          </a:xfrm>
          <a:prstGeom prst="rect">
            <a:avLst/>
          </a:prstGeom>
          <a:noFill/>
        </p:spPr>
        <p:txBody>
          <a:bodyPr wrap="square" rtlCol="0">
            <a:spAutoFit/>
          </a:bodyPr>
          <a:lstStyle/>
          <a:p>
            <a:r>
              <a:rPr lang="en-US" b="1" dirty="0" smtClean="0">
                <a:solidFill>
                  <a:schemeClr val="accent2"/>
                </a:solidFill>
                <a:latin typeface="Bahnschrift" panose="020B0502040204020203" pitchFamily="34" charset="0"/>
              </a:rPr>
              <a:t>CENTRAL</a:t>
            </a:r>
            <a:endParaRPr lang="en-IN" b="1" dirty="0">
              <a:solidFill>
                <a:schemeClr val="accent2"/>
              </a:solidFill>
              <a:latin typeface="Bahnschrift" panose="020B0502040204020203" pitchFamily="34" charset="0"/>
            </a:endParaRPr>
          </a:p>
        </p:txBody>
      </p:sp>
      <p:sp>
        <p:nvSpPr>
          <p:cNvPr id="15" name="TextBox 14"/>
          <p:cNvSpPr txBox="1"/>
          <p:nvPr/>
        </p:nvSpPr>
        <p:spPr>
          <a:xfrm>
            <a:off x="5475815" y="1493366"/>
            <a:ext cx="1625600" cy="369332"/>
          </a:xfrm>
          <a:prstGeom prst="rect">
            <a:avLst/>
          </a:prstGeom>
          <a:noFill/>
        </p:spPr>
        <p:txBody>
          <a:bodyPr wrap="square" rtlCol="0">
            <a:spAutoFit/>
          </a:bodyPr>
          <a:lstStyle/>
          <a:p>
            <a:r>
              <a:rPr lang="en-US" b="1" dirty="0" smtClean="0">
                <a:solidFill>
                  <a:schemeClr val="accent2"/>
                </a:solidFill>
                <a:latin typeface="Bahnschrift" panose="020B0502040204020203" pitchFamily="34" charset="0"/>
              </a:rPr>
              <a:t>SOUTH </a:t>
            </a:r>
            <a:endParaRPr lang="en-IN" b="1" dirty="0">
              <a:solidFill>
                <a:schemeClr val="accent2"/>
              </a:solidFill>
              <a:latin typeface="Bahnschrift" panose="020B0502040204020203" pitchFamily="34" charset="0"/>
            </a:endParaRPr>
          </a:p>
        </p:txBody>
      </p:sp>
      <p:sp>
        <p:nvSpPr>
          <p:cNvPr id="16" name="TextBox 15"/>
          <p:cNvSpPr txBox="1"/>
          <p:nvPr/>
        </p:nvSpPr>
        <p:spPr>
          <a:xfrm>
            <a:off x="9702004" y="1493366"/>
            <a:ext cx="1625600" cy="369332"/>
          </a:xfrm>
          <a:prstGeom prst="rect">
            <a:avLst/>
          </a:prstGeom>
          <a:noFill/>
        </p:spPr>
        <p:txBody>
          <a:bodyPr wrap="square" rtlCol="0">
            <a:spAutoFit/>
          </a:bodyPr>
          <a:lstStyle/>
          <a:p>
            <a:r>
              <a:rPr lang="en-US" b="1" dirty="0" smtClean="0">
                <a:solidFill>
                  <a:schemeClr val="accent2"/>
                </a:solidFill>
                <a:latin typeface="Bahnschrift" panose="020B0502040204020203" pitchFamily="34" charset="0"/>
              </a:rPr>
              <a:t>NORTH </a:t>
            </a:r>
            <a:endParaRPr lang="en-IN" b="1" dirty="0">
              <a:solidFill>
                <a:schemeClr val="accent2"/>
              </a:solidFill>
              <a:latin typeface="Bahnschrift" panose="020B0502040204020203" pitchFamily="34" charset="0"/>
            </a:endParaRPr>
          </a:p>
        </p:txBody>
      </p:sp>
      <p:pic>
        <p:nvPicPr>
          <p:cNvPr id="2" name="Picture 1"/>
          <p:cNvPicPr>
            <a:picLocks noChangeAspect="1"/>
          </p:cNvPicPr>
          <p:nvPr/>
        </p:nvPicPr>
        <p:blipFill>
          <a:blip r:embed="rId2"/>
          <a:stretch>
            <a:fillRect/>
          </a:stretch>
        </p:blipFill>
        <p:spPr>
          <a:xfrm>
            <a:off x="286280" y="2021041"/>
            <a:ext cx="3659186" cy="2565282"/>
          </a:xfrm>
          <a:prstGeom prst="rect">
            <a:avLst/>
          </a:prstGeom>
        </p:spPr>
      </p:pic>
      <p:pic>
        <p:nvPicPr>
          <p:cNvPr id="4" name="Picture 3"/>
          <p:cNvPicPr>
            <a:picLocks noChangeAspect="1"/>
          </p:cNvPicPr>
          <p:nvPr/>
        </p:nvPicPr>
        <p:blipFill>
          <a:blip r:embed="rId3"/>
          <a:stretch>
            <a:fillRect/>
          </a:stretch>
        </p:blipFill>
        <p:spPr>
          <a:xfrm>
            <a:off x="4197083" y="2021041"/>
            <a:ext cx="3805239" cy="2613619"/>
          </a:xfrm>
          <a:prstGeom prst="rect">
            <a:avLst/>
          </a:prstGeom>
        </p:spPr>
      </p:pic>
      <p:pic>
        <p:nvPicPr>
          <p:cNvPr id="5" name="Picture 4"/>
          <p:cNvPicPr>
            <a:picLocks noChangeAspect="1"/>
          </p:cNvPicPr>
          <p:nvPr/>
        </p:nvPicPr>
        <p:blipFill>
          <a:blip r:embed="rId4"/>
          <a:stretch>
            <a:fillRect/>
          </a:stretch>
        </p:blipFill>
        <p:spPr>
          <a:xfrm>
            <a:off x="8158424" y="2021041"/>
            <a:ext cx="3838843" cy="2591420"/>
          </a:xfrm>
          <a:prstGeom prst="rect">
            <a:avLst/>
          </a:prstGeom>
        </p:spPr>
      </p:pic>
      <p:sp>
        <p:nvSpPr>
          <p:cNvPr id="20" name="TextBox 19"/>
          <p:cNvSpPr txBox="1"/>
          <p:nvPr/>
        </p:nvSpPr>
        <p:spPr>
          <a:xfrm>
            <a:off x="448736" y="4658188"/>
            <a:ext cx="3268132" cy="1538883"/>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a:t>
            </a:r>
            <a:r>
              <a:rPr lang="en-US" sz="2400" dirty="0" smtClean="0">
                <a:solidFill>
                  <a:srgbClr val="7030A0"/>
                </a:solidFill>
                <a:latin typeface="Bahnschrift" panose="020B0502040204020203" pitchFamily="34" charset="0"/>
              </a:rPr>
              <a:t>INSIGHTS</a:t>
            </a:r>
          </a:p>
          <a:p>
            <a:pPr algn="just"/>
            <a:r>
              <a:rPr lang="en-US" sz="1400" dirty="0" smtClean="0">
                <a:solidFill>
                  <a:schemeClr val="bg2">
                    <a:lumMod val="50000"/>
                  </a:schemeClr>
                </a:solidFill>
                <a:latin typeface="Bahnschrift" panose="020B0502040204020203" pitchFamily="34" charset="0"/>
              </a:rPr>
              <a:t>According to the above visual, in </a:t>
            </a:r>
            <a:r>
              <a:rPr lang="en-US" sz="1400" b="1" dirty="0" smtClean="0">
                <a:solidFill>
                  <a:schemeClr val="accent2"/>
                </a:solidFill>
                <a:latin typeface="Bahnschrift" panose="020B0502040204020203" pitchFamily="34" charset="0"/>
              </a:rPr>
              <a:t>Central Region </a:t>
            </a:r>
            <a:r>
              <a:rPr lang="en-US" sz="1400" dirty="0" smtClean="0">
                <a:solidFill>
                  <a:schemeClr val="bg2">
                    <a:lumMod val="50000"/>
                  </a:schemeClr>
                </a:solidFill>
                <a:latin typeface="Bahnschrift" panose="020B0502040204020203" pitchFamily="34" charset="0"/>
              </a:rPr>
              <a:t>the </a:t>
            </a:r>
            <a:r>
              <a:rPr lang="en-US" sz="1400" b="1" dirty="0" smtClean="0">
                <a:solidFill>
                  <a:schemeClr val="accent2"/>
                </a:solidFill>
                <a:latin typeface="Bahnschrift" panose="020B0502040204020203" pitchFamily="34" charset="0"/>
              </a:rPr>
              <a:t>Phones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highest profit </a:t>
            </a:r>
            <a:r>
              <a:rPr lang="en-US" sz="1400" dirty="0" smtClean="0">
                <a:solidFill>
                  <a:schemeClr val="bg2">
                    <a:lumMod val="50000"/>
                  </a:schemeClr>
                </a:solidFill>
                <a:latin typeface="Bahnschrift" panose="020B0502040204020203" pitchFamily="34" charset="0"/>
              </a:rPr>
              <a:t>and </a:t>
            </a:r>
            <a:r>
              <a:rPr lang="en-US" sz="1400" b="1" dirty="0" smtClean="0">
                <a:solidFill>
                  <a:schemeClr val="accent2"/>
                </a:solidFill>
                <a:latin typeface="Bahnschrift" panose="020B0502040204020203" pitchFamily="34" charset="0"/>
              </a:rPr>
              <a:t>Furnishing</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lowest profit.</a:t>
            </a:r>
            <a:endParaRPr lang="en-IN" sz="1400" b="1" dirty="0">
              <a:solidFill>
                <a:schemeClr val="bg2">
                  <a:lumMod val="50000"/>
                </a:schemeClr>
              </a:solidFill>
              <a:latin typeface="Bahnschrift" panose="020B0502040204020203" pitchFamily="34" charset="0"/>
            </a:endParaRPr>
          </a:p>
        </p:txBody>
      </p:sp>
      <p:sp>
        <p:nvSpPr>
          <p:cNvPr id="22" name="TextBox 21"/>
          <p:cNvSpPr txBox="1"/>
          <p:nvPr/>
        </p:nvSpPr>
        <p:spPr>
          <a:xfrm>
            <a:off x="4431770" y="4658187"/>
            <a:ext cx="3268132" cy="1323439"/>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a:t>
            </a:r>
            <a:r>
              <a:rPr lang="en-US" sz="2400" dirty="0" smtClean="0">
                <a:solidFill>
                  <a:srgbClr val="7030A0"/>
                </a:solidFill>
                <a:latin typeface="Bahnschrift" panose="020B0502040204020203" pitchFamily="34" charset="0"/>
              </a:rPr>
              <a:t>INSIGHTS</a:t>
            </a:r>
          </a:p>
          <a:p>
            <a:pPr algn="just"/>
            <a:r>
              <a:rPr lang="en-US" sz="1400" dirty="0" smtClean="0">
                <a:solidFill>
                  <a:schemeClr val="bg2">
                    <a:lumMod val="50000"/>
                  </a:schemeClr>
                </a:solidFill>
                <a:latin typeface="Bahnschrift" panose="020B0502040204020203" pitchFamily="34" charset="0"/>
              </a:rPr>
              <a:t>According to the above visual, in </a:t>
            </a:r>
            <a:r>
              <a:rPr lang="en-US" sz="1400" b="1" dirty="0" smtClean="0">
                <a:solidFill>
                  <a:schemeClr val="accent2"/>
                </a:solidFill>
                <a:latin typeface="Bahnschrift" panose="020B0502040204020203" pitchFamily="34" charset="0"/>
              </a:rPr>
              <a:t>South Region </a:t>
            </a:r>
            <a:r>
              <a:rPr lang="en-US" sz="1400" dirty="0" smtClean="0">
                <a:solidFill>
                  <a:schemeClr val="bg2">
                    <a:lumMod val="50000"/>
                  </a:schemeClr>
                </a:solidFill>
                <a:latin typeface="Bahnschrift" panose="020B0502040204020203" pitchFamily="34" charset="0"/>
              </a:rPr>
              <a:t>the </a:t>
            </a:r>
            <a:r>
              <a:rPr lang="en-US" sz="1400" b="1" dirty="0" smtClean="0">
                <a:solidFill>
                  <a:schemeClr val="accent2"/>
                </a:solidFill>
                <a:latin typeface="Bahnschrift" panose="020B0502040204020203" pitchFamily="34" charset="0"/>
              </a:rPr>
              <a:t>Bookcases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highest profit </a:t>
            </a:r>
            <a:r>
              <a:rPr lang="en-US" sz="1400" dirty="0" smtClean="0">
                <a:solidFill>
                  <a:schemeClr val="bg2">
                    <a:lumMod val="50000"/>
                  </a:schemeClr>
                </a:solidFill>
                <a:latin typeface="Bahnschrift" panose="020B0502040204020203" pitchFamily="34" charset="0"/>
              </a:rPr>
              <a:t>and </a:t>
            </a:r>
            <a:r>
              <a:rPr lang="en-US" sz="1400" b="1" dirty="0" smtClean="0">
                <a:solidFill>
                  <a:schemeClr val="accent2"/>
                </a:solidFill>
                <a:latin typeface="Bahnschrift" panose="020B0502040204020203" pitchFamily="34" charset="0"/>
              </a:rPr>
              <a:t>Supplies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lowest profit.</a:t>
            </a:r>
            <a:endParaRPr lang="en-IN" sz="1400" b="1" dirty="0">
              <a:solidFill>
                <a:schemeClr val="bg2">
                  <a:lumMod val="50000"/>
                </a:schemeClr>
              </a:solidFill>
              <a:latin typeface="Bahnschrift" panose="020B0502040204020203" pitchFamily="34" charset="0"/>
            </a:endParaRPr>
          </a:p>
        </p:txBody>
      </p:sp>
      <p:sp>
        <p:nvSpPr>
          <p:cNvPr id="23" name="TextBox 22"/>
          <p:cNvSpPr txBox="1"/>
          <p:nvPr/>
        </p:nvSpPr>
        <p:spPr>
          <a:xfrm>
            <a:off x="8414804" y="4658187"/>
            <a:ext cx="3268132" cy="1323439"/>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a:t>
            </a:r>
            <a:r>
              <a:rPr lang="en-US" sz="2400" dirty="0" smtClean="0">
                <a:solidFill>
                  <a:srgbClr val="7030A0"/>
                </a:solidFill>
                <a:latin typeface="Bahnschrift" panose="020B0502040204020203" pitchFamily="34" charset="0"/>
              </a:rPr>
              <a:t>INSIGHTS</a:t>
            </a:r>
          </a:p>
          <a:p>
            <a:pPr algn="just"/>
            <a:r>
              <a:rPr lang="en-US" sz="1400" dirty="0" smtClean="0">
                <a:solidFill>
                  <a:schemeClr val="bg2">
                    <a:lumMod val="50000"/>
                  </a:schemeClr>
                </a:solidFill>
                <a:latin typeface="Bahnschrift" panose="020B0502040204020203" pitchFamily="34" charset="0"/>
              </a:rPr>
              <a:t>According to the above visual, in </a:t>
            </a:r>
            <a:r>
              <a:rPr lang="en-US" sz="1400" b="1" dirty="0" smtClean="0">
                <a:solidFill>
                  <a:schemeClr val="accent2"/>
                </a:solidFill>
                <a:latin typeface="Bahnschrift" panose="020B0502040204020203" pitchFamily="34" charset="0"/>
              </a:rPr>
              <a:t>North Region </a:t>
            </a:r>
            <a:r>
              <a:rPr lang="en-US" sz="1400" dirty="0" smtClean="0">
                <a:solidFill>
                  <a:schemeClr val="bg2">
                    <a:lumMod val="50000"/>
                  </a:schemeClr>
                </a:solidFill>
                <a:latin typeface="Bahnschrift" panose="020B0502040204020203" pitchFamily="34" charset="0"/>
              </a:rPr>
              <a:t>the </a:t>
            </a:r>
            <a:r>
              <a:rPr lang="en-US" sz="1400" b="1" dirty="0" smtClean="0">
                <a:solidFill>
                  <a:schemeClr val="accent2"/>
                </a:solidFill>
                <a:latin typeface="Bahnschrift" panose="020B0502040204020203" pitchFamily="34" charset="0"/>
              </a:rPr>
              <a:t>Bookcases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highest profit </a:t>
            </a:r>
            <a:r>
              <a:rPr lang="en-US" sz="1400" dirty="0" smtClean="0">
                <a:solidFill>
                  <a:schemeClr val="bg2">
                    <a:lumMod val="50000"/>
                  </a:schemeClr>
                </a:solidFill>
                <a:latin typeface="Bahnschrift" panose="020B0502040204020203" pitchFamily="34" charset="0"/>
              </a:rPr>
              <a:t>and </a:t>
            </a:r>
            <a:r>
              <a:rPr lang="en-US" sz="1400" b="1" dirty="0" smtClean="0">
                <a:solidFill>
                  <a:schemeClr val="accent2"/>
                </a:solidFill>
                <a:latin typeface="Bahnschrift" panose="020B0502040204020203" pitchFamily="34" charset="0"/>
              </a:rPr>
              <a:t>Binders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lowest profit.</a:t>
            </a:r>
            <a:endParaRPr lang="en-IN" sz="1400" b="1" dirty="0">
              <a:solidFill>
                <a:schemeClr val="bg2">
                  <a:lumMod val="50000"/>
                </a:schemeClr>
              </a:solidFill>
              <a:latin typeface="Bahnschrift" panose="020B0502040204020203" pitchFamily="34" charset="0"/>
            </a:endParaRPr>
          </a:p>
        </p:txBody>
      </p:sp>
    </p:spTree>
    <p:extLst>
      <p:ext uri="{BB962C8B-B14F-4D97-AF65-F5344CB8AC3E}">
        <p14:creationId xmlns:p14="http://schemas.microsoft.com/office/powerpoint/2010/main" val="26357191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00667" y="142256"/>
            <a:ext cx="10375897" cy="1200329"/>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QUANTITY </a:t>
            </a:r>
            <a:r>
              <a:rPr lang="en-US" sz="3600" b="1" dirty="0" smtClean="0">
                <a:solidFill>
                  <a:schemeClr val="bg1"/>
                </a:solidFill>
                <a:latin typeface="Bahnschrift" panose="020B0502040204020203" pitchFamily="34" charset="0"/>
              </a:rPr>
              <a:t>ANALYSIS OF CATEGORIES  IN VARIOUS REGIONS </a:t>
            </a:r>
            <a:endParaRPr lang="en-IN" sz="3600" b="1" dirty="0">
              <a:solidFill>
                <a:schemeClr val="bg1"/>
              </a:solidFill>
              <a:latin typeface="Bahnschrift" panose="020B0502040204020203" pitchFamily="34" charset="0"/>
            </a:endParaRPr>
          </a:p>
        </p:txBody>
      </p:sp>
      <p:sp>
        <p:nvSpPr>
          <p:cNvPr id="14" name="TextBox 13"/>
          <p:cNvSpPr txBox="1"/>
          <p:nvPr/>
        </p:nvSpPr>
        <p:spPr>
          <a:xfrm>
            <a:off x="1249626" y="1493366"/>
            <a:ext cx="1625600" cy="369332"/>
          </a:xfrm>
          <a:prstGeom prst="rect">
            <a:avLst/>
          </a:prstGeom>
          <a:noFill/>
        </p:spPr>
        <p:txBody>
          <a:bodyPr wrap="square" rtlCol="0">
            <a:spAutoFit/>
          </a:bodyPr>
          <a:lstStyle/>
          <a:p>
            <a:r>
              <a:rPr lang="en-US" b="1" dirty="0" smtClean="0">
                <a:solidFill>
                  <a:schemeClr val="accent2"/>
                </a:solidFill>
                <a:latin typeface="Bahnschrift" panose="020B0502040204020203" pitchFamily="34" charset="0"/>
              </a:rPr>
              <a:t>CENTRAL</a:t>
            </a:r>
            <a:endParaRPr lang="en-IN" b="1" dirty="0">
              <a:solidFill>
                <a:schemeClr val="accent2"/>
              </a:solidFill>
              <a:latin typeface="Bahnschrift" panose="020B0502040204020203" pitchFamily="34" charset="0"/>
            </a:endParaRPr>
          </a:p>
        </p:txBody>
      </p:sp>
      <p:sp>
        <p:nvSpPr>
          <p:cNvPr id="15" name="TextBox 14"/>
          <p:cNvSpPr txBox="1"/>
          <p:nvPr/>
        </p:nvSpPr>
        <p:spPr>
          <a:xfrm>
            <a:off x="5475815" y="1493366"/>
            <a:ext cx="1625600" cy="369332"/>
          </a:xfrm>
          <a:prstGeom prst="rect">
            <a:avLst/>
          </a:prstGeom>
          <a:noFill/>
        </p:spPr>
        <p:txBody>
          <a:bodyPr wrap="square" rtlCol="0">
            <a:spAutoFit/>
          </a:bodyPr>
          <a:lstStyle/>
          <a:p>
            <a:r>
              <a:rPr lang="en-US" b="1" dirty="0" smtClean="0">
                <a:solidFill>
                  <a:schemeClr val="accent2"/>
                </a:solidFill>
                <a:latin typeface="Bahnschrift" panose="020B0502040204020203" pitchFamily="34" charset="0"/>
              </a:rPr>
              <a:t>SOUTH </a:t>
            </a:r>
            <a:endParaRPr lang="en-IN" b="1" dirty="0">
              <a:solidFill>
                <a:schemeClr val="accent2"/>
              </a:solidFill>
              <a:latin typeface="Bahnschrift" panose="020B0502040204020203" pitchFamily="34" charset="0"/>
            </a:endParaRPr>
          </a:p>
        </p:txBody>
      </p:sp>
      <p:sp>
        <p:nvSpPr>
          <p:cNvPr id="16" name="TextBox 15"/>
          <p:cNvSpPr txBox="1"/>
          <p:nvPr/>
        </p:nvSpPr>
        <p:spPr>
          <a:xfrm>
            <a:off x="9702004" y="1493366"/>
            <a:ext cx="1625600" cy="369332"/>
          </a:xfrm>
          <a:prstGeom prst="rect">
            <a:avLst/>
          </a:prstGeom>
          <a:noFill/>
        </p:spPr>
        <p:txBody>
          <a:bodyPr wrap="square" rtlCol="0">
            <a:spAutoFit/>
          </a:bodyPr>
          <a:lstStyle/>
          <a:p>
            <a:r>
              <a:rPr lang="en-US" b="1" dirty="0" smtClean="0">
                <a:solidFill>
                  <a:schemeClr val="accent2"/>
                </a:solidFill>
                <a:latin typeface="Bahnschrift" panose="020B0502040204020203" pitchFamily="34" charset="0"/>
              </a:rPr>
              <a:t>NORTH </a:t>
            </a:r>
            <a:endParaRPr lang="en-IN" b="1" dirty="0">
              <a:solidFill>
                <a:schemeClr val="accent2"/>
              </a:solidFill>
              <a:latin typeface="Bahnschrift" panose="020B0502040204020203" pitchFamily="34" charset="0"/>
            </a:endParaRPr>
          </a:p>
        </p:txBody>
      </p:sp>
      <p:pic>
        <p:nvPicPr>
          <p:cNvPr id="3" name="Picture 2"/>
          <p:cNvPicPr>
            <a:picLocks noChangeAspect="1"/>
          </p:cNvPicPr>
          <p:nvPr/>
        </p:nvPicPr>
        <p:blipFill>
          <a:blip r:embed="rId2"/>
          <a:stretch>
            <a:fillRect/>
          </a:stretch>
        </p:blipFill>
        <p:spPr>
          <a:xfrm>
            <a:off x="8175625" y="1948256"/>
            <a:ext cx="3762375" cy="2624373"/>
          </a:xfrm>
          <a:prstGeom prst="rect">
            <a:avLst/>
          </a:prstGeom>
        </p:spPr>
      </p:pic>
      <p:pic>
        <p:nvPicPr>
          <p:cNvPr id="7" name="Picture 6"/>
          <p:cNvPicPr>
            <a:picLocks noChangeAspect="1"/>
          </p:cNvPicPr>
          <p:nvPr/>
        </p:nvPicPr>
        <p:blipFill>
          <a:blip r:embed="rId3"/>
          <a:stretch>
            <a:fillRect/>
          </a:stretch>
        </p:blipFill>
        <p:spPr>
          <a:xfrm>
            <a:off x="4143641" y="1948256"/>
            <a:ext cx="3713426" cy="2642395"/>
          </a:xfrm>
          <a:prstGeom prst="rect">
            <a:avLst/>
          </a:prstGeom>
        </p:spPr>
      </p:pic>
      <p:pic>
        <p:nvPicPr>
          <p:cNvPr id="8" name="Picture 7"/>
          <p:cNvPicPr>
            <a:picLocks noChangeAspect="1"/>
          </p:cNvPicPr>
          <p:nvPr/>
        </p:nvPicPr>
        <p:blipFill>
          <a:blip r:embed="rId4"/>
          <a:stretch>
            <a:fillRect/>
          </a:stretch>
        </p:blipFill>
        <p:spPr>
          <a:xfrm>
            <a:off x="250833" y="1948256"/>
            <a:ext cx="3796965" cy="2624373"/>
          </a:xfrm>
          <a:prstGeom prst="rect">
            <a:avLst/>
          </a:prstGeom>
        </p:spPr>
      </p:pic>
      <p:sp>
        <p:nvSpPr>
          <p:cNvPr id="20" name="TextBox 19"/>
          <p:cNvSpPr txBox="1"/>
          <p:nvPr/>
        </p:nvSpPr>
        <p:spPr>
          <a:xfrm>
            <a:off x="448736" y="4658188"/>
            <a:ext cx="3268132" cy="1538883"/>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a:t>
            </a:r>
            <a:r>
              <a:rPr lang="en-US" sz="2400" dirty="0" smtClean="0">
                <a:solidFill>
                  <a:srgbClr val="7030A0"/>
                </a:solidFill>
                <a:latin typeface="Bahnschrift" panose="020B0502040204020203" pitchFamily="34" charset="0"/>
              </a:rPr>
              <a:t>INSIGHTS</a:t>
            </a:r>
          </a:p>
          <a:p>
            <a:pPr algn="just"/>
            <a:r>
              <a:rPr lang="en-US" sz="1400" dirty="0" smtClean="0">
                <a:solidFill>
                  <a:schemeClr val="bg2">
                    <a:lumMod val="50000"/>
                  </a:schemeClr>
                </a:solidFill>
                <a:latin typeface="Bahnschrift" panose="020B0502040204020203" pitchFamily="34" charset="0"/>
              </a:rPr>
              <a:t>According to the above visual, in </a:t>
            </a:r>
            <a:r>
              <a:rPr lang="en-US" sz="1400" b="1" dirty="0" smtClean="0">
                <a:solidFill>
                  <a:schemeClr val="accent2"/>
                </a:solidFill>
                <a:latin typeface="Bahnschrift" panose="020B0502040204020203" pitchFamily="34" charset="0"/>
              </a:rPr>
              <a:t>Central Region </a:t>
            </a:r>
            <a:r>
              <a:rPr lang="en-US" sz="1400" dirty="0" smtClean="0">
                <a:solidFill>
                  <a:schemeClr val="bg2">
                    <a:lumMod val="50000"/>
                  </a:schemeClr>
                </a:solidFill>
                <a:latin typeface="Bahnschrift" panose="020B0502040204020203" pitchFamily="34" charset="0"/>
              </a:rPr>
              <a:t>the </a:t>
            </a:r>
            <a:r>
              <a:rPr lang="en-US" sz="1400" b="1" dirty="0" smtClean="0">
                <a:solidFill>
                  <a:schemeClr val="accent2"/>
                </a:solidFill>
                <a:latin typeface="Bahnschrift" panose="020B0502040204020203" pitchFamily="34" charset="0"/>
              </a:rPr>
              <a:t>Art</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highest quantity </a:t>
            </a:r>
            <a:r>
              <a:rPr lang="en-US" sz="1400" dirty="0" smtClean="0">
                <a:solidFill>
                  <a:schemeClr val="bg2">
                    <a:lumMod val="50000"/>
                  </a:schemeClr>
                </a:solidFill>
                <a:latin typeface="Bahnschrift" panose="020B0502040204020203" pitchFamily="34" charset="0"/>
              </a:rPr>
              <a:t>and </a:t>
            </a:r>
            <a:r>
              <a:rPr lang="en-US" sz="1400" b="1" dirty="0" smtClean="0">
                <a:solidFill>
                  <a:schemeClr val="accent2"/>
                </a:solidFill>
                <a:latin typeface="Bahnschrift" panose="020B0502040204020203" pitchFamily="34" charset="0"/>
              </a:rPr>
              <a:t>Bookcases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lowest quantity.</a:t>
            </a:r>
            <a:endParaRPr lang="en-IN" sz="1400" b="1" dirty="0">
              <a:solidFill>
                <a:schemeClr val="bg2">
                  <a:lumMod val="50000"/>
                </a:schemeClr>
              </a:solidFill>
              <a:latin typeface="Bahnschrift" panose="020B0502040204020203" pitchFamily="34" charset="0"/>
            </a:endParaRPr>
          </a:p>
        </p:txBody>
      </p:sp>
      <p:sp>
        <p:nvSpPr>
          <p:cNvPr id="22" name="TextBox 21"/>
          <p:cNvSpPr txBox="1"/>
          <p:nvPr/>
        </p:nvSpPr>
        <p:spPr>
          <a:xfrm>
            <a:off x="4431770" y="4658187"/>
            <a:ext cx="3268132" cy="1538883"/>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a:t>
            </a:r>
            <a:r>
              <a:rPr lang="en-US" sz="2400" dirty="0" smtClean="0">
                <a:solidFill>
                  <a:srgbClr val="7030A0"/>
                </a:solidFill>
                <a:latin typeface="Bahnschrift" panose="020B0502040204020203" pitchFamily="34" charset="0"/>
              </a:rPr>
              <a:t>INSIGHTS</a:t>
            </a:r>
          </a:p>
          <a:p>
            <a:pPr algn="just"/>
            <a:r>
              <a:rPr lang="en-US" sz="1400" dirty="0" smtClean="0">
                <a:solidFill>
                  <a:schemeClr val="bg2">
                    <a:lumMod val="50000"/>
                  </a:schemeClr>
                </a:solidFill>
                <a:latin typeface="Bahnschrift" panose="020B0502040204020203" pitchFamily="34" charset="0"/>
              </a:rPr>
              <a:t>According to the above visual, in </a:t>
            </a:r>
            <a:r>
              <a:rPr lang="en-US" sz="1400" b="1" dirty="0" smtClean="0">
                <a:solidFill>
                  <a:schemeClr val="accent2"/>
                </a:solidFill>
                <a:latin typeface="Bahnschrift" panose="020B0502040204020203" pitchFamily="34" charset="0"/>
              </a:rPr>
              <a:t>South Region </a:t>
            </a:r>
            <a:r>
              <a:rPr lang="en-US" sz="1400" dirty="0" smtClean="0">
                <a:solidFill>
                  <a:schemeClr val="bg2">
                    <a:lumMod val="50000"/>
                  </a:schemeClr>
                </a:solidFill>
                <a:latin typeface="Bahnschrift" panose="020B0502040204020203" pitchFamily="34" charset="0"/>
              </a:rPr>
              <a:t>the </a:t>
            </a:r>
            <a:r>
              <a:rPr lang="en-US" sz="1400" b="1" dirty="0" smtClean="0">
                <a:solidFill>
                  <a:schemeClr val="accent2"/>
                </a:solidFill>
                <a:latin typeface="Bahnschrift" panose="020B0502040204020203" pitchFamily="34" charset="0"/>
              </a:rPr>
              <a:t>Storage</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highest quantity </a:t>
            </a:r>
            <a:r>
              <a:rPr lang="en-US" sz="1400" dirty="0" smtClean="0">
                <a:solidFill>
                  <a:schemeClr val="bg2">
                    <a:lumMod val="50000"/>
                  </a:schemeClr>
                </a:solidFill>
                <a:latin typeface="Bahnschrift" panose="020B0502040204020203" pitchFamily="34" charset="0"/>
              </a:rPr>
              <a:t>and </a:t>
            </a:r>
            <a:r>
              <a:rPr lang="en-US" sz="1400" b="1" dirty="0" smtClean="0">
                <a:solidFill>
                  <a:schemeClr val="accent2"/>
                </a:solidFill>
                <a:latin typeface="Bahnschrift" panose="020B0502040204020203" pitchFamily="34" charset="0"/>
              </a:rPr>
              <a:t>Labels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lowest quantity.</a:t>
            </a:r>
            <a:endParaRPr lang="en-IN" sz="1400" b="1" dirty="0">
              <a:solidFill>
                <a:schemeClr val="bg2">
                  <a:lumMod val="50000"/>
                </a:schemeClr>
              </a:solidFill>
              <a:latin typeface="Bahnschrift" panose="020B0502040204020203" pitchFamily="34" charset="0"/>
            </a:endParaRPr>
          </a:p>
        </p:txBody>
      </p:sp>
      <p:sp>
        <p:nvSpPr>
          <p:cNvPr id="23" name="TextBox 22"/>
          <p:cNvSpPr txBox="1"/>
          <p:nvPr/>
        </p:nvSpPr>
        <p:spPr>
          <a:xfrm>
            <a:off x="8414804" y="4658187"/>
            <a:ext cx="3268132" cy="1323439"/>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a:t>
            </a:r>
            <a:r>
              <a:rPr lang="en-US" sz="2400" dirty="0" smtClean="0">
                <a:solidFill>
                  <a:srgbClr val="7030A0"/>
                </a:solidFill>
                <a:latin typeface="Bahnschrift" panose="020B0502040204020203" pitchFamily="34" charset="0"/>
              </a:rPr>
              <a:t>INSIGHTS</a:t>
            </a:r>
          </a:p>
          <a:p>
            <a:pPr algn="just"/>
            <a:r>
              <a:rPr lang="en-US" sz="1400" dirty="0" smtClean="0">
                <a:solidFill>
                  <a:schemeClr val="bg2">
                    <a:lumMod val="50000"/>
                  </a:schemeClr>
                </a:solidFill>
                <a:latin typeface="Bahnschrift" panose="020B0502040204020203" pitchFamily="34" charset="0"/>
              </a:rPr>
              <a:t>According to the above visual, in </a:t>
            </a:r>
            <a:r>
              <a:rPr lang="en-US" sz="1400" b="1" dirty="0" smtClean="0">
                <a:solidFill>
                  <a:schemeClr val="accent2"/>
                </a:solidFill>
                <a:latin typeface="Bahnschrift" panose="020B0502040204020203" pitchFamily="34" charset="0"/>
              </a:rPr>
              <a:t>North Region </a:t>
            </a:r>
            <a:r>
              <a:rPr lang="en-US" sz="1400" dirty="0" smtClean="0">
                <a:solidFill>
                  <a:schemeClr val="bg2">
                    <a:lumMod val="50000"/>
                  </a:schemeClr>
                </a:solidFill>
                <a:latin typeface="Bahnschrift" panose="020B0502040204020203" pitchFamily="34" charset="0"/>
              </a:rPr>
              <a:t>the </a:t>
            </a:r>
            <a:r>
              <a:rPr lang="en-US" sz="1400" b="1" dirty="0" smtClean="0">
                <a:solidFill>
                  <a:schemeClr val="accent2"/>
                </a:solidFill>
                <a:latin typeface="Bahnschrift" panose="020B0502040204020203" pitchFamily="34" charset="0"/>
              </a:rPr>
              <a:t>Art</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highest quantity </a:t>
            </a:r>
            <a:r>
              <a:rPr lang="en-US" sz="1400" dirty="0" smtClean="0">
                <a:solidFill>
                  <a:schemeClr val="bg2">
                    <a:lumMod val="50000"/>
                  </a:schemeClr>
                </a:solidFill>
                <a:latin typeface="Bahnschrift" panose="020B0502040204020203" pitchFamily="34" charset="0"/>
              </a:rPr>
              <a:t>and </a:t>
            </a:r>
            <a:r>
              <a:rPr lang="en-US" sz="1400" b="1" dirty="0" smtClean="0">
                <a:solidFill>
                  <a:schemeClr val="accent2"/>
                </a:solidFill>
                <a:latin typeface="Bahnschrift" panose="020B0502040204020203" pitchFamily="34" charset="0"/>
              </a:rPr>
              <a:t>Supplies</a:t>
            </a:r>
            <a:r>
              <a:rPr lang="en-US" sz="1400" dirty="0" smtClean="0">
                <a:solidFill>
                  <a:schemeClr val="bg2">
                    <a:lumMod val="50000"/>
                  </a:schemeClr>
                </a:solidFill>
                <a:latin typeface="Bahnschrift" panose="020B0502040204020203" pitchFamily="34" charset="0"/>
              </a:rPr>
              <a:t> is the category which has </a:t>
            </a:r>
            <a:r>
              <a:rPr lang="en-US" sz="1400" b="1" dirty="0" smtClean="0">
                <a:solidFill>
                  <a:schemeClr val="bg2">
                    <a:lumMod val="50000"/>
                  </a:schemeClr>
                </a:solidFill>
                <a:latin typeface="Bahnschrift" panose="020B0502040204020203" pitchFamily="34" charset="0"/>
              </a:rPr>
              <a:t>lowest quantity.</a:t>
            </a:r>
            <a:endParaRPr lang="en-IN" sz="1400" b="1" dirty="0">
              <a:solidFill>
                <a:schemeClr val="bg2">
                  <a:lumMod val="50000"/>
                </a:schemeClr>
              </a:solidFill>
              <a:latin typeface="Bahnschrift" panose="020B0502040204020203" pitchFamily="34" charset="0"/>
            </a:endParaRPr>
          </a:p>
        </p:txBody>
      </p:sp>
    </p:spTree>
    <p:extLst>
      <p:ext uri="{BB962C8B-B14F-4D97-AF65-F5344CB8AC3E}">
        <p14:creationId xmlns:p14="http://schemas.microsoft.com/office/powerpoint/2010/main" val="4005129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A6DEFD6E-540C-544E-962C-F4A95C8AD665}"/>
              </a:ext>
            </a:extLst>
          </p:cNvPr>
          <p:cNvSpPr/>
          <p:nvPr/>
        </p:nvSpPr>
        <p:spPr>
          <a:xfrm rot="10800000" flipV="1">
            <a:off x="8465" y="-40328"/>
            <a:ext cx="12192000" cy="34608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659467" y="4021667"/>
            <a:ext cx="9033934" cy="2113527"/>
          </a:xfrm>
          <a:prstGeom prst="rect">
            <a:avLst/>
          </a:prstGeom>
          <a:solidFill>
            <a:schemeClr val="bg1"/>
          </a:solidFill>
        </p:spPr>
        <p:txBody>
          <a:bodyPr wrap="square" rtlCol="0">
            <a:spAutoFit/>
          </a:bodyPr>
          <a:lstStyle/>
          <a:p>
            <a:pPr algn="just">
              <a:lnSpc>
                <a:spcPct val="150000"/>
              </a:lnSpc>
            </a:pPr>
            <a:r>
              <a:rPr lang="en-US" dirty="0" smtClean="0">
                <a:latin typeface="Bahnschrift" panose="020B0502040204020203" pitchFamily="34" charset="0"/>
              </a:rPr>
              <a:t>Every company has a HR Department which deals with various recruitment and placement related work of the company. Here in this project we have a huge data set in from which we are going to extract insights which can be useful for HR department to work on and to gain knowledge about the recruitment process of the market. We have extracted many different insights which we will observe further in the report.</a:t>
            </a:r>
            <a:endParaRPr lang="en-IN" dirty="0">
              <a:latin typeface="Bahnschrift" panose="020B0502040204020203" pitchFamily="34" charset="0"/>
            </a:endParaRPr>
          </a:p>
        </p:txBody>
      </p:sp>
      <p:sp>
        <p:nvSpPr>
          <p:cNvPr id="4" name="TextBox 3"/>
          <p:cNvSpPr txBox="1"/>
          <p:nvPr/>
        </p:nvSpPr>
        <p:spPr>
          <a:xfrm>
            <a:off x="2582334" y="1261534"/>
            <a:ext cx="63330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ABOUT PROJECT</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4702535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6DEFD6E-540C-544E-962C-F4A95C8AD665}"/>
              </a:ext>
            </a:extLst>
          </p:cNvPr>
          <p:cNvSpPr/>
          <p:nvPr/>
        </p:nvSpPr>
        <p:spPr>
          <a:xfrm rot="10800000" flipV="1">
            <a:off x="0" y="0"/>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 xmlns:a16="http://schemas.microsoft.com/office/drawing/2014/main" id="{D3643F46-7764-ED4E-89E8-733EB275E889}"/>
              </a:ext>
            </a:extLst>
          </p:cNvPr>
          <p:cNvSpPr/>
          <p:nvPr/>
        </p:nvSpPr>
        <p:spPr>
          <a:xfrm>
            <a:off x="2499876" y="2394060"/>
            <a:ext cx="2249923" cy="12115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1">
            <a:extLst>
              <a:ext uri="{FF2B5EF4-FFF2-40B4-BE49-F238E27FC236}">
                <a16:creationId xmlns="" xmlns:a16="http://schemas.microsoft.com/office/drawing/2014/main" id="{7F27B721-0BB5-2741-A56C-0878060DE984}"/>
              </a:ext>
            </a:extLst>
          </p:cNvPr>
          <p:cNvSpPr/>
          <p:nvPr/>
        </p:nvSpPr>
        <p:spPr>
          <a:xfrm>
            <a:off x="3624837" y="2481936"/>
            <a:ext cx="1011497" cy="1035755"/>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5400" b="1" dirty="0">
                <a:latin typeface="Arial Narrow" panose="020B0606020202030204" pitchFamily="34" charset="0"/>
                <a:ea typeface="Roboto Medium" panose="02000000000000000000" pitchFamily="2" charset="0"/>
                <a:cs typeface="Arial Unicode MS" pitchFamily="2"/>
              </a:rPr>
              <a:t>5</a:t>
            </a:r>
            <a:endParaRPr lang="en-US" sz="5400" b="1" u="none" strike="noStrike" kern="1200" dirty="0">
              <a:ln>
                <a:noFill/>
              </a:ln>
              <a:latin typeface="Arial Narrow" panose="020B0606020202030204" pitchFamily="34" charset="0"/>
              <a:ea typeface="Roboto Medium" panose="02000000000000000000" pitchFamily="2" charset="0"/>
              <a:cs typeface="Arial Unicode MS" pitchFamily="2"/>
            </a:endParaRPr>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952999" y="2584314"/>
            <a:ext cx="5797457" cy="830997"/>
          </a:xfrm>
          <a:prstGeom prst="rect">
            <a:avLst/>
          </a:prstGeom>
          <a:noFill/>
        </p:spPr>
        <p:txBody>
          <a:bodyPr wrap="square" rtlCol="0">
            <a:spAutoFit/>
          </a:bodyPr>
          <a:lstStyle/>
          <a:p>
            <a:pPr algn="ctr"/>
            <a:r>
              <a:rPr lang="en-US" sz="4800" b="1" dirty="0" smtClean="0">
                <a:solidFill>
                  <a:schemeClr val="bg1"/>
                </a:solidFill>
                <a:latin typeface="Bahnschrift" panose="020B0502040204020203" pitchFamily="34" charset="0"/>
                <a:cs typeface="Arial" panose="020B0604020202020204" pitchFamily="34" charset="0"/>
              </a:rPr>
              <a:t>COUNTRY ANALYSIS</a:t>
            </a:r>
            <a:endParaRPr lang="en-IN" sz="4800" b="1" dirty="0">
              <a:solidFill>
                <a:schemeClr val="bg1"/>
              </a:solidFill>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val="33536749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00667" y="142256"/>
            <a:ext cx="10375897" cy="1200329"/>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SALES AND PROFIR </a:t>
            </a:r>
            <a:r>
              <a:rPr lang="en-US" sz="3600" b="1" dirty="0" smtClean="0">
                <a:solidFill>
                  <a:schemeClr val="bg1"/>
                </a:solidFill>
                <a:latin typeface="Bahnschrift" panose="020B0502040204020203" pitchFamily="34" charset="0"/>
              </a:rPr>
              <a:t>ANALYSIS ACROSS </a:t>
            </a:r>
          </a:p>
          <a:p>
            <a:pPr algn="ctr"/>
            <a:r>
              <a:rPr lang="en-US" sz="3600" b="1" dirty="0" smtClean="0">
                <a:solidFill>
                  <a:schemeClr val="bg1"/>
                </a:solidFill>
                <a:latin typeface="Bahnschrift" panose="020B0502040204020203" pitchFamily="34" charset="0"/>
              </a:rPr>
              <a:t>VARIOUS COUNTRIES</a:t>
            </a:r>
            <a:endParaRPr lang="en-IN" sz="3600" b="1" dirty="0">
              <a:solidFill>
                <a:schemeClr val="bg1"/>
              </a:solidFill>
              <a:latin typeface="Bahnschrift" panose="020B0502040204020203" pitchFamily="34" charset="0"/>
            </a:endParaRPr>
          </a:p>
        </p:txBody>
      </p:sp>
      <p:sp>
        <p:nvSpPr>
          <p:cNvPr id="10" name="TextBox 9"/>
          <p:cNvSpPr txBox="1"/>
          <p:nvPr/>
        </p:nvSpPr>
        <p:spPr>
          <a:xfrm>
            <a:off x="7349067" y="4590104"/>
            <a:ext cx="4216399" cy="1538883"/>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From the above table we can say that </a:t>
            </a:r>
            <a:r>
              <a:rPr lang="en-US" sz="1400" b="1" dirty="0" smtClean="0">
                <a:solidFill>
                  <a:schemeClr val="bg2">
                    <a:lumMod val="50000"/>
                  </a:schemeClr>
                </a:solidFill>
                <a:latin typeface="Bahnschrift" panose="020B0502040204020203" pitchFamily="34" charset="0"/>
              </a:rPr>
              <a:t>sales</a:t>
            </a:r>
            <a:r>
              <a:rPr lang="en-US" sz="1400" dirty="0" smtClean="0">
                <a:solidFill>
                  <a:schemeClr val="bg2">
                    <a:lumMod val="50000"/>
                  </a:schemeClr>
                </a:solidFill>
                <a:latin typeface="Bahnschrift" panose="020B0502040204020203" pitchFamily="34" charset="0"/>
              </a:rPr>
              <a:t> is </a:t>
            </a:r>
            <a:r>
              <a:rPr lang="en-US" sz="1400" b="1" dirty="0" smtClean="0">
                <a:solidFill>
                  <a:schemeClr val="bg2">
                    <a:lumMod val="50000"/>
                  </a:schemeClr>
                </a:solidFill>
                <a:latin typeface="Bahnschrift" panose="020B0502040204020203" pitchFamily="34" charset="0"/>
              </a:rPr>
              <a:t>highest</a:t>
            </a:r>
            <a:r>
              <a:rPr lang="en-US" sz="1400" dirty="0" smtClean="0">
                <a:solidFill>
                  <a:schemeClr val="bg2">
                    <a:lumMod val="50000"/>
                  </a:schemeClr>
                </a:solidFill>
                <a:latin typeface="Bahnschrift" panose="020B0502040204020203" pitchFamily="34" charset="0"/>
              </a:rPr>
              <a:t> in </a:t>
            </a:r>
            <a:r>
              <a:rPr lang="en-US" sz="1400" b="1" dirty="0" smtClean="0">
                <a:solidFill>
                  <a:schemeClr val="accent2"/>
                </a:solidFill>
                <a:latin typeface="Bahnschrift" panose="020B0502040204020203" pitchFamily="34" charset="0"/>
              </a:rPr>
              <a:t>Germany</a:t>
            </a:r>
            <a:r>
              <a:rPr lang="en-US" sz="1400" dirty="0" smtClean="0">
                <a:solidFill>
                  <a:schemeClr val="bg2">
                    <a:lumMod val="50000"/>
                  </a:schemeClr>
                </a:solidFill>
                <a:latin typeface="Bahnschrift" panose="020B0502040204020203" pitchFamily="34" charset="0"/>
              </a:rPr>
              <a:t> and </a:t>
            </a:r>
            <a:r>
              <a:rPr lang="en-US" sz="1400" b="1" dirty="0" smtClean="0">
                <a:solidFill>
                  <a:schemeClr val="bg2">
                    <a:lumMod val="50000"/>
                  </a:schemeClr>
                </a:solidFill>
                <a:latin typeface="Bahnschrift" panose="020B0502040204020203" pitchFamily="34" charset="0"/>
              </a:rPr>
              <a:t>lowest</a:t>
            </a:r>
            <a:r>
              <a:rPr lang="en-US" sz="1400" dirty="0" smtClean="0">
                <a:solidFill>
                  <a:schemeClr val="bg2">
                    <a:lumMod val="50000"/>
                  </a:schemeClr>
                </a:solidFill>
                <a:latin typeface="Bahnschrift" panose="020B0502040204020203" pitchFamily="34" charset="0"/>
              </a:rPr>
              <a:t> in </a:t>
            </a:r>
            <a:r>
              <a:rPr lang="en-US" sz="1400" b="1" dirty="0" smtClean="0">
                <a:solidFill>
                  <a:schemeClr val="accent2"/>
                </a:solidFill>
                <a:latin typeface="Bahnschrift" panose="020B0502040204020203" pitchFamily="34" charset="0"/>
              </a:rPr>
              <a:t>Switzerland</a:t>
            </a:r>
            <a:r>
              <a:rPr lang="en-US" sz="1400" dirty="0" smtClean="0">
                <a:solidFill>
                  <a:schemeClr val="bg2">
                    <a:lumMod val="50000"/>
                  </a:schemeClr>
                </a:solidFill>
                <a:latin typeface="Bahnschrift" panose="020B0502040204020203" pitchFamily="34" charset="0"/>
              </a:rPr>
              <a:t>. </a:t>
            </a:r>
          </a:p>
          <a:p>
            <a:pPr algn="just"/>
            <a:endParaRPr lang="en-US" sz="1400" dirty="0">
              <a:solidFill>
                <a:schemeClr val="bg2">
                  <a:lumMod val="50000"/>
                </a:schemeClr>
              </a:solidFill>
              <a:latin typeface="Bahnschrift" panose="020B0502040204020203" pitchFamily="34" charset="0"/>
            </a:endParaRPr>
          </a:p>
          <a:p>
            <a:pPr algn="just"/>
            <a:r>
              <a:rPr lang="en-US" sz="1400" dirty="0" smtClean="0">
                <a:solidFill>
                  <a:schemeClr val="bg2">
                    <a:lumMod val="50000"/>
                  </a:schemeClr>
                </a:solidFill>
                <a:latin typeface="Bahnschrift" panose="020B0502040204020203" pitchFamily="34" charset="0"/>
              </a:rPr>
              <a:t>Whereas the </a:t>
            </a:r>
            <a:r>
              <a:rPr lang="en-US" sz="1400" b="1" dirty="0" smtClean="0">
                <a:solidFill>
                  <a:schemeClr val="bg2">
                    <a:lumMod val="50000"/>
                  </a:schemeClr>
                </a:solidFill>
                <a:latin typeface="Bahnschrift" panose="020B0502040204020203" pitchFamily="34" charset="0"/>
              </a:rPr>
              <a:t>Profit </a:t>
            </a:r>
            <a:r>
              <a:rPr lang="en-US" sz="1400" dirty="0" smtClean="0">
                <a:solidFill>
                  <a:schemeClr val="bg2">
                    <a:lumMod val="50000"/>
                  </a:schemeClr>
                </a:solidFill>
                <a:latin typeface="Bahnschrift" panose="020B0502040204020203" pitchFamily="34" charset="0"/>
              </a:rPr>
              <a:t>is </a:t>
            </a:r>
            <a:r>
              <a:rPr lang="en-US" sz="1400" b="1" dirty="0" smtClean="0">
                <a:solidFill>
                  <a:schemeClr val="bg2">
                    <a:lumMod val="50000"/>
                  </a:schemeClr>
                </a:solidFill>
                <a:latin typeface="Bahnschrift" panose="020B0502040204020203" pitchFamily="34" charset="0"/>
              </a:rPr>
              <a:t>highest</a:t>
            </a:r>
            <a:r>
              <a:rPr lang="en-US" sz="1400" dirty="0" smtClean="0">
                <a:solidFill>
                  <a:schemeClr val="bg2">
                    <a:lumMod val="50000"/>
                  </a:schemeClr>
                </a:solidFill>
                <a:latin typeface="Bahnschrift" panose="020B0502040204020203" pitchFamily="34" charset="0"/>
              </a:rPr>
              <a:t> in </a:t>
            </a:r>
            <a:r>
              <a:rPr lang="en-US" sz="1400" b="1" dirty="0" smtClean="0">
                <a:solidFill>
                  <a:schemeClr val="accent2"/>
                </a:solidFill>
                <a:latin typeface="Bahnschrift" panose="020B0502040204020203" pitchFamily="34" charset="0"/>
              </a:rPr>
              <a:t>France</a:t>
            </a:r>
            <a:r>
              <a:rPr lang="en-US" sz="1400" dirty="0" smtClean="0">
                <a:solidFill>
                  <a:schemeClr val="bg2">
                    <a:lumMod val="50000"/>
                  </a:schemeClr>
                </a:solidFill>
                <a:latin typeface="Bahnschrift" panose="020B0502040204020203" pitchFamily="34" charset="0"/>
              </a:rPr>
              <a:t> and </a:t>
            </a:r>
            <a:r>
              <a:rPr lang="en-US" sz="1400" b="1" dirty="0" smtClean="0">
                <a:solidFill>
                  <a:schemeClr val="bg2">
                    <a:lumMod val="50000"/>
                  </a:schemeClr>
                </a:solidFill>
                <a:latin typeface="Bahnschrift" panose="020B0502040204020203" pitchFamily="34" charset="0"/>
              </a:rPr>
              <a:t>lowest</a:t>
            </a:r>
            <a:r>
              <a:rPr lang="en-US" sz="1400" dirty="0" smtClean="0">
                <a:solidFill>
                  <a:schemeClr val="bg2">
                    <a:lumMod val="50000"/>
                  </a:schemeClr>
                </a:solidFill>
                <a:latin typeface="Bahnschrift" panose="020B0502040204020203" pitchFamily="34" charset="0"/>
              </a:rPr>
              <a:t> in </a:t>
            </a:r>
            <a:r>
              <a:rPr lang="en-US" sz="1400" b="1" dirty="0" smtClean="0">
                <a:solidFill>
                  <a:schemeClr val="accent2"/>
                </a:solidFill>
                <a:latin typeface="Bahnschrift" panose="020B0502040204020203" pitchFamily="34" charset="0"/>
              </a:rPr>
              <a:t>Netherlands</a:t>
            </a:r>
            <a:r>
              <a:rPr lang="en-US" sz="1400" dirty="0" smtClean="0">
                <a:solidFill>
                  <a:schemeClr val="bg2">
                    <a:lumMod val="50000"/>
                  </a:schemeClr>
                </a:solidFill>
                <a:latin typeface="Bahnschrift" panose="020B0502040204020203" pitchFamily="34" charset="0"/>
              </a:rPr>
              <a:t>.</a:t>
            </a:r>
          </a:p>
        </p:txBody>
      </p:sp>
      <p:pic>
        <p:nvPicPr>
          <p:cNvPr id="2" name="Picture 1"/>
          <p:cNvPicPr>
            <a:picLocks noChangeAspect="1"/>
          </p:cNvPicPr>
          <p:nvPr/>
        </p:nvPicPr>
        <p:blipFill>
          <a:blip r:embed="rId2"/>
          <a:stretch>
            <a:fillRect/>
          </a:stretch>
        </p:blipFill>
        <p:spPr>
          <a:xfrm>
            <a:off x="355600" y="1525170"/>
            <a:ext cx="6409267" cy="5019675"/>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1448632385"/>
              </p:ext>
            </p:extLst>
          </p:nvPr>
        </p:nvGraphicFramePr>
        <p:xfrm>
          <a:off x="7393514" y="1525170"/>
          <a:ext cx="4083050" cy="2595880"/>
        </p:xfrm>
        <a:graphic>
          <a:graphicData uri="http://schemas.openxmlformats.org/drawingml/2006/table">
            <a:tbl>
              <a:tblPr firstRow="1" bandRow="1">
                <a:tableStyleId>{21E4AEA4-8DFA-4A89-87EB-49C32662AFE0}</a:tableStyleId>
              </a:tblPr>
              <a:tblGrid>
                <a:gridCol w="486834"/>
                <a:gridCol w="1521882"/>
                <a:gridCol w="1092200"/>
                <a:gridCol w="982134"/>
              </a:tblGrid>
              <a:tr h="370840">
                <a:tc>
                  <a:txBody>
                    <a:bodyPr/>
                    <a:lstStyle/>
                    <a:p>
                      <a:pPr algn="ctr"/>
                      <a:r>
                        <a:rPr lang="en-US" dirty="0" smtClean="0">
                          <a:latin typeface="Bahnschrift" panose="020B0502040204020203" pitchFamily="34" charset="0"/>
                        </a:rPr>
                        <a:t>No</a:t>
                      </a:r>
                      <a:endParaRPr lang="en-IN" dirty="0">
                        <a:latin typeface="Bahnschrift" panose="020B0502040204020203" pitchFamily="34" charset="0"/>
                      </a:endParaRPr>
                    </a:p>
                  </a:txBody>
                  <a:tcPr/>
                </a:tc>
                <a:tc>
                  <a:txBody>
                    <a:bodyPr/>
                    <a:lstStyle/>
                    <a:p>
                      <a:pPr algn="ctr"/>
                      <a:r>
                        <a:rPr lang="en-US" dirty="0" smtClean="0">
                          <a:latin typeface="Bahnschrift" panose="020B0502040204020203" pitchFamily="34" charset="0"/>
                        </a:rPr>
                        <a:t>Country</a:t>
                      </a:r>
                      <a:endParaRPr lang="en-IN" dirty="0">
                        <a:latin typeface="Bahnschrift" panose="020B0502040204020203" pitchFamily="34" charset="0"/>
                      </a:endParaRPr>
                    </a:p>
                  </a:txBody>
                  <a:tcPr/>
                </a:tc>
                <a:tc>
                  <a:txBody>
                    <a:bodyPr/>
                    <a:lstStyle/>
                    <a:p>
                      <a:pPr algn="ctr"/>
                      <a:r>
                        <a:rPr lang="en-US" dirty="0" smtClean="0">
                          <a:latin typeface="Bahnschrift" panose="020B0502040204020203" pitchFamily="34" charset="0"/>
                        </a:rPr>
                        <a:t>Sales</a:t>
                      </a:r>
                      <a:endParaRPr lang="en-IN" dirty="0">
                        <a:latin typeface="Bahnschrift" panose="020B0502040204020203" pitchFamily="34" charset="0"/>
                      </a:endParaRPr>
                    </a:p>
                  </a:txBody>
                  <a:tcPr/>
                </a:tc>
                <a:tc>
                  <a:txBody>
                    <a:bodyPr/>
                    <a:lstStyle/>
                    <a:p>
                      <a:pPr algn="ctr"/>
                      <a:r>
                        <a:rPr lang="en-US" dirty="0" smtClean="0">
                          <a:latin typeface="Bahnschrift" panose="020B0502040204020203" pitchFamily="34" charset="0"/>
                        </a:rPr>
                        <a:t>Profit</a:t>
                      </a:r>
                      <a:endParaRPr lang="en-IN" dirty="0">
                        <a:latin typeface="Bahnschrift" panose="020B0502040204020203" pitchFamily="34" charset="0"/>
                      </a:endParaRPr>
                    </a:p>
                  </a:txBody>
                  <a:tcPr/>
                </a:tc>
              </a:tr>
              <a:tr h="370840">
                <a:tc>
                  <a:txBody>
                    <a:bodyPr/>
                    <a:lstStyle/>
                    <a:p>
                      <a:pPr algn="ctr"/>
                      <a:r>
                        <a:rPr lang="en-US" dirty="0" smtClean="0">
                          <a:latin typeface="Bahnschrift" panose="020B0502040204020203" pitchFamily="34" charset="0"/>
                        </a:rPr>
                        <a:t>1</a:t>
                      </a:r>
                      <a:endParaRPr lang="en-IN" dirty="0">
                        <a:latin typeface="Bahnschrift" panose="020B0502040204020203" pitchFamily="34" charset="0"/>
                      </a:endParaRPr>
                    </a:p>
                  </a:txBody>
                  <a:tcPr/>
                </a:tc>
                <a:tc>
                  <a:txBody>
                    <a:bodyPr/>
                    <a:lstStyle/>
                    <a:p>
                      <a:pPr algn="ctr"/>
                      <a:r>
                        <a:rPr lang="en-US" dirty="0" smtClean="0">
                          <a:latin typeface="Bahnschrift" panose="020B0502040204020203" pitchFamily="34" charset="0"/>
                        </a:rPr>
                        <a:t>Germany</a:t>
                      </a:r>
                      <a:endParaRPr lang="en-IN" dirty="0">
                        <a:latin typeface="Bahnschrift" panose="020B0502040204020203" pitchFamily="34" charset="0"/>
                      </a:endParaRPr>
                    </a:p>
                  </a:txBody>
                  <a:tcPr/>
                </a:tc>
                <a:tc>
                  <a:txBody>
                    <a:bodyPr/>
                    <a:lstStyle/>
                    <a:p>
                      <a:pPr algn="ctr"/>
                      <a:r>
                        <a:rPr lang="en-US" dirty="0" smtClean="0">
                          <a:latin typeface="Bahnschrift" panose="020B0502040204020203" pitchFamily="34" charset="0"/>
                        </a:rPr>
                        <a:t>6,09,683</a:t>
                      </a:r>
                      <a:endParaRPr lang="en-IN" dirty="0">
                        <a:latin typeface="Bahnschrift" panose="020B0502040204020203" pitchFamily="34" charset="0"/>
                      </a:endParaRPr>
                    </a:p>
                  </a:txBody>
                  <a:tcPr/>
                </a:tc>
                <a:tc>
                  <a:txBody>
                    <a:bodyPr/>
                    <a:lstStyle/>
                    <a:p>
                      <a:pPr algn="ctr"/>
                      <a:r>
                        <a:rPr lang="en-US" dirty="0" smtClean="0">
                          <a:latin typeface="Bahnschrift" panose="020B0502040204020203" pitchFamily="34" charset="0"/>
                        </a:rPr>
                        <a:t>70,067</a:t>
                      </a:r>
                      <a:endParaRPr lang="en-IN" dirty="0">
                        <a:latin typeface="Bahnschrift" panose="020B0502040204020203" pitchFamily="34" charset="0"/>
                      </a:endParaRPr>
                    </a:p>
                  </a:txBody>
                  <a:tcPr/>
                </a:tc>
              </a:tr>
              <a:tr h="370840">
                <a:tc>
                  <a:txBody>
                    <a:bodyPr/>
                    <a:lstStyle/>
                    <a:p>
                      <a:pPr algn="ctr"/>
                      <a:r>
                        <a:rPr lang="en-US" dirty="0" smtClean="0">
                          <a:latin typeface="Bahnschrift" panose="020B0502040204020203" pitchFamily="34" charset="0"/>
                        </a:rPr>
                        <a:t>2</a:t>
                      </a:r>
                      <a:endParaRPr lang="en-IN" dirty="0">
                        <a:latin typeface="Bahnschrift" panose="020B0502040204020203" pitchFamily="34" charset="0"/>
                      </a:endParaRPr>
                    </a:p>
                  </a:txBody>
                  <a:tcPr/>
                </a:tc>
                <a:tc>
                  <a:txBody>
                    <a:bodyPr/>
                    <a:lstStyle/>
                    <a:p>
                      <a:pPr algn="ctr"/>
                      <a:r>
                        <a:rPr lang="en-US" dirty="0" smtClean="0">
                          <a:latin typeface="Bahnschrift" panose="020B0502040204020203" pitchFamily="34" charset="0"/>
                        </a:rPr>
                        <a:t>France</a:t>
                      </a:r>
                      <a:endParaRPr lang="en-IN" dirty="0">
                        <a:latin typeface="Bahnschrift" panose="020B0502040204020203" pitchFamily="34" charset="0"/>
                      </a:endParaRPr>
                    </a:p>
                  </a:txBody>
                  <a:tcPr/>
                </a:tc>
                <a:tc>
                  <a:txBody>
                    <a:bodyPr/>
                    <a:lstStyle/>
                    <a:p>
                      <a:pPr algn="ctr"/>
                      <a:r>
                        <a:rPr lang="en-US" dirty="0" smtClean="0">
                          <a:latin typeface="Bahnschrift" panose="020B0502040204020203" pitchFamily="34" charset="0"/>
                        </a:rPr>
                        <a:t>4,88,681</a:t>
                      </a:r>
                      <a:endParaRPr lang="en-IN" dirty="0">
                        <a:latin typeface="Bahnschrift" panose="020B0502040204020203" pitchFamily="34" charset="0"/>
                      </a:endParaRPr>
                    </a:p>
                  </a:txBody>
                  <a:tcPr/>
                </a:tc>
                <a:tc>
                  <a:txBody>
                    <a:bodyPr/>
                    <a:lstStyle/>
                    <a:p>
                      <a:pPr algn="ctr"/>
                      <a:r>
                        <a:rPr lang="en-US" dirty="0" smtClean="0">
                          <a:latin typeface="Bahnschrift" panose="020B0502040204020203" pitchFamily="34" charset="0"/>
                        </a:rPr>
                        <a:t>86,279</a:t>
                      </a:r>
                      <a:endParaRPr lang="en-IN" dirty="0">
                        <a:latin typeface="Bahnschrift" panose="020B0502040204020203" pitchFamily="34" charset="0"/>
                      </a:endParaRPr>
                    </a:p>
                  </a:txBody>
                  <a:tcPr/>
                </a:tc>
              </a:tr>
              <a:tr h="370840">
                <a:tc>
                  <a:txBody>
                    <a:bodyPr/>
                    <a:lstStyle/>
                    <a:p>
                      <a:pPr algn="ctr"/>
                      <a:r>
                        <a:rPr lang="en-US" dirty="0" smtClean="0">
                          <a:latin typeface="Bahnschrift" panose="020B0502040204020203" pitchFamily="34" charset="0"/>
                        </a:rPr>
                        <a:t>3</a:t>
                      </a:r>
                      <a:endParaRPr lang="en-IN" dirty="0">
                        <a:latin typeface="Bahnschrift" panose="020B0502040204020203" pitchFamily="34" charset="0"/>
                      </a:endParaRPr>
                    </a:p>
                  </a:txBody>
                  <a:tcPr/>
                </a:tc>
                <a:tc>
                  <a:txBody>
                    <a:bodyPr/>
                    <a:lstStyle/>
                    <a:p>
                      <a:pPr algn="ctr"/>
                      <a:r>
                        <a:rPr lang="en-US" dirty="0" smtClean="0">
                          <a:latin typeface="Bahnschrift" panose="020B0502040204020203" pitchFamily="34" charset="0"/>
                        </a:rPr>
                        <a:t>Netherlands</a:t>
                      </a:r>
                      <a:endParaRPr lang="en-IN" dirty="0">
                        <a:latin typeface="Bahnschrift" panose="020B0502040204020203" pitchFamily="34" charset="0"/>
                      </a:endParaRPr>
                    </a:p>
                  </a:txBody>
                  <a:tcPr/>
                </a:tc>
                <a:tc>
                  <a:txBody>
                    <a:bodyPr/>
                    <a:lstStyle/>
                    <a:p>
                      <a:pPr algn="ctr"/>
                      <a:r>
                        <a:rPr lang="en-US" dirty="0" smtClean="0">
                          <a:latin typeface="Bahnschrift" panose="020B0502040204020203" pitchFamily="34" charset="0"/>
                        </a:rPr>
                        <a:t>70,213</a:t>
                      </a:r>
                      <a:endParaRPr lang="en-IN" dirty="0">
                        <a:latin typeface="Bahnschrift" panose="020B0502040204020203" pitchFamily="34" charset="0"/>
                      </a:endParaRPr>
                    </a:p>
                  </a:txBody>
                  <a:tcPr/>
                </a:tc>
                <a:tc>
                  <a:txBody>
                    <a:bodyPr/>
                    <a:lstStyle/>
                    <a:p>
                      <a:pPr algn="ctr"/>
                      <a:r>
                        <a:rPr lang="en-US" dirty="0" smtClean="0">
                          <a:latin typeface="Bahnschrift" panose="020B0502040204020203" pitchFamily="34" charset="0"/>
                        </a:rPr>
                        <a:t>-37,188</a:t>
                      </a:r>
                      <a:endParaRPr lang="en-IN" dirty="0">
                        <a:latin typeface="Bahnschrift" panose="020B0502040204020203" pitchFamily="34" charset="0"/>
                      </a:endParaRPr>
                    </a:p>
                  </a:txBody>
                  <a:tcPr/>
                </a:tc>
              </a:tr>
              <a:tr h="370840">
                <a:tc>
                  <a:txBody>
                    <a:bodyPr/>
                    <a:lstStyle/>
                    <a:p>
                      <a:pPr algn="ctr"/>
                      <a:r>
                        <a:rPr lang="en-US" dirty="0" smtClean="0">
                          <a:latin typeface="Bahnschrift" panose="020B0502040204020203" pitchFamily="34" charset="0"/>
                        </a:rPr>
                        <a:t>4</a:t>
                      </a:r>
                      <a:endParaRPr lang="en-IN" dirty="0">
                        <a:latin typeface="Bahnschrift" panose="020B0502040204020203" pitchFamily="34" charset="0"/>
                      </a:endParaRPr>
                    </a:p>
                  </a:txBody>
                  <a:tcPr/>
                </a:tc>
                <a:tc>
                  <a:txBody>
                    <a:bodyPr/>
                    <a:lstStyle/>
                    <a:p>
                      <a:pPr algn="ctr"/>
                      <a:r>
                        <a:rPr lang="en-US" dirty="0" smtClean="0">
                          <a:latin typeface="Bahnschrift" panose="020B0502040204020203" pitchFamily="34" charset="0"/>
                        </a:rPr>
                        <a:t>Switzerland</a:t>
                      </a:r>
                      <a:endParaRPr lang="en-IN" dirty="0">
                        <a:latin typeface="Bahnschrift" panose="020B0502040204020203" pitchFamily="34" charset="0"/>
                      </a:endParaRPr>
                    </a:p>
                  </a:txBody>
                  <a:tcPr/>
                </a:tc>
                <a:tc>
                  <a:txBody>
                    <a:bodyPr/>
                    <a:lstStyle/>
                    <a:p>
                      <a:pPr algn="ctr"/>
                      <a:r>
                        <a:rPr lang="en-US" dirty="0" smtClean="0">
                          <a:latin typeface="Bahnschrift" panose="020B0502040204020203" pitchFamily="34" charset="0"/>
                        </a:rPr>
                        <a:t>24,874</a:t>
                      </a:r>
                      <a:endParaRPr lang="en-IN" dirty="0">
                        <a:latin typeface="Bahnschrift" panose="020B0502040204020203" pitchFamily="34" charset="0"/>
                      </a:endParaRPr>
                    </a:p>
                  </a:txBody>
                  <a:tcPr/>
                </a:tc>
                <a:tc>
                  <a:txBody>
                    <a:bodyPr/>
                    <a:lstStyle/>
                    <a:p>
                      <a:pPr algn="ctr"/>
                      <a:r>
                        <a:rPr lang="en-US" dirty="0" smtClean="0">
                          <a:latin typeface="Bahnschrift" panose="020B0502040204020203" pitchFamily="34" charset="0"/>
                        </a:rPr>
                        <a:t>7,234</a:t>
                      </a:r>
                      <a:endParaRPr lang="en-IN" dirty="0">
                        <a:latin typeface="Bahnschrift" panose="020B0502040204020203" pitchFamily="34" charset="0"/>
                      </a:endParaRPr>
                    </a:p>
                  </a:txBody>
                  <a:tcPr/>
                </a:tc>
              </a:tr>
              <a:tr h="370840">
                <a:tc>
                  <a:txBody>
                    <a:bodyPr/>
                    <a:lstStyle/>
                    <a:p>
                      <a:pPr algn="ctr"/>
                      <a:r>
                        <a:rPr lang="en-US" dirty="0" smtClean="0">
                          <a:latin typeface="Bahnschrift" panose="020B0502040204020203" pitchFamily="34" charset="0"/>
                        </a:rPr>
                        <a:t>5</a:t>
                      </a:r>
                      <a:endParaRPr lang="en-IN" dirty="0">
                        <a:latin typeface="Bahnschrift" panose="020B0502040204020203" pitchFamily="34" charset="0"/>
                      </a:endParaRPr>
                    </a:p>
                  </a:txBody>
                  <a:tcPr/>
                </a:tc>
                <a:tc>
                  <a:txBody>
                    <a:bodyPr/>
                    <a:lstStyle/>
                    <a:p>
                      <a:pPr algn="ctr"/>
                      <a:r>
                        <a:rPr lang="en-US" dirty="0" smtClean="0">
                          <a:latin typeface="Bahnschrift" panose="020B0502040204020203" pitchFamily="34" charset="0"/>
                        </a:rPr>
                        <a:t>Belgium</a:t>
                      </a:r>
                      <a:endParaRPr lang="en-IN" dirty="0">
                        <a:latin typeface="Bahnschrift" panose="020B0502040204020203" pitchFamily="34" charset="0"/>
                      </a:endParaRPr>
                    </a:p>
                  </a:txBody>
                  <a:tcPr/>
                </a:tc>
                <a:tc>
                  <a:txBody>
                    <a:bodyPr/>
                    <a:lstStyle/>
                    <a:p>
                      <a:pPr algn="ctr"/>
                      <a:r>
                        <a:rPr lang="en-US" dirty="0" smtClean="0">
                          <a:latin typeface="Bahnschrift" panose="020B0502040204020203" pitchFamily="34" charset="0"/>
                        </a:rPr>
                        <a:t>43,200</a:t>
                      </a:r>
                      <a:endParaRPr lang="en-IN" dirty="0">
                        <a:latin typeface="Bahnschrift" panose="020B0502040204020203" pitchFamily="34" charset="0"/>
                      </a:endParaRPr>
                    </a:p>
                  </a:txBody>
                  <a:tcPr/>
                </a:tc>
                <a:tc>
                  <a:txBody>
                    <a:bodyPr/>
                    <a:lstStyle/>
                    <a:p>
                      <a:pPr algn="ctr"/>
                      <a:r>
                        <a:rPr lang="en-US" dirty="0" smtClean="0">
                          <a:latin typeface="Bahnschrift" panose="020B0502040204020203" pitchFamily="34" charset="0"/>
                        </a:rPr>
                        <a:t>9,912</a:t>
                      </a:r>
                      <a:endParaRPr lang="en-IN" dirty="0">
                        <a:latin typeface="Bahnschrift" panose="020B0502040204020203" pitchFamily="34" charset="0"/>
                      </a:endParaRPr>
                    </a:p>
                  </a:txBody>
                  <a:tcPr/>
                </a:tc>
              </a:tr>
              <a:tr h="370840">
                <a:tc>
                  <a:txBody>
                    <a:bodyPr/>
                    <a:lstStyle/>
                    <a:p>
                      <a:pPr algn="ctr"/>
                      <a:r>
                        <a:rPr lang="en-US" dirty="0" smtClean="0">
                          <a:latin typeface="Bahnschrift" panose="020B0502040204020203" pitchFamily="34" charset="0"/>
                        </a:rPr>
                        <a:t>6</a:t>
                      </a:r>
                      <a:endParaRPr lang="en-IN" dirty="0">
                        <a:latin typeface="Bahnschrift" panose="020B0502040204020203" pitchFamily="34" charset="0"/>
                      </a:endParaRPr>
                    </a:p>
                  </a:txBody>
                  <a:tcPr/>
                </a:tc>
                <a:tc>
                  <a:txBody>
                    <a:bodyPr/>
                    <a:lstStyle/>
                    <a:p>
                      <a:pPr algn="ctr"/>
                      <a:r>
                        <a:rPr lang="en-US" dirty="0" smtClean="0">
                          <a:latin typeface="Bahnschrift" panose="020B0502040204020203" pitchFamily="34" charset="0"/>
                        </a:rPr>
                        <a:t>Austria</a:t>
                      </a:r>
                      <a:endParaRPr lang="en-IN" dirty="0">
                        <a:latin typeface="Bahnschrift" panose="020B0502040204020203" pitchFamily="34" charset="0"/>
                      </a:endParaRPr>
                    </a:p>
                  </a:txBody>
                  <a:tcPr/>
                </a:tc>
                <a:tc>
                  <a:txBody>
                    <a:bodyPr/>
                    <a:lstStyle/>
                    <a:p>
                      <a:pPr algn="ctr"/>
                      <a:r>
                        <a:rPr lang="en-US" dirty="0" smtClean="0">
                          <a:latin typeface="Bahnschrift" panose="020B0502040204020203" pitchFamily="34" charset="0"/>
                        </a:rPr>
                        <a:t>79,382</a:t>
                      </a:r>
                      <a:endParaRPr lang="en-IN" dirty="0">
                        <a:latin typeface="Bahnschrift" panose="020B0502040204020203" pitchFamily="34" charset="0"/>
                      </a:endParaRPr>
                    </a:p>
                  </a:txBody>
                  <a:tcPr/>
                </a:tc>
                <a:tc>
                  <a:txBody>
                    <a:bodyPr/>
                    <a:lstStyle/>
                    <a:p>
                      <a:pPr algn="ctr"/>
                      <a:r>
                        <a:rPr lang="en-US" dirty="0" smtClean="0">
                          <a:latin typeface="Bahnschrift" panose="020B0502040204020203" pitchFamily="34" charset="0"/>
                        </a:rPr>
                        <a:t>21,332</a:t>
                      </a:r>
                      <a:endParaRPr lang="en-IN" dirty="0">
                        <a:latin typeface="Bahnschrift" panose="020B0502040204020203" pitchFamily="34" charset="0"/>
                      </a:endParaRPr>
                    </a:p>
                  </a:txBody>
                  <a:tcPr/>
                </a:tc>
              </a:tr>
            </a:tbl>
          </a:graphicData>
        </a:graphic>
      </p:graphicFrame>
    </p:spTree>
    <p:extLst>
      <p:ext uri="{BB962C8B-B14F-4D97-AF65-F5344CB8AC3E}">
        <p14:creationId xmlns:p14="http://schemas.microsoft.com/office/powerpoint/2010/main" val="30045781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00667" y="142256"/>
            <a:ext cx="1037589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SALES ANALYSIS IN EUROPEAN COUNTRIES</a:t>
            </a:r>
            <a:endParaRPr lang="en-IN" sz="3600" b="1" dirty="0">
              <a:solidFill>
                <a:schemeClr val="bg1"/>
              </a:solidFill>
              <a:latin typeface="Bahnschrift" panose="020B0502040204020203" pitchFamily="34" charset="0"/>
            </a:endParaRPr>
          </a:p>
        </p:txBody>
      </p:sp>
      <p:sp>
        <p:nvSpPr>
          <p:cNvPr id="10" name="TextBox 9"/>
          <p:cNvSpPr txBox="1"/>
          <p:nvPr/>
        </p:nvSpPr>
        <p:spPr>
          <a:xfrm>
            <a:off x="6288615" y="3050457"/>
            <a:ext cx="3268132" cy="892552"/>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a:t>
            </a:r>
            <a:r>
              <a:rPr lang="en-US" sz="2400" dirty="0" smtClean="0">
                <a:solidFill>
                  <a:srgbClr val="7030A0"/>
                </a:solidFill>
                <a:latin typeface="Bahnschrift" panose="020B0502040204020203" pitchFamily="34" charset="0"/>
              </a:rPr>
              <a:t>INSIGHTS</a:t>
            </a:r>
          </a:p>
          <a:p>
            <a:pPr algn="just"/>
            <a:r>
              <a:rPr lang="en-US" sz="1400" dirty="0" smtClean="0">
                <a:solidFill>
                  <a:schemeClr val="bg2">
                    <a:lumMod val="50000"/>
                  </a:schemeClr>
                </a:solidFill>
                <a:latin typeface="Bahnschrift" panose="020B0502040204020203" pitchFamily="34" charset="0"/>
              </a:rPr>
              <a:t>The </a:t>
            </a:r>
            <a:r>
              <a:rPr lang="en-US" sz="1400" b="1" dirty="0" smtClean="0">
                <a:solidFill>
                  <a:schemeClr val="bg2">
                    <a:lumMod val="50000"/>
                  </a:schemeClr>
                </a:solidFill>
                <a:latin typeface="Bahnschrift" panose="020B0502040204020203" pitchFamily="34" charset="0"/>
              </a:rPr>
              <a:t>sales </a:t>
            </a:r>
            <a:r>
              <a:rPr lang="en-US" sz="1400" dirty="0" smtClean="0">
                <a:solidFill>
                  <a:schemeClr val="bg2">
                    <a:lumMod val="50000"/>
                  </a:schemeClr>
                </a:solidFill>
                <a:latin typeface="Bahnschrift" panose="020B0502040204020203" pitchFamily="34" charset="0"/>
              </a:rPr>
              <a:t>is </a:t>
            </a:r>
            <a:r>
              <a:rPr lang="en-US" sz="1400" b="1" dirty="0" smtClean="0">
                <a:solidFill>
                  <a:schemeClr val="accent2"/>
                </a:solidFill>
                <a:latin typeface="Bahnschrift" panose="020B0502040204020203" pitchFamily="34" charset="0"/>
              </a:rPr>
              <a:t>highest in France </a:t>
            </a:r>
            <a:r>
              <a:rPr lang="en-US" sz="1400" dirty="0" smtClean="0">
                <a:solidFill>
                  <a:schemeClr val="bg2">
                    <a:lumMod val="50000"/>
                  </a:schemeClr>
                </a:solidFill>
                <a:latin typeface="Bahnschrift" panose="020B0502040204020203" pitchFamily="34" charset="0"/>
              </a:rPr>
              <a:t>whereas in </a:t>
            </a:r>
            <a:r>
              <a:rPr lang="en-US" sz="1400" b="1" dirty="0" smtClean="0">
                <a:solidFill>
                  <a:schemeClr val="accent2"/>
                </a:solidFill>
                <a:latin typeface="Bahnschrift" panose="020B0502040204020203" pitchFamily="34" charset="0"/>
              </a:rPr>
              <a:t>Ireland it is lowest</a:t>
            </a:r>
            <a:endParaRPr lang="en-IN" sz="1400" b="1" dirty="0">
              <a:solidFill>
                <a:schemeClr val="accent2"/>
              </a:solidFill>
              <a:latin typeface="Bahnschrift" panose="020B0502040204020203" pitchFamily="34" charset="0"/>
            </a:endParaRPr>
          </a:p>
        </p:txBody>
      </p:sp>
      <p:pic>
        <p:nvPicPr>
          <p:cNvPr id="3" name="Picture 2"/>
          <p:cNvPicPr>
            <a:picLocks noChangeAspect="1"/>
          </p:cNvPicPr>
          <p:nvPr/>
        </p:nvPicPr>
        <p:blipFill>
          <a:blip r:embed="rId2"/>
          <a:stretch>
            <a:fillRect/>
          </a:stretch>
        </p:blipFill>
        <p:spPr>
          <a:xfrm>
            <a:off x="526522" y="1769533"/>
            <a:ext cx="5062855" cy="3454400"/>
          </a:xfrm>
          <a:prstGeom prst="rect">
            <a:avLst/>
          </a:prstGeom>
        </p:spPr>
      </p:pic>
      <p:sp>
        <p:nvSpPr>
          <p:cNvPr id="4" name="TextBox 3"/>
          <p:cNvSpPr txBox="1"/>
          <p:nvPr/>
        </p:nvSpPr>
        <p:spPr>
          <a:xfrm>
            <a:off x="863600" y="5585767"/>
            <a:ext cx="1041400" cy="461665"/>
          </a:xfrm>
          <a:prstGeom prst="rect">
            <a:avLst/>
          </a:prstGeom>
          <a:noFill/>
          <a:ln>
            <a:solidFill>
              <a:schemeClr val="tx1"/>
            </a:solidFill>
          </a:ln>
        </p:spPr>
        <p:txBody>
          <a:bodyPr wrap="square" rtlCol="0">
            <a:spAutoFit/>
          </a:bodyPr>
          <a:lstStyle/>
          <a:p>
            <a:r>
              <a:rPr lang="en-US" sz="1200" dirty="0" smtClean="0">
                <a:latin typeface="Bahnschrift" panose="020B0502040204020203" pitchFamily="34" charset="0"/>
              </a:rPr>
              <a:t>Ireland</a:t>
            </a:r>
          </a:p>
          <a:p>
            <a:r>
              <a:rPr lang="en-US" sz="1200" dirty="0" smtClean="0">
                <a:latin typeface="Bahnschrift" panose="020B0502040204020203" pitchFamily="34" charset="0"/>
              </a:rPr>
              <a:t>Sales: 15,998</a:t>
            </a:r>
            <a:endParaRPr lang="en-IN" sz="1200" dirty="0">
              <a:latin typeface="Bahnschrift" panose="020B0502040204020203" pitchFamily="34" charset="0"/>
            </a:endParaRPr>
          </a:p>
        </p:txBody>
      </p:sp>
      <p:cxnSp>
        <p:nvCxnSpPr>
          <p:cNvPr id="6" name="Curved Connector 5"/>
          <p:cNvCxnSpPr>
            <a:endCxn id="4" idx="0"/>
          </p:cNvCxnSpPr>
          <p:nvPr/>
        </p:nvCxnSpPr>
        <p:spPr>
          <a:xfrm rot="5400000">
            <a:off x="844154" y="4364847"/>
            <a:ext cx="1761067" cy="680773"/>
          </a:xfrm>
          <a:prstGeom prst="curvedConnector3">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965979" y="5585766"/>
            <a:ext cx="1216554" cy="461665"/>
          </a:xfrm>
          <a:prstGeom prst="rect">
            <a:avLst/>
          </a:prstGeom>
          <a:noFill/>
          <a:ln>
            <a:solidFill>
              <a:schemeClr val="tx1"/>
            </a:solidFill>
          </a:ln>
        </p:spPr>
        <p:txBody>
          <a:bodyPr wrap="square" rtlCol="0">
            <a:spAutoFit/>
          </a:bodyPr>
          <a:lstStyle/>
          <a:p>
            <a:r>
              <a:rPr lang="en-US" sz="1200" dirty="0" smtClean="0">
                <a:latin typeface="Bahnschrift" panose="020B0502040204020203" pitchFamily="34" charset="0"/>
              </a:rPr>
              <a:t>France</a:t>
            </a:r>
          </a:p>
          <a:p>
            <a:r>
              <a:rPr lang="en-US" sz="1200" dirty="0" smtClean="0">
                <a:latin typeface="Bahnschrift" panose="020B0502040204020203" pitchFamily="34" charset="0"/>
              </a:rPr>
              <a:t>Sales: 609,683</a:t>
            </a:r>
            <a:endParaRPr lang="en-IN" sz="1200" dirty="0">
              <a:latin typeface="Bahnschrift" panose="020B0502040204020203" pitchFamily="34" charset="0"/>
            </a:endParaRPr>
          </a:p>
        </p:txBody>
      </p:sp>
      <p:cxnSp>
        <p:nvCxnSpPr>
          <p:cNvPr id="9" name="Curved Connector 8"/>
          <p:cNvCxnSpPr>
            <a:endCxn id="12" idx="0"/>
          </p:cNvCxnSpPr>
          <p:nvPr/>
        </p:nvCxnSpPr>
        <p:spPr>
          <a:xfrm rot="16200000" flipH="1">
            <a:off x="2575645" y="4587155"/>
            <a:ext cx="1166166" cy="831056"/>
          </a:xfrm>
          <a:prstGeom prst="curvedConnector3">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9150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00667" y="142256"/>
            <a:ext cx="1037589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PROFIT ANALYSIS IN EUROPEAN COUNTRIES</a:t>
            </a:r>
            <a:endParaRPr lang="en-IN" sz="3600" b="1" dirty="0">
              <a:solidFill>
                <a:schemeClr val="bg1"/>
              </a:solidFill>
              <a:latin typeface="Bahnschrift" panose="020B0502040204020203" pitchFamily="34" charset="0"/>
            </a:endParaRPr>
          </a:p>
        </p:txBody>
      </p:sp>
      <p:sp>
        <p:nvSpPr>
          <p:cNvPr id="10" name="TextBox 9"/>
          <p:cNvSpPr txBox="1"/>
          <p:nvPr/>
        </p:nvSpPr>
        <p:spPr>
          <a:xfrm>
            <a:off x="7196668" y="2947570"/>
            <a:ext cx="3268132" cy="1107996"/>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According to the visual the </a:t>
            </a:r>
            <a:r>
              <a:rPr lang="en-US" sz="1400" b="1" dirty="0" smtClean="0">
                <a:solidFill>
                  <a:schemeClr val="accent2"/>
                </a:solidFill>
                <a:latin typeface="Bahnschrift" panose="020B0502040204020203" pitchFamily="34" charset="0"/>
              </a:rPr>
              <a:t>Profit</a:t>
            </a:r>
            <a:r>
              <a:rPr lang="en-US" sz="1400" dirty="0" smtClean="0">
                <a:solidFill>
                  <a:schemeClr val="bg2">
                    <a:lumMod val="50000"/>
                  </a:schemeClr>
                </a:solidFill>
                <a:latin typeface="Bahnschrift" panose="020B0502040204020203" pitchFamily="34" charset="0"/>
              </a:rPr>
              <a:t> is </a:t>
            </a:r>
            <a:r>
              <a:rPr lang="en-US" sz="1400" b="1" dirty="0" smtClean="0">
                <a:solidFill>
                  <a:schemeClr val="bg2">
                    <a:lumMod val="50000"/>
                  </a:schemeClr>
                </a:solidFill>
                <a:latin typeface="Bahnschrift" panose="020B0502040204020203" pitchFamily="34" charset="0"/>
              </a:rPr>
              <a:t>Highest</a:t>
            </a:r>
            <a:r>
              <a:rPr lang="en-US" sz="1400" dirty="0" smtClean="0">
                <a:solidFill>
                  <a:schemeClr val="bg2">
                    <a:lumMod val="50000"/>
                  </a:schemeClr>
                </a:solidFill>
                <a:latin typeface="Bahnschrift" panose="020B0502040204020203" pitchFamily="34" charset="0"/>
              </a:rPr>
              <a:t> in </a:t>
            </a:r>
            <a:r>
              <a:rPr lang="en-US" sz="1400" b="1" dirty="0" smtClean="0">
                <a:solidFill>
                  <a:schemeClr val="accent2"/>
                </a:solidFill>
                <a:latin typeface="Bahnschrift" panose="020B0502040204020203" pitchFamily="34" charset="0"/>
              </a:rPr>
              <a:t>United Kingdom (U.K) </a:t>
            </a:r>
            <a:r>
              <a:rPr lang="en-US" sz="1400" dirty="0" smtClean="0">
                <a:solidFill>
                  <a:schemeClr val="bg2">
                    <a:lumMod val="50000"/>
                  </a:schemeClr>
                </a:solidFill>
                <a:latin typeface="Bahnschrift" panose="020B0502040204020203" pitchFamily="34" charset="0"/>
              </a:rPr>
              <a:t>and </a:t>
            </a:r>
            <a:r>
              <a:rPr lang="en-US" sz="1400" b="1" dirty="0" smtClean="0">
                <a:solidFill>
                  <a:schemeClr val="bg2">
                    <a:lumMod val="50000"/>
                  </a:schemeClr>
                </a:solidFill>
                <a:latin typeface="Bahnschrift" panose="020B0502040204020203" pitchFamily="34" charset="0"/>
              </a:rPr>
              <a:t>Least</a:t>
            </a:r>
            <a:r>
              <a:rPr lang="en-US" sz="1400" dirty="0" smtClean="0">
                <a:solidFill>
                  <a:schemeClr val="bg2">
                    <a:lumMod val="50000"/>
                  </a:schemeClr>
                </a:solidFill>
                <a:latin typeface="Bahnschrift" panose="020B0502040204020203" pitchFamily="34" charset="0"/>
              </a:rPr>
              <a:t> in </a:t>
            </a:r>
            <a:r>
              <a:rPr lang="en-US" sz="1400" b="1" dirty="0" smtClean="0">
                <a:solidFill>
                  <a:schemeClr val="accent2"/>
                </a:solidFill>
                <a:latin typeface="Bahnschrift" panose="020B0502040204020203" pitchFamily="34" charset="0"/>
              </a:rPr>
              <a:t>Netherlands.</a:t>
            </a:r>
          </a:p>
        </p:txBody>
      </p:sp>
      <p:pic>
        <p:nvPicPr>
          <p:cNvPr id="2" name="Picture 1"/>
          <p:cNvPicPr>
            <a:picLocks noChangeAspect="1"/>
          </p:cNvPicPr>
          <p:nvPr/>
        </p:nvPicPr>
        <p:blipFill>
          <a:blip r:embed="rId2"/>
          <a:stretch>
            <a:fillRect/>
          </a:stretch>
        </p:blipFill>
        <p:spPr>
          <a:xfrm>
            <a:off x="448203" y="1675869"/>
            <a:ext cx="5551256" cy="3802064"/>
          </a:xfrm>
          <a:prstGeom prst="rect">
            <a:avLst/>
          </a:prstGeom>
        </p:spPr>
      </p:pic>
      <p:sp>
        <p:nvSpPr>
          <p:cNvPr id="7" name="TextBox 6"/>
          <p:cNvSpPr txBox="1"/>
          <p:nvPr/>
        </p:nvSpPr>
        <p:spPr>
          <a:xfrm>
            <a:off x="846667" y="5941367"/>
            <a:ext cx="1151466" cy="461665"/>
          </a:xfrm>
          <a:prstGeom prst="rect">
            <a:avLst/>
          </a:prstGeom>
          <a:noFill/>
          <a:ln>
            <a:solidFill>
              <a:schemeClr val="tx1"/>
            </a:solidFill>
          </a:ln>
        </p:spPr>
        <p:txBody>
          <a:bodyPr wrap="square" rtlCol="0">
            <a:spAutoFit/>
          </a:bodyPr>
          <a:lstStyle/>
          <a:p>
            <a:r>
              <a:rPr lang="en-US" sz="1200" dirty="0" smtClean="0">
                <a:latin typeface="Bahnschrift" panose="020B0502040204020203" pitchFamily="34" charset="0"/>
              </a:rPr>
              <a:t>Netherlands</a:t>
            </a:r>
          </a:p>
          <a:p>
            <a:r>
              <a:rPr lang="en-US" sz="1200" dirty="0" smtClean="0">
                <a:latin typeface="Bahnschrift" panose="020B0502040204020203" pitchFamily="34" charset="0"/>
              </a:rPr>
              <a:t>Profit: -37,188</a:t>
            </a:r>
            <a:endParaRPr lang="en-IN" sz="1200" dirty="0">
              <a:latin typeface="Bahnschrift" panose="020B0502040204020203" pitchFamily="34" charset="0"/>
            </a:endParaRPr>
          </a:p>
        </p:txBody>
      </p:sp>
      <p:sp>
        <p:nvSpPr>
          <p:cNvPr id="8" name="TextBox 7"/>
          <p:cNvSpPr txBox="1"/>
          <p:nvPr/>
        </p:nvSpPr>
        <p:spPr>
          <a:xfrm>
            <a:off x="2949045" y="5941366"/>
            <a:ext cx="1309687" cy="461665"/>
          </a:xfrm>
          <a:prstGeom prst="rect">
            <a:avLst/>
          </a:prstGeom>
          <a:noFill/>
          <a:ln>
            <a:solidFill>
              <a:schemeClr val="tx1"/>
            </a:solidFill>
          </a:ln>
        </p:spPr>
        <p:txBody>
          <a:bodyPr wrap="square" rtlCol="0">
            <a:spAutoFit/>
          </a:bodyPr>
          <a:lstStyle/>
          <a:p>
            <a:r>
              <a:rPr lang="en-US" sz="1200" dirty="0" smtClean="0">
                <a:latin typeface="Bahnschrift" panose="020B0502040204020203" pitchFamily="34" charset="0"/>
              </a:rPr>
              <a:t>United Kingdom</a:t>
            </a:r>
          </a:p>
          <a:p>
            <a:r>
              <a:rPr lang="en-US" sz="1200" dirty="0" smtClean="0">
                <a:latin typeface="Bahnschrift" panose="020B0502040204020203" pitchFamily="34" charset="0"/>
              </a:rPr>
              <a:t>Profit: 90,382</a:t>
            </a:r>
            <a:endParaRPr lang="en-IN" sz="1200" dirty="0">
              <a:latin typeface="Bahnschrift" panose="020B0502040204020203" pitchFamily="34" charset="0"/>
            </a:endParaRPr>
          </a:p>
        </p:txBody>
      </p:sp>
      <p:cxnSp>
        <p:nvCxnSpPr>
          <p:cNvPr id="5" name="Curved Connector 4"/>
          <p:cNvCxnSpPr>
            <a:endCxn id="8" idx="0"/>
          </p:cNvCxnSpPr>
          <p:nvPr/>
        </p:nvCxnSpPr>
        <p:spPr>
          <a:xfrm rot="16200000" flipH="1">
            <a:off x="2040128" y="4377605"/>
            <a:ext cx="1978966" cy="1148556"/>
          </a:xfrm>
          <a:prstGeom prst="curved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urved Connector 8"/>
          <p:cNvCxnSpPr>
            <a:endCxn id="7" idx="0"/>
          </p:cNvCxnSpPr>
          <p:nvPr/>
        </p:nvCxnSpPr>
        <p:spPr>
          <a:xfrm rot="5400000">
            <a:off x="1141206" y="4133528"/>
            <a:ext cx="2089034" cy="1526645"/>
          </a:xfrm>
          <a:prstGeom prst="curved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65392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9636" y="0"/>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17687" y="91291"/>
            <a:ext cx="10375897" cy="1200329"/>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PROFIT MARGIN ANALYSIS IN </a:t>
            </a:r>
          </a:p>
          <a:p>
            <a:pPr algn="ctr"/>
            <a:r>
              <a:rPr lang="en-US" sz="3600" b="1" dirty="0" smtClean="0">
                <a:solidFill>
                  <a:schemeClr val="bg1"/>
                </a:solidFill>
                <a:latin typeface="Bahnschrift" panose="020B0502040204020203" pitchFamily="34" charset="0"/>
              </a:rPr>
              <a:t>EUROPEAN COUNTRIES</a:t>
            </a:r>
            <a:endParaRPr lang="en-IN" sz="3600" b="1" dirty="0">
              <a:solidFill>
                <a:schemeClr val="bg1"/>
              </a:solidFill>
              <a:latin typeface="Bahnschrift" panose="020B0502040204020203" pitchFamily="34" charset="0"/>
            </a:endParaRPr>
          </a:p>
        </p:txBody>
      </p:sp>
      <p:sp>
        <p:nvSpPr>
          <p:cNvPr id="10" name="TextBox 9"/>
          <p:cNvSpPr txBox="1"/>
          <p:nvPr/>
        </p:nvSpPr>
        <p:spPr>
          <a:xfrm>
            <a:off x="6934199" y="3078314"/>
            <a:ext cx="3268132" cy="892552"/>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The </a:t>
            </a:r>
            <a:r>
              <a:rPr lang="en-US" sz="1400" b="1" dirty="0" smtClean="0">
                <a:solidFill>
                  <a:schemeClr val="accent2"/>
                </a:solidFill>
                <a:latin typeface="Bahnschrift" panose="020B0502040204020203" pitchFamily="34" charset="0"/>
              </a:rPr>
              <a:t>Profit Margin </a:t>
            </a:r>
            <a:r>
              <a:rPr lang="en-US" sz="1400" dirty="0" smtClean="0">
                <a:solidFill>
                  <a:schemeClr val="bg2">
                    <a:lumMod val="50000"/>
                  </a:schemeClr>
                </a:solidFill>
                <a:latin typeface="Bahnschrift" panose="020B0502040204020203" pitchFamily="34" charset="0"/>
              </a:rPr>
              <a:t>is </a:t>
            </a:r>
            <a:r>
              <a:rPr lang="en-US" sz="1400" b="1" dirty="0" smtClean="0">
                <a:solidFill>
                  <a:schemeClr val="bg2">
                    <a:lumMod val="50000"/>
                  </a:schemeClr>
                </a:solidFill>
                <a:latin typeface="Bahnschrift" panose="020B0502040204020203" pitchFamily="34" charset="0"/>
              </a:rPr>
              <a:t>highest</a:t>
            </a:r>
            <a:r>
              <a:rPr lang="en-US" sz="1400" dirty="0" smtClean="0">
                <a:solidFill>
                  <a:schemeClr val="bg2">
                    <a:lumMod val="50000"/>
                  </a:schemeClr>
                </a:solidFill>
                <a:latin typeface="Bahnschrift" panose="020B0502040204020203" pitchFamily="34" charset="0"/>
              </a:rPr>
              <a:t> in </a:t>
            </a:r>
            <a:r>
              <a:rPr lang="en-US" sz="1400" b="1" dirty="0" smtClean="0">
                <a:solidFill>
                  <a:schemeClr val="accent2"/>
                </a:solidFill>
                <a:latin typeface="Bahnschrift" panose="020B0502040204020203" pitchFamily="34" charset="0"/>
              </a:rPr>
              <a:t>Norway</a:t>
            </a:r>
            <a:r>
              <a:rPr lang="en-US" sz="1400" dirty="0" smtClean="0">
                <a:solidFill>
                  <a:schemeClr val="bg2">
                    <a:lumMod val="50000"/>
                  </a:schemeClr>
                </a:solidFill>
                <a:latin typeface="Bahnschrift" panose="020B0502040204020203" pitchFamily="34" charset="0"/>
              </a:rPr>
              <a:t> whereas it is </a:t>
            </a:r>
            <a:r>
              <a:rPr lang="en-US" sz="1400" b="1" dirty="0" smtClean="0">
                <a:solidFill>
                  <a:schemeClr val="bg2">
                    <a:lumMod val="50000"/>
                  </a:schemeClr>
                </a:solidFill>
                <a:latin typeface="Bahnschrift" panose="020B0502040204020203" pitchFamily="34" charset="0"/>
              </a:rPr>
              <a:t>lowest</a:t>
            </a:r>
            <a:r>
              <a:rPr lang="en-US" sz="1400" dirty="0" smtClean="0">
                <a:solidFill>
                  <a:schemeClr val="bg2">
                    <a:lumMod val="50000"/>
                  </a:schemeClr>
                </a:solidFill>
                <a:latin typeface="Bahnschrift" panose="020B0502040204020203" pitchFamily="34" charset="0"/>
              </a:rPr>
              <a:t> in </a:t>
            </a:r>
            <a:r>
              <a:rPr lang="en-US" sz="1400" b="1" dirty="0" smtClean="0">
                <a:solidFill>
                  <a:schemeClr val="accent2"/>
                </a:solidFill>
                <a:latin typeface="Bahnschrift" panose="020B0502040204020203" pitchFamily="34" charset="0"/>
              </a:rPr>
              <a:t>Netherlands.</a:t>
            </a:r>
          </a:p>
        </p:txBody>
      </p:sp>
      <p:pic>
        <p:nvPicPr>
          <p:cNvPr id="3" name="Picture 2"/>
          <p:cNvPicPr>
            <a:picLocks noChangeAspect="1"/>
          </p:cNvPicPr>
          <p:nvPr/>
        </p:nvPicPr>
        <p:blipFill>
          <a:blip r:embed="rId2"/>
          <a:stretch>
            <a:fillRect/>
          </a:stretch>
        </p:blipFill>
        <p:spPr>
          <a:xfrm>
            <a:off x="366712" y="1604961"/>
            <a:ext cx="5738924" cy="4059239"/>
          </a:xfrm>
          <a:prstGeom prst="rect">
            <a:avLst/>
          </a:prstGeom>
        </p:spPr>
      </p:pic>
      <p:sp>
        <p:nvSpPr>
          <p:cNvPr id="7" name="TextBox 6"/>
          <p:cNvSpPr txBox="1"/>
          <p:nvPr/>
        </p:nvSpPr>
        <p:spPr>
          <a:xfrm>
            <a:off x="2786702" y="6017567"/>
            <a:ext cx="1582097" cy="461665"/>
          </a:xfrm>
          <a:prstGeom prst="rect">
            <a:avLst/>
          </a:prstGeom>
          <a:noFill/>
          <a:ln>
            <a:solidFill>
              <a:schemeClr val="tx1"/>
            </a:solidFill>
          </a:ln>
        </p:spPr>
        <p:txBody>
          <a:bodyPr wrap="square" rtlCol="0">
            <a:spAutoFit/>
          </a:bodyPr>
          <a:lstStyle/>
          <a:p>
            <a:r>
              <a:rPr lang="en-US" sz="1200" dirty="0" smtClean="0">
                <a:latin typeface="Bahnschrift" panose="020B0502040204020203" pitchFamily="34" charset="0"/>
              </a:rPr>
              <a:t>Netherlands</a:t>
            </a:r>
          </a:p>
          <a:p>
            <a:r>
              <a:rPr lang="en-US" sz="1200" dirty="0" smtClean="0">
                <a:latin typeface="Bahnschrift" panose="020B0502040204020203" pitchFamily="34" charset="0"/>
              </a:rPr>
              <a:t>Profit Margin:  -0.53</a:t>
            </a:r>
            <a:endParaRPr lang="en-IN" sz="1200" dirty="0">
              <a:latin typeface="Bahnschrift" panose="020B0502040204020203" pitchFamily="34" charset="0"/>
            </a:endParaRPr>
          </a:p>
        </p:txBody>
      </p:sp>
      <p:sp>
        <p:nvSpPr>
          <p:cNvPr id="8" name="TextBox 7"/>
          <p:cNvSpPr txBox="1"/>
          <p:nvPr/>
        </p:nvSpPr>
        <p:spPr>
          <a:xfrm>
            <a:off x="850482" y="6017566"/>
            <a:ext cx="1216554" cy="461665"/>
          </a:xfrm>
          <a:prstGeom prst="rect">
            <a:avLst/>
          </a:prstGeom>
          <a:noFill/>
          <a:ln>
            <a:solidFill>
              <a:schemeClr val="tx1"/>
            </a:solidFill>
          </a:ln>
        </p:spPr>
        <p:txBody>
          <a:bodyPr wrap="square" rtlCol="0">
            <a:spAutoFit/>
          </a:bodyPr>
          <a:lstStyle/>
          <a:p>
            <a:r>
              <a:rPr lang="en-US" sz="1200" dirty="0" smtClean="0">
                <a:latin typeface="Bahnschrift" panose="020B0502040204020203" pitchFamily="34" charset="0"/>
              </a:rPr>
              <a:t>Norway</a:t>
            </a:r>
          </a:p>
          <a:p>
            <a:r>
              <a:rPr lang="en-US" sz="1200" dirty="0" smtClean="0">
                <a:latin typeface="Bahnschrift" panose="020B0502040204020203" pitchFamily="34" charset="0"/>
              </a:rPr>
              <a:t>Sales: 0.25</a:t>
            </a:r>
            <a:endParaRPr lang="en-IN" sz="1200" dirty="0">
              <a:latin typeface="Bahnschrift" panose="020B0502040204020203" pitchFamily="34" charset="0"/>
            </a:endParaRPr>
          </a:p>
        </p:txBody>
      </p:sp>
      <p:cxnSp>
        <p:nvCxnSpPr>
          <p:cNvPr id="5" name="Curved Connector 4"/>
          <p:cNvCxnSpPr>
            <a:endCxn id="8" idx="1"/>
          </p:cNvCxnSpPr>
          <p:nvPr/>
        </p:nvCxnSpPr>
        <p:spPr>
          <a:xfrm rot="5400000">
            <a:off x="294009" y="3511341"/>
            <a:ext cx="3293532" cy="2180585"/>
          </a:xfrm>
          <a:prstGeom prst="curvedConnector4">
            <a:avLst>
              <a:gd name="adj1" fmla="val 46496"/>
              <a:gd name="adj2" fmla="val 11048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 name="Curved Connector 8"/>
          <p:cNvCxnSpPr>
            <a:endCxn id="7" idx="0"/>
          </p:cNvCxnSpPr>
          <p:nvPr/>
        </p:nvCxnSpPr>
        <p:spPr>
          <a:xfrm rot="16200000" flipH="1">
            <a:off x="2213325" y="4653141"/>
            <a:ext cx="2046700" cy="682151"/>
          </a:xfrm>
          <a:prstGeom prst="curved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38717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9636" y="0"/>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00667" y="294656"/>
            <a:ext cx="1037589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DISCOUNT ANALYSIS IN EUROPEAN COUNTRIES</a:t>
            </a:r>
            <a:endParaRPr lang="en-IN" sz="3600" b="1" dirty="0">
              <a:solidFill>
                <a:schemeClr val="bg1"/>
              </a:solidFill>
              <a:latin typeface="Bahnschrift" panose="020B0502040204020203" pitchFamily="34" charset="0"/>
            </a:endParaRPr>
          </a:p>
        </p:txBody>
      </p:sp>
      <p:pic>
        <p:nvPicPr>
          <p:cNvPr id="2" name="Picture 1"/>
          <p:cNvPicPr>
            <a:picLocks noChangeAspect="1"/>
          </p:cNvPicPr>
          <p:nvPr/>
        </p:nvPicPr>
        <p:blipFill>
          <a:blip r:embed="rId2"/>
          <a:stretch>
            <a:fillRect/>
          </a:stretch>
        </p:blipFill>
        <p:spPr>
          <a:xfrm>
            <a:off x="328613" y="1525170"/>
            <a:ext cx="5852100" cy="4028897"/>
          </a:xfrm>
          <a:prstGeom prst="rect">
            <a:avLst/>
          </a:prstGeom>
        </p:spPr>
      </p:pic>
      <p:sp>
        <p:nvSpPr>
          <p:cNvPr id="7" name="TextBox 6"/>
          <p:cNvSpPr txBox="1"/>
          <p:nvPr/>
        </p:nvSpPr>
        <p:spPr>
          <a:xfrm>
            <a:off x="838200" y="6000634"/>
            <a:ext cx="1295400" cy="461665"/>
          </a:xfrm>
          <a:prstGeom prst="rect">
            <a:avLst/>
          </a:prstGeom>
          <a:noFill/>
          <a:ln>
            <a:solidFill>
              <a:schemeClr val="tx1"/>
            </a:solidFill>
          </a:ln>
        </p:spPr>
        <p:txBody>
          <a:bodyPr wrap="square" rtlCol="0">
            <a:spAutoFit/>
          </a:bodyPr>
          <a:lstStyle/>
          <a:p>
            <a:r>
              <a:rPr lang="en-US" sz="1200" dirty="0" smtClean="0">
                <a:latin typeface="Bahnschrift" panose="020B0502040204020203" pitchFamily="34" charset="0"/>
              </a:rPr>
              <a:t>Finland</a:t>
            </a:r>
          </a:p>
          <a:p>
            <a:r>
              <a:rPr lang="en-US" sz="1200" dirty="0" smtClean="0">
                <a:latin typeface="Bahnschrift" panose="020B0502040204020203" pitchFamily="34" charset="0"/>
              </a:rPr>
              <a:t>Discount: 0</a:t>
            </a:r>
            <a:endParaRPr lang="en-IN" sz="1200" dirty="0">
              <a:latin typeface="Bahnschrift" panose="020B0502040204020203" pitchFamily="34" charset="0"/>
            </a:endParaRPr>
          </a:p>
        </p:txBody>
      </p:sp>
      <p:sp>
        <p:nvSpPr>
          <p:cNvPr id="8" name="TextBox 7"/>
          <p:cNvSpPr txBox="1"/>
          <p:nvPr/>
        </p:nvSpPr>
        <p:spPr>
          <a:xfrm>
            <a:off x="2940579" y="6000633"/>
            <a:ext cx="1216554" cy="461665"/>
          </a:xfrm>
          <a:prstGeom prst="rect">
            <a:avLst/>
          </a:prstGeom>
          <a:noFill/>
          <a:ln>
            <a:solidFill>
              <a:schemeClr val="tx1"/>
            </a:solidFill>
          </a:ln>
        </p:spPr>
        <p:txBody>
          <a:bodyPr wrap="square" rtlCol="0">
            <a:spAutoFit/>
          </a:bodyPr>
          <a:lstStyle/>
          <a:p>
            <a:r>
              <a:rPr lang="en-US" sz="1200" dirty="0" smtClean="0">
                <a:latin typeface="Bahnschrift" panose="020B0502040204020203" pitchFamily="34" charset="0"/>
              </a:rPr>
              <a:t>Netherlands</a:t>
            </a:r>
          </a:p>
          <a:p>
            <a:r>
              <a:rPr lang="en-US" sz="1200" dirty="0" smtClean="0">
                <a:latin typeface="Bahnschrift" panose="020B0502040204020203" pitchFamily="34" charset="0"/>
              </a:rPr>
              <a:t>Discount: 188.9</a:t>
            </a:r>
            <a:endParaRPr lang="en-IN" sz="1200" dirty="0">
              <a:latin typeface="Bahnschrift" panose="020B0502040204020203" pitchFamily="34" charset="0"/>
            </a:endParaRPr>
          </a:p>
        </p:txBody>
      </p:sp>
      <p:cxnSp>
        <p:nvCxnSpPr>
          <p:cNvPr id="5" name="Curved Connector 4"/>
          <p:cNvCxnSpPr>
            <a:endCxn id="8" idx="0"/>
          </p:cNvCxnSpPr>
          <p:nvPr/>
        </p:nvCxnSpPr>
        <p:spPr>
          <a:xfrm rot="16200000" flipH="1">
            <a:off x="2237441" y="4689218"/>
            <a:ext cx="2029766" cy="593063"/>
          </a:xfrm>
          <a:prstGeom prst="curved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p:cNvCxnSpPr/>
          <p:nvPr/>
        </p:nvCxnSpPr>
        <p:spPr>
          <a:xfrm rot="5400000">
            <a:off x="797204" y="3738593"/>
            <a:ext cx="2936581" cy="1587500"/>
          </a:xfrm>
          <a:prstGeom prst="curvedConnector3">
            <a:avLst>
              <a:gd name="adj1" fmla="val -449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934199" y="3078314"/>
            <a:ext cx="3268132" cy="892552"/>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The </a:t>
            </a:r>
            <a:r>
              <a:rPr lang="en-US" sz="1400" b="1" dirty="0" smtClean="0">
                <a:solidFill>
                  <a:schemeClr val="accent2"/>
                </a:solidFill>
                <a:latin typeface="Bahnschrift" panose="020B0502040204020203" pitchFamily="34" charset="0"/>
              </a:rPr>
              <a:t>Discount </a:t>
            </a:r>
            <a:r>
              <a:rPr lang="en-US" sz="1400" dirty="0" smtClean="0">
                <a:solidFill>
                  <a:schemeClr val="bg2">
                    <a:lumMod val="50000"/>
                  </a:schemeClr>
                </a:solidFill>
                <a:latin typeface="Bahnschrift" panose="020B0502040204020203" pitchFamily="34" charset="0"/>
              </a:rPr>
              <a:t>is </a:t>
            </a:r>
            <a:r>
              <a:rPr lang="en-US" sz="1400" b="1" dirty="0" smtClean="0">
                <a:solidFill>
                  <a:schemeClr val="bg2">
                    <a:lumMod val="50000"/>
                  </a:schemeClr>
                </a:solidFill>
                <a:latin typeface="Bahnschrift" panose="020B0502040204020203" pitchFamily="34" charset="0"/>
              </a:rPr>
              <a:t>highest</a:t>
            </a:r>
            <a:r>
              <a:rPr lang="en-US" sz="1400" dirty="0" smtClean="0">
                <a:solidFill>
                  <a:schemeClr val="bg2">
                    <a:lumMod val="50000"/>
                  </a:schemeClr>
                </a:solidFill>
                <a:latin typeface="Bahnschrift" panose="020B0502040204020203" pitchFamily="34" charset="0"/>
              </a:rPr>
              <a:t> in </a:t>
            </a:r>
            <a:r>
              <a:rPr lang="en-US" sz="1400" b="1" dirty="0" smtClean="0">
                <a:solidFill>
                  <a:schemeClr val="accent2"/>
                </a:solidFill>
                <a:latin typeface="Bahnschrift" panose="020B0502040204020203" pitchFamily="34" charset="0"/>
              </a:rPr>
              <a:t>Netherlands</a:t>
            </a:r>
            <a:r>
              <a:rPr lang="en-US" sz="1400" dirty="0" smtClean="0">
                <a:solidFill>
                  <a:schemeClr val="bg2">
                    <a:lumMod val="50000"/>
                  </a:schemeClr>
                </a:solidFill>
                <a:latin typeface="Bahnschrift" panose="020B0502040204020203" pitchFamily="34" charset="0"/>
              </a:rPr>
              <a:t> whereas it is </a:t>
            </a:r>
            <a:r>
              <a:rPr lang="en-US" sz="1400" b="1" dirty="0" smtClean="0">
                <a:solidFill>
                  <a:schemeClr val="bg2">
                    <a:lumMod val="50000"/>
                  </a:schemeClr>
                </a:solidFill>
                <a:latin typeface="Bahnschrift" panose="020B0502040204020203" pitchFamily="34" charset="0"/>
              </a:rPr>
              <a:t>lowest</a:t>
            </a:r>
            <a:r>
              <a:rPr lang="en-US" sz="1400" dirty="0" smtClean="0">
                <a:solidFill>
                  <a:schemeClr val="bg2">
                    <a:lumMod val="50000"/>
                  </a:schemeClr>
                </a:solidFill>
                <a:latin typeface="Bahnschrift" panose="020B0502040204020203" pitchFamily="34" charset="0"/>
              </a:rPr>
              <a:t> in </a:t>
            </a:r>
            <a:r>
              <a:rPr lang="en-US" sz="1400" b="1" dirty="0" smtClean="0">
                <a:solidFill>
                  <a:schemeClr val="accent2"/>
                </a:solidFill>
                <a:latin typeface="Bahnschrift" panose="020B0502040204020203" pitchFamily="34" charset="0"/>
              </a:rPr>
              <a:t>Finland.</a:t>
            </a:r>
          </a:p>
        </p:txBody>
      </p:sp>
    </p:spTree>
    <p:extLst>
      <p:ext uri="{BB962C8B-B14F-4D97-AF65-F5344CB8AC3E}">
        <p14:creationId xmlns:p14="http://schemas.microsoft.com/office/powerpoint/2010/main" val="26526310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6DEFD6E-540C-544E-962C-F4A95C8AD665}"/>
              </a:ext>
            </a:extLst>
          </p:cNvPr>
          <p:cNvSpPr/>
          <p:nvPr/>
        </p:nvSpPr>
        <p:spPr>
          <a:xfrm rot="10800000" flipV="1">
            <a:off x="0" y="0"/>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 xmlns:a16="http://schemas.microsoft.com/office/drawing/2014/main" id="{D3643F46-7764-ED4E-89E8-733EB275E889}"/>
              </a:ext>
            </a:extLst>
          </p:cNvPr>
          <p:cNvSpPr/>
          <p:nvPr/>
        </p:nvSpPr>
        <p:spPr>
          <a:xfrm>
            <a:off x="2499876" y="2394060"/>
            <a:ext cx="2249923" cy="12115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1">
            <a:extLst>
              <a:ext uri="{FF2B5EF4-FFF2-40B4-BE49-F238E27FC236}">
                <a16:creationId xmlns="" xmlns:a16="http://schemas.microsoft.com/office/drawing/2014/main" id="{7F27B721-0BB5-2741-A56C-0878060DE984}"/>
              </a:ext>
            </a:extLst>
          </p:cNvPr>
          <p:cNvSpPr/>
          <p:nvPr/>
        </p:nvSpPr>
        <p:spPr>
          <a:xfrm>
            <a:off x="3624837" y="2481936"/>
            <a:ext cx="1011497" cy="1035755"/>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5400" b="1" dirty="0">
                <a:latin typeface="Arial Narrow" panose="020B0606020202030204" pitchFamily="34" charset="0"/>
                <a:ea typeface="Roboto Medium" panose="02000000000000000000" pitchFamily="2" charset="0"/>
                <a:cs typeface="Arial Unicode MS" pitchFamily="2"/>
              </a:rPr>
              <a:t>5</a:t>
            </a:r>
            <a:endParaRPr lang="en-US" sz="5400" b="1" u="none" strike="noStrike" kern="1200" dirty="0">
              <a:ln>
                <a:noFill/>
              </a:ln>
              <a:latin typeface="Arial Narrow" panose="020B0606020202030204" pitchFamily="34" charset="0"/>
              <a:ea typeface="Roboto Medium" panose="02000000000000000000" pitchFamily="2" charset="0"/>
              <a:cs typeface="Arial Unicode MS" pitchFamily="2"/>
            </a:endParaRPr>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952999" y="2584314"/>
            <a:ext cx="5797457" cy="830997"/>
          </a:xfrm>
          <a:prstGeom prst="rect">
            <a:avLst/>
          </a:prstGeom>
          <a:noFill/>
        </p:spPr>
        <p:txBody>
          <a:bodyPr wrap="square" rtlCol="0">
            <a:spAutoFit/>
          </a:bodyPr>
          <a:lstStyle/>
          <a:p>
            <a:pPr algn="ctr"/>
            <a:r>
              <a:rPr lang="en-US" sz="4800" b="1" dirty="0" smtClean="0">
                <a:solidFill>
                  <a:schemeClr val="bg1"/>
                </a:solidFill>
                <a:latin typeface="Bahnschrift" panose="020B0502040204020203" pitchFamily="34" charset="0"/>
                <a:cs typeface="Arial" panose="020B0604020202020204" pitchFamily="34" charset="0"/>
              </a:rPr>
              <a:t>OTHER ANALYSIS</a:t>
            </a:r>
            <a:endParaRPr lang="en-IN" sz="4800" b="1" dirty="0">
              <a:solidFill>
                <a:schemeClr val="bg1"/>
              </a:solidFill>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val="5991875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9636" y="0"/>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00667" y="294656"/>
            <a:ext cx="1037589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QUATERLY SALES AND PROFIT ANALYSIS</a:t>
            </a:r>
            <a:endParaRPr lang="en-IN" sz="3600" b="1" dirty="0">
              <a:solidFill>
                <a:schemeClr val="bg1"/>
              </a:solidFill>
              <a:latin typeface="Bahnschrift" panose="020B0502040204020203" pitchFamily="34" charset="0"/>
            </a:endParaRPr>
          </a:p>
        </p:txBody>
      </p:sp>
      <p:sp>
        <p:nvSpPr>
          <p:cNvPr id="10" name="TextBox 9"/>
          <p:cNvSpPr txBox="1"/>
          <p:nvPr/>
        </p:nvSpPr>
        <p:spPr>
          <a:xfrm>
            <a:off x="1481667" y="5445237"/>
            <a:ext cx="9872133" cy="892552"/>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ctr"/>
            <a:r>
              <a:rPr lang="en-US" sz="1400" dirty="0" smtClean="0">
                <a:solidFill>
                  <a:schemeClr val="bg2">
                    <a:lumMod val="50000"/>
                  </a:schemeClr>
                </a:solidFill>
                <a:latin typeface="Bahnschrift" panose="020B0502040204020203" pitchFamily="34" charset="0"/>
              </a:rPr>
              <a:t>According to above visual the </a:t>
            </a:r>
            <a:r>
              <a:rPr lang="en-US" sz="1400" b="1" dirty="0" smtClean="0">
                <a:solidFill>
                  <a:schemeClr val="bg2">
                    <a:lumMod val="50000"/>
                  </a:schemeClr>
                </a:solidFill>
                <a:latin typeface="Bahnschrift" panose="020B0502040204020203" pitchFamily="34" charset="0"/>
              </a:rPr>
              <a:t>sales</a:t>
            </a:r>
            <a:r>
              <a:rPr lang="en-US" sz="1400" dirty="0" smtClean="0">
                <a:solidFill>
                  <a:schemeClr val="bg2">
                    <a:lumMod val="50000"/>
                  </a:schemeClr>
                </a:solidFill>
                <a:latin typeface="Bahnschrift" panose="020B0502040204020203" pitchFamily="34" charset="0"/>
              </a:rPr>
              <a:t> in </a:t>
            </a:r>
            <a:r>
              <a:rPr lang="en-US" sz="1400" b="1" dirty="0" smtClean="0">
                <a:solidFill>
                  <a:schemeClr val="accent2"/>
                </a:solidFill>
                <a:latin typeface="Bahnschrift" panose="020B0502040204020203" pitchFamily="34" charset="0"/>
              </a:rPr>
              <a:t>highest in 3</a:t>
            </a:r>
            <a:r>
              <a:rPr lang="en-US" sz="1400" b="1" baseline="30000" dirty="0" smtClean="0">
                <a:solidFill>
                  <a:schemeClr val="accent2"/>
                </a:solidFill>
                <a:latin typeface="Bahnschrift" panose="020B0502040204020203" pitchFamily="34" charset="0"/>
              </a:rPr>
              <a:t>rd</a:t>
            </a:r>
            <a:r>
              <a:rPr lang="en-US" sz="1400" b="1" dirty="0" smtClean="0">
                <a:solidFill>
                  <a:schemeClr val="accent2"/>
                </a:solidFill>
                <a:latin typeface="Bahnschrift" panose="020B0502040204020203" pitchFamily="34" charset="0"/>
              </a:rPr>
              <a:t> Quarter of 2014 </a:t>
            </a:r>
            <a:r>
              <a:rPr lang="en-US" sz="1400" dirty="0" smtClean="0">
                <a:solidFill>
                  <a:schemeClr val="bg2">
                    <a:lumMod val="50000"/>
                  </a:schemeClr>
                </a:solidFill>
                <a:latin typeface="Bahnschrift" panose="020B0502040204020203" pitchFamily="34" charset="0"/>
              </a:rPr>
              <a:t>and </a:t>
            </a:r>
            <a:r>
              <a:rPr lang="en-US" sz="1400" b="1" dirty="0" smtClean="0">
                <a:solidFill>
                  <a:schemeClr val="accent2"/>
                </a:solidFill>
                <a:latin typeface="Bahnschrift" panose="020B0502040204020203" pitchFamily="34" charset="0"/>
              </a:rPr>
              <a:t>lowest in 1</a:t>
            </a:r>
            <a:r>
              <a:rPr lang="en-US" sz="1400" b="1" baseline="30000" dirty="0" smtClean="0">
                <a:solidFill>
                  <a:schemeClr val="accent2"/>
                </a:solidFill>
                <a:latin typeface="Bahnschrift" panose="020B0502040204020203" pitchFamily="34" charset="0"/>
              </a:rPr>
              <a:t>st</a:t>
            </a:r>
            <a:r>
              <a:rPr lang="en-US" sz="1400" b="1" dirty="0" smtClean="0">
                <a:solidFill>
                  <a:schemeClr val="accent2"/>
                </a:solidFill>
                <a:latin typeface="Bahnschrift" panose="020B0502040204020203" pitchFamily="34" charset="0"/>
              </a:rPr>
              <a:t> Quarter of 2011</a:t>
            </a:r>
            <a:r>
              <a:rPr lang="en-US" sz="1400" dirty="0" smtClean="0">
                <a:solidFill>
                  <a:schemeClr val="bg2">
                    <a:lumMod val="50000"/>
                  </a:schemeClr>
                </a:solidFill>
                <a:latin typeface="Bahnschrift" panose="020B0502040204020203" pitchFamily="34" charset="0"/>
              </a:rPr>
              <a:t>. </a:t>
            </a:r>
            <a:r>
              <a:rPr lang="en-US" sz="1400" dirty="0">
                <a:solidFill>
                  <a:schemeClr val="bg2">
                    <a:lumMod val="50000"/>
                  </a:schemeClr>
                </a:solidFill>
                <a:latin typeface="Bahnschrift" panose="020B0502040204020203" pitchFamily="34" charset="0"/>
              </a:rPr>
              <a:t> </a:t>
            </a:r>
            <a:endParaRPr lang="en-US" sz="1400" dirty="0" smtClean="0">
              <a:solidFill>
                <a:schemeClr val="bg2">
                  <a:lumMod val="50000"/>
                </a:schemeClr>
              </a:solidFill>
              <a:latin typeface="Bahnschrift" panose="020B0502040204020203" pitchFamily="34" charset="0"/>
            </a:endParaRPr>
          </a:p>
          <a:p>
            <a:pPr algn="ctr"/>
            <a:r>
              <a:rPr lang="en-US" sz="1400" b="1" dirty="0" smtClean="0">
                <a:solidFill>
                  <a:schemeClr val="bg2">
                    <a:lumMod val="50000"/>
                  </a:schemeClr>
                </a:solidFill>
                <a:latin typeface="Bahnschrift" panose="020B0502040204020203" pitchFamily="34" charset="0"/>
              </a:rPr>
              <a:t>Profit</a:t>
            </a:r>
            <a:r>
              <a:rPr lang="en-US" sz="1400" dirty="0" smtClean="0">
                <a:solidFill>
                  <a:schemeClr val="bg2">
                    <a:lumMod val="50000"/>
                  </a:schemeClr>
                </a:solidFill>
                <a:latin typeface="Bahnschrift" panose="020B0502040204020203" pitchFamily="34" charset="0"/>
              </a:rPr>
              <a:t> is </a:t>
            </a:r>
            <a:r>
              <a:rPr lang="en-US" sz="1400" b="1" dirty="0" smtClean="0">
                <a:solidFill>
                  <a:schemeClr val="accent2"/>
                </a:solidFill>
                <a:latin typeface="Bahnschrift" panose="020B0502040204020203" pitchFamily="34" charset="0"/>
              </a:rPr>
              <a:t>highest in 3</a:t>
            </a:r>
            <a:r>
              <a:rPr lang="en-US" sz="1400" b="1" baseline="30000" dirty="0" smtClean="0">
                <a:solidFill>
                  <a:schemeClr val="accent2"/>
                </a:solidFill>
                <a:latin typeface="Bahnschrift" panose="020B0502040204020203" pitchFamily="34" charset="0"/>
              </a:rPr>
              <a:t>rd</a:t>
            </a:r>
            <a:r>
              <a:rPr lang="en-US" sz="1400" b="1" dirty="0" smtClean="0">
                <a:solidFill>
                  <a:schemeClr val="accent2"/>
                </a:solidFill>
                <a:latin typeface="Bahnschrift" panose="020B0502040204020203" pitchFamily="34" charset="0"/>
              </a:rPr>
              <a:t> Quarter of 2012 </a:t>
            </a:r>
            <a:r>
              <a:rPr lang="en-US" sz="1400" dirty="0" smtClean="0">
                <a:solidFill>
                  <a:schemeClr val="bg2">
                    <a:lumMod val="50000"/>
                  </a:schemeClr>
                </a:solidFill>
                <a:latin typeface="Bahnschrift" panose="020B0502040204020203" pitchFamily="34" charset="0"/>
              </a:rPr>
              <a:t>whereas </a:t>
            </a:r>
            <a:r>
              <a:rPr lang="en-US" sz="1400" b="1" dirty="0" smtClean="0">
                <a:solidFill>
                  <a:schemeClr val="accent2"/>
                </a:solidFill>
                <a:latin typeface="Bahnschrift" panose="020B0502040204020203" pitchFamily="34" charset="0"/>
              </a:rPr>
              <a:t>lowest in the 1</a:t>
            </a:r>
            <a:r>
              <a:rPr lang="en-US" sz="1400" b="1" baseline="30000" dirty="0" smtClean="0">
                <a:solidFill>
                  <a:schemeClr val="accent2"/>
                </a:solidFill>
                <a:latin typeface="Bahnschrift" panose="020B0502040204020203" pitchFamily="34" charset="0"/>
              </a:rPr>
              <a:t>st</a:t>
            </a:r>
            <a:r>
              <a:rPr lang="en-US" sz="1400" b="1" dirty="0" smtClean="0">
                <a:solidFill>
                  <a:schemeClr val="accent2"/>
                </a:solidFill>
                <a:latin typeface="Bahnschrift" panose="020B0502040204020203" pitchFamily="34" charset="0"/>
              </a:rPr>
              <a:t> Quarter of 2011.</a:t>
            </a:r>
            <a:endParaRPr lang="en-IN" sz="1400" b="1" dirty="0">
              <a:solidFill>
                <a:schemeClr val="accent2"/>
              </a:solidFill>
              <a:latin typeface="Bahnschrift" panose="020B0502040204020203" pitchFamily="34" charset="0"/>
            </a:endParaRPr>
          </a:p>
        </p:txBody>
      </p:sp>
      <p:pic>
        <p:nvPicPr>
          <p:cNvPr id="3" name="Picture 2"/>
          <p:cNvPicPr>
            <a:picLocks noChangeAspect="1"/>
          </p:cNvPicPr>
          <p:nvPr/>
        </p:nvPicPr>
        <p:blipFill>
          <a:blip r:embed="rId2"/>
          <a:stretch>
            <a:fillRect/>
          </a:stretch>
        </p:blipFill>
        <p:spPr>
          <a:xfrm>
            <a:off x="1332971" y="1435212"/>
            <a:ext cx="9335030" cy="4010025"/>
          </a:xfrm>
          <a:prstGeom prst="rect">
            <a:avLst/>
          </a:prstGeom>
        </p:spPr>
      </p:pic>
    </p:spTree>
    <p:extLst>
      <p:ext uri="{BB962C8B-B14F-4D97-AF65-F5344CB8AC3E}">
        <p14:creationId xmlns:p14="http://schemas.microsoft.com/office/powerpoint/2010/main" val="41814352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9636" y="0"/>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00667" y="294656"/>
            <a:ext cx="1037589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PROFIT ACROSS VARIOUS REGIONS</a:t>
            </a:r>
            <a:endParaRPr lang="en-IN" sz="3600" b="1" dirty="0">
              <a:solidFill>
                <a:schemeClr val="bg1"/>
              </a:solidFill>
              <a:latin typeface="Bahnschrift" panose="020B0502040204020203" pitchFamily="34" charset="0"/>
            </a:endParaRPr>
          </a:p>
        </p:txBody>
      </p:sp>
      <p:sp>
        <p:nvSpPr>
          <p:cNvPr id="10" name="TextBox 9"/>
          <p:cNvSpPr txBox="1"/>
          <p:nvPr/>
        </p:nvSpPr>
        <p:spPr>
          <a:xfrm>
            <a:off x="1329267" y="5291274"/>
            <a:ext cx="9872133" cy="1323439"/>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ctr"/>
            <a:r>
              <a:rPr lang="en-US" sz="1400" dirty="0" smtClean="0">
                <a:solidFill>
                  <a:schemeClr val="bg2">
                    <a:lumMod val="50000"/>
                  </a:schemeClr>
                </a:solidFill>
                <a:latin typeface="Bahnschrift" panose="020B0502040204020203" pitchFamily="34" charset="0"/>
              </a:rPr>
              <a:t>According to the above visual </a:t>
            </a:r>
          </a:p>
          <a:p>
            <a:pPr algn="ctr"/>
            <a:r>
              <a:rPr lang="en-US" sz="1400" b="1" dirty="0" smtClean="0">
                <a:solidFill>
                  <a:schemeClr val="accent2"/>
                </a:solidFill>
                <a:latin typeface="Bahnschrift" panose="020B0502040204020203" pitchFamily="34" charset="0"/>
              </a:rPr>
              <a:t>Central region </a:t>
            </a:r>
            <a:r>
              <a:rPr lang="en-US" sz="1400" dirty="0" smtClean="0">
                <a:solidFill>
                  <a:schemeClr val="bg2">
                    <a:lumMod val="50000"/>
                  </a:schemeClr>
                </a:solidFill>
                <a:latin typeface="Bahnschrift" panose="020B0502040204020203" pitchFamily="34" charset="0"/>
              </a:rPr>
              <a:t>has the </a:t>
            </a:r>
            <a:r>
              <a:rPr lang="en-US" sz="1400" b="1" dirty="0" smtClean="0">
                <a:solidFill>
                  <a:schemeClr val="bg2">
                    <a:lumMod val="50000"/>
                  </a:schemeClr>
                </a:solidFill>
                <a:latin typeface="Bahnschrift" panose="020B0502040204020203" pitchFamily="34" charset="0"/>
              </a:rPr>
              <a:t>highest</a:t>
            </a:r>
            <a:r>
              <a:rPr lang="en-US" sz="1400" dirty="0" smtClean="0">
                <a:solidFill>
                  <a:schemeClr val="bg2">
                    <a:lumMod val="50000"/>
                  </a:schemeClr>
                </a:solidFill>
                <a:latin typeface="Bahnschrift" panose="020B0502040204020203" pitchFamily="34" charset="0"/>
              </a:rPr>
              <a:t> profit in </a:t>
            </a:r>
            <a:r>
              <a:rPr lang="en-US" sz="1400" b="1" dirty="0" smtClean="0">
                <a:solidFill>
                  <a:schemeClr val="accent2"/>
                </a:solidFill>
                <a:latin typeface="Bahnschrift" panose="020B0502040204020203" pitchFamily="34" charset="0"/>
              </a:rPr>
              <a:t>3</a:t>
            </a:r>
            <a:r>
              <a:rPr lang="en-US" sz="1400" b="1" baseline="30000" dirty="0" smtClean="0">
                <a:solidFill>
                  <a:schemeClr val="accent2"/>
                </a:solidFill>
                <a:latin typeface="Bahnschrift" panose="020B0502040204020203" pitchFamily="34" charset="0"/>
              </a:rPr>
              <a:t>rd</a:t>
            </a:r>
            <a:r>
              <a:rPr lang="en-US" sz="1400" b="1" dirty="0" smtClean="0">
                <a:solidFill>
                  <a:schemeClr val="accent2"/>
                </a:solidFill>
                <a:latin typeface="Bahnschrift" panose="020B0502040204020203" pitchFamily="34" charset="0"/>
              </a:rPr>
              <a:t> quarter of 2014 </a:t>
            </a:r>
            <a:r>
              <a:rPr lang="en-US" sz="1400" dirty="0" smtClean="0">
                <a:solidFill>
                  <a:schemeClr val="bg2">
                    <a:lumMod val="50000"/>
                  </a:schemeClr>
                </a:solidFill>
                <a:latin typeface="Bahnschrift" panose="020B0502040204020203" pitchFamily="34" charset="0"/>
              </a:rPr>
              <a:t>and </a:t>
            </a:r>
            <a:r>
              <a:rPr lang="en-US" sz="1400" b="1" dirty="0" smtClean="0">
                <a:solidFill>
                  <a:schemeClr val="bg2">
                    <a:lumMod val="50000"/>
                  </a:schemeClr>
                </a:solidFill>
                <a:latin typeface="Bahnschrift" panose="020B0502040204020203" pitchFamily="34" charset="0"/>
              </a:rPr>
              <a:t>lowest</a:t>
            </a:r>
            <a:r>
              <a:rPr lang="en-US" sz="1400" dirty="0" smtClean="0">
                <a:solidFill>
                  <a:schemeClr val="bg2">
                    <a:lumMod val="50000"/>
                  </a:schemeClr>
                </a:solidFill>
                <a:latin typeface="Bahnschrift" panose="020B0502040204020203" pitchFamily="34" charset="0"/>
              </a:rPr>
              <a:t> is in </a:t>
            </a:r>
            <a:r>
              <a:rPr lang="en-US" sz="1400" b="1" dirty="0" smtClean="0">
                <a:solidFill>
                  <a:schemeClr val="accent2"/>
                </a:solidFill>
                <a:latin typeface="Bahnschrift" panose="020B0502040204020203" pitchFamily="34" charset="0"/>
              </a:rPr>
              <a:t>1</a:t>
            </a:r>
            <a:r>
              <a:rPr lang="en-US" sz="1400" b="1" baseline="30000" dirty="0" smtClean="0">
                <a:solidFill>
                  <a:schemeClr val="accent2"/>
                </a:solidFill>
                <a:latin typeface="Bahnschrift" panose="020B0502040204020203" pitchFamily="34" charset="0"/>
              </a:rPr>
              <a:t>st</a:t>
            </a:r>
            <a:r>
              <a:rPr lang="en-US" sz="1400" b="1" dirty="0" smtClean="0">
                <a:solidFill>
                  <a:schemeClr val="accent2"/>
                </a:solidFill>
                <a:latin typeface="Bahnschrift" panose="020B0502040204020203" pitchFamily="34" charset="0"/>
              </a:rPr>
              <a:t> quarter of 2012</a:t>
            </a:r>
            <a:r>
              <a:rPr lang="en-US" sz="1400" dirty="0" smtClean="0">
                <a:solidFill>
                  <a:schemeClr val="bg2">
                    <a:lumMod val="50000"/>
                  </a:schemeClr>
                </a:solidFill>
                <a:latin typeface="Bahnschrift" panose="020B0502040204020203" pitchFamily="34" charset="0"/>
              </a:rPr>
              <a:t>. </a:t>
            </a:r>
          </a:p>
          <a:p>
            <a:pPr algn="ctr"/>
            <a:r>
              <a:rPr lang="en-US" sz="1400" dirty="0" smtClean="0">
                <a:solidFill>
                  <a:schemeClr val="bg2">
                    <a:lumMod val="50000"/>
                  </a:schemeClr>
                </a:solidFill>
                <a:latin typeface="Bahnschrift" panose="020B0502040204020203" pitchFamily="34" charset="0"/>
              </a:rPr>
              <a:t>The </a:t>
            </a:r>
            <a:r>
              <a:rPr lang="en-US" sz="1400" b="1" dirty="0" smtClean="0">
                <a:solidFill>
                  <a:schemeClr val="accent2"/>
                </a:solidFill>
                <a:latin typeface="Bahnschrift" panose="020B0502040204020203" pitchFamily="34" charset="0"/>
              </a:rPr>
              <a:t>North region </a:t>
            </a:r>
            <a:r>
              <a:rPr lang="en-US" sz="1400" dirty="0" smtClean="0">
                <a:solidFill>
                  <a:schemeClr val="bg2">
                    <a:lumMod val="50000"/>
                  </a:schemeClr>
                </a:solidFill>
                <a:latin typeface="Bahnschrift" panose="020B0502040204020203" pitchFamily="34" charset="0"/>
              </a:rPr>
              <a:t>has the </a:t>
            </a:r>
            <a:r>
              <a:rPr lang="en-US" sz="1400" b="1" dirty="0" smtClean="0">
                <a:solidFill>
                  <a:schemeClr val="bg2">
                    <a:lumMod val="50000"/>
                  </a:schemeClr>
                </a:solidFill>
                <a:latin typeface="Bahnschrift" panose="020B0502040204020203" pitchFamily="34" charset="0"/>
              </a:rPr>
              <a:t>highest</a:t>
            </a:r>
            <a:r>
              <a:rPr lang="en-US" sz="1400" dirty="0" smtClean="0">
                <a:solidFill>
                  <a:schemeClr val="bg2">
                    <a:lumMod val="50000"/>
                  </a:schemeClr>
                </a:solidFill>
                <a:latin typeface="Bahnschrift" panose="020B0502040204020203" pitchFamily="34" charset="0"/>
              </a:rPr>
              <a:t> profit in </a:t>
            </a:r>
            <a:r>
              <a:rPr lang="en-US" sz="1400" b="1" dirty="0" smtClean="0">
                <a:solidFill>
                  <a:schemeClr val="accent2"/>
                </a:solidFill>
                <a:latin typeface="Bahnschrift" panose="020B0502040204020203" pitchFamily="34" charset="0"/>
              </a:rPr>
              <a:t>1</a:t>
            </a:r>
            <a:r>
              <a:rPr lang="en-US" sz="1400" b="1" baseline="30000" dirty="0" smtClean="0">
                <a:solidFill>
                  <a:schemeClr val="accent2"/>
                </a:solidFill>
                <a:latin typeface="Bahnschrift" panose="020B0502040204020203" pitchFamily="34" charset="0"/>
              </a:rPr>
              <a:t>st</a:t>
            </a:r>
            <a:r>
              <a:rPr lang="en-US" sz="1400" b="1" dirty="0" smtClean="0">
                <a:solidFill>
                  <a:schemeClr val="accent2"/>
                </a:solidFill>
                <a:latin typeface="Bahnschrift" panose="020B0502040204020203" pitchFamily="34" charset="0"/>
              </a:rPr>
              <a:t> Quarter of 2013 </a:t>
            </a:r>
            <a:r>
              <a:rPr lang="en-US" sz="1400" dirty="0" smtClean="0">
                <a:solidFill>
                  <a:schemeClr val="bg2">
                    <a:lumMod val="50000"/>
                  </a:schemeClr>
                </a:solidFill>
                <a:latin typeface="Bahnschrift" panose="020B0502040204020203" pitchFamily="34" charset="0"/>
              </a:rPr>
              <a:t>and </a:t>
            </a:r>
            <a:r>
              <a:rPr lang="en-US" sz="1400" b="1" dirty="0" smtClean="0">
                <a:solidFill>
                  <a:schemeClr val="bg2">
                    <a:lumMod val="50000"/>
                  </a:schemeClr>
                </a:solidFill>
                <a:latin typeface="Bahnschrift" panose="020B0502040204020203" pitchFamily="34" charset="0"/>
              </a:rPr>
              <a:t>lowest</a:t>
            </a:r>
            <a:r>
              <a:rPr lang="en-US" sz="1400" dirty="0" smtClean="0">
                <a:solidFill>
                  <a:schemeClr val="bg2">
                    <a:lumMod val="50000"/>
                  </a:schemeClr>
                </a:solidFill>
                <a:latin typeface="Bahnschrift" panose="020B0502040204020203" pitchFamily="34" charset="0"/>
              </a:rPr>
              <a:t> in </a:t>
            </a:r>
            <a:r>
              <a:rPr lang="en-US" sz="1400" b="1" dirty="0" smtClean="0">
                <a:solidFill>
                  <a:schemeClr val="accent2"/>
                </a:solidFill>
                <a:latin typeface="Bahnschrift" panose="020B0502040204020203" pitchFamily="34" charset="0"/>
              </a:rPr>
              <a:t>1</a:t>
            </a:r>
            <a:r>
              <a:rPr lang="en-US" sz="1400" b="1" baseline="30000" dirty="0" smtClean="0">
                <a:solidFill>
                  <a:schemeClr val="accent2"/>
                </a:solidFill>
                <a:latin typeface="Bahnschrift" panose="020B0502040204020203" pitchFamily="34" charset="0"/>
              </a:rPr>
              <a:t>st</a:t>
            </a:r>
            <a:r>
              <a:rPr lang="en-US" sz="1400" b="1" dirty="0" smtClean="0">
                <a:solidFill>
                  <a:schemeClr val="accent2"/>
                </a:solidFill>
                <a:latin typeface="Bahnschrift" panose="020B0502040204020203" pitchFamily="34" charset="0"/>
              </a:rPr>
              <a:t> Quarter of 2014</a:t>
            </a:r>
            <a:r>
              <a:rPr lang="en-US" sz="1400" dirty="0" smtClean="0">
                <a:solidFill>
                  <a:schemeClr val="bg2">
                    <a:lumMod val="50000"/>
                  </a:schemeClr>
                </a:solidFill>
                <a:latin typeface="Bahnschrift" panose="020B0502040204020203" pitchFamily="34" charset="0"/>
              </a:rPr>
              <a:t>.</a:t>
            </a:r>
          </a:p>
          <a:p>
            <a:pPr algn="ctr"/>
            <a:r>
              <a:rPr lang="en-US" sz="1400" b="1" dirty="0" smtClean="0">
                <a:solidFill>
                  <a:schemeClr val="accent2"/>
                </a:solidFill>
                <a:latin typeface="Bahnschrift" panose="020B0502040204020203" pitchFamily="34" charset="0"/>
              </a:rPr>
              <a:t>South region </a:t>
            </a:r>
            <a:r>
              <a:rPr lang="en-US" sz="1400" dirty="0" smtClean="0">
                <a:solidFill>
                  <a:schemeClr val="bg2">
                    <a:lumMod val="50000"/>
                  </a:schemeClr>
                </a:solidFill>
                <a:latin typeface="Bahnschrift" panose="020B0502040204020203" pitchFamily="34" charset="0"/>
              </a:rPr>
              <a:t>has the </a:t>
            </a:r>
            <a:r>
              <a:rPr lang="en-US" sz="1400" b="1" dirty="0" smtClean="0">
                <a:solidFill>
                  <a:schemeClr val="bg2">
                    <a:lumMod val="50000"/>
                  </a:schemeClr>
                </a:solidFill>
                <a:latin typeface="Bahnschrift" panose="020B0502040204020203" pitchFamily="34" charset="0"/>
              </a:rPr>
              <a:t>highest</a:t>
            </a:r>
            <a:r>
              <a:rPr lang="en-US" sz="1400" dirty="0" smtClean="0">
                <a:solidFill>
                  <a:schemeClr val="bg2">
                    <a:lumMod val="50000"/>
                  </a:schemeClr>
                </a:solidFill>
                <a:latin typeface="Bahnschrift" panose="020B0502040204020203" pitchFamily="34" charset="0"/>
              </a:rPr>
              <a:t> profit in </a:t>
            </a:r>
            <a:r>
              <a:rPr lang="en-US" sz="1400" b="1" dirty="0" smtClean="0">
                <a:solidFill>
                  <a:schemeClr val="accent2"/>
                </a:solidFill>
                <a:latin typeface="Bahnschrift" panose="020B0502040204020203" pitchFamily="34" charset="0"/>
              </a:rPr>
              <a:t>1</a:t>
            </a:r>
            <a:r>
              <a:rPr lang="en-US" sz="1400" b="1" baseline="30000" dirty="0" smtClean="0">
                <a:solidFill>
                  <a:schemeClr val="accent2"/>
                </a:solidFill>
                <a:latin typeface="Bahnschrift" panose="020B0502040204020203" pitchFamily="34" charset="0"/>
              </a:rPr>
              <a:t>st</a:t>
            </a:r>
            <a:r>
              <a:rPr lang="en-US" sz="1400" b="1" dirty="0" smtClean="0">
                <a:solidFill>
                  <a:schemeClr val="accent2"/>
                </a:solidFill>
                <a:latin typeface="Bahnschrift" panose="020B0502040204020203" pitchFamily="34" charset="0"/>
              </a:rPr>
              <a:t> Quarter of 2014 </a:t>
            </a:r>
            <a:r>
              <a:rPr lang="en-US" sz="1400" dirty="0" smtClean="0">
                <a:solidFill>
                  <a:schemeClr val="bg2">
                    <a:lumMod val="50000"/>
                  </a:schemeClr>
                </a:solidFill>
                <a:latin typeface="Bahnschrift" panose="020B0502040204020203" pitchFamily="34" charset="0"/>
              </a:rPr>
              <a:t>and lowest in </a:t>
            </a:r>
            <a:r>
              <a:rPr lang="en-US" sz="1400" b="1" dirty="0" smtClean="0">
                <a:solidFill>
                  <a:schemeClr val="accent2"/>
                </a:solidFill>
                <a:latin typeface="Bahnschrift" panose="020B0502040204020203" pitchFamily="34" charset="0"/>
              </a:rPr>
              <a:t>1</a:t>
            </a:r>
            <a:r>
              <a:rPr lang="en-US" sz="1400" b="1" baseline="30000" dirty="0" smtClean="0">
                <a:solidFill>
                  <a:schemeClr val="accent2"/>
                </a:solidFill>
                <a:latin typeface="Bahnschrift" panose="020B0502040204020203" pitchFamily="34" charset="0"/>
              </a:rPr>
              <a:t>st</a:t>
            </a:r>
            <a:r>
              <a:rPr lang="en-US" sz="1400" b="1" dirty="0" smtClean="0">
                <a:solidFill>
                  <a:schemeClr val="accent2"/>
                </a:solidFill>
                <a:latin typeface="Bahnschrift" panose="020B0502040204020203" pitchFamily="34" charset="0"/>
              </a:rPr>
              <a:t> Quarter of 2011</a:t>
            </a:r>
            <a:r>
              <a:rPr lang="en-US" sz="1400" dirty="0" smtClean="0">
                <a:solidFill>
                  <a:schemeClr val="bg2">
                    <a:lumMod val="50000"/>
                  </a:schemeClr>
                </a:solidFill>
                <a:latin typeface="Bahnschrift" panose="020B0502040204020203" pitchFamily="34" charset="0"/>
              </a:rPr>
              <a:t>.</a:t>
            </a:r>
            <a:endParaRPr lang="en-IN" sz="1400" dirty="0">
              <a:solidFill>
                <a:schemeClr val="bg2">
                  <a:lumMod val="50000"/>
                </a:schemeClr>
              </a:solidFill>
              <a:latin typeface="Bahnschrift" panose="020B0502040204020203" pitchFamily="34" charset="0"/>
            </a:endParaRPr>
          </a:p>
        </p:txBody>
      </p:sp>
      <p:pic>
        <p:nvPicPr>
          <p:cNvPr id="2" name="Picture 1"/>
          <p:cNvPicPr>
            <a:picLocks noChangeAspect="1"/>
          </p:cNvPicPr>
          <p:nvPr/>
        </p:nvPicPr>
        <p:blipFill>
          <a:blip r:embed="rId2"/>
          <a:stretch>
            <a:fillRect/>
          </a:stretch>
        </p:blipFill>
        <p:spPr>
          <a:xfrm>
            <a:off x="2345907" y="1506537"/>
            <a:ext cx="7519458" cy="3661113"/>
          </a:xfrm>
          <a:prstGeom prst="rect">
            <a:avLst/>
          </a:prstGeom>
        </p:spPr>
      </p:pic>
    </p:spTree>
    <p:extLst>
      <p:ext uri="{BB962C8B-B14F-4D97-AF65-F5344CB8AC3E}">
        <p14:creationId xmlns:p14="http://schemas.microsoft.com/office/powerpoint/2010/main" val="36072222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9636" y="0"/>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00667" y="294656"/>
            <a:ext cx="1037589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TOP 5 CUSTOMERS</a:t>
            </a:r>
            <a:endParaRPr lang="en-IN" sz="3600" b="1" dirty="0">
              <a:solidFill>
                <a:schemeClr val="bg1"/>
              </a:solidFill>
              <a:latin typeface="Bahnschrift" panose="020B0502040204020203" pitchFamily="34" charset="0"/>
            </a:endParaRPr>
          </a:p>
        </p:txBody>
      </p:sp>
      <p:sp>
        <p:nvSpPr>
          <p:cNvPr id="10" name="TextBox 9"/>
          <p:cNvSpPr txBox="1"/>
          <p:nvPr/>
        </p:nvSpPr>
        <p:spPr>
          <a:xfrm>
            <a:off x="1481667" y="5445237"/>
            <a:ext cx="9872133" cy="1107996"/>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The overall total sales are 2.3 M.</a:t>
            </a:r>
          </a:p>
          <a:p>
            <a:pPr algn="just"/>
            <a:endParaRPr lang="en-US" sz="1400" dirty="0">
              <a:solidFill>
                <a:schemeClr val="bg2">
                  <a:lumMod val="50000"/>
                </a:schemeClr>
              </a:solidFill>
              <a:latin typeface="Bahnschrift" panose="020B0502040204020203" pitchFamily="34" charset="0"/>
            </a:endParaRPr>
          </a:p>
          <a:p>
            <a:pPr algn="just"/>
            <a:r>
              <a:rPr lang="en-US" sz="1400" dirty="0" smtClean="0">
                <a:solidFill>
                  <a:schemeClr val="bg2">
                    <a:lumMod val="50000"/>
                  </a:schemeClr>
                </a:solidFill>
                <a:latin typeface="Bahnschrift" panose="020B0502040204020203" pitchFamily="34" charset="0"/>
              </a:rPr>
              <a:t>According to the graph Bookcases has the highest sales with 294,296. and the lowest is for Tables 89,478.</a:t>
            </a:r>
            <a:endParaRPr lang="en-IN" sz="1400" dirty="0">
              <a:solidFill>
                <a:schemeClr val="bg2">
                  <a:lumMod val="50000"/>
                </a:schemeClr>
              </a:solidFill>
              <a:latin typeface="Bahnschrift" panose="020B0502040204020203" pitchFamily="34" charset="0"/>
            </a:endParaRPr>
          </a:p>
        </p:txBody>
      </p:sp>
      <p:pic>
        <p:nvPicPr>
          <p:cNvPr id="3" name="Picture 2"/>
          <p:cNvPicPr>
            <a:picLocks noChangeAspect="1"/>
          </p:cNvPicPr>
          <p:nvPr/>
        </p:nvPicPr>
        <p:blipFill>
          <a:blip r:embed="rId2"/>
          <a:stretch>
            <a:fillRect/>
          </a:stretch>
        </p:blipFill>
        <p:spPr>
          <a:xfrm>
            <a:off x="2804582" y="1492779"/>
            <a:ext cx="6410779" cy="3739621"/>
          </a:xfrm>
          <a:prstGeom prst="rect">
            <a:avLst/>
          </a:prstGeom>
        </p:spPr>
      </p:pic>
    </p:spTree>
    <p:extLst>
      <p:ext uri="{BB962C8B-B14F-4D97-AF65-F5344CB8AC3E}">
        <p14:creationId xmlns:p14="http://schemas.microsoft.com/office/powerpoint/2010/main" val="9766630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6DEFD6E-540C-544E-962C-F4A95C8AD665}"/>
              </a:ext>
            </a:extLst>
          </p:cNvPr>
          <p:cNvSpPr/>
          <p:nvPr/>
        </p:nvSpPr>
        <p:spPr>
          <a:xfrm rot="10800000" flipV="1">
            <a:off x="0" y="0"/>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 xmlns:a16="http://schemas.microsoft.com/office/drawing/2014/main" id="{D3643F46-7764-ED4E-89E8-733EB275E889}"/>
              </a:ext>
            </a:extLst>
          </p:cNvPr>
          <p:cNvSpPr/>
          <p:nvPr/>
        </p:nvSpPr>
        <p:spPr>
          <a:xfrm>
            <a:off x="2499876" y="2394060"/>
            <a:ext cx="2249923" cy="12115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1">
            <a:extLst>
              <a:ext uri="{FF2B5EF4-FFF2-40B4-BE49-F238E27FC236}">
                <a16:creationId xmlns="" xmlns:a16="http://schemas.microsoft.com/office/drawing/2014/main" id="{7F27B721-0BB5-2741-A56C-0878060DE984}"/>
              </a:ext>
            </a:extLst>
          </p:cNvPr>
          <p:cNvSpPr/>
          <p:nvPr/>
        </p:nvSpPr>
        <p:spPr>
          <a:xfrm>
            <a:off x="3624837" y="2481936"/>
            <a:ext cx="1011497" cy="1035755"/>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5400" b="1" dirty="0">
                <a:latin typeface="Arial Narrow" panose="020B0606020202030204" pitchFamily="34" charset="0"/>
                <a:ea typeface="Roboto Medium" panose="02000000000000000000" pitchFamily="2" charset="0"/>
                <a:cs typeface="Arial Unicode MS" pitchFamily="2"/>
              </a:rPr>
              <a:t>2</a:t>
            </a:r>
            <a:endParaRPr lang="en-US" sz="5400" b="1" u="none" strike="noStrike" kern="1200" dirty="0">
              <a:ln>
                <a:noFill/>
              </a:ln>
              <a:latin typeface="Arial Narrow" panose="020B0606020202030204" pitchFamily="34" charset="0"/>
              <a:ea typeface="Roboto Medium" panose="02000000000000000000" pitchFamily="2" charset="0"/>
              <a:cs typeface="Arial Unicode MS" pitchFamily="2"/>
            </a:endParaRPr>
          </a:p>
        </p:txBody>
      </p:sp>
      <p:sp>
        <p:nvSpPr>
          <p:cNvPr id="4" name="TextBox 3"/>
          <p:cNvSpPr txBox="1"/>
          <p:nvPr/>
        </p:nvSpPr>
        <p:spPr>
          <a:xfrm>
            <a:off x="4859866" y="2569614"/>
            <a:ext cx="4979248" cy="830997"/>
          </a:xfrm>
          <a:prstGeom prst="rect">
            <a:avLst/>
          </a:prstGeom>
          <a:noFill/>
        </p:spPr>
        <p:txBody>
          <a:bodyPr wrap="none" rtlCol="0">
            <a:spAutoFit/>
          </a:bodyPr>
          <a:lstStyle/>
          <a:p>
            <a:r>
              <a:rPr lang="en-US" sz="4800" b="1" dirty="0" smtClean="0">
                <a:solidFill>
                  <a:schemeClr val="bg1"/>
                </a:solidFill>
                <a:latin typeface="Bahnschrift" panose="020B0502040204020203" pitchFamily="34" charset="0"/>
                <a:cs typeface="Arial" panose="020B0604020202020204" pitchFamily="34" charset="0"/>
              </a:rPr>
              <a:t>ABOUT  THE DATA</a:t>
            </a:r>
            <a:endParaRPr lang="en-IN" sz="4800" b="1" dirty="0">
              <a:solidFill>
                <a:schemeClr val="bg1"/>
              </a:solidFill>
              <a:latin typeface="Bahnschrift" panose="020B0502040204020203" pitchFamily="34" charset="0"/>
              <a:cs typeface="Arial" panose="020B0604020202020204" pitchFamily="34" charset="0"/>
            </a:endParaRPr>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386948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A6DEFD6E-540C-544E-962C-F4A95C8AD665}"/>
              </a:ext>
            </a:extLst>
          </p:cNvPr>
          <p:cNvSpPr/>
          <p:nvPr/>
        </p:nvSpPr>
        <p:spPr>
          <a:xfrm rot="10800000" flipV="1">
            <a:off x="9636" y="0"/>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00667" y="294656"/>
            <a:ext cx="1037589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REGION VS SEGMENT SALES ANALYSIS</a:t>
            </a:r>
            <a:endParaRPr lang="en-IN" sz="3600" b="1" dirty="0">
              <a:solidFill>
                <a:schemeClr val="bg1"/>
              </a:solidFill>
              <a:latin typeface="Bahnschrift" panose="020B0502040204020203" pitchFamily="34" charset="0"/>
            </a:endParaRPr>
          </a:p>
        </p:txBody>
      </p:sp>
      <p:sp>
        <p:nvSpPr>
          <p:cNvPr id="10" name="TextBox 9"/>
          <p:cNvSpPr txBox="1"/>
          <p:nvPr/>
        </p:nvSpPr>
        <p:spPr>
          <a:xfrm>
            <a:off x="1481667" y="5445237"/>
            <a:ext cx="9872133" cy="1107996"/>
          </a:xfrm>
          <a:prstGeom prst="rect">
            <a:avLst/>
          </a:prstGeom>
          <a:noFill/>
          <a:ln w="12700">
            <a:noFill/>
          </a:ln>
        </p:spPr>
        <p:txBody>
          <a:bodyPr wrap="square" rtlCol="0">
            <a:spAutoFit/>
          </a:bodyPr>
          <a:lstStyle/>
          <a:p>
            <a:pPr algn="ctr"/>
            <a:r>
              <a:rPr lang="en-US" sz="2400" dirty="0" smtClean="0">
                <a:solidFill>
                  <a:srgbClr val="7030A0"/>
                </a:solidFill>
                <a:latin typeface="Bahnschrift" panose="020B0502040204020203" pitchFamily="34" charset="0"/>
              </a:rPr>
              <a:t>KEY INSIGHTS</a:t>
            </a:r>
          </a:p>
          <a:p>
            <a:pPr algn="just"/>
            <a:r>
              <a:rPr lang="en-US" sz="1400" dirty="0" smtClean="0">
                <a:solidFill>
                  <a:schemeClr val="bg2">
                    <a:lumMod val="50000"/>
                  </a:schemeClr>
                </a:solidFill>
                <a:latin typeface="Bahnschrift" panose="020B0502040204020203" pitchFamily="34" charset="0"/>
              </a:rPr>
              <a:t>The overall total sales are 2.3 M.</a:t>
            </a:r>
          </a:p>
          <a:p>
            <a:pPr algn="just"/>
            <a:endParaRPr lang="en-US" sz="1400" dirty="0">
              <a:solidFill>
                <a:schemeClr val="bg2">
                  <a:lumMod val="50000"/>
                </a:schemeClr>
              </a:solidFill>
              <a:latin typeface="Bahnschrift" panose="020B0502040204020203" pitchFamily="34" charset="0"/>
            </a:endParaRPr>
          </a:p>
          <a:p>
            <a:pPr algn="just"/>
            <a:r>
              <a:rPr lang="en-US" sz="1400" dirty="0" smtClean="0">
                <a:solidFill>
                  <a:schemeClr val="bg2">
                    <a:lumMod val="50000"/>
                  </a:schemeClr>
                </a:solidFill>
                <a:latin typeface="Bahnschrift" panose="020B0502040204020203" pitchFamily="34" charset="0"/>
              </a:rPr>
              <a:t>According to the graph Bookcases has the highest sales with 294,296. and the lowest is for Tables 89,478.</a:t>
            </a:r>
            <a:endParaRPr lang="en-IN" sz="1400" dirty="0">
              <a:solidFill>
                <a:schemeClr val="bg2">
                  <a:lumMod val="50000"/>
                </a:schemeClr>
              </a:solidFill>
              <a:latin typeface="Bahnschrift" panose="020B0502040204020203" pitchFamily="34" charset="0"/>
            </a:endParaRPr>
          </a:p>
        </p:txBody>
      </p:sp>
      <p:pic>
        <p:nvPicPr>
          <p:cNvPr id="2" name="Picture 1"/>
          <p:cNvPicPr>
            <a:picLocks noChangeAspect="1"/>
          </p:cNvPicPr>
          <p:nvPr/>
        </p:nvPicPr>
        <p:blipFill>
          <a:blip r:embed="rId2"/>
          <a:stretch>
            <a:fillRect/>
          </a:stretch>
        </p:blipFill>
        <p:spPr>
          <a:xfrm>
            <a:off x="2151591" y="1677569"/>
            <a:ext cx="7595949" cy="3571763"/>
          </a:xfrm>
          <a:prstGeom prst="rect">
            <a:avLst/>
          </a:prstGeom>
        </p:spPr>
      </p:pic>
    </p:spTree>
    <p:extLst>
      <p:ext uri="{BB962C8B-B14F-4D97-AF65-F5344CB8AC3E}">
        <p14:creationId xmlns:p14="http://schemas.microsoft.com/office/powerpoint/2010/main" val="16930953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6DEFD6E-540C-544E-962C-F4A95C8AD665}"/>
              </a:ext>
            </a:extLst>
          </p:cNvPr>
          <p:cNvSpPr/>
          <p:nvPr/>
        </p:nvSpPr>
        <p:spPr>
          <a:xfrm rot="10800000" flipV="1">
            <a:off x="0" y="0"/>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 xmlns:a16="http://schemas.microsoft.com/office/drawing/2014/main" id="{D3643F46-7764-ED4E-89E8-733EB275E889}"/>
              </a:ext>
            </a:extLst>
          </p:cNvPr>
          <p:cNvSpPr/>
          <p:nvPr/>
        </p:nvSpPr>
        <p:spPr>
          <a:xfrm>
            <a:off x="2499876" y="2394060"/>
            <a:ext cx="2249923" cy="12115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1">
            <a:extLst>
              <a:ext uri="{FF2B5EF4-FFF2-40B4-BE49-F238E27FC236}">
                <a16:creationId xmlns="" xmlns:a16="http://schemas.microsoft.com/office/drawing/2014/main" id="{7F27B721-0BB5-2741-A56C-0878060DE984}"/>
              </a:ext>
            </a:extLst>
          </p:cNvPr>
          <p:cNvSpPr/>
          <p:nvPr/>
        </p:nvSpPr>
        <p:spPr>
          <a:xfrm>
            <a:off x="3624837" y="2481936"/>
            <a:ext cx="1011497" cy="1035755"/>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5400" b="1" dirty="0" smtClean="0">
                <a:latin typeface="Arial Narrow" panose="020B0606020202030204" pitchFamily="34" charset="0"/>
                <a:ea typeface="Roboto Medium" panose="02000000000000000000" pitchFamily="2" charset="0"/>
                <a:cs typeface="Arial Unicode MS" pitchFamily="2"/>
              </a:rPr>
              <a:t>6</a:t>
            </a:r>
            <a:endParaRPr lang="en-US" sz="5400" b="1" u="none" strike="noStrike" kern="1200" dirty="0">
              <a:ln>
                <a:noFill/>
              </a:ln>
              <a:latin typeface="Arial Narrow" panose="020B0606020202030204" pitchFamily="34" charset="0"/>
              <a:ea typeface="Roboto Medium" panose="02000000000000000000" pitchFamily="2" charset="0"/>
              <a:cs typeface="Arial Unicode MS" pitchFamily="2"/>
            </a:endParaRPr>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833275" y="2584314"/>
            <a:ext cx="4700191" cy="830997"/>
          </a:xfrm>
          <a:prstGeom prst="rect">
            <a:avLst/>
          </a:prstGeom>
          <a:noFill/>
        </p:spPr>
        <p:txBody>
          <a:bodyPr wrap="square" rtlCol="0">
            <a:spAutoFit/>
          </a:bodyPr>
          <a:lstStyle/>
          <a:p>
            <a:pPr algn="ctr"/>
            <a:r>
              <a:rPr lang="en-US" sz="4800" b="1" dirty="0" smtClean="0">
                <a:solidFill>
                  <a:schemeClr val="bg1"/>
                </a:solidFill>
                <a:latin typeface="Bahnschrift" panose="020B0502040204020203" pitchFamily="34" charset="0"/>
                <a:cs typeface="Arial" panose="020B0604020202020204" pitchFamily="34" charset="0"/>
              </a:rPr>
              <a:t>KEY INSIGHTS</a:t>
            </a:r>
            <a:endParaRPr lang="en-IN" sz="4800" b="1" dirty="0">
              <a:solidFill>
                <a:schemeClr val="bg1"/>
              </a:solidFill>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val="26180232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 xmlns:a16="http://schemas.microsoft.com/office/drawing/2014/main" id="{5EDFE1E9-5609-324F-8277-E26B1CEBC18E}"/>
              </a:ext>
            </a:extLst>
          </p:cNvPr>
          <p:cNvSpPr/>
          <p:nvPr/>
        </p:nvSpPr>
        <p:spPr>
          <a:xfrm>
            <a:off x="2162856" y="1551121"/>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 xmlns:a16="http://schemas.microsoft.com/office/drawing/2014/main" id="{933FD161-329C-404B-B432-1D55BF4BB6A6}"/>
              </a:ext>
            </a:extLst>
          </p:cNvPr>
          <p:cNvSpPr/>
          <p:nvPr/>
        </p:nvSpPr>
        <p:spPr>
          <a:xfrm>
            <a:off x="2277158" y="1665423"/>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a:t>
            </a:r>
            <a:endParaRPr lang="en-US" sz="2000" b="1" dirty="0">
              <a:solidFill>
                <a:schemeClr val="bg1"/>
              </a:solidFill>
              <a:latin typeface="Roboto" panose="02000000000000000000" pitchFamily="2" charset="0"/>
              <a:ea typeface="Roboto" panose="02000000000000000000" pitchFamily="2" charset="0"/>
            </a:endParaRPr>
          </a:p>
        </p:txBody>
      </p:sp>
      <p:sp>
        <p:nvSpPr>
          <p:cNvPr id="6" name="Freeform 5">
            <a:extLst>
              <a:ext uri="{FF2B5EF4-FFF2-40B4-BE49-F238E27FC236}">
                <a16:creationId xmlns="" xmlns:a16="http://schemas.microsoft.com/office/drawing/2014/main" id="{5EDFE1E9-5609-324F-8277-E26B1CEBC18E}"/>
              </a:ext>
            </a:extLst>
          </p:cNvPr>
          <p:cNvSpPr/>
          <p:nvPr/>
        </p:nvSpPr>
        <p:spPr>
          <a:xfrm>
            <a:off x="2162856" y="2522652"/>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 xmlns:a16="http://schemas.microsoft.com/office/drawing/2014/main" id="{933FD161-329C-404B-B432-1D55BF4BB6A6}"/>
              </a:ext>
            </a:extLst>
          </p:cNvPr>
          <p:cNvSpPr/>
          <p:nvPr/>
        </p:nvSpPr>
        <p:spPr>
          <a:xfrm>
            <a:off x="2283486" y="2630622"/>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2</a:t>
            </a:r>
          </a:p>
        </p:txBody>
      </p:sp>
      <p:sp>
        <p:nvSpPr>
          <p:cNvPr id="8" name="Freeform 7">
            <a:extLst>
              <a:ext uri="{FF2B5EF4-FFF2-40B4-BE49-F238E27FC236}">
                <a16:creationId xmlns="" xmlns:a16="http://schemas.microsoft.com/office/drawing/2014/main" id="{5EDFE1E9-5609-324F-8277-E26B1CEBC18E}"/>
              </a:ext>
            </a:extLst>
          </p:cNvPr>
          <p:cNvSpPr/>
          <p:nvPr/>
        </p:nvSpPr>
        <p:spPr>
          <a:xfrm>
            <a:off x="2162856" y="3494183"/>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9" name="Freeform 8">
            <a:extLst>
              <a:ext uri="{FF2B5EF4-FFF2-40B4-BE49-F238E27FC236}">
                <a16:creationId xmlns="" xmlns:a16="http://schemas.microsoft.com/office/drawing/2014/main" id="{933FD161-329C-404B-B432-1D55BF4BB6A6}"/>
              </a:ext>
            </a:extLst>
          </p:cNvPr>
          <p:cNvSpPr/>
          <p:nvPr/>
        </p:nvSpPr>
        <p:spPr>
          <a:xfrm>
            <a:off x="2277156" y="3608483"/>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3</a:t>
            </a:r>
          </a:p>
        </p:txBody>
      </p:sp>
      <p:sp>
        <p:nvSpPr>
          <p:cNvPr id="10" name="Freeform 9">
            <a:extLst>
              <a:ext uri="{FF2B5EF4-FFF2-40B4-BE49-F238E27FC236}">
                <a16:creationId xmlns="" xmlns:a16="http://schemas.microsoft.com/office/drawing/2014/main" id="{5EDFE1E9-5609-324F-8277-E26B1CEBC18E}"/>
              </a:ext>
            </a:extLst>
          </p:cNvPr>
          <p:cNvSpPr/>
          <p:nvPr/>
        </p:nvSpPr>
        <p:spPr>
          <a:xfrm>
            <a:off x="2162856" y="4465714"/>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1" name="Freeform 10">
            <a:extLst>
              <a:ext uri="{FF2B5EF4-FFF2-40B4-BE49-F238E27FC236}">
                <a16:creationId xmlns="" xmlns:a16="http://schemas.microsoft.com/office/drawing/2014/main" id="{933FD161-329C-404B-B432-1D55BF4BB6A6}"/>
              </a:ext>
            </a:extLst>
          </p:cNvPr>
          <p:cNvSpPr/>
          <p:nvPr/>
        </p:nvSpPr>
        <p:spPr>
          <a:xfrm>
            <a:off x="2283486" y="4573684"/>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4</a:t>
            </a:r>
          </a:p>
        </p:txBody>
      </p:sp>
      <p:sp>
        <p:nvSpPr>
          <p:cNvPr id="12" name="Freeform 11">
            <a:extLst>
              <a:ext uri="{FF2B5EF4-FFF2-40B4-BE49-F238E27FC236}">
                <a16:creationId xmlns="" xmlns:a16="http://schemas.microsoft.com/office/drawing/2014/main" id="{5EDFE1E9-5609-324F-8277-E26B1CEBC18E}"/>
              </a:ext>
            </a:extLst>
          </p:cNvPr>
          <p:cNvSpPr/>
          <p:nvPr/>
        </p:nvSpPr>
        <p:spPr>
          <a:xfrm>
            <a:off x="2162856" y="5437245"/>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3" name="Freeform 12">
            <a:extLst>
              <a:ext uri="{FF2B5EF4-FFF2-40B4-BE49-F238E27FC236}">
                <a16:creationId xmlns="" xmlns:a16="http://schemas.microsoft.com/office/drawing/2014/main" id="{933FD161-329C-404B-B432-1D55BF4BB6A6}"/>
              </a:ext>
            </a:extLst>
          </p:cNvPr>
          <p:cNvSpPr/>
          <p:nvPr/>
        </p:nvSpPr>
        <p:spPr>
          <a:xfrm>
            <a:off x="2277155" y="5551545"/>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5</a:t>
            </a:r>
          </a:p>
        </p:txBody>
      </p:sp>
      <p:sp>
        <p:nvSpPr>
          <p:cNvPr id="14" name="Rectangle 13">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029175" y="1696296"/>
            <a:ext cx="7950200" cy="461665"/>
          </a:xfrm>
          <a:prstGeom prst="rect">
            <a:avLst/>
          </a:prstGeom>
          <a:noFill/>
        </p:spPr>
        <p:txBody>
          <a:bodyPr wrap="square" rtlCol="0">
            <a:spAutoFit/>
          </a:bodyPr>
          <a:lstStyle/>
          <a:p>
            <a:r>
              <a:rPr lang="en-US" sz="2400" b="1" dirty="0" smtClean="0">
                <a:latin typeface="Bahnschrift" panose="020B0502040204020203" pitchFamily="34" charset="0"/>
              </a:rPr>
              <a:t>There are </a:t>
            </a:r>
            <a:r>
              <a:rPr lang="en-US" sz="2400" b="1" dirty="0" smtClean="0">
                <a:solidFill>
                  <a:schemeClr val="accent2"/>
                </a:solidFill>
                <a:latin typeface="Bahnschrift" panose="020B0502040204020203" pitchFamily="34" charset="0"/>
              </a:rPr>
              <a:t>1979 jobs </a:t>
            </a:r>
            <a:r>
              <a:rPr lang="en-US" sz="2400" b="1" dirty="0" smtClean="0">
                <a:latin typeface="Bahnschrift" panose="020B0502040204020203" pitchFamily="34" charset="0"/>
              </a:rPr>
              <a:t>available.</a:t>
            </a:r>
          </a:p>
        </p:txBody>
      </p:sp>
      <p:sp>
        <p:nvSpPr>
          <p:cNvPr id="20" name="TextBox 19"/>
          <p:cNvSpPr txBox="1"/>
          <p:nvPr/>
        </p:nvSpPr>
        <p:spPr>
          <a:xfrm>
            <a:off x="2590800" y="313382"/>
            <a:ext cx="63330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INSIGHTS TO BE FOUND?</a:t>
            </a:r>
            <a:endParaRPr lang="en-IN" sz="3600" b="1" dirty="0">
              <a:solidFill>
                <a:schemeClr val="bg1"/>
              </a:solidFill>
              <a:latin typeface="Bahnschrift" panose="020B0502040204020203" pitchFamily="34" charset="0"/>
            </a:endParaRPr>
          </a:p>
        </p:txBody>
      </p:sp>
      <p:sp>
        <p:nvSpPr>
          <p:cNvPr id="21" name="TextBox 20"/>
          <p:cNvSpPr txBox="1"/>
          <p:nvPr/>
        </p:nvSpPr>
        <p:spPr>
          <a:xfrm>
            <a:off x="3029175" y="2630622"/>
            <a:ext cx="7950200" cy="461665"/>
          </a:xfrm>
          <a:prstGeom prst="rect">
            <a:avLst/>
          </a:prstGeom>
          <a:noFill/>
        </p:spPr>
        <p:txBody>
          <a:bodyPr wrap="square" rtlCol="0">
            <a:spAutoFit/>
          </a:bodyPr>
          <a:lstStyle/>
          <a:p>
            <a:r>
              <a:rPr lang="en-US" sz="2400" b="1" dirty="0" smtClean="0">
                <a:solidFill>
                  <a:schemeClr val="accent2"/>
                </a:solidFill>
                <a:latin typeface="Bahnschrift" panose="020B0502040204020203" pitchFamily="34" charset="0"/>
              </a:rPr>
              <a:t>719 companies </a:t>
            </a:r>
            <a:r>
              <a:rPr lang="en-US" sz="2400" b="1" dirty="0" smtClean="0">
                <a:latin typeface="Bahnschrift" panose="020B0502040204020203" pitchFamily="34" charset="0"/>
              </a:rPr>
              <a:t>are providing jobs.</a:t>
            </a:r>
          </a:p>
        </p:txBody>
      </p:sp>
      <p:sp>
        <p:nvSpPr>
          <p:cNvPr id="22" name="TextBox 21"/>
          <p:cNvSpPr txBox="1"/>
          <p:nvPr/>
        </p:nvSpPr>
        <p:spPr>
          <a:xfrm>
            <a:off x="3029175" y="3454691"/>
            <a:ext cx="7950200" cy="830997"/>
          </a:xfrm>
          <a:prstGeom prst="rect">
            <a:avLst/>
          </a:prstGeom>
          <a:noFill/>
        </p:spPr>
        <p:txBody>
          <a:bodyPr wrap="square" rtlCol="0">
            <a:spAutoFit/>
          </a:bodyPr>
          <a:lstStyle/>
          <a:p>
            <a:r>
              <a:rPr lang="en-US" sz="2400" b="1" dirty="0" smtClean="0">
                <a:latin typeface="Bahnschrift" panose="020B0502040204020203" pitchFamily="34" charset="0"/>
              </a:rPr>
              <a:t>There are around </a:t>
            </a:r>
            <a:r>
              <a:rPr lang="en-US" sz="2400" b="1" dirty="0" smtClean="0">
                <a:solidFill>
                  <a:schemeClr val="accent2"/>
                </a:solidFill>
                <a:latin typeface="Bahnschrift" panose="020B0502040204020203" pitchFamily="34" charset="0"/>
              </a:rPr>
              <a:t>50 different domains </a:t>
            </a:r>
            <a:r>
              <a:rPr lang="en-US" sz="2400" b="1" dirty="0" smtClean="0">
                <a:latin typeface="Bahnschrift" panose="020B0502040204020203" pitchFamily="34" charset="0"/>
              </a:rPr>
              <a:t>in which jobs are provided</a:t>
            </a:r>
          </a:p>
        </p:txBody>
      </p:sp>
      <p:sp>
        <p:nvSpPr>
          <p:cNvPr id="23" name="TextBox 22"/>
          <p:cNvSpPr txBox="1"/>
          <p:nvPr/>
        </p:nvSpPr>
        <p:spPr>
          <a:xfrm>
            <a:off x="3029175" y="4469908"/>
            <a:ext cx="7950200" cy="830997"/>
          </a:xfrm>
          <a:prstGeom prst="rect">
            <a:avLst/>
          </a:prstGeom>
          <a:noFill/>
        </p:spPr>
        <p:txBody>
          <a:bodyPr wrap="square" rtlCol="0">
            <a:spAutoFit/>
          </a:bodyPr>
          <a:lstStyle/>
          <a:p>
            <a:r>
              <a:rPr lang="en-US" sz="2400" b="1" dirty="0" smtClean="0">
                <a:solidFill>
                  <a:schemeClr val="accent2"/>
                </a:solidFill>
                <a:latin typeface="Bahnschrift" panose="020B0502040204020203" pitchFamily="34" charset="0"/>
              </a:rPr>
              <a:t>HKT</a:t>
            </a:r>
            <a:r>
              <a:rPr lang="en-US" sz="2400" b="1" dirty="0" smtClean="0">
                <a:latin typeface="Bahnschrift" panose="020B0502040204020203" pitchFamily="34" charset="0"/>
              </a:rPr>
              <a:t> and </a:t>
            </a:r>
            <a:r>
              <a:rPr lang="en-US" sz="2400" b="1" dirty="0" smtClean="0">
                <a:solidFill>
                  <a:schemeClr val="accent2"/>
                </a:solidFill>
                <a:latin typeface="Bahnschrift" panose="020B0502040204020203" pitchFamily="34" charset="0"/>
              </a:rPr>
              <a:t>Michael Page </a:t>
            </a:r>
            <a:r>
              <a:rPr lang="en-US" sz="2400" b="1" dirty="0" smtClean="0">
                <a:latin typeface="Bahnschrift" panose="020B0502040204020203" pitchFamily="34" charset="0"/>
              </a:rPr>
              <a:t>are the companies which has highest job opening.</a:t>
            </a:r>
          </a:p>
        </p:txBody>
      </p:sp>
      <p:sp>
        <p:nvSpPr>
          <p:cNvPr id="24" name="TextBox 23"/>
          <p:cNvSpPr txBox="1"/>
          <p:nvPr/>
        </p:nvSpPr>
        <p:spPr>
          <a:xfrm>
            <a:off x="3029172" y="5485125"/>
            <a:ext cx="7950200" cy="830997"/>
          </a:xfrm>
          <a:prstGeom prst="rect">
            <a:avLst/>
          </a:prstGeom>
          <a:noFill/>
        </p:spPr>
        <p:txBody>
          <a:bodyPr wrap="square" rtlCol="0">
            <a:spAutoFit/>
          </a:bodyPr>
          <a:lstStyle/>
          <a:p>
            <a:r>
              <a:rPr lang="en-US" sz="2400" b="1" dirty="0" smtClean="0">
                <a:solidFill>
                  <a:schemeClr val="accent2"/>
                </a:solidFill>
                <a:latin typeface="Bahnschrift" panose="020B0502040204020203" pitchFamily="34" charset="0"/>
              </a:rPr>
              <a:t>Human Resources Management/Consulting </a:t>
            </a:r>
            <a:r>
              <a:rPr lang="en-US" sz="2400" b="1" dirty="0" smtClean="0">
                <a:latin typeface="Bahnschrift" panose="020B0502040204020203" pitchFamily="34" charset="0"/>
              </a:rPr>
              <a:t>is the domain which has highest number of jobs.</a:t>
            </a:r>
          </a:p>
        </p:txBody>
      </p:sp>
    </p:spTree>
    <p:extLst>
      <p:ext uri="{BB962C8B-B14F-4D97-AF65-F5344CB8AC3E}">
        <p14:creationId xmlns:p14="http://schemas.microsoft.com/office/powerpoint/2010/main" val="313558899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 xmlns:a16="http://schemas.microsoft.com/office/drawing/2014/main" id="{5EDFE1E9-5609-324F-8277-E26B1CEBC18E}"/>
              </a:ext>
            </a:extLst>
          </p:cNvPr>
          <p:cNvSpPr/>
          <p:nvPr/>
        </p:nvSpPr>
        <p:spPr>
          <a:xfrm>
            <a:off x="2069723" y="1629831"/>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 xmlns:a16="http://schemas.microsoft.com/office/drawing/2014/main" id="{933FD161-329C-404B-B432-1D55BF4BB6A6}"/>
              </a:ext>
            </a:extLst>
          </p:cNvPr>
          <p:cNvSpPr/>
          <p:nvPr/>
        </p:nvSpPr>
        <p:spPr>
          <a:xfrm>
            <a:off x="2184025" y="1744133"/>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6</a:t>
            </a:r>
          </a:p>
        </p:txBody>
      </p:sp>
      <p:sp>
        <p:nvSpPr>
          <p:cNvPr id="6" name="Freeform 5">
            <a:extLst>
              <a:ext uri="{FF2B5EF4-FFF2-40B4-BE49-F238E27FC236}">
                <a16:creationId xmlns="" xmlns:a16="http://schemas.microsoft.com/office/drawing/2014/main" id="{5EDFE1E9-5609-324F-8277-E26B1CEBC18E}"/>
              </a:ext>
            </a:extLst>
          </p:cNvPr>
          <p:cNvSpPr/>
          <p:nvPr/>
        </p:nvSpPr>
        <p:spPr>
          <a:xfrm>
            <a:off x="2069723" y="2601362"/>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 xmlns:a16="http://schemas.microsoft.com/office/drawing/2014/main" id="{933FD161-329C-404B-B432-1D55BF4BB6A6}"/>
              </a:ext>
            </a:extLst>
          </p:cNvPr>
          <p:cNvSpPr/>
          <p:nvPr/>
        </p:nvSpPr>
        <p:spPr>
          <a:xfrm>
            <a:off x="2190353" y="2709332"/>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7</a:t>
            </a:r>
            <a:endParaRPr lang="en-US" sz="2000" b="1" dirty="0">
              <a:solidFill>
                <a:schemeClr val="bg1"/>
              </a:solidFill>
              <a:latin typeface="Roboto" panose="02000000000000000000" pitchFamily="2" charset="0"/>
              <a:ea typeface="Roboto" panose="02000000000000000000" pitchFamily="2" charset="0"/>
            </a:endParaRPr>
          </a:p>
        </p:txBody>
      </p:sp>
      <p:sp>
        <p:nvSpPr>
          <p:cNvPr id="8" name="Freeform 7">
            <a:extLst>
              <a:ext uri="{FF2B5EF4-FFF2-40B4-BE49-F238E27FC236}">
                <a16:creationId xmlns="" xmlns:a16="http://schemas.microsoft.com/office/drawing/2014/main" id="{5EDFE1E9-5609-324F-8277-E26B1CEBC18E}"/>
              </a:ext>
            </a:extLst>
          </p:cNvPr>
          <p:cNvSpPr/>
          <p:nvPr/>
        </p:nvSpPr>
        <p:spPr>
          <a:xfrm>
            <a:off x="2069723" y="3572893"/>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9" name="Freeform 8">
            <a:extLst>
              <a:ext uri="{FF2B5EF4-FFF2-40B4-BE49-F238E27FC236}">
                <a16:creationId xmlns="" xmlns:a16="http://schemas.microsoft.com/office/drawing/2014/main" id="{933FD161-329C-404B-B432-1D55BF4BB6A6}"/>
              </a:ext>
            </a:extLst>
          </p:cNvPr>
          <p:cNvSpPr/>
          <p:nvPr/>
        </p:nvSpPr>
        <p:spPr>
          <a:xfrm>
            <a:off x="2184023" y="3687193"/>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8</a:t>
            </a:r>
            <a:endParaRPr lang="en-US" sz="2000" b="1" dirty="0">
              <a:solidFill>
                <a:schemeClr val="bg1"/>
              </a:solidFill>
              <a:latin typeface="Roboto" panose="02000000000000000000" pitchFamily="2" charset="0"/>
              <a:ea typeface="Roboto" panose="02000000000000000000" pitchFamily="2" charset="0"/>
            </a:endParaRPr>
          </a:p>
        </p:txBody>
      </p:sp>
      <p:sp>
        <p:nvSpPr>
          <p:cNvPr id="10" name="Freeform 9">
            <a:extLst>
              <a:ext uri="{FF2B5EF4-FFF2-40B4-BE49-F238E27FC236}">
                <a16:creationId xmlns="" xmlns:a16="http://schemas.microsoft.com/office/drawing/2014/main" id="{5EDFE1E9-5609-324F-8277-E26B1CEBC18E}"/>
              </a:ext>
            </a:extLst>
          </p:cNvPr>
          <p:cNvSpPr/>
          <p:nvPr/>
        </p:nvSpPr>
        <p:spPr>
          <a:xfrm>
            <a:off x="2069723" y="4544424"/>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1" name="Freeform 10">
            <a:extLst>
              <a:ext uri="{FF2B5EF4-FFF2-40B4-BE49-F238E27FC236}">
                <a16:creationId xmlns="" xmlns:a16="http://schemas.microsoft.com/office/drawing/2014/main" id="{933FD161-329C-404B-B432-1D55BF4BB6A6}"/>
              </a:ext>
            </a:extLst>
          </p:cNvPr>
          <p:cNvSpPr/>
          <p:nvPr/>
        </p:nvSpPr>
        <p:spPr>
          <a:xfrm>
            <a:off x="2190353" y="4652394"/>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9</a:t>
            </a:r>
            <a:endParaRPr lang="en-US" sz="2000" b="1" dirty="0">
              <a:solidFill>
                <a:schemeClr val="bg1"/>
              </a:solidFill>
              <a:latin typeface="Roboto" panose="02000000000000000000" pitchFamily="2" charset="0"/>
              <a:ea typeface="Roboto" panose="02000000000000000000" pitchFamily="2" charset="0"/>
            </a:endParaRPr>
          </a:p>
        </p:txBody>
      </p:sp>
      <p:sp>
        <p:nvSpPr>
          <p:cNvPr id="12" name="Freeform 11">
            <a:extLst>
              <a:ext uri="{FF2B5EF4-FFF2-40B4-BE49-F238E27FC236}">
                <a16:creationId xmlns="" xmlns:a16="http://schemas.microsoft.com/office/drawing/2014/main" id="{5EDFE1E9-5609-324F-8277-E26B1CEBC18E}"/>
              </a:ext>
            </a:extLst>
          </p:cNvPr>
          <p:cNvSpPr/>
          <p:nvPr/>
        </p:nvSpPr>
        <p:spPr>
          <a:xfrm>
            <a:off x="2069723" y="5515955"/>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3" name="Freeform 12">
            <a:extLst>
              <a:ext uri="{FF2B5EF4-FFF2-40B4-BE49-F238E27FC236}">
                <a16:creationId xmlns="" xmlns:a16="http://schemas.microsoft.com/office/drawing/2014/main" id="{933FD161-329C-404B-B432-1D55BF4BB6A6}"/>
              </a:ext>
            </a:extLst>
          </p:cNvPr>
          <p:cNvSpPr/>
          <p:nvPr/>
        </p:nvSpPr>
        <p:spPr>
          <a:xfrm>
            <a:off x="2184022" y="5630255"/>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10</a:t>
            </a:r>
            <a:endParaRPr lang="en-US" sz="2000" b="1" dirty="0">
              <a:solidFill>
                <a:schemeClr val="bg1"/>
              </a:solidFill>
              <a:latin typeface="Roboto" panose="02000000000000000000" pitchFamily="2" charset="0"/>
              <a:ea typeface="Roboto" panose="02000000000000000000" pitchFamily="2" charset="0"/>
            </a:endParaRPr>
          </a:p>
        </p:txBody>
      </p:sp>
      <p:sp>
        <p:nvSpPr>
          <p:cNvPr id="14" name="Rectangle 13">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936042" y="1775006"/>
            <a:ext cx="7950200" cy="461665"/>
          </a:xfrm>
          <a:prstGeom prst="rect">
            <a:avLst/>
          </a:prstGeom>
          <a:noFill/>
        </p:spPr>
        <p:txBody>
          <a:bodyPr wrap="square" rtlCol="0">
            <a:spAutoFit/>
          </a:bodyPr>
          <a:lstStyle/>
          <a:p>
            <a:r>
              <a:rPr lang="en-US" sz="2400" b="1" dirty="0" smtClean="0">
                <a:solidFill>
                  <a:schemeClr val="accent2"/>
                </a:solidFill>
                <a:latin typeface="Bahnschrift" panose="020B0502040204020203" pitchFamily="34" charset="0"/>
              </a:rPr>
              <a:t>Middle level jobs </a:t>
            </a:r>
            <a:r>
              <a:rPr lang="en-US" sz="2400" b="1" dirty="0" smtClean="0">
                <a:latin typeface="Bahnschrift" panose="020B0502040204020203" pitchFamily="34" charset="0"/>
              </a:rPr>
              <a:t>has the highest opening with </a:t>
            </a:r>
            <a:r>
              <a:rPr lang="en-US" sz="2400" b="1" dirty="0" smtClean="0">
                <a:solidFill>
                  <a:schemeClr val="accent2"/>
                </a:solidFill>
                <a:latin typeface="Bahnschrift" panose="020B0502040204020203" pitchFamily="34" charset="0"/>
              </a:rPr>
              <a:t>1014</a:t>
            </a:r>
            <a:r>
              <a:rPr lang="en-US" sz="2400" b="1" dirty="0" smtClean="0">
                <a:latin typeface="Bahnschrift" panose="020B0502040204020203" pitchFamily="34" charset="0"/>
              </a:rPr>
              <a:t> jobs.</a:t>
            </a:r>
          </a:p>
        </p:txBody>
      </p:sp>
      <p:sp>
        <p:nvSpPr>
          <p:cNvPr id="21" name="TextBox 20"/>
          <p:cNvSpPr txBox="1"/>
          <p:nvPr/>
        </p:nvSpPr>
        <p:spPr>
          <a:xfrm>
            <a:off x="2936042" y="2568639"/>
            <a:ext cx="7950200" cy="830997"/>
          </a:xfrm>
          <a:prstGeom prst="rect">
            <a:avLst/>
          </a:prstGeom>
          <a:noFill/>
        </p:spPr>
        <p:txBody>
          <a:bodyPr wrap="square" rtlCol="0">
            <a:spAutoFit/>
          </a:bodyPr>
          <a:lstStyle/>
          <a:p>
            <a:r>
              <a:rPr lang="en-US" sz="2400" b="1" dirty="0" smtClean="0">
                <a:solidFill>
                  <a:schemeClr val="accent2"/>
                </a:solidFill>
                <a:latin typeface="Bahnschrift" panose="020B0502040204020203" pitchFamily="34" charset="0"/>
              </a:rPr>
              <a:t>Data Science </a:t>
            </a:r>
            <a:r>
              <a:rPr lang="en-US" sz="2400" b="1" dirty="0" smtClean="0">
                <a:latin typeface="Bahnschrift" panose="020B0502040204020203" pitchFamily="34" charset="0"/>
              </a:rPr>
              <a:t>has </a:t>
            </a:r>
            <a:r>
              <a:rPr lang="en-US" sz="2400" b="1" dirty="0" smtClean="0">
                <a:solidFill>
                  <a:schemeClr val="accent2"/>
                </a:solidFill>
                <a:latin typeface="Bahnschrift" panose="020B0502040204020203" pitchFamily="34" charset="0"/>
              </a:rPr>
              <a:t>highest</a:t>
            </a:r>
            <a:r>
              <a:rPr lang="en-US" sz="2400" b="1" dirty="0" smtClean="0">
                <a:latin typeface="Bahnschrift" panose="020B0502040204020203" pitchFamily="34" charset="0"/>
              </a:rPr>
              <a:t> job titles followed by </a:t>
            </a:r>
            <a:r>
              <a:rPr lang="en-US" sz="2400" b="1" dirty="0" smtClean="0">
                <a:solidFill>
                  <a:schemeClr val="accent2"/>
                </a:solidFill>
                <a:latin typeface="Bahnschrift" panose="020B0502040204020203" pitchFamily="34" charset="0"/>
              </a:rPr>
              <a:t>Data analyst.</a:t>
            </a:r>
          </a:p>
        </p:txBody>
      </p:sp>
      <p:sp>
        <p:nvSpPr>
          <p:cNvPr id="23" name="TextBox 22"/>
          <p:cNvSpPr txBox="1"/>
          <p:nvPr/>
        </p:nvSpPr>
        <p:spPr>
          <a:xfrm>
            <a:off x="2936042" y="4544424"/>
            <a:ext cx="7950200" cy="830997"/>
          </a:xfrm>
          <a:prstGeom prst="rect">
            <a:avLst/>
          </a:prstGeom>
          <a:noFill/>
        </p:spPr>
        <p:txBody>
          <a:bodyPr wrap="square" rtlCol="0">
            <a:spAutoFit/>
          </a:bodyPr>
          <a:lstStyle/>
          <a:p>
            <a:r>
              <a:rPr lang="en-US" sz="2400" b="1" dirty="0" smtClean="0">
                <a:latin typeface="Bahnschrift" panose="020B0502040204020203" pitchFamily="34" charset="0"/>
              </a:rPr>
              <a:t>Most companies prefer individuals with </a:t>
            </a:r>
            <a:r>
              <a:rPr lang="en-US" sz="2400" b="1" dirty="0" smtClean="0">
                <a:solidFill>
                  <a:schemeClr val="accent2"/>
                </a:solidFill>
                <a:latin typeface="Bahnschrift" panose="020B0502040204020203" pitchFamily="34" charset="0"/>
              </a:rPr>
              <a:t>degree</a:t>
            </a:r>
            <a:r>
              <a:rPr lang="en-US" sz="2400" b="1" dirty="0" smtClean="0">
                <a:latin typeface="Bahnschrift" panose="020B0502040204020203" pitchFamily="34" charset="0"/>
              </a:rPr>
              <a:t> for their job roles</a:t>
            </a:r>
          </a:p>
        </p:txBody>
      </p:sp>
      <p:sp>
        <p:nvSpPr>
          <p:cNvPr id="24" name="TextBox 23"/>
          <p:cNvSpPr txBox="1"/>
          <p:nvPr/>
        </p:nvSpPr>
        <p:spPr>
          <a:xfrm>
            <a:off x="2936042" y="5630255"/>
            <a:ext cx="7950200" cy="461665"/>
          </a:xfrm>
          <a:prstGeom prst="rect">
            <a:avLst/>
          </a:prstGeom>
          <a:noFill/>
        </p:spPr>
        <p:txBody>
          <a:bodyPr wrap="square" rtlCol="0">
            <a:spAutoFit/>
          </a:bodyPr>
          <a:lstStyle/>
          <a:p>
            <a:r>
              <a:rPr lang="en-US" sz="2400" b="1" dirty="0" smtClean="0">
                <a:latin typeface="Bahnschrift" panose="020B0502040204020203" pitchFamily="34" charset="0"/>
              </a:rPr>
              <a:t>Most job types are </a:t>
            </a:r>
            <a:r>
              <a:rPr lang="en-US" sz="2400" b="1" dirty="0" smtClean="0">
                <a:solidFill>
                  <a:schemeClr val="accent2"/>
                </a:solidFill>
                <a:latin typeface="Bahnschrift" panose="020B0502040204020203" pitchFamily="34" charset="0"/>
              </a:rPr>
              <a:t>temporary contract </a:t>
            </a:r>
            <a:r>
              <a:rPr lang="en-US" sz="2400" b="1" dirty="0" smtClean="0">
                <a:latin typeface="Bahnschrift" panose="020B0502040204020203" pitchFamily="34" charset="0"/>
              </a:rPr>
              <a:t>based.</a:t>
            </a:r>
          </a:p>
        </p:txBody>
      </p:sp>
      <p:sp>
        <p:nvSpPr>
          <p:cNvPr id="19" name="TextBox 18"/>
          <p:cNvSpPr txBox="1"/>
          <p:nvPr/>
        </p:nvSpPr>
        <p:spPr>
          <a:xfrm>
            <a:off x="2936042" y="3718470"/>
            <a:ext cx="7950200" cy="461665"/>
          </a:xfrm>
          <a:prstGeom prst="rect">
            <a:avLst/>
          </a:prstGeom>
          <a:noFill/>
        </p:spPr>
        <p:txBody>
          <a:bodyPr wrap="square" rtlCol="0">
            <a:spAutoFit/>
          </a:bodyPr>
          <a:lstStyle/>
          <a:p>
            <a:r>
              <a:rPr lang="en-US" sz="2400" b="1" dirty="0" smtClean="0">
                <a:solidFill>
                  <a:schemeClr val="accent2"/>
                </a:solidFill>
                <a:latin typeface="Bahnschrift" panose="020B0502040204020203" pitchFamily="34" charset="0"/>
              </a:rPr>
              <a:t>ML Engineer </a:t>
            </a:r>
            <a:r>
              <a:rPr lang="en-US" sz="2400" b="1" dirty="0" smtClean="0">
                <a:latin typeface="Bahnschrift" panose="020B0502040204020203" pitchFamily="34" charset="0"/>
              </a:rPr>
              <a:t>has the </a:t>
            </a:r>
            <a:r>
              <a:rPr lang="en-US" sz="2400" b="1" dirty="0" smtClean="0">
                <a:solidFill>
                  <a:schemeClr val="accent2"/>
                </a:solidFill>
                <a:latin typeface="Bahnschrift" panose="020B0502040204020203" pitchFamily="34" charset="0"/>
              </a:rPr>
              <a:t>least</a:t>
            </a:r>
            <a:r>
              <a:rPr lang="en-US" sz="2400" b="1" dirty="0" smtClean="0">
                <a:latin typeface="Bahnschrift" panose="020B0502040204020203" pitchFamily="34" charset="0"/>
              </a:rPr>
              <a:t> job titles.</a:t>
            </a:r>
          </a:p>
        </p:txBody>
      </p:sp>
      <p:sp>
        <p:nvSpPr>
          <p:cNvPr id="25" name="TextBox 24"/>
          <p:cNvSpPr txBox="1"/>
          <p:nvPr/>
        </p:nvSpPr>
        <p:spPr>
          <a:xfrm>
            <a:off x="2590800" y="313382"/>
            <a:ext cx="63330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INSIGHTS TO BE FOUND?</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25625973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6DEFD6E-540C-544E-962C-F4A95C8AD665}"/>
              </a:ext>
            </a:extLst>
          </p:cNvPr>
          <p:cNvSpPr/>
          <p:nvPr/>
        </p:nvSpPr>
        <p:spPr>
          <a:xfrm rot="10800000" flipV="1">
            <a:off x="0" y="0"/>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 xmlns:a16="http://schemas.microsoft.com/office/drawing/2014/main" id="{D3643F46-7764-ED4E-89E8-733EB275E889}"/>
              </a:ext>
            </a:extLst>
          </p:cNvPr>
          <p:cNvSpPr/>
          <p:nvPr/>
        </p:nvSpPr>
        <p:spPr>
          <a:xfrm>
            <a:off x="2499876" y="2394060"/>
            <a:ext cx="2249923" cy="12115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1">
            <a:extLst>
              <a:ext uri="{FF2B5EF4-FFF2-40B4-BE49-F238E27FC236}">
                <a16:creationId xmlns="" xmlns:a16="http://schemas.microsoft.com/office/drawing/2014/main" id="{7F27B721-0BB5-2741-A56C-0878060DE984}"/>
              </a:ext>
            </a:extLst>
          </p:cNvPr>
          <p:cNvSpPr/>
          <p:nvPr/>
        </p:nvSpPr>
        <p:spPr>
          <a:xfrm>
            <a:off x="3624837" y="2481936"/>
            <a:ext cx="1011497" cy="1035755"/>
          </a:xfrm>
          <a:custGeom>
            <a:avLst/>
            <a:gdLst/>
            <a:ahLst/>
            <a:cxnLst>
              <a:cxn ang="3cd4">
                <a:pos x="hc" y="t"/>
              </a:cxn>
              <a:cxn ang="cd2">
                <a:pos x="l" y="vc"/>
              </a:cxn>
              <a:cxn ang="cd4">
                <a:pos x="hc" y="b"/>
              </a:cxn>
              <a:cxn ang="0">
                <a:pos x="r" y="vc"/>
              </a:cxn>
            </a:cxnLst>
            <a:rect l="l" t="t" r="r" b="b"/>
            <a:pathLst>
              <a:path w="3088" h="3087">
                <a:moveTo>
                  <a:pt x="0" y="1543"/>
                </a:moveTo>
                <a:cubicBezTo>
                  <a:pt x="0" y="2396"/>
                  <a:pt x="692" y="3087"/>
                  <a:pt x="1544" y="3087"/>
                </a:cubicBezTo>
                <a:cubicBezTo>
                  <a:pt x="2397" y="3087"/>
                  <a:pt x="3088" y="2396"/>
                  <a:pt x="3088" y="1543"/>
                </a:cubicBezTo>
                <a:cubicBezTo>
                  <a:pt x="3088" y="691"/>
                  <a:pt x="2397" y="0"/>
                  <a:pt x="1544" y="0"/>
                </a:cubicBezTo>
                <a:cubicBezTo>
                  <a:pt x="692" y="0"/>
                  <a:pt x="0" y="691"/>
                  <a:pt x="0" y="1543"/>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algn="ctr" rtl="0" hangingPunct="0">
              <a:lnSpc>
                <a:spcPct val="100000"/>
              </a:lnSpc>
              <a:spcBef>
                <a:spcPts val="0"/>
              </a:spcBef>
              <a:spcAft>
                <a:spcPts val="0"/>
              </a:spcAft>
              <a:buNone/>
              <a:tabLst/>
            </a:pPr>
            <a:r>
              <a:rPr lang="en-US" sz="5400" b="1" dirty="0">
                <a:latin typeface="Arial Narrow" panose="020B0606020202030204" pitchFamily="34" charset="0"/>
                <a:ea typeface="Roboto Medium" panose="02000000000000000000" pitchFamily="2" charset="0"/>
                <a:cs typeface="Arial Unicode MS" pitchFamily="2"/>
              </a:rPr>
              <a:t>7</a:t>
            </a:r>
            <a:endParaRPr lang="en-US" sz="5400" b="1" u="none" strike="noStrike" kern="1200" dirty="0">
              <a:ln>
                <a:noFill/>
              </a:ln>
              <a:latin typeface="Arial Narrow" panose="020B0606020202030204" pitchFamily="34" charset="0"/>
              <a:ea typeface="Roboto Medium" panose="02000000000000000000" pitchFamily="2" charset="0"/>
              <a:cs typeface="Arial Unicode MS" pitchFamily="2"/>
            </a:endParaRPr>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749799" y="2584314"/>
            <a:ext cx="4236191" cy="830997"/>
          </a:xfrm>
          <a:prstGeom prst="rect">
            <a:avLst/>
          </a:prstGeom>
          <a:noFill/>
        </p:spPr>
        <p:txBody>
          <a:bodyPr wrap="square" rtlCol="0">
            <a:spAutoFit/>
          </a:bodyPr>
          <a:lstStyle/>
          <a:p>
            <a:pPr algn="ctr"/>
            <a:r>
              <a:rPr lang="en-US" sz="4800" b="1" dirty="0" smtClean="0">
                <a:solidFill>
                  <a:schemeClr val="bg1"/>
                </a:solidFill>
                <a:latin typeface="Bahnschrift" panose="020B0502040204020203" pitchFamily="34" charset="0"/>
                <a:cs typeface="Arial" panose="020B0604020202020204" pitchFamily="34" charset="0"/>
              </a:rPr>
              <a:t>DASHBOARD</a:t>
            </a:r>
            <a:endParaRPr lang="en-IN" sz="4800" b="1" dirty="0">
              <a:solidFill>
                <a:schemeClr val="bg1"/>
              </a:solidFill>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val="20479835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stretch>
            <a:fillRect/>
          </a:stretch>
        </p:blipFill>
        <p:spPr>
          <a:xfrm>
            <a:off x="497417" y="2709333"/>
            <a:ext cx="5539048" cy="3090334"/>
          </a:xfrm>
          <a:prstGeom prst="rect">
            <a:avLst/>
          </a:prstGeom>
        </p:spPr>
      </p:pic>
      <p:pic>
        <p:nvPicPr>
          <p:cNvPr id="3" name="Picture 2"/>
          <p:cNvPicPr>
            <a:picLocks noChangeAspect="1"/>
          </p:cNvPicPr>
          <p:nvPr/>
        </p:nvPicPr>
        <p:blipFill>
          <a:blip r:embed="rId3"/>
          <a:stretch>
            <a:fillRect/>
          </a:stretch>
        </p:blipFill>
        <p:spPr>
          <a:xfrm>
            <a:off x="6339418" y="2709333"/>
            <a:ext cx="5454649" cy="3071239"/>
          </a:xfrm>
          <a:prstGeom prst="rect">
            <a:avLst/>
          </a:prstGeom>
        </p:spPr>
      </p:pic>
      <p:sp>
        <p:nvSpPr>
          <p:cNvPr id="6" name="TextBox 5"/>
          <p:cNvSpPr txBox="1"/>
          <p:nvPr/>
        </p:nvSpPr>
        <p:spPr>
          <a:xfrm>
            <a:off x="1467506" y="2042644"/>
            <a:ext cx="4458892" cy="400110"/>
          </a:xfrm>
          <a:prstGeom prst="rect">
            <a:avLst/>
          </a:prstGeom>
          <a:noFill/>
        </p:spPr>
        <p:txBody>
          <a:bodyPr wrap="square" rtlCol="0">
            <a:spAutoFit/>
          </a:bodyPr>
          <a:lstStyle/>
          <a:p>
            <a:r>
              <a:rPr lang="en-US" sz="2000" b="1" dirty="0" smtClean="0">
                <a:solidFill>
                  <a:schemeClr val="accent2"/>
                </a:solidFill>
                <a:latin typeface="Bahnschrift" panose="020B0502040204020203" pitchFamily="34" charset="0"/>
              </a:rPr>
              <a:t>HOME PAGE OF THE DASHBOARD</a:t>
            </a:r>
            <a:endParaRPr lang="en-IN" sz="2000" b="1" dirty="0">
              <a:solidFill>
                <a:schemeClr val="accent2"/>
              </a:solidFill>
              <a:latin typeface="Bahnschrift" panose="020B0502040204020203" pitchFamily="34" charset="0"/>
            </a:endParaRPr>
          </a:p>
        </p:txBody>
      </p:sp>
      <p:sp>
        <p:nvSpPr>
          <p:cNvPr id="7" name="TextBox 6"/>
          <p:cNvSpPr txBox="1"/>
          <p:nvPr/>
        </p:nvSpPr>
        <p:spPr>
          <a:xfrm>
            <a:off x="7766706" y="2042644"/>
            <a:ext cx="2994427" cy="400110"/>
          </a:xfrm>
          <a:prstGeom prst="rect">
            <a:avLst/>
          </a:prstGeom>
          <a:noFill/>
        </p:spPr>
        <p:txBody>
          <a:bodyPr wrap="square" rtlCol="0">
            <a:spAutoFit/>
          </a:bodyPr>
          <a:lstStyle/>
          <a:p>
            <a:r>
              <a:rPr lang="en-US" sz="2000" b="1" dirty="0" smtClean="0">
                <a:solidFill>
                  <a:schemeClr val="accent2"/>
                </a:solidFill>
                <a:latin typeface="Bahnschrift" panose="020B0502040204020203" pitchFamily="34" charset="0"/>
              </a:rPr>
              <a:t>SUMMARY VISUAL PAGE</a:t>
            </a:r>
            <a:endParaRPr lang="en-IN" sz="2000" b="1" dirty="0">
              <a:solidFill>
                <a:schemeClr val="accent2"/>
              </a:solidFill>
              <a:latin typeface="Bahnschrift" panose="020B0502040204020203" pitchFamily="34" charset="0"/>
            </a:endParaRPr>
          </a:p>
        </p:txBody>
      </p:sp>
      <p:sp>
        <p:nvSpPr>
          <p:cNvPr id="9" name="TextBox 8"/>
          <p:cNvSpPr txBox="1"/>
          <p:nvPr/>
        </p:nvSpPr>
        <p:spPr>
          <a:xfrm>
            <a:off x="944031" y="297325"/>
            <a:ext cx="103208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DASHBOARD PAGES VIEW</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35740688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21217" y="2734733"/>
            <a:ext cx="5575586" cy="3140601"/>
          </a:xfrm>
          <a:prstGeom prst="rect">
            <a:avLst/>
          </a:prstGeom>
        </p:spPr>
      </p:pic>
      <p:pic>
        <p:nvPicPr>
          <p:cNvPr id="3" name="Picture 2"/>
          <p:cNvPicPr>
            <a:picLocks noChangeAspect="1"/>
          </p:cNvPicPr>
          <p:nvPr/>
        </p:nvPicPr>
        <p:blipFill>
          <a:blip r:embed="rId3"/>
          <a:stretch>
            <a:fillRect/>
          </a:stretch>
        </p:blipFill>
        <p:spPr>
          <a:xfrm>
            <a:off x="6390218" y="2734733"/>
            <a:ext cx="5427133" cy="3189269"/>
          </a:xfrm>
          <a:prstGeom prst="rect">
            <a:avLst/>
          </a:prstGeom>
        </p:spPr>
      </p:pic>
      <p:sp>
        <p:nvSpPr>
          <p:cNvPr id="4" name="Rectangle 3">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543706" y="2211977"/>
            <a:ext cx="3451627" cy="400110"/>
          </a:xfrm>
          <a:prstGeom prst="rect">
            <a:avLst/>
          </a:prstGeom>
          <a:noFill/>
        </p:spPr>
        <p:txBody>
          <a:bodyPr wrap="square" rtlCol="0">
            <a:spAutoFit/>
          </a:bodyPr>
          <a:lstStyle/>
          <a:p>
            <a:r>
              <a:rPr lang="en-US" sz="2000" b="1" dirty="0" smtClean="0">
                <a:solidFill>
                  <a:schemeClr val="accent2"/>
                </a:solidFill>
                <a:latin typeface="Bahnschrift" panose="020B0502040204020203" pitchFamily="34" charset="0"/>
              </a:rPr>
              <a:t>SUMMARY STATISTICS PAGE</a:t>
            </a:r>
            <a:endParaRPr lang="en-IN" sz="2000" b="1" dirty="0">
              <a:solidFill>
                <a:schemeClr val="accent2"/>
              </a:solidFill>
              <a:latin typeface="Bahnschrift" panose="020B0502040204020203" pitchFamily="34" charset="0"/>
            </a:endParaRPr>
          </a:p>
        </p:txBody>
      </p:sp>
      <p:sp>
        <p:nvSpPr>
          <p:cNvPr id="6" name="TextBox 5"/>
          <p:cNvSpPr txBox="1"/>
          <p:nvPr/>
        </p:nvSpPr>
        <p:spPr>
          <a:xfrm>
            <a:off x="8029173" y="2211977"/>
            <a:ext cx="2604961" cy="400110"/>
          </a:xfrm>
          <a:prstGeom prst="rect">
            <a:avLst/>
          </a:prstGeom>
          <a:noFill/>
        </p:spPr>
        <p:txBody>
          <a:bodyPr wrap="square" rtlCol="0">
            <a:spAutoFit/>
          </a:bodyPr>
          <a:lstStyle/>
          <a:p>
            <a:r>
              <a:rPr lang="en-US" sz="2000" b="1" dirty="0" smtClean="0">
                <a:solidFill>
                  <a:schemeClr val="accent2"/>
                </a:solidFill>
                <a:latin typeface="Bahnschrift" panose="020B0502040204020203" pitchFamily="34" charset="0"/>
              </a:rPr>
              <a:t>JOB SUMMARY PAGE</a:t>
            </a:r>
            <a:endParaRPr lang="en-IN" sz="2000" b="1" dirty="0">
              <a:solidFill>
                <a:schemeClr val="accent2"/>
              </a:solidFill>
              <a:latin typeface="Bahnschrift" panose="020B0502040204020203" pitchFamily="34" charset="0"/>
            </a:endParaRPr>
          </a:p>
        </p:txBody>
      </p:sp>
      <p:sp>
        <p:nvSpPr>
          <p:cNvPr id="7" name="TextBox 6"/>
          <p:cNvSpPr txBox="1"/>
          <p:nvPr/>
        </p:nvSpPr>
        <p:spPr>
          <a:xfrm>
            <a:off x="944031" y="297325"/>
            <a:ext cx="103208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DASHBOARD PAGES VIEW</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53506634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9307" y="2507134"/>
            <a:ext cx="5533495" cy="3118436"/>
          </a:xfrm>
          <a:prstGeom prst="rect">
            <a:avLst/>
          </a:prstGeom>
        </p:spPr>
      </p:pic>
      <p:pic>
        <p:nvPicPr>
          <p:cNvPr id="3" name="Picture 2"/>
          <p:cNvPicPr>
            <a:picLocks noChangeAspect="1"/>
          </p:cNvPicPr>
          <p:nvPr/>
        </p:nvPicPr>
        <p:blipFill>
          <a:blip r:embed="rId3"/>
          <a:stretch>
            <a:fillRect/>
          </a:stretch>
        </p:blipFill>
        <p:spPr>
          <a:xfrm>
            <a:off x="6104465" y="2507134"/>
            <a:ext cx="5679107" cy="3170314"/>
          </a:xfrm>
          <a:prstGeom prst="rect">
            <a:avLst/>
          </a:prstGeom>
        </p:spPr>
      </p:pic>
      <p:sp>
        <p:nvSpPr>
          <p:cNvPr id="4" name="TextBox 3"/>
          <p:cNvSpPr txBox="1"/>
          <p:nvPr/>
        </p:nvSpPr>
        <p:spPr>
          <a:xfrm>
            <a:off x="1100668" y="1989667"/>
            <a:ext cx="4301066" cy="400110"/>
          </a:xfrm>
          <a:prstGeom prst="rect">
            <a:avLst/>
          </a:prstGeom>
          <a:noFill/>
        </p:spPr>
        <p:txBody>
          <a:bodyPr wrap="square" rtlCol="0">
            <a:spAutoFit/>
          </a:bodyPr>
          <a:lstStyle/>
          <a:p>
            <a:r>
              <a:rPr lang="en-US" sz="2000" b="1" dirty="0" smtClean="0">
                <a:solidFill>
                  <a:schemeClr val="accent2"/>
                </a:solidFill>
                <a:latin typeface="Bahnschrift" panose="020B0502040204020203" pitchFamily="34" charset="0"/>
              </a:rPr>
              <a:t>COMPANY LEVEL ANALYSIS PAGE</a:t>
            </a:r>
            <a:endParaRPr lang="en-IN" sz="2000" b="1" dirty="0">
              <a:solidFill>
                <a:schemeClr val="accent2"/>
              </a:solidFill>
              <a:latin typeface="Bahnschrift" panose="020B0502040204020203" pitchFamily="34" charset="0"/>
            </a:endParaRPr>
          </a:p>
        </p:txBody>
      </p:sp>
      <p:sp>
        <p:nvSpPr>
          <p:cNvPr id="5" name="TextBox 4"/>
          <p:cNvSpPr txBox="1"/>
          <p:nvPr/>
        </p:nvSpPr>
        <p:spPr>
          <a:xfrm>
            <a:off x="6620934" y="1989667"/>
            <a:ext cx="4775200" cy="400110"/>
          </a:xfrm>
          <a:prstGeom prst="rect">
            <a:avLst/>
          </a:prstGeom>
          <a:noFill/>
        </p:spPr>
        <p:txBody>
          <a:bodyPr wrap="square" rtlCol="0">
            <a:spAutoFit/>
          </a:bodyPr>
          <a:lstStyle/>
          <a:p>
            <a:r>
              <a:rPr lang="en-US" sz="2000" b="1" dirty="0" smtClean="0">
                <a:solidFill>
                  <a:schemeClr val="accent2"/>
                </a:solidFill>
                <a:latin typeface="Bahnschrift" panose="020B0502040204020203" pitchFamily="34" charset="0"/>
              </a:rPr>
              <a:t>TOP 10 COMPANY LEVEL ANALYSIS PAGE</a:t>
            </a:r>
            <a:endParaRPr lang="en-IN" sz="2000" b="1" dirty="0">
              <a:solidFill>
                <a:schemeClr val="accent2"/>
              </a:solidFill>
              <a:latin typeface="Bahnschrift" panose="020B0502040204020203" pitchFamily="34" charset="0"/>
            </a:endParaRPr>
          </a:p>
        </p:txBody>
      </p:sp>
      <p:sp>
        <p:nvSpPr>
          <p:cNvPr id="6" name="Rectangle 5">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44031" y="297325"/>
            <a:ext cx="103208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DASHBOARD PAGES VIEW</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15651020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6DEFD6E-540C-544E-962C-F4A95C8AD665}"/>
              </a:ext>
            </a:extLst>
          </p:cNvPr>
          <p:cNvSpPr/>
          <p:nvPr/>
        </p:nvSpPr>
        <p:spPr>
          <a:xfrm rot="10800000" flipV="1">
            <a:off x="0" y="10473"/>
            <a:ext cx="12192000" cy="6847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7" name="Rectangle 6"/>
          <p:cNvSpPr/>
          <p:nvPr/>
        </p:nvSpPr>
        <p:spPr>
          <a:xfrm>
            <a:off x="203200" y="101600"/>
            <a:ext cx="11827933" cy="6646333"/>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3818465" y="2785128"/>
            <a:ext cx="4236191" cy="830997"/>
          </a:xfrm>
          <a:prstGeom prst="rect">
            <a:avLst/>
          </a:prstGeom>
          <a:noFill/>
        </p:spPr>
        <p:txBody>
          <a:bodyPr wrap="square" rtlCol="0">
            <a:spAutoFit/>
          </a:bodyPr>
          <a:lstStyle/>
          <a:p>
            <a:pPr algn="ctr"/>
            <a:r>
              <a:rPr lang="en-US" sz="4800" b="1" dirty="0" smtClean="0">
                <a:solidFill>
                  <a:schemeClr val="bg1"/>
                </a:solidFill>
                <a:latin typeface="Bahnschrift" panose="020B0502040204020203" pitchFamily="34" charset="0"/>
                <a:cs typeface="Arial" panose="020B0604020202020204" pitchFamily="34" charset="0"/>
              </a:rPr>
              <a:t>THANK YOU !</a:t>
            </a:r>
            <a:endParaRPr lang="en-IN" sz="4800" b="1" dirty="0">
              <a:solidFill>
                <a:schemeClr val="bg1"/>
              </a:solidFill>
              <a:latin typeface="Bahnschrift" panose="020B0502040204020203"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0183" y="560501"/>
            <a:ext cx="2857500" cy="2181225"/>
          </a:xfrm>
          <a:prstGeom prst="rect">
            <a:avLst/>
          </a:prstGeom>
        </p:spPr>
      </p:pic>
      <p:sp>
        <p:nvSpPr>
          <p:cNvPr id="14" name="TextBox 13"/>
          <p:cNvSpPr txBox="1"/>
          <p:nvPr/>
        </p:nvSpPr>
        <p:spPr>
          <a:xfrm>
            <a:off x="2559049" y="3573201"/>
            <a:ext cx="7476067" cy="369332"/>
          </a:xfrm>
          <a:prstGeom prst="rect">
            <a:avLst/>
          </a:prstGeom>
          <a:noFill/>
        </p:spPr>
        <p:txBody>
          <a:bodyPr wrap="square" rtlCol="0">
            <a:spAutoFit/>
          </a:bodyPr>
          <a:lstStyle/>
          <a:p>
            <a:r>
              <a:rPr lang="en-US" dirty="0" smtClean="0">
                <a:solidFill>
                  <a:schemeClr val="bg1"/>
                </a:solidFill>
                <a:latin typeface="Bahnschrift" panose="020B0502040204020203" pitchFamily="34" charset="0"/>
              </a:rPr>
              <a:t>A very special thanks to </a:t>
            </a:r>
            <a:r>
              <a:rPr lang="en-US" dirty="0" err="1" smtClean="0">
                <a:solidFill>
                  <a:schemeClr val="bg1"/>
                </a:solidFill>
                <a:latin typeface="Bahnschrift" panose="020B0502040204020203" pitchFamily="34" charset="0"/>
              </a:rPr>
              <a:t>Satyajit</a:t>
            </a:r>
            <a:r>
              <a:rPr lang="en-US" dirty="0" smtClean="0">
                <a:solidFill>
                  <a:schemeClr val="bg1"/>
                </a:solidFill>
                <a:latin typeface="Bahnschrift" panose="020B0502040204020203" pitchFamily="34" charset="0"/>
              </a:rPr>
              <a:t> Sir for organizing this amazing contest</a:t>
            </a:r>
            <a:r>
              <a:rPr lang="en-US" dirty="0" smtClean="0"/>
              <a:t>.</a:t>
            </a:r>
            <a:endParaRPr lang="en-IN" dirty="0"/>
          </a:p>
        </p:txBody>
      </p:sp>
      <p:sp>
        <p:nvSpPr>
          <p:cNvPr id="15" name="TextBox 14"/>
          <p:cNvSpPr txBox="1"/>
          <p:nvPr/>
        </p:nvSpPr>
        <p:spPr>
          <a:xfrm>
            <a:off x="4328582" y="5244433"/>
            <a:ext cx="3937000" cy="400110"/>
          </a:xfrm>
          <a:prstGeom prst="rect">
            <a:avLst/>
          </a:prstGeom>
          <a:noFill/>
        </p:spPr>
        <p:txBody>
          <a:bodyPr wrap="square" rtlCol="0">
            <a:spAutoFit/>
          </a:bodyPr>
          <a:lstStyle/>
          <a:p>
            <a:r>
              <a:rPr lang="en-US" sz="2000" b="1" dirty="0" smtClean="0">
                <a:solidFill>
                  <a:schemeClr val="bg1"/>
                </a:solidFill>
                <a:latin typeface="Bahnschrift" panose="020B0502040204020203" pitchFamily="34" charset="0"/>
              </a:rPr>
              <a:t>CONTACT AND SOCIAL LINKS</a:t>
            </a:r>
            <a:endParaRPr lang="en-IN" sz="2000" b="1" dirty="0">
              <a:solidFill>
                <a:schemeClr val="bg1"/>
              </a:solidFill>
              <a:latin typeface="Bahnschrift" panose="020B0502040204020203" pitchFamily="34" charset="0"/>
            </a:endParaRPr>
          </a:p>
        </p:txBody>
      </p:sp>
      <p:sp>
        <p:nvSpPr>
          <p:cNvPr id="16" name="TextBox 15"/>
          <p:cNvSpPr txBox="1"/>
          <p:nvPr/>
        </p:nvSpPr>
        <p:spPr>
          <a:xfrm>
            <a:off x="4631267" y="5690107"/>
            <a:ext cx="2734733" cy="523220"/>
          </a:xfrm>
          <a:prstGeom prst="rect">
            <a:avLst/>
          </a:prstGeom>
          <a:noFill/>
        </p:spPr>
        <p:txBody>
          <a:bodyPr wrap="square" rtlCol="0">
            <a:spAutoFit/>
          </a:bodyPr>
          <a:lstStyle/>
          <a:p>
            <a:r>
              <a:rPr lang="en-US" sz="1400" dirty="0" smtClean="0">
                <a:solidFill>
                  <a:schemeClr val="bg1"/>
                </a:solidFill>
                <a:latin typeface="Bahnschrift" panose="020B0502040204020203" pitchFamily="34" charset="0"/>
              </a:rPr>
              <a:t>Email: </a:t>
            </a:r>
            <a:r>
              <a:rPr lang="en-US" sz="1400" dirty="0" smtClean="0">
                <a:solidFill>
                  <a:schemeClr val="bg1"/>
                </a:solidFill>
                <a:latin typeface="Bahnschrift" panose="020B0502040204020203" pitchFamily="34" charset="0"/>
                <a:hlinkClick r:id="rId3"/>
              </a:rPr>
              <a:t>jaycharole@gmail.com</a:t>
            </a:r>
            <a:endParaRPr lang="en-US" sz="1400" dirty="0" smtClean="0">
              <a:solidFill>
                <a:schemeClr val="bg1"/>
              </a:solidFill>
              <a:latin typeface="Bahnschrift" panose="020B0502040204020203" pitchFamily="34" charset="0"/>
            </a:endParaRPr>
          </a:p>
          <a:p>
            <a:r>
              <a:rPr lang="en-US" sz="1400" dirty="0" smtClean="0">
                <a:solidFill>
                  <a:schemeClr val="bg1"/>
                </a:solidFill>
                <a:latin typeface="Bahnschrift" panose="020B0502040204020203" pitchFamily="34" charset="0"/>
              </a:rPr>
              <a:t>Contact: 9892968944</a:t>
            </a:r>
            <a:endParaRPr lang="en-IN" sz="1400"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23182686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A6DEFD6E-540C-544E-962C-F4A95C8AD665}"/>
              </a:ext>
            </a:extLst>
          </p:cNvPr>
          <p:cNvSpPr/>
          <p:nvPr/>
        </p:nvSpPr>
        <p:spPr>
          <a:xfrm rot="10800000" flipV="1">
            <a:off x="8465" y="-40328"/>
            <a:ext cx="12192000" cy="34608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028698" y="4021667"/>
            <a:ext cx="10151534" cy="2031325"/>
          </a:xfrm>
          <a:prstGeom prst="rect">
            <a:avLst/>
          </a:prstGeom>
          <a:solidFill>
            <a:schemeClr val="bg1"/>
          </a:solidFill>
        </p:spPr>
        <p:txBody>
          <a:bodyPr wrap="square" rtlCol="0">
            <a:spAutoFit/>
          </a:bodyPr>
          <a:lstStyle/>
          <a:p>
            <a:r>
              <a:rPr lang="en-US" dirty="0" smtClean="0">
                <a:latin typeface="Bahnschrift" panose="020B0502040204020203" pitchFamily="34" charset="0"/>
              </a:rPr>
              <a:t>The dataset is about the job details data for analytics industry. The companies in the dataset are Hong Kong based companies. Data consist of various job description for various analytics job roles like Data Scientist, Data analyst, Business Intelligence, Machine Learning Engineer, Data Engineer. The Dashboard made at the end is for the HR Team of a company.</a:t>
            </a:r>
          </a:p>
          <a:p>
            <a:endParaRPr lang="en-US" dirty="0">
              <a:latin typeface="Bahnschrift" panose="020B0502040204020203" pitchFamily="34" charset="0"/>
            </a:endParaRPr>
          </a:p>
          <a:p>
            <a:r>
              <a:rPr lang="en-US" dirty="0" smtClean="0">
                <a:latin typeface="Bahnschrift" panose="020B0502040204020203" pitchFamily="34" charset="0"/>
              </a:rPr>
              <a:t>The dataset has 6 separate dataset of different days which was combined to make a final data set. It is a huge dataset with many columns and other attributes </a:t>
            </a:r>
            <a:endParaRPr lang="en-IN" dirty="0">
              <a:latin typeface="Bahnschrift" panose="020B0502040204020203" pitchFamily="34" charset="0"/>
            </a:endParaRPr>
          </a:p>
        </p:txBody>
      </p:sp>
      <p:sp>
        <p:nvSpPr>
          <p:cNvPr id="4" name="TextBox 3"/>
          <p:cNvSpPr txBox="1"/>
          <p:nvPr/>
        </p:nvSpPr>
        <p:spPr>
          <a:xfrm>
            <a:off x="2582334" y="1261534"/>
            <a:ext cx="63330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ABOUT DATA SET</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21531905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a:extLst>
              <a:ext uri="{FF2B5EF4-FFF2-40B4-BE49-F238E27FC236}">
                <a16:creationId xmlns="" xmlns:a16="http://schemas.microsoft.com/office/drawing/2014/main" id="{5EDFE1E9-5609-324F-8277-E26B1CEBC18E}"/>
              </a:ext>
            </a:extLst>
          </p:cNvPr>
          <p:cNvSpPr/>
          <p:nvPr/>
        </p:nvSpPr>
        <p:spPr>
          <a:xfrm>
            <a:off x="2137456" y="1689098"/>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3" name="Freeform 2">
            <a:extLst>
              <a:ext uri="{FF2B5EF4-FFF2-40B4-BE49-F238E27FC236}">
                <a16:creationId xmlns="" xmlns:a16="http://schemas.microsoft.com/office/drawing/2014/main" id="{933FD161-329C-404B-B432-1D55BF4BB6A6}"/>
              </a:ext>
            </a:extLst>
          </p:cNvPr>
          <p:cNvSpPr/>
          <p:nvPr/>
        </p:nvSpPr>
        <p:spPr>
          <a:xfrm>
            <a:off x="2251758" y="1803400"/>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a:t>
            </a:r>
            <a:endParaRPr lang="en-US" sz="2000" b="1" dirty="0">
              <a:solidFill>
                <a:schemeClr val="bg1"/>
              </a:solidFill>
              <a:latin typeface="Roboto" panose="02000000000000000000" pitchFamily="2" charset="0"/>
              <a:ea typeface="Roboto" panose="02000000000000000000" pitchFamily="2" charset="0"/>
            </a:endParaRPr>
          </a:p>
        </p:txBody>
      </p:sp>
      <p:sp>
        <p:nvSpPr>
          <p:cNvPr id="4" name="Freeform 3">
            <a:extLst>
              <a:ext uri="{FF2B5EF4-FFF2-40B4-BE49-F238E27FC236}">
                <a16:creationId xmlns="" xmlns:a16="http://schemas.microsoft.com/office/drawing/2014/main" id="{5EDFE1E9-5609-324F-8277-E26B1CEBC18E}"/>
              </a:ext>
            </a:extLst>
          </p:cNvPr>
          <p:cNvSpPr/>
          <p:nvPr/>
        </p:nvSpPr>
        <p:spPr>
          <a:xfrm>
            <a:off x="2137456" y="2660629"/>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 xmlns:a16="http://schemas.microsoft.com/office/drawing/2014/main" id="{933FD161-329C-404B-B432-1D55BF4BB6A6}"/>
              </a:ext>
            </a:extLst>
          </p:cNvPr>
          <p:cNvSpPr/>
          <p:nvPr/>
        </p:nvSpPr>
        <p:spPr>
          <a:xfrm>
            <a:off x="2258086" y="2768599"/>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2</a:t>
            </a:r>
          </a:p>
        </p:txBody>
      </p:sp>
      <p:sp>
        <p:nvSpPr>
          <p:cNvPr id="6" name="Freeform 5">
            <a:extLst>
              <a:ext uri="{FF2B5EF4-FFF2-40B4-BE49-F238E27FC236}">
                <a16:creationId xmlns="" xmlns:a16="http://schemas.microsoft.com/office/drawing/2014/main" id="{5EDFE1E9-5609-324F-8277-E26B1CEBC18E}"/>
              </a:ext>
            </a:extLst>
          </p:cNvPr>
          <p:cNvSpPr/>
          <p:nvPr/>
        </p:nvSpPr>
        <p:spPr>
          <a:xfrm>
            <a:off x="2137456" y="3632160"/>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 xmlns:a16="http://schemas.microsoft.com/office/drawing/2014/main" id="{933FD161-329C-404B-B432-1D55BF4BB6A6}"/>
              </a:ext>
            </a:extLst>
          </p:cNvPr>
          <p:cNvSpPr/>
          <p:nvPr/>
        </p:nvSpPr>
        <p:spPr>
          <a:xfrm>
            <a:off x="2251756" y="3746460"/>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3</a:t>
            </a:r>
          </a:p>
        </p:txBody>
      </p:sp>
      <p:sp>
        <p:nvSpPr>
          <p:cNvPr id="8" name="Freeform 7">
            <a:extLst>
              <a:ext uri="{FF2B5EF4-FFF2-40B4-BE49-F238E27FC236}">
                <a16:creationId xmlns="" xmlns:a16="http://schemas.microsoft.com/office/drawing/2014/main" id="{5EDFE1E9-5609-324F-8277-E26B1CEBC18E}"/>
              </a:ext>
            </a:extLst>
          </p:cNvPr>
          <p:cNvSpPr/>
          <p:nvPr/>
        </p:nvSpPr>
        <p:spPr>
          <a:xfrm>
            <a:off x="2137456" y="4603691"/>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9" name="Freeform 8">
            <a:extLst>
              <a:ext uri="{FF2B5EF4-FFF2-40B4-BE49-F238E27FC236}">
                <a16:creationId xmlns="" xmlns:a16="http://schemas.microsoft.com/office/drawing/2014/main" id="{933FD161-329C-404B-B432-1D55BF4BB6A6}"/>
              </a:ext>
            </a:extLst>
          </p:cNvPr>
          <p:cNvSpPr/>
          <p:nvPr/>
        </p:nvSpPr>
        <p:spPr>
          <a:xfrm>
            <a:off x="2258086" y="4711661"/>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4</a:t>
            </a:r>
          </a:p>
        </p:txBody>
      </p:sp>
      <p:sp>
        <p:nvSpPr>
          <p:cNvPr id="10" name="Freeform 9">
            <a:extLst>
              <a:ext uri="{FF2B5EF4-FFF2-40B4-BE49-F238E27FC236}">
                <a16:creationId xmlns="" xmlns:a16="http://schemas.microsoft.com/office/drawing/2014/main" id="{5EDFE1E9-5609-324F-8277-E26B1CEBC18E}"/>
              </a:ext>
            </a:extLst>
          </p:cNvPr>
          <p:cNvSpPr/>
          <p:nvPr/>
        </p:nvSpPr>
        <p:spPr>
          <a:xfrm>
            <a:off x="2137456" y="5575222"/>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1" name="Freeform 10">
            <a:extLst>
              <a:ext uri="{FF2B5EF4-FFF2-40B4-BE49-F238E27FC236}">
                <a16:creationId xmlns="" xmlns:a16="http://schemas.microsoft.com/office/drawing/2014/main" id="{933FD161-329C-404B-B432-1D55BF4BB6A6}"/>
              </a:ext>
            </a:extLst>
          </p:cNvPr>
          <p:cNvSpPr/>
          <p:nvPr/>
        </p:nvSpPr>
        <p:spPr>
          <a:xfrm>
            <a:off x="2251755" y="5689522"/>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5</a:t>
            </a:r>
          </a:p>
        </p:txBody>
      </p:sp>
      <p:sp>
        <p:nvSpPr>
          <p:cNvPr id="12" name="Rectangle 11">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03775" y="1803595"/>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JOB TITLE</a:t>
            </a:r>
          </a:p>
          <a:p>
            <a:r>
              <a:rPr lang="en-US" sz="1200" dirty="0" smtClean="0">
                <a:solidFill>
                  <a:schemeClr val="bg2">
                    <a:lumMod val="50000"/>
                  </a:schemeClr>
                </a:solidFill>
                <a:latin typeface="Bahnschrift" panose="020B0502040204020203" pitchFamily="34" charset="0"/>
              </a:rPr>
              <a:t>The Job Title column contains the name of the jobs given by a particular company.</a:t>
            </a:r>
            <a:endParaRPr lang="en-IN" sz="1200" dirty="0">
              <a:solidFill>
                <a:schemeClr val="bg2">
                  <a:lumMod val="50000"/>
                </a:schemeClr>
              </a:solidFill>
              <a:latin typeface="Bahnschrift" panose="020B0502040204020203" pitchFamily="34" charset="0"/>
            </a:endParaRPr>
          </a:p>
        </p:txBody>
      </p:sp>
      <p:sp>
        <p:nvSpPr>
          <p:cNvPr id="14" name="TextBox 13"/>
          <p:cNvSpPr txBox="1"/>
          <p:nvPr/>
        </p:nvSpPr>
        <p:spPr>
          <a:xfrm>
            <a:off x="3003775" y="2768794"/>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COMPANY</a:t>
            </a:r>
          </a:p>
          <a:p>
            <a:r>
              <a:rPr lang="en-US" sz="1200" dirty="0" smtClean="0">
                <a:solidFill>
                  <a:schemeClr val="bg2">
                    <a:lumMod val="50000"/>
                  </a:schemeClr>
                </a:solidFill>
                <a:latin typeface="Bahnschrift" panose="020B0502040204020203" pitchFamily="34" charset="0"/>
              </a:rPr>
              <a:t>The Company column contains the name of the companies who are providing different types of jobs.</a:t>
            </a:r>
            <a:endParaRPr lang="en-IN" sz="1200" dirty="0">
              <a:solidFill>
                <a:schemeClr val="bg2">
                  <a:lumMod val="50000"/>
                </a:schemeClr>
              </a:solidFill>
              <a:latin typeface="Bahnschrift" panose="020B0502040204020203" pitchFamily="34" charset="0"/>
            </a:endParaRPr>
          </a:p>
        </p:txBody>
      </p:sp>
      <p:sp>
        <p:nvSpPr>
          <p:cNvPr id="15" name="TextBox 14"/>
          <p:cNvSpPr txBox="1"/>
          <p:nvPr/>
        </p:nvSpPr>
        <p:spPr>
          <a:xfrm>
            <a:off x="3003773" y="3676291"/>
            <a:ext cx="7950200" cy="707886"/>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SALARY</a:t>
            </a:r>
          </a:p>
          <a:p>
            <a:r>
              <a:rPr lang="en-US" sz="1200" dirty="0" smtClean="0">
                <a:solidFill>
                  <a:schemeClr val="bg2">
                    <a:lumMod val="50000"/>
                  </a:schemeClr>
                </a:solidFill>
                <a:latin typeface="Bahnschrift" panose="020B0502040204020203" pitchFamily="34" charset="0"/>
              </a:rPr>
              <a:t>The Salary column contains the salary for various job roles. Salary column has many null values as many companies do not reveal their salaries publicly.</a:t>
            </a:r>
            <a:endParaRPr lang="en-IN" sz="1200" dirty="0">
              <a:solidFill>
                <a:schemeClr val="bg2">
                  <a:lumMod val="50000"/>
                </a:schemeClr>
              </a:solidFill>
              <a:latin typeface="Bahnschrift" panose="020B0502040204020203" pitchFamily="34" charset="0"/>
            </a:endParaRPr>
          </a:p>
        </p:txBody>
      </p:sp>
      <p:sp>
        <p:nvSpPr>
          <p:cNvPr id="16" name="TextBox 15"/>
          <p:cNvSpPr txBox="1"/>
          <p:nvPr/>
        </p:nvSpPr>
        <p:spPr>
          <a:xfrm>
            <a:off x="3003773" y="4641490"/>
            <a:ext cx="7950200" cy="707886"/>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JOB DESCRIPTION</a:t>
            </a:r>
          </a:p>
          <a:p>
            <a:r>
              <a:rPr lang="en-US" sz="1200" dirty="0" smtClean="0">
                <a:solidFill>
                  <a:schemeClr val="bg2">
                    <a:lumMod val="50000"/>
                  </a:schemeClr>
                </a:solidFill>
                <a:latin typeface="Bahnschrift" panose="020B0502040204020203" pitchFamily="34" charset="0"/>
              </a:rPr>
              <a:t>The Job Description column contains the detailed description of the job given by particular companies providing the jobs.</a:t>
            </a:r>
            <a:endParaRPr lang="en-IN" sz="1200" dirty="0">
              <a:solidFill>
                <a:schemeClr val="bg2">
                  <a:lumMod val="50000"/>
                </a:schemeClr>
              </a:solidFill>
              <a:latin typeface="Bahnschrift" panose="020B0502040204020203" pitchFamily="34" charset="0"/>
            </a:endParaRPr>
          </a:p>
        </p:txBody>
      </p:sp>
      <p:sp>
        <p:nvSpPr>
          <p:cNvPr id="17" name="TextBox 16"/>
          <p:cNvSpPr txBox="1"/>
          <p:nvPr/>
        </p:nvSpPr>
        <p:spPr>
          <a:xfrm>
            <a:off x="3003773" y="5606689"/>
            <a:ext cx="7950200" cy="707886"/>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CAREER LEVEL</a:t>
            </a:r>
          </a:p>
          <a:p>
            <a:r>
              <a:rPr lang="en-US" sz="1200" dirty="0" smtClean="0">
                <a:solidFill>
                  <a:schemeClr val="bg2">
                    <a:lumMod val="50000"/>
                  </a:schemeClr>
                </a:solidFill>
                <a:latin typeface="Bahnschrift" panose="020B0502040204020203" pitchFamily="34" charset="0"/>
              </a:rPr>
              <a:t>The column contains various career levels like Entry Level, middle level, senior level, etc. based on number of years of experience.</a:t>
            </a:r>
            <a:endParaRPr lang="en-IN" sz="1200" dirty="0">
              <a:solidFill>
                <a:schemeClr val="bg2">
                  <a:lumMod val="50000"/>
                </a:schemeClr>
              </a:solidFill>
              <a:latin typeface="Bahnschrift" panose="020B0502040204020203" pitchFamily="34" charset="0"/>
            </a:endParaRPr>
          </a:p>
        </p:txBody>
      </p:sp>
      <p:sp>
        <p:nvSpPr>
          <p:cNvPr id="18" name="TextBox 17"/>
          <p:cNvSpPr txBox="1"/>
          <p:nvPr/>
        </p:nvSpPr>
        <p:spPr>
          <a:xfrm>
            <a:off x="2590800" y="313382"/>
            <a:ext cx="63330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DETAILS OF DATASET</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2359182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a:extLst>
              <a:ext uri="{FF2B5EF4-FFF2-40B4-BE49-F238E27FC236}">
                <a16:creationId xmlns="" xmlns:a16="http://schemas.microsoft.com/office/drawing/2014/main" id="{5EDFE1E9-5609-324F-8277-E26B1CEBC18E}"/>
              </a:ext>
            </a:extLst>
          </p:cNvPr>
          <p:cNvSpPr/>
          <p:nvPr/>
        </p:nvSpPr>
        <p:spPr>
          <a:xfrm>
            <a:off x="2137456" y="1689098"/>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3" name="Freeform 2">
            <a:extLst>
              <a:ext uri="{FF2B5EF4-FFF2-40B4-BE49-F238E27FC236}">
                <a16:creationId xmlns="" xmlns:a16="http://schemas.microsoft.com/office/drawing/2014/main" id="{933FD161-329C-404B-B432-1D55BF4BB6A6}"/>
              </a:ext>
            </a:extLst>
          </p:cNvPr>
          <p:cNvSpPr/>
          <p:nvPr/>
        </p:nvSpPr>
        <p:spPr>
          <a:xfrm>
            <a:off x="2251758" y="1803400"/>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a:solidFill>
                  <a:schemeClr val="bg1"/>
                </a:solidFill>
                <a:latin typeface="Roboto" panose="02000000000000000000" pitchFamily="2" charset="0"/>
                <a:ea typeface="Roboto" panose="02000000000000000000" pitchFamily="2" charset="0"/>
              </a:rPr>
              <a:t>6</a:t>
            </a:r>
          </a:p>
        </p:txBody>
      </p:sp>
      <p:sp>
        <p:nvSpPr>
          <p:cNvPr id="4" name="Freeform 3">
            <a:extLst>
              <a:ext uri="{FF2B5EF4-FFF2-40B4-BE49-F238E27FC236}">
                <a16:creationId xmlns="" xmlns:a16="http://schemas.microsoft.com/office/drawing/2014/main" id="{5EDFE1E9-5609-324F-8277-E26B1CEBC18E}"/>
              </a:ext>
            </a:extLst>
          </p:cNvPr>
          <p:cNvSpPr/>
          <p:nvPr/>
        </p:nvSpPr>
        <p:spPr>
          <a:xfrm>
            <a:off x="2137456" y="2660629"/>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 xmlns:a16="http://schemas.microsoft.com/office/drawing/2014/main" id="{933FD161-329C-404B-B432-1D55BF4BB6A6}"/>
              </a:ext>
            </a:extLst>
          </p:cNvPr>
          <p:cNvSpPr/>
          <p:nvPr/>
        </p:nvSpPr>
        <p:spPr>
          <a:xfrm>
            <a:off x="2258086" y="2768599"/>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7</a:t>
            </a:r>
            <a:endParaRPr lang="en-US" sz="2000" b="1" dirty="0">
              <a:solidFill>
                <a:schemeClr val="bg1"/>
              </a:solidFill>
              <a:latin typeface="Roboto" panose="02000000000000000000" pitchFamily="2" charset="0"/>
              <a:ea typeface="Roboto" panose="02000000000000000000" pitchFamily="2" charset="0"/>
            </a:endParaRPr>
          </a:p>
        </p:txBody>
      </p:sp>
      <p:sp>
        <p:nvSpPr>
          <p:cNvPr id="6" name="Freeform 5">
            <a:extLst>
              <a:ext uri="{FF2B5EF4-FFF2-40B4-BE49-F238E27FC236}">
                <a16:creationId xmlns="" xmlns:a16="http://schemas.microsoft.com/office/drawing/2014/main" id="{5EDFE1E9-5609-324F-8277-E26B1CEBC18E}"/>
              </a:ext>
            </a:extLst>
          </p:cNvPr>
          <p:cNvSpPr/>
          <p:nvPr/>
        </p:nvSpPr>
        <p:spPr>
          <a:xfrm>
            <a:off x="2137456" y="3632160"/>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 xmlns:a16="http://schemas.microsoft.com/office/drawing/2014/main" id="{933FD161-329C-404B-B432-1D55BF4BB6A6}"/>
              </a:ext>
            </a:extLst>
          </p:cNvPr>
          <p:cNvSpPr/>
          <p:nvPr/>
        </p:nvSpPr>
        <p:spPr>
          <a:xfrm>
            <a:off x="2251756" y="3746460"/>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8</a:t>
            </a:r>
            <a:endParaRPr lang="en-US" sz="2000" b="1" dirty="0">
              <a:solidFill>
                <a:schemeClr val="bg1"/>
              </a:solidFill>
              <a:latin typeface="Roboto" panose="02000000000000000000" pitchFamily="2" charset="0"/>
              <a:ea typeface="Roboto" panose="02000000000000000000" pitchFamily="2" charset="0"/>
            </a:endParaRPr>
          </a:p>
        </p:txBody>
      </p:sp>
      <p:sp>
        <p:nvSpPr>
          <p:cNvPr id="8" name="Freeform 7">
            <a:extLst>
              <a:ext uri="{FF2B5EF4-FFF2-40B4-BE49-F238E27FC236}">
                <a16:creationId xmlns="" xmlns:a16="http://schemas.microsoft.com/office/drawing/2014/main" id="{5EDFE1E9-5609-324F-8277-E26B1CEBC18E}"/>
              </a:ext>
            </a:extLst>
          </p:cNvPr>
          <p:cNvSpPr/>
          <p:nvPr/>
        </p:nvSpPr>
        <p:spPr>
          <a:xfrm>
            <a:off x="2137456" y="4603691"/>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9" name="Freeform 8">
            <a:extLst>
              <a:ext uri="{FF2B5EF4-FFF2-40B4-BE49-F238E27FC236}">
                <a16:creationId xmlns="" xmlns:a16="http://schemas.microsoft.com/office/drawing/2014/main" id="{933FD161-329C-404B-B432-1D55BF4BB6A6}"/>
              </a:ext>
            </a:extLst>
          </p:cNvPr>
          <p:cNvSpPr/>
          <p:nvPr/>
        </p:nvSpPr>
        <p:spPr>
          <a:xfrm>
            <a:off x="2258086" y="4711661"/>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9</a:t>
            </a:r>
            <a:endParaRPr lang="en-US" sz="2000" b="1" dirty="0">
              <a:solidFill>
                <a:schemeClr val="bg1"/>
              </a:solidFill>
              <a:latin typeface="Roboto" panose="02000000000000000000" pitchFamily="2" charset="0"/>
              <a:ea typeface="Roboto" panose="02000000000000000000" pitchFamily="2" charset="0"/>
            </a:endParaRPr>
          </a:p>
        </p:txBody>
      </p:sp>
      <p:sp>
        <p:nvSpPr>
          <p:cNvPr id="10" name="Freeform 9">
            <a:extLst>
              <a:ext uri="{FF2B5EF4-FFF2-40B4-BE49-F238E27FC236}">
                <a16:creationId xmlns="" xmlns:a16="http://schemas.microsoft.com/office/drawing/2014/main" id="{5EDFE1E9-5609-324F-8277-E26B1CEBC18E}"/>
              </a:ext>
            </a:extLst>
          </p:cNvPr>
          <p:cNvSpPr/>
          <p:nvPr/>
        </p:nvSpPr>
        <p:spPr>
          <a:xfrm>
            <a:off x="2137456" y="5575222"/>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11" name="Freeform 10">
            <a:extLst>
              <a:ext uri="{FF2B5EF4-FFF2-40B4-BE49-F238E27FC236}">
                <a16:creationId xmlns="" xmlns:a16="http://schemas.microsoft.com/office/drawing/2014/main" id="{933FD161-329C-404B-B432-1D55BF4BB6A6}"/>
              </a:ext>
            </a:extLst>
          </p:cNvPr>
          <p:cNvSpPr/>
          <p:nvPr/>
        </p:nvSpPr>
        <p:spPr>
          <a:xfrm>
            <a:off x="2251756" y="5689522"/>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10</a:t>
            </a:r>
            <a:endParaRPr lang="en-US" sz="2000" b="1" dirty="0">
              <a:solidFill>
                <a:schemeClr val="bg1"/>
              </a:solidFill>
              <a:latin typeface="Roboto" panose="02000000000000000000" pitchFamily="2" charset="0"/>
              <a:ea typeface="Roboto" panose="02000000000000000000" pitchFamily="2" charset="0"/>
            </a:endParaRPr>
          </a:p>
        </p:txBody>
      </p:sp>
      <p:sp>
        <p:nvSpPr>
          <p:cNvPr id="12" name="Rectangle 11">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03773" y="1733229"/>
            <a:ext cx="7950200" cy="707886"/>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QUALIFICATION</a:t>
            </a:r>
          </a:p>
          <a:p>
            <a:r>
              <a:rPr lang="en-US" sz="1200" dirty="0" smtClean="0">
                <a:solidFill>
                  <a:schemeClr val="bg2">
                    <a:lumMod val="50000"/>
                  </a:schemeClr>
                </a:solidFill>
                <a:latin typeface="Bahnschrift" panose="020B0502040204020203" pitchFamily="34" charset="0"/>
              </a:rPr>
              <a:t>The Qualification column contains various educational qualification an individual need for a job for example degree, graduation, post graduation, etc.</a:t>
            </a:r>
            <a:endParaRPr lang="en-IN" sz="1200" dirty="0">
              <a:solidFill>
                <a:schemeClr val="bg2">
                  <a:lumMod val="50000"/>
                </a:schemeClr>
              </a:solidFill>
              <a:latin typeface="Bahnschrift" panose="020B0502040204020203" pitchFamily="34" charset="0"/>
            </a:endParaRPr>
          </a:p>
        </p:txBody>
      </p:sp>
      <p:sp>
        <p:nvSpPr>
          <p:cNvPr id="14" name="TextBox 13"/>
          <p:cNvSpPr txBox="1"/>
          <p:nvPr/>
        </p:nvSpPr>
        <p:spPr>
          <a:xfrm>
            <a:off x="3003773" y="2768696"/>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YEARS OF EXPERIENCE</a:t>
            </a:r>
          </a:p>
          <a:p>
            <a:r>
              <a:rPr lang="en-US" sz="1200" dirty="0" smtClean="0">
                <a:solidFill>
                  <a:schemeClr val="bg2">
                    <a:lumMod val="50000"/>
                  </a:schemeClr>
                </a:solidFill>
                <a:latin typeface="Bahnschrift" panose="020B0502040204020203" pitchFamily="34" charset="0"/>
              </a:rPr>
              <a:t>The Years of Experience column contains the minimum eligibility in terms of experience of years for various job roles</a:t>
            </a:r>
            <a:endParaRPr lang="en-IN" sz="1200" dirty="0">
              <a:solidFill>
                <a:schemeClr val="bg2">
                  <a:lumMod val="50000"/>
                </a:schemeClr>
              </a:solidFill>
              <a:latin typeface="Bahnschrift" panose="020B0502040204020203" pitchFamily="34" charset="0"/>
            </a:endParaRPr>
          </a:p>
        </p:txBody>
      </p:sp>
      <p:sp>
        <p:nvSpPr>
          <p:cNvPr id="15" name="TextBox 14"/>
          <p:cNvSpPr txBox="1"/>
          <p:nvPr/>
        </p:nvSpPr>
        <p:spPr>
          <a:xfrm>
            <a:off x="3003773" y="3733605"/>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JOB TYPE</a:t>
            </a:r>
          </a:p>
          <a:p>
            <a:r>
              <a:rPr lang="en-US" sz="1200" dirty="0" smtClean="0">
                <a:solidFill>
                  <a:schemeClr val="bg2">
                    <a:lumMod val="50000"/>
                  </a:schemeClr>
                </a:solidFill>
                <a:latin typeface="Bahnschrift" panose="020B0502040204020203" pitchFamily="34" charset="0"/>
              </a:rPr>
              <a:t>The Job Type column contains the type of jobs required for example  full time, internship, part time, contract, etc.</a:t>
            </a:r>
            <a:endParaRPr lang="en-IN" sz="1200" dirty="0">
              <a:solidFill>
                <a:schemeClr val="bg2">
                  <a:lumMod val="50000"/>
                </a:schemeClr>
              </a:solidFill>
              <a:latin typeface="Bahnschrift" panose="020B0502040204020203" pitchFamily="34" charset="0"/>
            </a:endParaRPr>
          </a:p>
        </p:txBody>
      </p:sp>
      <p:sp>
        <p:nvSpPr>
          <p:cNvPr id="16" name="TextBox 15"/>
          <p:cNvSpPr txBox="1"/>
          <p:nvPr/>
        </p:nvSpPr>
        <p:spPr>
          <a:xfrm>
            <a:off x="3003773" y="4711661"/>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COMPANY WEBSITE</a:t>
            </a:r>
          </a:p>
          <a:p>
            <a:r>
              <a:rPr lang="en-US" sz="1200" dirty="0" smtClean="0">
                <a:solidFill>
                  <a:schemeClr val="bg2">
                    <a:lumMod val="50000"/>
                  </a:schemeClr>
                </a:solidFill>
                <a:latin typeface="Bahnschrift" panose="020B0502040204020203" pitchFamily="34" charset="0"/>
              </a:rPr>
              <a:t>In the company website there are various website links where an individual can apply.</a:t>
            </a:r>
            <a:endParaRPr lang="en-IN" sz="1200" dirty="0">
              <a:solidFill>
                <a:schemeClr val="bg2">
                  <a:lumMod val="50000"/>
                </a:schemeClr>
              </a:solidFill>
              <a:latin typeface="Bahnschrift" panose="020B0502040204020203" pitchFamily="34" charset="0"/>
            </a:endParaRPr>
          </a:p>
        </p:txBody>
      </p:sp>
      <p:sp>
        <p:nvSpPr>
          <p:cNvPr id="17" name="TextBox 16"/>
          <p:cNvSpPr txBox="1"/>
          <p:nvPr/>
        </p:nvSpPr>
        <p:spPr>
          <a:xfrm>
            <a:off x="3003773" y="5689717"/>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INDUSTRY</a:t>
            </a:r>
          </a:p>
          <a:p>
            <a:r>
              <a:rPr lang="en-US" sz="1200" dirty="0" smtClean="0">
                <a:solidFill>
                  <a:schemeClr val="bg2">
                    <a:lumMod val="50000"/>
                  </a:schemeClr>
                </a:solidFill>
                <a:latin typeface="Bahnschrift" panose="020B0502040204020203" pitchFamily="34" charset="0"/>
              </a:rPr>
              <a:t>The Industry column is the domain to which a particular job role belongs for example Finance, HR, IT, etc.</a:t>
            </a:r>
            <a:endParaRPr lang="en-IN" sz="1200" dirty="0">
              <a:solidFill>
                <a:schemeClr val="bg2">
                  <a:lumMod val="50000"/>
                </a:schemeClr>
              </a:solidFill>
              <a:latin typeface="Bahnschrift" panose="020B0502040204020203" pitchFamily="34" charset="0"/>
            </a:endParaRPr>
          </a:p>
        </p:txBody>
      </p:sp>
      <p:sp>
        <p:nvSpPr>
          <p:cNvPr id="18" name="TextBox 17"/>
          <p:cNvSpPr txBox="1"/>
          <p:nvPr/>
        </p:nvSpPr>
        <p:spPr>
          <a:xfrm>
            <a:off x="2590800" y="313382"/>
            <a:ext cx="63330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DETAILS OF DATASET</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12825446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a:extLst>
              <a:ext uri="{FF2B5EF4-FFF2-40B4-BE49-F238E27FC236}">
                <a16:creationId xmlns="" xmlns:a16="http://schemas.microsoft.com/office/drawing/2014/main" id="{5EDFE1E9-5609-324F-8277-E26B1CEBC18E}"/>
              </a:ext>
            </a:extLst>
          </p:cNvPr>
          <p:cNvSpPr/>
          <p:nvPr/>
        </p:nvSpPr>
        <p:spPr>
          <a:xfrm>
            <a:off x="1874990" y="2408765"/>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3" name="Freeform 2">
            <a:extLst>
              <a:ext uri="{FF2B5EF4-FFF2-40B4-BE49-F238E27FC236}">
                <a16:creationId xmlns="" xmlns:a16="http://schemas.microsoft.com/office/drawing/2014/main" id="{933FD161-329C-404B-B432-1D55BF4BB6A6}"/>
              </a:ext>
            </a:extLst>
          </p:cNvPr>
          <p:cNvSpPr/>
          <p:nvPr/>
        </p:nvSpPr>
        <p:spPr>
          <a:xfrm>
            <a:off x="1989292" y="2523067"/>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11</a:t>
            </a:r>
            <a:endParaRPr lang="en-US" sz="2000" b="1" dirty="0">
              <a:solidFill>
                <a:schemeClr val="bg1"/>
              </a:solidFill>
              <a:latin typeface="Roboto" panose="02000000000000000000" pitchFamily="2" charset="0"/>
              <a:ea typeface="Roboto" panose="02000000000000000000" pitchFamily="2" charset="0"/>
            </a:endParaRPr>
          </a:p>
        </p:txBody>
      </p:sp>
      <p:sp>
        <p:nvSpPr>
          <p:cNvPr id="4" name="Freeform 3">
            <a:extLst>
              <a:ext uri="{FF2B5EF4-FFF2-40B4-BE49-F238E27FC236}">
                <a16:creationId xmlns="" xmlns:a16="http://schemas.microsoft.com/office/drawing/2014/main" id="{5EDFE1E9-5609-324F-8277-E26B1CEBC18E}"/>
              </a:ext>
            </a:extLst>
          </p:cNvPr>
          <p:cNvSpPr/>
          <p:nvPr/>
        </p:nvSpPr>
        <p:spPr>
          <a:xfrm>
            <a:off x="1874990" y="3380296"/>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5" name="Freeform 4">
            <a:extLst>
              <a:ext uri="{FF2B5EF4-FFF2-40B4-BE49-F238E27FC236}">
                <a16:creationId xmlns="" xmlns:a16="http://schemas.microsoft.com/office/drawing/2014/main" id="{933FD161-329C-404B-B432-1D55BF4BB6A6}"/>
              </a:ext>
            </a:extLst>
          </p:cNvPr>
          <p:cNvSpPr/>
          <p:nvPr/>
        </p:nvSpPr>
        <p:spPr>
          <a:xfrm>
            <a:off x="1995620" y="3488266"/>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12</a:t>
            </a:r>
            <a:endParaRPr lang="en-US" sz="2000" b="1" dirty="0">
              <a:solidFill>
                <a:schemeClr val="bg1"/>
              </a:solidFill>
              <a:latin typeface="Roboto" panose="02000000000000000000" pitchFamily="2" charset="0"/>
              <a:ea typeface="Roboto" panose="02000000000000000000" pitchFamily="2" charset="0"/>
            </a:endParaRPr>
          </a:p>
        </p:txBody>
      </p:sp>
      <p:sp>
        <p:nvSpPr>
          <p:cNvPr id="6" name="Freeform 5">
            <a:extLst>
              <a:ext uri="{FF2B5EF4-FFF2-40B4-BE49-F238E27FC236}">
                <a16:creationId xmlns="" xmlns:a16="http://schemas.microsoft.com/office/drawing/2014/main" id="{5EDFE1E9-5609-324F-8277-E26B1CEBC18E}"/>
              </a:ext>
            </a:extLst>
          </p:cNvPr>
          <p:cNvSpPr/>
          <p:nvPr/>
        </p:nvSpPr>
        <p:spPr>
          <a:xfrm>
            <a:off x="1874990" y="4351827"/>
            <a:ext cx="752017" cy="752017"/>
          </a:xfrm>
          <a:custGeom>
            <a:avLst/>
            <a:gdLst>
              <a:gd name="connsiteX0" fmla="*/ 1642641 w 1642682"/>
              <a:gd name="connsiteY0" fmla="*/ 821276 h 1642682"/>
              <a:gd name="connsiteX1" fmla="*/ 821300 w 1642682"/>
              <a:gd name="connsiteY1" fmla="*/ 1642617 h 1642682"/>
              <a:gd name="connsiteX2" fmla="*/ -41 w 1642682"/>
              <a:gd name="connsiteY2" fmla="*/ 821276 h 1642682"/>
              <a:gd name="connsiteX3" fmla="*/ 821300 w 1642682"/>
              <a:gd name="connsiteY3" fmla="*/ -65 h 1642682"/>
              <a:gd name="connsiteX4" fmla="*/ 1642641 w 1642682"/>
              <a:gd name="connsiteY4" fmla="*/ 821276 h 1642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682" h="1642682">
                <a:moveTo>
                  <a:pt x="1642641" y="821276"/>
                </a:moveTo>
                <a:cubicBezTo>
                  <a:pt x="1642641" y="1274891"/>
                  <a:pt x="1274913" y="1642617"/>
                  <a:pt x="821300" y="1642617"/>
                </a:cubicBezTo>
                <a:cubicBezTo>
                  <a:pt x="367685" y="1642617"/>
                  <a:pt x="-41" y="1274890"/>
                  <a:pt x="-41" y="821276"/>
                </a:cubicBezTo>
                <a:cubicBezTo>
                  <a:pt x="-41" y="367662"/>
                  <a:pt x="367686" y="-65"/>
                  <a:pt x="821300" y="-65"/>
                </a:cubicBezTo>
                <a:cubicBezTo>
                  <a:pt x="1274914" y="-65"/>
                  <a:pt x="1642641" y="367662"/>
                  <a:pt x="1642641" y="821276"/>
                </a:cubicBezTo>
                <a:close/>
              </a:path>
            </a:pathLst>
          </a:custGeom>
          <a:solidFill>
            <a:schemeClr val="accent2">
              <a:lumMod val="20000"/>
              <a:lumOff val="80000"/>
            </a:schemeClr>
          </a:solidFill>
          <a:ln w="9525" cap="flat">
            <a:noFill/>
            <a:prstDash val="solid"/>
            <a:miter/>
          </a:ln>
        </p:spPr>
        <p:txBody>
          <a:bodyPr rtlCol="0" anchor="ctr"/>
          <a:lstStyle/>
          <a:p>
            <a:endParaRPr lang="en-US" sz="2400"/>
          </a:p>
        </p:txBody>
      </p:sp>
      <p:sp>
        <p:nvSpPr>
          <p:cNvPr id="7" name="Freeform 6">
            <a:extLst>
              <a:ext uri="{FF2B5EF4-FFF2-40B4-BE49-F238E27FC236}">
                <a16:creationId xmlns="" xmlns:a16="http://schemas.microsoft.com/office/drawing/2014/main" id="{933FD161-329C-404B-B432-1D55BF4BB6A6}"/>
              </a:ext>
            </a:extLst>
          </p:cNvPr>
          <p:cNvSpPr/>
          <p:nvPr/>
        </p:nvSpPr>
        <p:spPr>
          <a:xfrm>
            <a:off x="1989290" y="4466127"/>
            <a:ext cx="523415" cy="523415"/>
          </a:xfrm>
          <a:custGeom>
            <a:avLst/>
            <a:gdLst>
              <a:gd name="connsiteX0" fmla="*/ 1188487 w 1188529"/>
              <a:gd name="connsiteY0" fmla="*/ 594200 h 1188529"/>
              <a:gd name="connsiteX1" fmla="*/ 594222 w 1188529"/>
              <a:gd name="connsiteY1" fmla="*/ 1188465 h 1188529"/>
              <a:gd name="connsiteX2" fmla="*/ -43 w 1188529"/>
              <a:gd name="connsiteY2" fmla="*/ 594200 h 1188529"/>
              <a:gd name="connsiteX3" fmla="*/ 594222 w 1188529"/>
              <a:gd name="connsiteY3" fmla="*/ -65 h 1188529"/>
              <a:gd name="connsiteX4" fmla="*/ 1188487 w 1188529"/>
              <a:gd name="connsiteY4" fmla="*/ 594200 h 118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529" h="1188529">
                <a:moveTo>
                  <a:pt x="1188487" y="594200"/>
                </a:moveTo>
                <a:cubicBezTo>
                  <a:pt x="1188487" y="922403"/>
                  <a:pt x="922425" y="1188465"/>
                  <a:pt x="594222" y="1188465"/>
                </a:cubicBezTo>
                <a:cubicBezTo>
                  <a:pt x="266019" y="1188465"/>
                  <a:pt x="-43" y="922403"/>
                  <a:pt x="-43" y="594200"/>
                </a:cubicBezTo>
                <a:cubicBezTo>
                  <a:pt x="-43" y="265997"/>
                  <a:pt x="266019" y="-65"/>
                  <a:pt x="594222" y="-65"/>
                </a:cubicBezTo>
                <a:cubicBezTo>
                  <a:pt x="922425" y="-65"/>
                  <a:pt x="1188487" y="265997"/>
                  <a:pt x="1188487" y="594200"/>
                </a:cubicBezTo>
                <a:close/>
              </a:path>
            </a:pathLst>
          </a:custGeom>
          <a:solidFill>
            <a:schemeClr val="accent2"/>
          </a:solidFill>
          <a:ln w="9525" cap="flat">
            <a:noFill/>
            <a:prstDash val="solid"/>
            <a:miter/>
          </a:ln>
        </p:spPr>
        <p:txBody>
          <a:bodyPr rtlCol="0" anchor="ctr"/>
          <a:lstStyle/>
          <a:p>
            <a:pPr algn="ctr"/>
            <a:r>
              <a:rPr lang="en-US" sz="2000" b="1" dirty="0" smtClean="0">
                <a:solidFill>
                  <a:schemeClr val="bg1"/>
                </a:solidFill>
                <a:latin typeface="Roboto" panose="02000000000000000000" pitchFamily="2" charset="0"/>
                <a:ea typeface="Roboto" panose="02000000000000000000" pitchFamily="2" charset="0"/>
              </a:rPr>
              <a:t>13</a:t>
            </a:r>
            <a:endParaRPr lang="en-US" sz="2000" b="1" dirty="0">
              <a:solidFill>
                <a:schemeClr val="bg1"/>
              </a:solidFill>
              <a:latin typeface="Roboto" panose="02000000000000000000" pitchFamily="2" charset="0"/>
              <a:ea typeface="Roboto" panose="02000000000000000000" pitchFamily="2" charset="0"/>
            </a:endParaRPr>
          </a:p>
        </p:txBody>
      </p:sp>
      <p:sp>
        <p:nvSpPr>
          <p:cNvPr id="12" name="Rectangle 11">
            <a:extLst>
              <a:ext uri="{FF2B5EF4-FFF2-40B4-BE49-F238E27FC236}">
                <a16:creationId xmlns:a16="http://schemas.microsoft.com/office/drawing/2014/main" xmlns="" id="{A6DEFD6E-540C-544E-962C-F4A95C8AD665}"/>
              </a:ext>
            </a:extLst>
          </p:cNvPr>
          <p:cNvSpPr/>
          <p:nvPr/>
        </p:nvSpPr>
        <p:spPr>
          <a:xfrm rot="10800000" flipV="1">
            <a:off x="8465" y="-40328"/>
            <a:ext cx="12192000" cy="1382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41307" y="2452896"/>
            <a:ext cx="7950200" cy="707886"/>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SEARCH TERM</a:t>
            </a:r>
          </a:p>
          <a:p>
            <a:r>
              <a:rPr lang="en-US" sz="1200" dirty="0" smtClean="0">
                <a:solidFill>
                  <a:schemeClr val="bg2">
                    <a:lumMod val="50000"/>
                  </a:schemeClr>
                </a:solidFill>
                <a:latin typeface="Bahnschrift" panose="020B0502040204020203" pitchFamily="34" charset="0"/>
              </a:rPr>
              <a:t>The Search Term is the column which contains various analytics domain job belongs to for example Data Science, Data Analytics, BI, ML, etc.</a:t>
            </a:r>
            <a:endParaRPr lang="en-IN" sz="1200" dirty="0">
              <a:solidFill>
                <a:schemeClr val="bg2">
                  <a:lumMod val="50000"/>
                </a:schemeClr>
              </a:solidFill>
              <a:latin typeface="Bahnschrift" panose="020B0502040204020203" pitchFamily="34" charset="0"/>
            </a:endParaRPr>
          </a:p>
        </p:txBody>
      </p:sp>
      <p:sp>
        <p:nvSpPr>
          <p:cNvPr id="14" name="TextBox 13"/>
          <p:cNvSpPr txBox="1"/>
          <p:nvPr/>
        </p:nvSpPr>
        <p:spPr>
          <a:xfrm>
            <a:off x="2741307" y="3488363"/>
            <a:ext cx="7950200" cy="523220"/>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DATE POSTED</a:t>
            </a:r>
          </a:p>
          <a:p>
            <a:r>
              <a:rPr lang="en-US" sz="1200" dirty="0" smtClean="0">
                <a:solidFill>
                  <a:schemeClr val="bg2">
                    <a:lumMod val="50000"/>
                  </a:schemeClr>
                </a:solidFill>
                <a:latin typeface="Bahnschrift" panose="020B0502040204020203" pitchFamily="34" charset="0"/>
              </a:rPr>
              <a:t>The Date posted column contains the date when a particular job was posted.</a:t>
            </a:r>
            <a:endParaRPr lang="en-IN" sz="1200" dirty="0">
              <a:solidFill>
                <a:schemeClr val="bg2">
                  <a:lumMod val="50000"/>
                </a:schemeClr>
              </a:solidFill>
              <a:latin typeface="Bahnschrift" panose="020B0502040204020203" pitchFamily="34" charset="0"/>
            </a:endParaRPr>
          </a:p>
        </p:txBody>
      </p:sp>
      <p:sp>
        <p:nvSpPr>
          <p:cNvPr id="15" name="TextBox 14"/>
          <p:cNvSpPr txBox="1"/>
          <p:nvPr/>
        </p:nvSpPr>
        <p:spPr>
          <a:xfrm>
            <a:off x="2741307" y="4453272"/>
            <a:ext cx="7950200" cy="707886"/>
          </a:xfrm>
          <a:prstGeom prst="rect">
            <a:avLst/>
          </a:prstGeom>
          <a:noFill/>
        </p:spPr>
        <p:txBody>
          <a:bodyPr wrap="square" rtlCol="0">
            <a:spAutoFit/>
          </a:bodyPr>
          <a:lstStyle/>
          <a:p>
            <a:r>
              <a:rPr lang="en-US" sz="1600" b="1" dirty="0" smtClean="0">
                <a:solidFill>
                  <a:schemeClr val="accent2"/>
                </a:solidFill>
                <a:latin typeface="Bahnschrift" panose="020B0502040204020203" pitchFamily="34" charset="0"/>
              </a:rPr>
              <a:t>DATE SCRAPPED</a:t>
            </a:r>
          </a:p>
          <a:p>
            <a:r>
              <a:rPr lang="en-US" sz="1200" dirty="0" smtClean="0">
                <a:solidFill>
                  <a:schemeClr val="bg2">
                    <a:lumMod val="50000"/>
                  </a:schemeClr>
                </a:solidFill>
                <a:latin typeface="Bahnschrift" panose="020B0502040204020203" pitchFamily="34" charset="0"/>
              </a:rPr>
              <a:t>The Date scrapped column contains the date when the particular dataset was scrapped from some recruitment websites..</a:t>
            </a:r>
            <a:endParaRPr lang="en-IN" sz="1200" dirty="0">
              <a:solidFill>
                <a:schemeClr val="bg2">
                  <a:lumMod val="50000"/>
                </a:schemeClr>
              </a:solidFill>
              <a:latin typeface="Bahnschrift" panose="020B0502040204020203" pitchFamily="34" charset="0"/>
            </a:endParaRPr>
          </a:p>
        </p:txBody>
      </p:sp>
      <p:sp>
        <p:nvSpPr>
          <p:cNvPr id="18" name="TextBox 17"/>
          <p:cNvSpPr txBox="1"/>
          <p:nvPr/>
        </p:nvSpPr>
        <p:spPr>
          <a:xfrm>
            <a:off x="2590800" y="313382"/>
            <a:ext cx="6333067" cy="646331"/>
          </a:xfrm>
          <a:prstGeom prst="rect">
            <a:avLst/>
          </a:prstGeom>
          <a:noFill/>
        </p:spPr>
        <p:txBody>
          <a:bodyPr wrap="square" rtlCol="0">
            <a:spAutoFit/>
          </a:bodyPr>
          <a:lstStyle/>
          <a:p>
            <a:pPr algn="ctr"/>
            <a:r>
              <a:rPr lang="en-US" sz="3600" b="1" dirty="0" smtClean="0">
                <a:solidFill>
                  <a:schemeClr val="bg1"/>
                </a:solidFill>
                <a:latin typeface="Bahnschrift" panose="020B0502040204020203" pitchFamily="34" charset="0"/>
              </a:rPr>
              <a:t>DETAILS OF DATASET</a:t>
            </a:r>
            <a:endParaRPr lang="en-IN" sz="36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41388183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787</TotalTime>
  <Words>2570</Words>
  <Application>Microsoft Office PowerPoint</Application>
  <PresentationFormat>Widescreen</PresentationFormat>
  <Paragraphs>388</Paragraphs>
  <Slides>58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58</vt:i4>
      </vt:variant>
    </vt:vector>
  </HeadingPairs>
  <TitlesOfParts>
    <vt:vector size="69" baseType="lpstr">
      <vt:lpstr>Arial Unicode MS</vt:lpstr>
      <vt:lpstr>Arial</vt:lpstr>
      <vt:lpstr>Arial Narrow</vt:lpstr>
      <vt:lpstr>Bahnschrift</vt:lpstr>
      <vt:lpstr>Calibri</vt:lpstr>
      <vt:lpstr>Calibri Light</vt:lpstr>
      <vt:lpstr>Lato Light</vt:lpstr>
      <vt:lpstr>Lato Semibold</vt:lpstr>
      <vt:lpstr>Roboto</vt:lpstr>
      <vt:lpstr>Roboto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dc:creator>
  <cp:lastModifiedBy>Jay</cp:lastModifiedBy>
  <cp:revision>72</cp:revision>
  <dcterms:created xsi:type="dcterms:W3CDTF">2021-09-24T08:24:17Z</dcterms:created>
  <dcterms:modified xsi:type="dcterms:W3CDTF">2021-09-28T08:27:48Z</dcterms:modified>
</cp:coreProperties>
</file>