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258" r:id="rId4"/>
    <p:sldId id="262" r:id="rId5"/>
    <p:sldId id="263" r:id="rId6"/>
    <p:sldId id="259" r:id="rId7"/>
    <p:sldId id="260" r:id="rId8"/>
    <p:sldId id="261" r:id="rId9"/>
    <p:sldId id="264" r:id="rId10"/>
    <p:sldId id="272" r:id="rId11"/>
    <p:sldId id="273" r:id="rId12"/>
    <p:sldId id="274" r:id="rId13"/>
    <p:sldId id="277" r:id="rId14"/>
    <p:sldId id="266" r:id="rId15"/>
    <p:sldId id="269" r:id="rId16"/>
    <p:sldId id="267" r:id="rId17"/>
    <p:sldId id="268" r:id="rId18"/>
    <p:sldId id="270" r:id="rId19"/>
    <p:sldId id="278" r:id="rId20"/>
    <p:sldId id="279" r:id="rId21"/>
    <p:sldId id="280" r:id="rId22"/>
    <p:sldId id="296" r:id="rId23"/>
    <p:sldId id="297" r:id="rId24"/>
    <p:sldId id="281" r:id="rId25"/>
    <p:sldId id="282" r:id="rId26"/>
    <p:sldId id="283" r:id="rId27"/>
    <p:sldId id="284" r:id="rId28"/>
    <p:sldId id="285" r:id="rId29"/>
    <p:sldId id="286" r:id="rId30"/>
    <p:sldId id="287" r:id="rId31"/>
    <p:sldId id="299" r:id="rId32"/>
    <p:sldId id="288" r:id="rId33"/>
    <p:sldId id="289" r:id="rId34"/>
    <p:sldId id="290" r:id="rId35"/>
    <p:sldId id="293" r:id="rId36"/>
    <p:sldId id="294" r:id="rId37"/>
    <p:sldId id="29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DE78E-9E0E-4B07-AF1D-5E31B75068AE}" type="datetimeFigureOut">
              <a:rPr lang="en-IN" smtClean="0"/>
              <a:t>13.8.18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54A60-2F93-404E-B844-2D8F0512D88E}" type="slidenum">
              <a:rPr lang="en-IN" smtClean="0"/>
              <a:t>‹#›</a:t>
            </a:fld>
            <a:endParaRPr lang="en-IN"/>
          </a:p>
        </p:txBody>
      </p:sp>
    </p:spTree>
    <p:extLst>
      <p:ext uri="{BB962C8B-B14F-4D97-AF65-F5344CB8AC3E}">
        <p14:creationId xmlns:p14="http://schemas.microsoft.com/office/powerpoint/2010/main" val="319381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AF62E5-BF8E-4AE6-9F47-60566CB29FAC}" type="datetime1">
              <a:rPr lang="en-US" smtClean="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57D26A-4BDD-4663-8BE3-4DB721563AB6}" type="datetime1">
              <a:rPr lang="en-US" smtClean="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2F86DD-5164-46AF-8C2E-4F4FFC3E8B7D}" type="datetime1">
              <a:rPr lang="en-US" smtClean="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1A4E16D-32A6-49A0-B320-894BD7C710BA}" type="datetime1">
              <a:rPr lang="en-US" smtClean="0"/>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886DC92-1810-4525-A924-84652A9CA005}" type="datetime1">
              <a:rPr lang="en-US" smtClean="0"/>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4BB90AE-D02E-478F-B9D4-DF30B4AEB1B7}" type="datetime1">
              <a:rPr lang="en-US" smtClean="0"/>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A1F8D9-D5DD-4389-8407-1790279870F9}" type="datetime1">
              <a:rPr lang="en-US" smtClean="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DB3A24-DD55-4D9B-8BDC-E540E8758180}" type="datetime1">
              <a:rPr lang="en-US" smtClean="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C59CAA-1B01-4F3E-BB42-570DBD6A6F61}" type="datetime1">
              <a:rPr lang="en-US" smtClean="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1DA153-A014-40E8-AD55-E2F1EA9B78A5}" type="datetime1">
              <a:rPr lang="en-US" smtClean="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1A17EE-D8D1-45BB-80A9-54C34D0B7FC3}" type="datetime1">
              <a:rPr lang="en-US" smtClean="0"/>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1A1167-D202-4E80-B608-97FFC60DE8DE}" type="datetime1">
              <a:rPr lang="en-US" smtClean="0"/>
              <a:t>8/13/2018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141357-80C4-4BCE-86F2-2AC16DFA7500}" type="datetime1">
              <a:rPr lang="en-US" smtClean="0"/>
              <a:t>8/13/2018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EF811-1159-4BFD-9ED8-EAD0862DBF18}" type="datetime1">
              <a:rPr lang="en-US" smtClean="0"/>
              <a:t>8/13/2018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00FF62-1E5F-49BB-88AD-BAAAAE03E381}" type="datetime1">
              <a:rPr lang="en-US" smtClean="0"/>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079865-3F89-40CA-B68F-09CDF9AC66E0}" type="datetime1">
              <a:rPr lang="en-US" smtClean="0"/>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81B4B7-496E-4FAD-8057-2B009849A3FC}" type="datetime1">
              <a:rPr lang="en-US" smtClean="0"/>
              <a:t>8/13/2018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gnu.org/software/gcc/projects/tree-ssa/vectorizatio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lab.com/Jayd_1234/GSoC_vectorized_proof_of_concepts/blob/master/markdown%20files/Introduction.m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Vector_(computing)"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Matrix_(mathematics)" TargetMode="External"/><Relationship Id="rId5" Type="http://schemas.openxmlformats.org/officeDocument/2006/relationships/hyperlink" Target="https://en.wikipedia.org/wiki/Vector_(geometric)" TargetMode="External"/><Relationship Id="rId4" Type="http://schemas.openxmlformats.org/officeDocument/2006/relationships/hyperlink" Target="https://en.wikipedia.org/wiki/Scalar_(comput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Vectorizing</a:t>
            </a:r>
            <a:r>
              <a:rPr lang="en-IN" dirty="0" smtClean="0"/>
              <a:t> common HEP analysis algorithms</a:t>
            </a:r>
            <a:endParaRPr lang="en-IN" dirty="0"/>
          </a:p>
        </p:txBody>
      </p:sp>
      <p:sp>
        <p:nvSpPr>
          <p:cNvPr id="3" name="Subtitle 2"/>
          <p:cNvSpPr>
            <a:spLocks noGrp="1"/>
          </p:cNvSpPr>
          <p:nvPr>
            <p:ph type="subTitle" idx="1"/>
          </p:nvPr>
        </p:nvSpPr>
        <p:spPr/>
        <p:txBody>
          <a:bodyPr>
            <a:normAutofit lnSpcReduction="10000"/>
          </a:bodyPr>
          <a:lstStyle/>
          <a:p>
            <a:r>
              <a:rPr lang="en-IN" b="1" dirty="0" smtClean="0"/>
              <a:t>Author:	</a:t>
            </a:r>
            <a:r>
              <a:rPr lang="en-IN" dirty="0" smtClean="0"/>
              <a:t>											</a:t>
            </a:r>
            <a:r>
              <a:rPr lang="en-IN" b="1" dirty="0" smtClean="0"/>
              <a:t>Mentors:</a:t>
            </a:r>
          </a:p>
          <a:p>
            <a:r>
              <a:rPr lang="en-IN" dirty="0"/>
              <a:t>Jaydeep Nandi										Jim </a:t>
            </a:r>
            <a:r>
              <a:rPr lang="en-IN" dirty="0" err="1"/>
              <a:t>Pivarski</a:t>
            </a:r>
            <a:endParaRPr lang="en-IN" dirty="0"/>
          </a:p>
          <a:p>
            <a:r>
              <a:rPr lang="en-IN" dirty="0" smtClean="0"/>
              <a:t>													David </a:t>
            </a:r>
            <a:r>
              <a:rPr lang="en-IN" dirty="0"/>
              <a:t>Lange</a:t>
            </a:r>
          </a:p>
          <a:p>
            <a:endParaRPr lang="en-IN"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50275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Vectorization and GPUs</a:t>
            </a:r>
            <a:endParaRPr lang="en-IN" dirty="0"/>
          </a:p>
        </p:txBody>
      </p:sp>
      <p:sp>
        <p:nvSpPr>
          <p:cNvPr id="9" name="Text Placeholder 8"/>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379430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General Purpose GPU (GPGPU) Programming</a:t>
            </a:r>
            <a:endParaRPr lang="en-IN" dirty="0"/>
          </a:p>
        </p:txBody>
      </p:sp>
      <p:sp>
        <p:nvSpPr>
          <p:cNvPr id="6" name="Content Placeholder 5"/>
          <p:cNvSpPr>
            <a:spLocks noGrp="1"/>
          </p:cNvSpPr>
          <p:nvPr>
            <p:ph idx="1"/>
          </p:nvPr>
        </p:nvSpPr>
        <p:spPr/>
        <p:txBody>
          <a:bodyPr/>
          <a:lstStyle/>
          <a:p>
            <a:r>
              <a:rPr lang="en-IN" dirty="0" smtClean="0"/>
              <a:t>Works on Single Instruction Multiple Thread ( SIMT) architecture.</a:t>
            </a:r>
          </a:p>
          <a:p>
            <a:r>
              <a:rPr lang="en-IN" dirty="0" smtClean="0"/>
              <a:t>Processes multiple ( depending on the number of threads available) data elements simultaneously.</a:t>
            </a:r>
          </a:p>
          <a:p>
            <a:r>
              <a:rPr lang="en-IN" dirty="0" smtClean="0"/>
              <a:t>However, it requires parallel instructions, which don’t have a dependency that can create a data race.</a:t>
            </a:r>
          </a:p>
          <a:p>
            <a:r>
              <a:rPr lang="en-IN" dirty="0" smtClean="0"/>
              <a:t>Can be programmed with CUDA for </a:t>
            </a:r>
            <a:r>
              <a:rPr lang="en-IN" dirty="0" err="1" smtClean="0"/>
              <a:t>Nvidia</a:t>
            </a:r>
            <a:r>
              <a:rPr lang="en-IN" dirty="0" smtClean="0"/>
              <a:t> cards, and </a:t>
            </a:r>
            <a:r>
              <a:rPr lang="en-IN" dirty="0" err="1" smtClean="0"/>
              <a:t>OpenCL</a:t>
            </a:r>
            <a:r>
              <a:rPr lang="en-IN" dirty="0" smtClean="0"/>
              <a:t> for AMD cards and others.</a:t>
            </a:r>
          </a:p>
          <a:p>
            <a:r>
              <a:rPr lang="en-IN" dirty="0" smtClean="0"/>
              <a:t>Primarily in C; bindings exist for other languages like </a:t>
            </a:r>
            <a:r>
              <a:rPr lang="en-IN" dirty="0" err="1" smtClean="0"/>
              <a:t>PyCUDA</a:t>
            </a:r>
            <a:r>
              <a:rPr lang="en-IN" dirty="0" smtClean="0"/>
              <a:t> and </a:t>
            </a:r>
            <a:r>
              <a:rPr lang="en-IN" dirty="0" err="1" smtClean="0"/>
              <a:t>PyOPENCL</a:t>
            </a:r>
            <a:r>
              <a:rPr lang="en-IN" dirty="0" smtClean="0"/>
              <a:t> for Python.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473324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Vectorization and GPGPU programming</a:t>
            </a:r>
            <a:endParaRPr lang="en-IN" dirty="0"/>
          </a:p>
        </p:txBody>
      </p:sp>
      <p:sp>
        <p:nvSpPr>
          <p:cNvPr id="3" name="Content Placeholder 2"/>
          <p:cNvSpPr>
            <a:spLocks noGrp="1"/>
          </p:cNvSpPr>
          <p:nvPr>
            <p:ph idx="1"/>
          </p:nvPr>
        </p:nvSpPr>
        <p:spPr/>
        <p:txBody>
          <a:bodyPr/>
          <a:lstStyle/>
          <a:p>
            <a:r>
              <a:rPr lang="en-IN" dirty="0" err="1" smtClean="0"/>
              <a:t>Vectorized</a:t>
            </a:r>
            <a:r>
              <a:rPr lang="en-IN" dirty="0" smtClean="0"/>
              <a:t> codes are inherently parallel. They apply same instructions on multiple data elements of the vector at once.</a:t>
            </a:r>
          </a:p>
          <a:p>
            <a:r>
              <a:rPr lang="en-IN" dirty="0" smtClean="0"/>
              <a:t>Is in perfect agreement with GPGPU philosophy.</a:t>
            </a:r>
          </a:p>
          <a:p>
            <a:r>
              <a:rPr lang="en-IN" dirty="0" err="1" smtClean="0"/>
              <a:t>Vectorized</a:t>
            </a:r>
            <a:r>
              <a:rPr lang="en-IN" dirty="0" smtClean="0"/>
              <a:t> codes thus give very high speedups if operated on the GPU.</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56489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smtClean="0"/>
              <a:t>Autovectorization</a:t>
            </a:r>
            <a:endParaRPr lang="en-IN" dirty="0"/>
          </a:p>
        </p:txBody>
      </p:sp>
      <p:sp>
        <p:nvSpPr>
          <p:cNvPr id="6" name="Text Placeholder 5"/>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373304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Autovectorization</a:t>
            </a:r>
            <a:endParaRPr lang="en-IN" dirty="0"/>
          </a:p>
        </p:txBody>
      </p:sp>
      <p:sp>
        <p:nvSpPr>
          <p:cNvPr id="3" name="Content Placeholder 2"/>
          <p:cNvSpPr>
            <a:spLocks noGrp="1"/>
          </p:cNvSpPr>
          <p:nvPr>
            <p:ph idx="1"/>
          </p:nvPr>
        </p:nvSpPr>
        <p:spPr/>
        <p:txBody>
          <a:bodyPr/>
          <a:lstStyle/>
          <a:p>
            <a:r>
              <a:rPr lang="en-IN" dirty="0" smtClean="0"/>
              <a:t>Modern compilers allow the vectorization of simple sequential loops into efficient SIMD instructions for CPU, typically through a compiler switch.</a:t>
            </a:r>
          </a:p>
          <a:p>
            <a:r>
              <a:rPr lang="en-IN" dirty="0" smtClean="0"/>
              <a:t>Some compilers which support this:</a:t>
            </a:r>
          </a:p>
          <a:p>
            <a:pPr lvl="1"/>
            <a:r>
              <a:rPr lang="en-IN" b="1" dirty="0" smtClean="0"/>
              <a:t>GCC</a:t>
            </a:r>
            <a:r>
              <a:rPr lang="en-IN" dirty="0" smtClean="0"/>
              <a:t>: Supports through switch </a:t>
            </a:r>
            <a:r>
              <a:rPr lang="en-IN" b="1" i="1" dirty="0" smtClean="0"/>
              <a:t>–</a:t>
            </a:r>
            <a:r>
              <a:rPr lang="en-IN" b="1" i="1" dirty="0" err="1" smtClean="0"/>
              <a:t>ftree-vectorize</a:t>
            </a:r>
            <a:r>
              <a:rPr lang="en-IN" i="1" dirty="0" smtClean="0"/>
              <a:t> </a:t>
            </a:r>
            <a:r>
              <a:rPr lang="en-IN" dirty="0" smtClean="0"/>
              <a:t> or </a:t>
            </a:r>
            <a:r>
              <a:rPr lang="en-IN" b="1" dirty="0" smtClean="0"/>
              <a:t>–O3 </a:t>
            </a:r>
            <a:r>
              <a:rPr lang="en-IN" dirty="0" smtClean="0"/>
              <a:t>level optimization.</a:t>
            </a:r>
          </a:p>
          <a:p>
            <a:pPr lvl="1"/>
            <a:r>
              <a:rPr lang="en-IN" b="1" dirty="0" smtClean="0"/>
              <a:t>ICC: </a:t>
            </a:r>
            <a:r>
              <a:rPr lang="en-IN" dirty="0" smtClean="0"/>
              <a:t>From Intel. Reported to be better than GCC at vectorising code.</a:t>
            </a:r>
          </a:p>
          <a:p>
            <a:pPr lvl="1"/>
            <a:r>
              <a:rPr lang="en-IN" b="1" dirty="0" smtClean="0"/>
              <a:t>MSVC and others.</a:t>
            </a:r>
            <a:endParaRPr lang="en-IN" dirty="0" smtClean="0"/>
          </a:p>
          <a:p>
            <a:r>
              <a:rPr lang="en-IN" dirty="0" smtClean="0"/>
              <a:t>They check if a loop is safe to be vectorised, and if it is, they vectorise the code. The list of such possible </a:t>
            </a:r>
            <a:r>
              <a:rPr lang="en-IN" dirty="0" err="1" smtClean="0"/>
              <a:t>vectorizable</a:t>
            </a:r>
            <a:r>
              <a:rPr lang="en-IN" dirty="0" smtClean="0"/>
              <a:t> loops </a:t>
            </a:r>
            <a:r>
              <a:rPr lang="en-IN" dirty="0" err="1" smtClean="0"/>
              <a:t>fo</a:t>
            </a:r>
            <a:r>
              <a:rPr lang="en-IN" dirty="0" smtClean="0"/>
              <a:t> GCC can be found </a:t>
            </a:r>
            <a:r>
              <a:rPr lang="en-IN" dirty="0" smtClean="0">
                <a:hlinkClick r:id="rId2"/>
              </a:rPr>
              <a:t>here</a:t>
            </a:r>
            <a:r>
              <a:rPr lang="en-IN" dirty="0" smtClean="0"/>
              <a:t>.</a:t>
            </a:r>
          </a:p>
          <a:p>
            <a:pPr marL="0" indent="0">
              <a:buNone/>
            </a:pPr>
            <a:r>
              <a:rPr lang="en-IN" i="1" dirty="0"/>
              <a:t>	</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97900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Autovectorization</a:t>
            </a:r>
            <a:r>
              <a:rPr lang="en-IN" dirty="0" smtClean="0"/>
              <a:t> </a:t>
            </a:r>
            <a:endParaRPr lang="en-IN" dirty="0"/>
          </a:p>
        </p:txBody>
      </p:sp>
      <p:sp>
        <p:nvSpPr>
          <p:cNvPr id="3" name="Content Placeholder 2"/>
          <p:cNvSpPr>
            <a:spLocks noGrp="1"/>
          </p:cNvSpPr>
          <p:nvPr>
            <p:ph idx="1"/>
          </p:nvPr>
        </p:nvSpPr>
        <p:spPr>
          <a:xfrm>
            <a:off x="2090056" y="1793966"/>
            <a:ext cx="9414555" cy="4275908"/>
          </a:xfrm>
        </p:spPr>
        <p:txBody>
          <a:bodyPr>
            <a:normAutofit fontScale="92500" lnSpcReduction="20000"/>
          </a:bodyPr>
          <a:lstStyle/>
          <a:p>
            <a:r>
              <a:rPr lang="en-IN" dirty="0" smtClean="0"/>
              <a:t>As an example, consider again the addition of two vectors. A simple c loop that does is :</a:t>
            </a:r>
            <a:br>
              <a:rPr lang="en-IN" dirty="0" smtClean="0"/>
            </a:br>
            <a:r>
              <a:rPr lang="en-IN" dirty="0" smtClean="0"/>
              <a:t/>
            </a:r>
            <a:br>
              <a:rPr lang="en-IN" dirty="0" smtClean="0"/>
            </a:br>
            <a:r>
              <a:rPr lang="nn-NO" b="1" dirty="0">
                <a:solidFill>
                  <a:srgbClr val="0000FF"/>
                </a:solidFill>
                <a:highlight>
                  <a:srgbClr val="FFFFFF"/>
                </a:highlight>
                <a:latin typeface="Courier New" panose="02070309020205020404" pitchFamily="49" charset="0"/>
              </a:rPr>
              <a:t>for</a:t>
            </a:r>
            <a:r>
              <a:rPr lang="nn-NO" dirty="0">
                <a:solidFill>
                  <a:srgbClr val="000000"/>
                </a:solidFill>
                <a:highlight>
                  <a:srgbClr val="FFFFFF"/>
                </a:highlight>
                <a:latin typeface="Courier New" panose="02070309020205020404" pitchFamily="49" charset="0"/>
              </a:rPr>
              <a:t> </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 </a:t>
            </a:r>
            <a:r>
              <a:rPr lang="nn-NO" dirty="0">
                <a:solidFill>
                  <a:srgbClr val="8000FF"/>
                </a:solidFill>
                <a:highlight>
                  <a:srgbClr val="FFFFFF"/>
                </a:highlight>
                <a:latin typeface="Courier New" panose="02070309020205020404" pitchFamily="49" charset="0"/>
              </a:rPr>
              <a:t>int</a:t>
            </a:r>
            <a:r>
              <a:rPr lang="nn-NO" dirty="0">
                <a:solidFill>
                  <a:srgbClr val="000000"/>
                </a:solidFill>
                <a:highlight>
                  <a:srgbClr val="FFFFFF"/>
                </a:highlight>
                <a:latin typeface="Courier New" panose="02070309020205020404" pitchFamily="49" charset="0"/>
              </a:rPr>
              <a:t> i</a:t>
            </a:r>
            <a:r>
              <a:rPr lang="nn-NO" b="1" dirty="0">
                <a:solidFill>
                  <a:srgbClr val="000080"/>
                </a:solidFill>
                <a:highlight>
                  <a:srgbClr val="FFFFFF"/>
                </a:highlight>
                <a:latin typeface="Courier New" panose="02070309020205020404" pitchFamily="49" charset="0"/>
              </a:rPr>
              <a:t>=</a:t>
            </a:r>
            <a:r>
              <a:rPr lang="nn-NO" dirty="0">
                <a:solidFill>
                  <a:srgbClr val="FF8000"/>
                </a:solidFill>
                <a:highlight>
                  <a:srgbClr val="FFFFFF"/>
                </a:highlight>
                <a:latin typeface="Courier New" panose="02070309020205020404" pitchFamily="49" charset="0"/>
              </a:rPr>
              <a:t>0</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 i</a:t>
            </a:r>
            <a:r>
              <a:rPr lang="nn-NO" b="1" dirty="0">
                <a:solidFill>
                  <a:srgbClr val="000080"/>
                </a:solidFill>
                <a:highlight>
                  <a:srgbClr val="FFFFFF"/>
                </a:highlight>
                <a:latin typeface="Courier New" panose="02070309020205020404" pitchFamily="49" charset="0"/>
              </a:rPr>
              <a:t>&lt;</a:t>
            </a:r>
            <a:r>
              <a:rPr lang="nn-NO" dirty="0">
                <a:solidFill>
                  <a:srgbClr val="000000"/>
                </a:solidFill>
                <a:highlight>
                  <a:srgbClr val="FFFFFF"/>
                </a:highlight>
                <a:latin typeface="Courier New" panose="02070309020205020404" pitchFamily="49" charset="0"/>
              </a:rPr>
              <a:t>length</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A</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 i</a:t>
            </a:r>
            <a:r>
              <a:rPr lang="nn-NO" b="1" dirty="0">
                <a:solidFill>
                  <a:srgbClr val="000080"/>
                </a:solidFill>
                <a:highlight>
                  <a:srgbClr val="FFFFFF"/>
                </a:highlight>
                <a:latin typeface="Courier New" panose="02070309020205020404" pitchFamily="49" charset="0"/>
              </a:rPr>
              <a:t>++)</a:t>
            </a:r>
            <a:endParaRPr lang="nn-NO" dirty="0">
              <a:solidFill>
                <a:srgbClr val="000000"/>
              </a:solidFill>
              <a:highlight>
                <a:srgbClr val="FFFFFF"/>
              </a:highlight>
              <a:latin typeface="Courier New" panose="02070309020205020404" pitchFamily="49" charset="0"/>
            </a:endParaRPr>
          </a:p>
          <a:p>
            <a:pPr marL="0" indent="0">
              <a:buNone/>
            </a:pPr>
            <a:r>
              <a:rPr lang="en-IN" dirty="0">
                <a:solidFill>
                  <a:srgbClr val="000000"/>
                </a:solidFill>
                <a:highlight>
                  <a:srgbClr val="FFFFFF"/>
                </a:highlight>
                <a:latin typeface="Courier New" panose="02070309020205020404" pitchFamily="49" charset="0"/>
              </a:rPr>
              <a:t>		C</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B</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endParaRPr lang="en-IN" dirty="0" smtClean="0"/>
          </a:p>
          <a:p>
            <a:endParaRPr lang="en-IN" dirty="0"/>
          </a:p>
          <a:p>
            <a:r>
              <a:rPr lang="en-IN" dirty="0" smtClean="0"/>
              <a:t>The corresponding assembly dump ( relevant part) is:</a:t>
            </a:r>
            <a:br>
              <a:rPr lang="en-IN" dirty="0" smtClean="0"/>
            </a:br>
            <a:r>
              <a:rPr lang="en-IN" dirty="0" smtClean="0"/>
              <a:t>	</a:t>
            </a:r>
            <a:br>
              <a:rPr lang="en-IN" dirty="0" smtClean="0"/>
            </a:br>
            <a:r>
              <a:rPr lang="en-IN" dirty="0" smtClean="0"/>
              <a:t>	</a:t>
            </a:r>
            <a:r>
              <a:rPr lang="en-IN" sz="1400" dirty="0" err="1" smtClean="0">
                <a:latin typeface="Arial Black" panose="020B0A04020102020204" pitchFamily="34" charset="0"/>
              </a:rPr>
              <a:t>vmovdqu</a:t>
            </a:r>
            <a:r>
              <a:rPr lang="en-IN" sz="1400" dirty="0" smtClean="0">
                <a:latin typeface="Arial Black" panose="020B0A04020102020204" pitchFamily="34" charset="0"/>
              </a:rPr>
              <a:t> </a:t>
            </a:r>
            <a:r>
              <a:rPr lang="en-IN" sz="1400" dirty="0">
                <a:latin typeface="Arial Black" panose="020B0A04020102020204" pitchFamily="34" charset="0"/>
              </a:rPr>
              <a:t>xmm0, XMMWORD PTR [r9+rax]</a:t>
            </a:r>
          </a:p>
          <a:p>
            <a:pPr marL="0" indent="0">
              <a:buNone/>
            </a:pPr>
            <a:r>
              <a:rPr lang="en-IN" sz="1400" dirty="0" smtClean="0">
                <a:latin typeface="Arial Black" panose="020B0A04020102020204" pitchFamily="34" charset="0"/>
              </a:rPr>
              <a:t>	add </a:t>
            </a:r>
            <a:r>
              <a:rPr lang="en-IN" sz="1400" dirty="0" err="1">
                <a:latin typeface="Arial Black" panose="020B0A04020102020204" pitchFamily="34" charset="0"/>
              </a:rPr>
              <a:t>edx</a:t>
            </a:r>
            <a:r>
              <a:rPr lang="en-IN" sz="1400" dirty="0">
                <a:latin typeface="Arial Black" panose="020B0A04020102020204" pitchFamily="34" charset="0"/>
              </a:rPr>
              <a:t>, 1</a:t>
            </a:r>
          </a:p>
          <a:p>
            <a:pPr marL="0" indent="0">
              <a:buNone/>
            </a:pPr>
            <a:r>
              <a:rPr lang="en-IN" sz="1400" dirty="0" smtClean="0">
                <a:latin typeface="Arial Black" panose="020B0A04020102020204" pitchFamily="34" charset="0"/>
              </a:rPr>
              <a:t>	vinserti128 </a:t>
            </a:r>
            <a:r>
              <a:rPr lang="en-IN" sz="1400" dirty="0">
                <a:latin typeface="Arial Black" panose="020B0A04020102020204" pitchFamily="34" charset="0"/>
              </a:rPr>
              <a:t>ymm0, ymm0, XMMWORD PTR [r9+16+rax], 0x1</a:t>
            </a:r>
          </a:p>
          <a:p>
            <a:pPr marL="0" indent="0">
              <a:buNone/>
            </a:pPr>
            <a:r>
              <a:rPr lang="en-IN" sz="1400" dirty="0" smtClean="0">
                <a:latin typeface="Arial Black" panose="020B0A04020102020204" pitchFamily="34" charset="0"/>
              </a:rPr>
              <a:t>	</a:t>
            </a:r>
            <a:r>
              <a:rPr lang="en-IN" sz="1400" dirty="0" err="1" smtClean="0">
                <a:latin typeface="Arial Black" panose="020B0A04020102020204" pitchFamily="34" charset="0"/>
              </a:rPr>
              <a:t>vpaddd</a:t>
            </a:r>
            <a:r>
              <a:rPr lang="en-IN" sz="1400" dirty="0" smtClean="0">
                <a:latin typeface="Arial Black" panose="020B0A04020102020204" pitchFamily="34" charset="0"/>
              </a:rPr>
              <a:t> </a:t>
            </a:r>
            <a:r>
              <a:rPr lang="en-IN" sz="1400" dirty="0">
                <a:latin typeface="Arial Black" panose="020B0A04020102020204" pitchFamily="34" charset="0"/>
              </a:rPr>
              <a:t>ymm0, ymm0, YMMWORD PTR [r13+0+rax]</a:t>
            </a:r>
          </a:p>
          <a:p>
            <a:pPr marL="0" indent="0">
              <a:buNone/>
            </a:pPr>
            <a:r>
              <a:rPr lang="en-IN" sz="1400" dirty="0" smtClean="0">
                <a:latin typeface="Arial Black" panose="020B0A04020102020204" pitchFamily="34" charset="0"/>
              </a:rPr>
              <a:t>	</a:t>
            </a:r>
            <a:r>
              <a:rPr lang="en-IN" sz="1400" dirty="0" err="1" smtClean="0">
                <a:latin typeface="Arial Black" panose="020B0A04020102020204" pitchFamily="34" charset="0"/>
              </a:rPr>
              <a:t>vmovups</a:t>
            </a:r>
            <a:r>
              <a:rPr lang="en-IN" sz="1400" dirty="0" smtClean="0">
                <a:latin typeface="Arial Black" panose="020B0A04020102020204" pitchFamily="34" charset="0"/>
              </a:rPr>
              <a:t> </a:t>
            </a:r>
            <a:r>
              <a:rPr lang="en-IN" sz="1400" dirty="0">
                <a:latin typeface="Arial Black" panose="020B0A04020102020204" pitchFamily="34" charset="0"/>
              </a:rPr>
              <a:t>XMMWORD PTR [</a:t>
            </a:r>
            <a:r>
              <a:rPr lang="en-IN" sz="1400" dirty="0" err="1">
                <a:latin typeface="Arial Black" panose="020B0A04020102020204" pitchFamily="34" charset="0"/>
              </a:rPr>
              <a:t>rcx+rax</a:t>
            </a:r>
            <a:r>
              <a:rPr lang="en-IN" sz="1400" dirty="0">
                <a:latin typeface="Arial Black" panose="020B0A04020102020204" pitchFamily="34" charset="0"/>
              </a:rPr>
              <a:t>], xmm0</a:t>
            </a:r>
          </a:p>
          <a:p>
            <a:r>
              <a:rPr lang="en-IN" dirty="0" smtClean="0"/>
              <a:t>Note the vector instructions in the assembly ( </a:t>
            </a:r>
            <a:r>
              <a:rPr lang="en-IN" b="1" dirty="0" err="1" smtClean="0"/>
              <a:t>vmovdqu</a:t>
            </a:r>
            <a:r>
              <a:rPr lang="en-IN" b="1" dirty="0" smtClean="0"/>
              <a:t>, </a:t>
            </a:r>
            <a:r>
              <a:rPr lang="en-IN" b="1" dirty="0" err="1" smtClean="0"/>
              <a:t>vinserti</a:t>
            </a:r>
            <a:r>
              <a:rPr lang="en-IN" b="1" dirty="0" smtClean="0"/>
              <a:t> </a:t>
            </a:r>
            <a:r>
              <a:rPr lang="en-IN" dirty="0" err="1" smtClean="0"/>
              <a:t>etc</a:t>
            </a:r>
            <a:r>
              <a:rPr lang="en-IN" dirty="0" smtClean="0"/>
              <a:t>)</a:t>
            </a:r>
            <a:br>
              <a:rPr lang="en-IN" dirty="0" smtClean="0"/>
            </a:br>
            <a:r>
              <a:rPr lang="en-IN" dirty="0" smtClean="0"/>
              <a:t/>
            </a:r>
            <a:br>
              <a:rPr lang="en-IN" dirty="0" smtClean="0"/>
            </a:br>
            <a:endParaRPr lang="en-IN"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Rectangle 4"/>
          <p:cNvSpPr/>
          <p:nvPr/>
        </p:nvSpPr>
        <p:spPr>
          <a:xfrm>
            <a:off x="2447109" y="2315392"/>
            <a:ext cx="4275908" cy="9067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521425" y="3834679"/>
            <a:ext cx="5481752" cy="1434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53460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Autovectorization</a:t>
            </a:r>
            <a:endParaRPr lang="en-IN" dirty="0"/>
          </a:p>
        </p:txBody>
      </p:sp>
      <p:sp>
        <p:nvSpPr>
          <p:cNvPr id="3" name="Content Placeholder 2"/>
          <p:cNvSpPr>
            <a:spLocks noGrp="1"/>
          </p:cNvSpPr>
          <p:nvPr>
            <p:ph idx="1"/>
          </p:nvPr>
        </p:nvSpPr>
        <p:spPr/>
        <p:txBody>
          <a:bodyPr/>
          <a:lstStyle/>
          <a:p>
            <a:r>
              <a:rPr lang="en-IN" dirty="0" smtClean="0"/>
              <a:t>Advantages:</a:t>
            </a:r>
          </a:p>
          <a:p>
            <a:pPr lvl="1"/>
            <a:r>
              <a:rPr lang="en-IN" dirty="0" smtClean="0"/>
              <a:t>Sufficiently simpler than writing SSE or AVX instructions.</a:t>
            </a:r>
          </a:p>
          <a:p>
            <a:pPr lvl="1"/>
            <a:r>
              <a:rPr lang="en-IN" dirty="0" smtClean="0"/>
              <a:t>Easy to debug.</a:t>
            </a:r>
          </a:p>
          <a:p>
            <a:pPr lvl="1"/>
            <a:r>
              <a:rPr lang="en-IN" dirty="0" smtClean="0"/>
              <a:t>Portable.</a:t>
            </a:r>
          </a:p>
          <a:p>
            <a:pPr lvl="1"/>
            <a:endParaRPr lang="en-IN" dirty="0"/>
          </a:p>
          <a:p>
            <a:r>
              <a:rPr lang="en-IN" dirty="0" smtClean="0"/>
              <a:t>There is however, a major disadvantage. They cannot vectorise a loop if there is a loop carried dependency.</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073163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Barriers to </a:t>
            </a:r>
            <a:r>
              <a:rPr lang="en-IN" dirty="0" err="1" smtClean="0"/>
              <a:t>Autovectorization</a:t>
            </a:r>
            <a:endParaRPr lang="en-IN" dirty="0"/>
          </a:p>
        </p:txBody>
      </p:sp>
      <p:sp>
        <p:nvSpPr>
          <p:cNvPr id="3" name="Content Placeholder 2"/>
          <p:cNvSpPr>
            <a:spLocks noGrp="1"/>
          </p:cNvSpPr>
          <p:nvPr>
            <p:ph idx="1"/>
          </p:nvPr>
        </p:nvSpPr>
        <p:spPr/>
        <p:txBody>
          <a:bodyPr/>
          <a:lstStyle/>
          <a:p>
            <a:r>
              <a:rPr lang="en-IN" dirty="0" smtClean="0"/>
              <a:t>The major barrier is a loop carried dependency. They are variables whose particular value depends on the order of the execution.</a:t>
            </a:r>
          </a:p>
          <a:p>
            <a:r>
              <a:rPr lang="en-IN" dirty="0" smtClean="0"/>
              <a:t>As an example consider the problem of finding the max value of all elements in an array </a:t>
            </a:r>
            <a:r>
              <a:rPr lang="en-IN" b="1" dirty="0" smtClean="0"/>
              <a:t>A</a:t>
            </a:r>
            <a:r>
              <a:rPr lang="en-IN" dirty="0" smtClean="0"/>
              <a:t>.</a:t>
            </a:r>
            <a:br>
              <a:rPr lang="en-IN" dirty="0" smtClean="0"/>
            </a:br>
            <a:endParaRPr lang="en-IN" dirty="0" smtClean="0"/>
          </a:p>
          <a:p>
            <a:pPr marL="0" indent="0">
              <a:buNone/>
            </a:pPr>
            <a:r>
              <a:rPr lang="nn-NO" b="1" dirty="0" smtClean="0">
                <a:solidFill>
                  <a:srgbClr val="0000FF"/>
                </a:solidFill>
                <a:highlight>
                  <a:srgbClr val="FFFFFF"/>
                </a:highlight>
                <a:latin typeface="Courier New" panose="02070309020205020404" pitchFamily="49" charset="0"/>
              </a:rPr>
              <a:t>	for</a:t>
            </a:r>
            <a:r>
              <a:rPr lang="nn-NO" dirty="0" smtClean="0">
                <a:solidFill>
                  <a:srgbClr val="000000"/>
                </a:solidFill>
                <a:highlight>
                  <a:srgbClr val="FFFFFF"/>
                </a:highlight>
                <a:latin typeface="Courier New" panose="02070309020205020404" pitchFamily="49" charset="0"/>
              </a:rPr>
              <a:t> </a:t>
            </a:r>
            <a:r>
              <a:rPr lang="nn-NO" b="1" dirty="0">
                <a:solidFill>
                  <a:srgbClr val="000080"/>
                </a:solidFill>
                <a:highlight>
                  <a:srgbClr val="FFFFFF"/>
                </a:highlight>
                <a:latin typeface="Courier New" panose="02070309020205020404" pitchFamily="49" charset="0"/>
              </a:rPr>
              <a:t>(</a:t>
            </a:r>
            <a:r>
              <a:rPr lang="nn-NO" dirty="0">
                <a:solidFill>
                  <a:srgbClr val="8000FF"/>
                </a:solidFill>
                <a:highlight>
                  <a:srgbClr val="FFFFFF"/>
                </a:highlight>
                <a:latin typeface="Courier New" panose="02070309020205020404" pitchFamily="49" charset="0"/>
              </a:rPr>
              <a:t>int</a:t>
            </a:r>
            <a:r>
              <a:rPr lang="nn-NO" dirty="0">
                <a:solidFill>
                  <a:srgbClr val="000000"/>
                </a:solidFill>
                <a:highlight>
                  <a:srgbClr val="FFFFFF"/>
                </a:highlight>
                <a:latin typeface="Courier New" panose="02070309020205020404" pitchFamily="49" charset="0"/>
              </a:rPr>
              <a:t> i</a:t>
            </a:r>
            <a:r>
              <a:rPr lang="nn-NO" b="1" dirty="0">
                <a:solidFill>
                  <a:srgbClr val="000080"/>
                </a:solidFill>
                <a:highlight>
                  <a:srgbClr val="FFFFFF"/>
                </a:highlight>
                <a:latin typeface="Courier New" panose="02070309020205020404" pitchFamily="49" charset="0"/>
              </a:rPr>
              <a:t>=</a:t>
            </a:r>
            <a:r>
              <a:rPr lang="nn-NO" dirty="0">
                <a:solidFill>
                  <a:srgbClr val="FF8000"/>
                </a:solidFill>
                <a:highlight>
                  <a:srgbClr val="FFFFFF"/>
                </a:highlight>
                <a:latin typeface="Courier New" panose="02070309020205020404" pitchFamily="49" charset="0"/>
              </a:rPr>
              <a:t>0</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 i</a:t>
            </a:r>
            <a:r>
              <a:rPr lang="nn-NO" b="1" dirty="0">
                <a:solidFill>
                  <a:srgbClr val="000080"/>
                </a:solidFill>
                <a:highlight>
                  <a:srgbClr val="FFFFFF"/>
                </a:highlight>
                <a:latin typeface="Courier New" panose="02070309020205020404" pitchFamily="49" charset="0"/>
              </a:rPr>
              <a:t>&lt;</a:t>
            </a:r>
            <a:r>
              <a:rPr lang="nn-NO" dirty="0">
                <a:solidFill>
                  <a:srgbClr val="000000"/>
                </a:solidFill>
                <a:highlight>
                  <a:srgbClr val="FFFFFF"/>
                </a:highlight>
                <a:latin typeface="Courier New" panose="02070309020205020404" pitchFamily="49" charset="0"/>
              </a:rPr>
              <a:t>N</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 i</a:t>
            </a:r>
            <a:r>
              <a:rPr lang="nn-NO" b="1" dirty="0">
                <a:solidFill>
                  <a:srgbClr val="000080"/>
                </a:solidFill>
                <a:highlight>
                  <a:srgbClr val="FFFFFF"/>
                </a:highlight>
                <a:latin typeface="Courier New" panose="02070309020205020404" pitchFamily="49" charset="0"/>
              </a:rPr>
              <a:t>++)</a:t>
            </a:r>
            <a:endParaRPr lang="nn-NO" dirty="0">
              <a:solidFill>
                <a:srgbClr val="000000"/>
              </a:solidFill>
              <a:highlight>
                <a:srgbClr val="FFFFFF"/>
              </a:highlight>
              <a:latin typeface="Courier New" panose="02070309020205020404" pitchFamily="49" charset="0"/>
            </a:endParaRPr>
          </a:p>
          <a:p>
            <a:pPr marL="0" indent="0">
              <a:buNone/>
            </a:pPr>
            <a:r>
              <a:rPr lang="en-IN" dirty="0">
                <a:solidFill>
                  <a:srgbClr val="000000"/>
                </a:solidFill>
                <a:highlight>
                  <a:srgbClr val="FFFFFF"/>
                </a:highlight>
                <a:latin typeface="Courier New" panose="02070309020205020404" pitchFamily="49" charset="0"/>
              </a:rPr>
              <a:t>		</a:t>
            </a:r>
            <a:r>
              <a:rPr lang="en-IN" dirty="0" err="1" smtClean="0">
                <a:solidFill>
                  <a:srgbClr val="000000"/>
                </a:solidFill>
                <a:highlight>
                  <a:srgbClr val="FFFFFF"/>
                </a:highlight>
                <a:latin typeface="Courier New" panose="02070309020205020404" pitchFamily="49" charset="0"/>
              </a:rPr>
              <a:t>maxval</a:t>
            </a:r>
            <a:r>
              <a:rPr lang="en-IN" dirty="0" smtClean="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dirty="0" smtClean="0">
                <a:solidFill>
                  <a:srgbClr val="000000"/>
                </a:solidFill>
                <a:highlight>
                  <a:srgbClr val="FFFFFF"/>
                </a:highlight>
                <a:latin typeface="Courier New" panose="02070309020205020404" pitchFamily="49" charset="0"/>
              </a:rPr>
              <a:t>max</a:t>
            </a:r>
            <a:r>
              <a:rPr lang="en-IN" b="1" dirty="0" smtClean="0">
                <a:solidFill>
                  <a:srgbClr val="000080"/>
                </a:solidFill>
                <a:highlight>
                  <a:srgbClr val="FFFFFF"/>
                </a:highlight>
                <a:latin typeface="Courier New" panose="02070309020205020404" pitchFamily="49" charset="0"/>
              </a:rPr>
              <a:t>(</a:t>
            </a:r>
            <a:r>
              <a:rPr lang="en-IN" dirty="0" err="1" smtClean="0">
                <a:solidFill>
                  <a:srgbClr val="000000"/>
                </a:solidFill>
                <a:highlight>
                  <a:srgbClr val="FFFFFF"/>
                </a:highlight>
                <a:latin typeface="Courier New" panose="02070309020205020404" pitchFamily="49" charset="0"/>
              </a:rPr>
              <a:t>maxval</a:t>
            </a:r>
            <a:r>
              <a:rPr lang="en-IN" b="1" dirty="0" smtClean="0">
                <a:solidFill>
                  <a:srgbClr val="000080"/>
                </a:solidFill>
                <a:highlight>
                  <a:srgbClr val="FFFFFF"/>
                </a:highlight>
                <a:latin typeface="Courier New" panose="02070309020205020404" pitchFamily="49" charset="0"/>
              </a:rPr>
              <a:t>,</a:t>
            </a:r>
            <a:r>
              <a:rPr lang="en-IN" dirty="0" smtClean="0">
                <a:solidFill>
                  <a:srgbClr val="000000"/>
                </a:solidFill>
                <a:highlight>
                  <a:srgbClr val="FFFFFF"/>
                </a:highlight>
                <a:latin typeface="Courier New" panose="02070309020205020404" pitchFamily="49" charset="0"/>
              </a:rPr>
              <a:t> </a:t>
            </a:r>
            <a:r>
              <a:rPr lang="en-IN" dirty="0">
                <a:solidFill>
                  <a:srgbClr val="000000"/>
                </a:solidFill>
                <a:highlight>
                  <a:srgbClr val="FFFFFF"/>
                </a:highlight>
                <a:latin typeface="Courier New" panose="02070309020205020404" pitchFamily="49" charset="0"/>
              </a:rPr>
              <a:t>A</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smtClean="0">
                <a:solidFill>
                  <a:srgbClr val="000080"/>
                </a:solidFill>
                <a:highlight>
                  <a:srgbClr val="FFFFFF"/>
                </a:highlight>
                <a:latin typeface="Courier New" panose="02070309020205020404" pitchFamily="49" charset="0"/>
              </a:rPr>
              <a:t>]);</a:t>
            </a:r>
          </a:p>
          <a:p>
            <a:pPr marL="0" indent="0">
              <a:buNone/>
            </a:pPr>
            <a:endParaRPr lang="en-IN" dirty="0" smtClean="0"/>
          </a:p>
          <a:p>
            <a:r>
              <a:rPr lang="en-IN" dirty="0" smtClean="0"/>
              <a:t>The value in </a:t>
            </a:r>
            <a:r>
              <a:rPr lang="en-IN" dirty="0" err="1" smtClean="0"/>
              <a:t>maxval</a:t>
            </a:r>
            <a:r>
              <a:rPr lang="en-IN" dirty="0" smtClean="0"/>
              <a:t> at any instance depends on the order of loop execution. So, it’s a loop carried dependency, and the compiler cannot </a:t>
            </a:r>
            <a:r>
              <a:rPr lang="en-IN" dirty="0" err="1" smtClean="0"/>
              <a:t>autovectorize</a:t>
            </a:r>
            <a:r>
              <a:rPr lang="en-IN" dirty="0" smtClean="0"/>
              <a:t> it.</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Rectangle 4"/>
          <p:cNvSpPr/>
          <p:nvPr/>
        </p:nvSpPr>
        <p:spPr>
          <a:xfrm>
            <a:off x="3082834" y="3683726"/>
            <a:ext cx="4275908" cy="1114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14104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Barriers to </a:t>
            </a:r>
            <a:r>
              <a:rPr lang="en-IN" dirty="0" err="1"/>
              <a:t>Autovectorization</a:t>
            </a:r>
            <a:endParaRPr lang="en-IN" dirty="0"/>
          </a:p>
        </p:txBody>
      </p:sp>
      <p:sp>
        <p:nvSpPr>
          <p:cNvPr id="3" name="Content Placeholder 2"/>
          <p:cNvSpPr>
            <a:spLocks noGrp="1"/>
          </p:cNvSpPr>
          <p:nvPr>
            <p:ph idx="1"/>
          </p:nvPr>
        </p:nvSpPr>
        <p:spPr>
          <a:xfrm>
            <a:off x="2493417" y="1994263"/>
            <a:ext cx="8915400" cy="3777622"/>
          </a:xfrm>
        </p:spPr>
        <p:txBody>
          <a:bodyPr>
            <a:normAutofit lnSpcReduction="10000"/>
          </a:bodyPr>
          <a:lstStyle/>
          <a:p>
            <a:r>
              <a:rPr lang="en-IN" dirty="0" smtClean="0"/>
              <a:t>The assembly output of the loop is </a:t>
            </a:r>
            <a:br>
              <a:rPr lang="en-IN" dirty="0" smtClean="0"/>
            </a:br>
            <a:r>
              <a:rPr lang="en-IN" dirty="0" smtClean="0"/>
              <a:t/>
            </a:r>
            <a:br>
              <a:rPr lang="en-IN" dirty="0" smtClean="0"/>
            </a:br>
            <a:r>
              <a:rPr lang="en-IN" dirty="0" smtClean="0"/>
              <a:t>	</a:t>
            </a:r>
            <a:r>
              <a:rPr lang="en-IN" sz="1200" b="1" dirty="0" err="1" smtClean="0"/>
              <a:t>mov</a:t>
            </a:r>
            <a:r>
              <a:rPr lang="en-IN" sz="1200" b="1" dirty="0" smtClean="0"/>
              <a:t> </a:t>
            </a:r>
            <a:r>
              <a:rPr lang="en-IN" sz="1200" b="1" dirty="0" err="1"/>
              <a:t>edx</a:t>
            </a:r>
            <a:r>
              <a:rPr lang="en-IN" sz="1200" b="1" dirty="0"/>
              <a:t>, DWORD PTR [</a:t>
            </a:r>
            <a:r>
              <a:rPr lang="en-IN" sz="1200" b="1" dirty="0" err="1"/>
              <a:t>rax</a:t>
            </a:r>
            <a:r>
              <a:rPr lang="en-IN" sz="1200" b="1" dirty="0"/>
              <a:t>]</a:t>
            </a:r>
          </a:p>
          <a:p>
            <a:pPr marL="0" indent="0">
              <a:buNone/>
            </a:pPr>
            <a:r>
              <a:rPr lang="en-IN" sz="1200" b="1" dirty="0"/>
              <a:t>	</a:t>
            </a:r>
            <a:r>
              <a:rPr lang="en-IN" sz="1200" b="1" dirty="0" smtClean="0"/>
              <a:t>add </a:t>
            </a:r>
            <a:r>
              <a:rPr lang="en-IN" sz="1200" b="1" dirty="0" err="1"/>
              <a:t>rax</a:t>
            </a:r>
            <a:r>
              <a:rPr lang="en-IN" sz="1200" b="1" dirty="0"/>
              <a:t>, 4</a:t>
            </a:r>
          </a:p>
          <a:p>
            <a:pPr marL="0" indent="0">
              <a:buNone/>
            </a:pPr>
            <a:r>
              <a:rPr lang="en-IN" sz="1200" b="1" dirty="0" smtClean="0"/>
              <a:t>	</a:t>
            </a:r>
            <a:r>
              <a:rPr lang="en-IN" sz="1200" b="1" dirty="0" err="1" smtClean="0"/>
              <a:t>cmp</a:t>
            </a:r>
            <a:r>
              <a:rPr lang="en-IN" sz="1200" b="1" dirty="0" smtClean="0"/>
              <a:t> </a:t>
            </a:r>
            <a:r>
              <a:rPr lang="en-IN" sz="1200" b="1" dirty="0" err="1"/>
              <a:t>ecx</a:t>
            </a:r>
            <a:r>
              <a:rPr lang="en-IN" sz="1200" b="1" dirty="0"/>
              <a:t>, </a:t>
            </a:r>
            <a:r>
              <a:rPr lang="en-IN" sz="1200" b="1" dirty="0" err="1"/>
              <a:t>edx</a:t>
            </a:r>
            <a:endParaRPr lang="en-IN" sz="1200" b="1" dirty="0"/>
          </a:p>
          <a:p>
            <a:pPr marL="0" indent="0">
              <a:buNone/>
            </a:pPr>
            <a:r>
              <a:rPr lang="en-IN" sz="1200" b="1" dirty="0" smtClean="0"/>
              <a:t>	</a:t>
            </a:r>
            <a:r>
              <a:rPr lang="en-IN" sz="1200" b="1" dirty="0" err="1" smtClean="0"/>
              <a:t>jl</a:t>
            </a:r>
            <a:r>
              <a:rPr lang="en-IN" sz="1200" b="1" dirty="0" smtClean="0"/>
              <a:t> </a:t>
            </a:r>
            <a:r>
              <a:rPr lang="en-IN" sz="1200" b="1" dirty="0"/>
              <a:t>.L12</a:t>
            </a:r>
          </a:p>
          <a:p>
            <a:pPr marL="0" indent="0">
              <a:buNone/>
            </a:pPr>
            <a:r>
              <a:rPr lang="en-IN" sz="1200" b="1" dirty="0" smtClean="0"/>
              <a:t>	</a:t>
            </a:r>
            <a:r>
              <a:rPr lang="en-IN" sz="1200" b="1" dirty="0" err="1" smtClean="0"/>
              <a:t>cmp</a:t>
            </a:r>
            <a:r>
              <a:rPr lang="en-IN" sz="1200" b="1" dirty="0" smtClean="0"/>
              <a:t> </a:t>
            </a:r>
            <a:r>
              <a:rPr lang="en-IN" sz="1200" b="1" dirty="0" err="1"/>
              <a:t>rax</a:t>
            </a:r>
            <a:r>
              <a:rPr lang="en-IN" sz="1200" b="1" dirty="0"/>
              <a:t>, </a:t>
            </a:r>
            <a:r>
              <a:rPr lang="en-IN" sz="1200" b="1" dirty="0" err="1"/>
              <a:t>rsi</a:t>
            </a:r>
            <a:endParaRPr lang="en-IN" sz="1200" b="1" dirty="0"/>
          </a:p>
          <a:p>
            <a:pPr marL="0" indent="0">
              <a:buNone/>
            </a:pPr>
            <a:r>
              <a:rPr lang="en-IN" sz="1200" b="1" dirty="0" smtClean="0"/>
              <a:t>	</a:t>
            </a:r>
            <a:r>
              <a:rPr lang="en-IN" sz="1200" b="1" dirty="0" err="1" smtClean="0"/>
              <a:t>jne</a:t>
            </a:r>
            <a:r>
              <a:rPr lang="en-IN" sz="1200" b="1" dirty="0" smtClean="0"/>
              <a:t> </a:t>
            </a:r>
            <a:r>
              <a:rPr lang="en-IN" sz="1200" b="1" dirty="0"/>
              <a:t>.L11</a:t>
            </a:r>
          </a:p>
          <a:p>
            <a:pPr marL="0" indent="0">
              <a:buNone/>
            </a:pPr>
            <a:r>
              <a:rPr lang="en-IN" sz="1200" b="1" dirty="0" smtClean="0"/>
              <a:t>	</a:t>
            </a:r>
            <a:r>
              <a:rPr lang="en-IN" sz="1200" b="1" dirty="0" err="1" smtClean="0"/>
              <a:t>mov</a:t>
            </a:r>
            <a:r>
              <a:rPr lang="en-IN" sz="1200" b="1" dirty="0" smtClean="0"/>
              <a:t> </a:t>
            </a:r>
            <a:r>
              <a:rPr lang="en-IN" sz="1200" b="1" dirty="0" err="1"/>
              <a:t>edx</a:t>
            </a:r>
            <a:r>
              <a:rPr lang="en-IN" sz="1200" b="1" dirty="0"/>
              <a:t>, </a:t>
            </a:r>
            <a:r>
              <a:rPr lang="en-IN" sz="1200" b="1" dirty="0" err="1" smtClean="0"/>
              <a:t>ecx</a:t>
            </a:r>
            <a:endParaRPr lang="en-IN" sz="1200" b="1" dirty="0" smtClean="0"/>
          </a:p>
          <a:p>
            <a:r>
              <a:rPr lang="en-IN" dirty="0" smtClean="0"/>
              <a:t>Note the absence of vector instructions in the assembly, indicating an </a:t>
            </a:r>
            <a:r>
              <a:rPr lang="en-IN" dirty="0" err="1" smtClean="0"/>
              <a:t>unvectorized</a:t>
            </a:r>
            <a:r>
              <a:rPr lang="en-IN" dirty="0" smtClean="0"/>
              <a:t> loop.</a:t>
            </a:r>
          </a:p>
          <a:p>
            <a:r>
              <a:rPr lang="en-IN" dirty="0" smtClean="0"/>
              <a:t>The reduction operation can be vectorised, and will be dealt with shortly.</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Rectangle 4"/>
          <p:cNvSpPr/>
          <p:nvPr/>
        </p:nvSpPr>
        <p:spPr>
          <a:xfrm>
            <a:off x="2769325" y="2499361"/>
            <a:ext cx="3291841" cy="20639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2685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Vectorization of HEP analysis algorithms</a:t>
            </a:r>
            <a:endParaRPr lang="en-IN" dirty="0"/>
          </a:p>
        </p:txBody>
      </p:sp>
      <p:sp>
        <p:nvSpPr>
          <p:cNvPr id="6" name="Text Placeholder 5"/>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102669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	</a:t>
            </a:r>
            <a:endParaRPr lang="en-IN" dirty="0"/>
          </a:p>
        </p:txBody>
      </p:sp>
      <p:sp>
        <p:nvSpPr>
          <p:cNvPr id="3" name="Content Placeholder 2"/>
          <p:cNvSpPr>
            <a:spLocks noGrp="1"/>
          </p:cNvSpPr>
          <p:nvPr>
            <p:ph idx="1"/>
          </p:nvPr>
        </p:nvSpPr>
        <p:spPr/>
        <p:txBody>
          <a:bodyPr/>
          <a:lstStyle/>
          <a:p>
            <a:pPr>
              <a:buFont typeface="+mj-lt"/>
              <a:buAutoNum type="arabicPeriod"/>
            </a:pPr>
            <a:r>
              <a:rPr lang="en-IN" dirty="0" smtClean="0"/>
              <a:t>Scalar programming and vectorization</a:t>
            </a:r>
            <a:endParaRPr lang="en-IN" dirty="0" smtClean="0"/>
          </a:p>
          <a:p>
            <a:pPr>
              <a:buFont typeface="+mj-lt"/>
              <a:buAutoNum type="arabicPeriod"/>
            </a:pPr>
            <a:r>
              <a:rPr lang="en-IN" dirty="0" smtClean="0"/>
              <a:t>Vectorization and GPU</a:t>
            </a:r>
            <a:endParaRPr lang="en-IN" dirty="0" smtClean="0"/>
          </a:p>
          <a:p>
            <a:pPr>
              <a:buFont typeface="+mj-lt"/>
              <a:buAutoNum type="arabicPeriod"/>
            </a:pPr>
            <a:r>
              <a:rPr lang="en-IN" dirty="0" err="1" smtClean="0"/>
              <a:t>Autovectorization</a:t>
            </a:r>
            <a:endParaRPr lang="en-IN" dirty="0" smtClean="0"/>
          </a:p>
          <a:p>
            <a:pPr>
              <a:buFont typeface="+mj-lt"/>
              <a:buAutoNum type="arabicPeriod"/>
            </a:pPr>
            <a:r>
              <a:rPr lang="en-IN" dirty="0" smtClean="0"/>
              <a:t>Vectorization of HEP analysis algorithms</a:t>
            </a:r>
          </a:p>
          <a:p>
            <a:pPr lvl="1">
              <a:buFont typeface="+mj-lt"/>
              <a:buAutoNum type="arabicPeriod"/>
            </a:pPr>
            <a:r>
              <a:rPr lang="en-IN" dirty="0" err="1" smtClean="0"/>
              <a:t>Argproduct</a:t>
            </a:r>
            <a:endParaRPr lang="en-IN" dirty="0" smtClean="0"/>
          </a:p>
          <a:p>
            <a:pPr lvl="1">
              <a:buFont typeface="+mj-lt"/>
              <a:buAutoNum type="arabicPeriod"/>
            </a:pPr>
            <a:r>
              <a:rPr lang="en-IN" dirty="0" smtClean="0"/>
              <a:t>Local reduction</a:t>
            </a:r>
          </a:p>
          <a:p>
            <a:pPr>
              <a:buFont typeface="+mj-lt"/>
              <a:buAutoNum type="arabicPeriod"/>
            </a:pPr>
            <a:r>
              <a:rPr lang="en-IN" dirty="0" smtClean="0"/>
              <a:t>Conclusions</a:t>
            </a:r>
            <a:endParaRPr lang="en-IN" dirty="0"/>
          </a:p>
          <a:p>
            <a:pPr>
              <a:buFont typeface="+mj-lt"/>
              <a:buAutoNum type="arabicPeriod"/>
            </a:pPr>
            <a:endParaRPr lang="en-IN" dirty="0" smtClean="0"/>
          </a:p>
          <a:p>
            <a:pPr>
              <a:buFont typeface="+mj-lt"/>
              <a:buAutoNum type="arabicPeriod"/>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19250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Algorithms Considered</a:t>
            </a:r>
            <a:endParaRPr lang="en-IN" dirty="0"/>
          </a:p>
        </p:txBody>
      </p:sp>
      <p:sp>
        <p:nvSpPr>
          <p:cNvPr id="6" name="Content Placeholder 5"/>
          <p:cNvSpPr>
            <a:spLocks noGrp="1"/>
          </p:cNvSpPr>
          <p:nvPr>
            <p:ph idx="1"/>
          </p:nvPr>
        </p:nvSpPr>
        <p:spPr/>
        <p:txBody>
          <a:bodyPr/>
          <a:lstStyle/>
          <a:p>
            <a:r>
              <a:rPr lang="en-IN" dirty="0" err="1" smtClean="0"/>
              <a:t>Argproduct</a:t>
            </a:r>
            <a:endParaRPr lang="en-IN" dirty="0" smtClean="0"/>
          </a:p>
          <a:p>
            <a:r>
              <a:rPr lang="en-IN" dirty="0" smtClean="0"/>
              <a:t>Local Reduction</a:t>
            </a:r>
          </a:p>
          <a:p>
            <a:r>
              <a:rPr lang="en-IN" dirty="0" smtClean="0"/>
              <a:t>And others.</a:t>
            </a:r>
          </a:p>
          <a:p>
            <a:endParaRPr lang="en-IN" dirty="0"/>
          </a:p>
          <a:p>
            <a:r>
              <a:rPr lang="en-IN" dirty="0" smtClean="0"/>
              <a:t>For the complete list of algorithms and their detailed analysis, please refer to the complete report available </a:t>
            </a:r>
            <a:r>
              <a:rPr lang="en-IN" dirty="0" smtClean="0">
                <a:hlinkClick r:id="rId2"/>
              </a:rPr>
              <a:t>here</a:t>
            </a:r>
            <a:r>
              <a:rPr lang="en-IN" dirty="0" smtClean="0"/>
              <a:t>.</a:t>
            </a:r>
          </a:p>
          <a:p>
            <a:endParaRPr lang="en-IN" dirty="0"/>
          </a:p>
          <a:p>
            <a:r>
              <a:rPr lang="en-IN" dirty="0" smtClean="0"/>
              <a:t>Note that the algorithms are not physics-specific algorithms per se, but primitives which can be used to build them. They are meant to serve the purpose of demonstrating the efficiency of vectorization.</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002611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smtClean="0"/>
              <a:t>Argproduct</a:t>
            </a:r>
            <a:endParaRPr lang="en-IN" dirty="0"/>
          </a:p>
        </p:txBody>
      </p:sp>
      <p:sp>
        <p:nvSpPr>
          <p:cNvPr id="6" name="Text Placeholder 5"/>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063496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Motivation: Relativistic mass and boson detection</a:t>
            </a:r>
            <a:endParaRPr lang="en-IN" dirty="0"/>
          </a:p>
        </p:txBody>
      </p:sp>
      <p:sp>
        <p:nvSpPr>
          <p:cNvPr id="6" name="Content Placeholder 5"/>
          <p:cNvSpPr>
            <a:spLocks noGrp="1"/>
          </p:cNvSpPr>
          <p:nvPr>
            <p:ph idx="1"/>
          </p:nvPr>
        </p:nvSpPr>
        <p:spPr/>
        <p:txBody>
          <a:bodyPr/>
          <a:lstStyle/>
          <a:p>
            <a:r>
              <a:rPr lang="en-IN" dirty="0"/>
              <a:t>A typical application in HEP is operating on the combinations or pairs of different particles in an event. </a:t>
            </a:r>
            <a:endParaRPr lang="en-IN" dirty="0" smtClean="0"/>
          </a:p>
          <a:p>
            <a:r>
              <a:rPr lang="en-IN" dirty="0"/>
              <a:t>Higgs bosons and Z bosons decay so quickly that they're gone before they ever reach a detector. All we can detect is the electrons and/or muons, and sometimes not even that, if an electron or muon flies past the detector without entering it.</a:t>
            </a:r>
          </a:p>
          <a:p>
            <a:r>
              <a:rPr lang="en-IN" dirty="0"/>
              <a:t>One powerful technique relies on relativistic mass: Higgs bosons have a (fairly) well-defined mass and Z bosons have a (fairly) well-defined mass (with some variation due to quantum effects, some due to measurement error). When a particle decays, its decay products have the same total energy </a:t>
            </a:r>
            <a:r>
              <a:rPr lang="en-IN" dirty="0" smtClean="0"/>
              <a:t>E as </a:t>
            </a:r>
            <a:r>
              <a:rPr lang="en-IN" dirty="0"/>
              <a:t>the original particle (a scalar number), as well as the same total </a:t>
            </a:r>
            <a:r>
              <a:rPr lang="en-IN" dirty="0" smtClean="0"/>
              <a:t>momentum P.</a:t>
            </a:r>
            <a:endParaRPr lang="en-IN" dirty="0"/>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9996124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 Relativistic mass and boson detection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IN" dirty="0" smtClean="0"/>
                  <a:t>The relativistic mass is given as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 </m:t>
                        </m:r>
                        <m:r>
                          <a:rPr lang="en-IN" b="0" i="1" smtClean="0">
                            <a:latin typeface="Cambria Math" panose="02040503050406030204" pitchFamily="18" charset="0"/>
                          </a:rPr>
                          <m:t>𝑚</m:t>
                        </m:r>
                      </m:e>
                      <m:sup>
                        <m:r>
                          <a:rPr lang="en-IN" b="0" i="1" smtClean="0">
                            <a:latin typeface="Cambria Math" panose="02040503050406030204" pitchFamily="18" charset="0"/>
                          </a:rPr>
                          <m:t>2</m:t>
                        </m:r>
                      </m:sup>
                    </m:sSup>
                  </m:oMath>
                </a14:m>
                <a:r>
                  <a:rPr lang="en-IN" dirty="0" smtClean="0"/>
                  <a:t> = </a:t>
                </a:r>
                <a14:m>
                  <m:oMath xmlns:m="http://schemas.openxmlformats.org/officeDocument/2006/math">
                    <m:sSup>
                      <m:sSupPr>
                        <m:ctrlPr>
                          <a:rPr lang="en-IN" i="1" dirty="0" smtClean="0">
                            <a:latin typeface="Cambria Math" panose="02040503050406030204" pitchFamily="18" charset="0"/>
                          </a:rPr>
                        </m:ctrlPr>
                      </m:sSupPr>
                      <m:e>
                        <m:r>
                          <a:rPr lang="en-IN" b="0" i="1" dirty="0" smtClean="0">
                            <a:latin typeface="Cambria Math" panose="02040503050406030204" pitchFamily="18" charset="0"/>
                          </a:rPr>
                          <m:t>𝐸</m:t>
                        </m:r>
                      </m:e>
                      <m:sup>
                        <m:r>
                          <a:rPr lang="en-IN" b="0" i="1" dirty="0" smtClean="0">
                            <a:latin typeface="Cambria Math" panose="02040503050406030204" pitchFamily="18" charset="0"/>
                          </a:rPr>
                          <m:t>2</m:t>
                        </m:r>
                      </m:sup>
                    </m:sSup>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𝑃</m:t>
                        </m:r>
                      </m:e>
                      <m:sup>
                        <m:r>
                          <a:rPr lang="en-IN" b="0" i="1" dirty="0" smtClean="0">
                            <a:latin typeface="Cambria Math" panose="02040503050406030204" pitchFamily="18" charset="0"/>
                          </a:rPr>
                          <m:t>2</m:t>
                        </m:r>
                      </m:sup>
                    </m:sSup>
                  </m:oMath>
                </a14:m>
                <a:r>
                  <a:rPr lang="en-IN" dirty="0" smtClean="0"/>
                  <a:t>.</a:t>
                </a:r>
              </a:p>
              <a:p>
                <a:r>
                  <a:rPr lang="en-IN" dirty="0"/>
                  <a:t>So if we compute mass from the total energy and total momentum of a set of particles, that mass will be approximately single-valued if the set of particles came from a particle of a given mass.</a:t>
                </a:r>
              </a:p>
              <a:p>
                <a:r>
                  <a:rPr lang="en-IN" dirty="0" smtClean="0"/>
                  <a:t>The particles, that came from Higgs or Z boson decay can be determined by calculating the masses of </a:t>
                </a:r>
                <a:r>
                  <a:rPr lang="en-IN" b="1" i="1" dirty="0" smtClean="0"/>
                  <a:t>pairs</a:t>
                </a:r>
                <a:r>
                  <a:rPr lang="en-IN" dirty="0" smtClean="0"/>
                  <a:t> of muons and electrons. </a:t>
                </a:r>
              </a:p>
              <a:p>
                <a:r>
                  <a:rPr lang="en-IN" dirty="0" smtClean="0"/>
                  <a:t>The particles that originate from Higgs or Z will add up to the same mass as them ( 91 GeV for Z boson for example).</a:t>
                </a:r>
              </a:p>
              <a:p>
                <a:r>
                  <a:rPr lang="en-IN" dirty="0" smtClean="0"/>
                  <a:t>With </a:t>
                </a:r>
                <a:r>
                  <a:rPr lang="en-IN" b="1" dirty="0" err="1" smtClean="0"/>
                  <a:t>argproduct</a:t>
                </a:r>
                <a:r>
                  <a:rPr lang="en-IN" dirty="0" smtClean="0"/>
                  <a:t>, we can generate the indices of pairs of particles from same or different sets, which can then be used in the pairwise mass calculation as above. </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9" t="-806" r="-27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260868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smtClean="0"/>
              <a:t>Argproduct</a:t>
            </a:r>
            <a:endParaRPr lang="en-IN" dirty="0"/>
          </a:p>
        </p:txBody>
      </p:sp>
      <p:sp>
        <p:nvSpPr>
          <p:cNvPr id="6" name="Content Placeholder 5"/>
          <p:cNvSpPr>
            <a:spLocks noGrp="1"/>
          </p:cNvSpPr>
          <p:nvPr>
            <p:ph idx="1"/>
          </p:nvPr>
        </p:nvSpPr>
        <p:spPr/>
        <p:txBody>
          <a:bodyPr>
            <a:normAutofit fontScale="92500"/>
          </a:bodyPr>
          <a:lstStyle/>
          <a:p>
            <a:r>
              <a:rPr lang="en-IN" dirty="0" err="1" smtClean="0"/>
              <a:t>Argproduct</a:t>
            </a:r>
            <a:r>
              <a:rPr lang="en-IN" dirty="0" smtClean="0"/>
              <a:t> returns two arrays, consisting of the index of first element in the pair, and another array consisting of the index of the second element in the pair.  </a:t>
            </a:r>
          </a:p>
          <a:p>
            <a:r>
              <a:rPr lang="en-IN" dirty="0" err="1" smtClean="0"/>
              <a:t>Argproduct</a:t>
            </a:r>
            <a:r>
              <a:rPr lang="en-IN" dirty="0" smtClean="0"/>
              <a:t> </a:t>
            </a:r>
            <a:r>
              <a:rPr lang="en-IN" dirty="0" smtClean="0"/>
              <a:t>isn’t inherently </a:t>
            </a:r>
            <a:r>
              <a:rPr lang="en-IN" dirty="0" err="1" smtClean="0"/>
              <a:t>vectorizable</a:t>
            </a:r>
            <a:r>
              <a:rPr lang="en-IN" dirty="0" smtClean="0"/>
              <a:t>, it has a loop carried dependency</a:t>
            </a:r>
            <a:r>
              <a:rPr lang="en-IN" dirty="0" smtClean="0"/>
              <a:t>.</a:t>
            </a:r>
            <a:endParaRPr lang="en-IN" dirty="0"/>
          </a:p>
          <a:p>
            <a:r>
              <a:rPr lang="en-IN" dirty="0" smtClean="0"/>
              <a:t>Some definitions:</a:t>
            </a:r>
          </a:p>
          <a:p>
            <a:pPr lvl="1"/>
            <a:r>
              <a:rPr lang="en-IN" b="1" dirty="0" smtClean="0"/>
              <a:t>Events:</a:t>
            </a:r>
            <a:r>
              <a:rPr lang="en-IN" dirty="0" smtClean="0"/>
              <a:t> Refers to a set of particles or elements that have some property in common. </a:t>
            </a:r>
          </a:p>
          <a:p>
            <a:pPr lvl="1"/>
            <a:r>
              <a:rPr lang="en-IN" b="1" dirty="0" smtClean="0"/>
              <a:t>Offsets:</a:t>
            </a:r>
            <a:r>
              <a:rPr lang="en-IN" dirty="0" smtClean="0"/>
              <a:t> Gives the start and end indices of an event. The start indices are given by </a:t>
            </a:r>
            <a:r>
              <a:rPr lang="en-IN" b="1" dirty="0" smtClean="0"/>
              <a:t>starts, </a:t>
            </a:r>
            <a:r>
              <a:rPr lang="en-IN" dirty="0" smtClean="0"/>
              <a:t>while the stop indices by </a:t>
            </a:r>
            <a:r>
              <a:rPr lang="en-IN" b="1" dirty="0" smtClean="0"/>
              <a:t>stops</a:t>
            </a:r>
            <a:r>
              <a:rPr lang="en-IN" dirty="0" smtClean="0"/>
              <a:t>.</a:t>
            </a:r>
          </a:p>
          <a:p>
            <a:pPr lvl="1"/>
            <a:r>
              <a:rPr lang="en-IN" b="1" dirty="0" smtClean="0"/>
              <a:t>Parent: </a:t>
            </a:r>
            <a:r>
              <a:rPr lang="en-IN" dirty="0" smtClean="0"/>
              <a:t>An array that gives the event id for every element or particle.</a:t>
            </a:r>
          </a:p>
          <a:p>
            <a:pPr lvl="1"/>
            <a:r>
              <a:rPr lang="en-IN" b="1" dirty="0" smtClean="0"/>
              <a:t>Local and Global Operations:</a:t>
            </a:r>
            <a:r>
              <a:rPr lang="en-IN" dirty="0" smtClean="0"/>
              <a:t> If a operation is done </a:t>
            </a:r>
            <a:r>
              <a:rPr lang="en-IN" dirty="0" err="1" smtClean="0"/>
              <a:t>ithin</a:t>
            </a:r>
            <a:r>
              <a:rPr lang="en-IN" dirty="0" smtClean="0"/>
              <a:t> the elements of an event only, it is local in nature. Global operations work on particles from all events.</a:t>
            </a:r>
            <a:endParaRPr lang="en-IN" b="1" dirty="0" smtClean="0"/>
          </a:p>
          <a:p>
            <a:pPr lvl="1"/>
            <a:endParaRPr lang="en-IN"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873505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Argproduct</a:t>
            </a:r>
            <a:endParaRPr lang="en-IN" dirty="0"/>
          </a:p>
        </p:txBody>
      </p:sp>
      <p:sp>
        <p:nvSpPr>
          <p:cNvPr id="3" name="Content Placeholder 2"/>
          <p:cNvSpPr>
            <a:spLocks noGrp="1"/>
          </p:cNvSpPr>
          <p:nvPr>
            <p:ph idx="1"/>
          </p:nvPr>
        </p:nvSpPr>
        <p:spPr/>
        <p:txBody>
          <a:bodyPr/>
          <a:lstStyle/>
          <a:p>
            <a:r>
              <a:rPr lang="en-IN" dirty="0" smtClean="0">
                <a:solidFill>
                  <a:schemeClr val="tx1"/>
                </a:solidFill>
                <a:highlight>
                  <a:srgbClr val="FFFFFF"/>
                </a:highlight>
                <a:latin typeface="Courier New" panose="02070309020205020404" pitchFamily="49" charset="0"/>
              </a:rPr>
              <a:t>Sequential python code:</a:t>
            </a:r>
          </a:p>
          <a:p>
            <a:pPr marL="0" indent="0">
              <a:buNone/>
            </a:pPr>
            <a:r>
              <a:rPr lang="en-IN" b="1" dirty="0" smtClean="0">
                <a:solidFill>
                  <a:srgbClr val="0000FF"/>
                </a:solidFill>
                <a:highlight>
                  <a:srgbClr val="FFFFFF"/>
                </a:highlight>
                <a:latin typeface="Courier New" panose="02070309020205020404" pitchFamily="49" charset="0"/>
              </a:rPr>
              <a:t>	</a:t>
            </a:r>
            <a:r>
              <a:rPr lang="en-IN" sz="1200" b="1" dirty="0" smtClean="0">
                <a:solidFill>
                  <a:srgbClr val="0000FF"/>
                </a:solidFill>
                <a:highlight>
                  <a:srgbClr val="FFFFFF"/>
                </a:highlight>
                <a:latin typeface="Courier New" panose="02070309020205020404" pitchFamily="49" charset="0"/>
              </a:rPr>
              <a:t>for</a:t>
            </a:r>
            <a:r>
              <a:rPr lang="en-IN" sz="1200" dirty="0" smtClean="0">
                <a:solidFill>
                  <a:srgbClr val="000000"/>
                </a:solidFill>
                <a:highlight>
                  <a:srgbClr val="FFFFFF"/>
                </a:highlight>
                <a:latin typeface="Courier New" panose="02070309020205020404" pitchFamily="49" charset="0"/>
              </a:rPr>
              <a:t> </a:t>
            </a:r>
            <a:r>
              <a:rPr lang="en-IN" sz="1200" dirty="0" err="1">
                <a:solidFill>
                  <a:srgbClr val="000000"/>
                </a:solidFill>
                <a:highlight>
                  <a:srgbClr val="FFFFFF"/>
                </a:highlight>
                <a:latin typeface="Courier New" panose="02070309020205020404" pitchFamily="49" charset="0"/>
              </a:rPr>
              <a:t>i</a:t>
            </a:r>
            <a:r>
              <a:rPr lang="en-IN" sz="1200" dirty="0">
                <a:solidFill>
                  <a:srgbClr val="000000"/>
                </a:solidFill>
                <a:highlight>
                  <a:srgbClr val="FFFFFF"/>
                </a:highlight>
                <a:latin typeface="Courier New" panose="02070309020205020404" pitchFamily="49" charset="0"/>
              </a:rPr>
              <a:t> </a:t>
            </a:r>
            <a:r>
              <a:rPr lang="en-IN" sz="1200" b="1" dirty="0">
                <a:solidFill>
                  <a:srgbClr val="0000FF"/>
                </a:solidFill>
                <a:highlight>
                  <a:srgbClr val="FFFFFF"/>
                </a:highlight>
                <a:latin typeface="Courier New" panose="02070309020205020404" pitchFamily="49" charset="0"/>
              </a:rPr>
              <a:t>in</a:t>
            </a:r>
            <a:r>
              <a:rPr lang="en-IN" sz="1200" dirty="0">
                <a:solidFill>
                  <a:srgbClr val="000000"/>
                </a:solidFill>
                <a:highlight>
                  <a:srgbClr val="FFFFFF"/>
                </a:highlight>
                <a:latin typeface="Courier New" panose="02070309020205020404" pitchFamily="49" charset="0"/>
              </a:rPr>
              <a:t> range</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events</a:t>
            </a:r>
            <a:r>
              <a:rPr lang="en-IN" sz="1200" b="1" dirty="0">
                <a:solidFill>
                  <a:srgbClr val="000080"/>
                </a:solidFill>
                <a:highlight>
                  <a:srgbClr val="FFFFFF"/>
                </a:highlight>
                <a:latin typeface="Courier New" panose="02070309020205020404" pitchFamily="49" charset="0"/>
              </a:rPr>
              <a:t>):</a:t>
            </a:r>
            <a:endParaRPr lang="en-IN" sz="1200" dirty="0">
              <a:solidFill>
                <a:srgbClr val="000000"/>
              </a:solidFill>
              <a:highlight>
                <a:srgbClr val="FFFFFF"/>
              </a:highlight>
              <a:latin typeface="Courier New" panose="02070309020205020404" pitchFamily="49" charset="0"/>
            </a:endParaRPr>
          </a:p>
          <a:p>
            <a:pPr marL="0" indent="0">
              <a:buNone/>
            </a:pPr>
            <a:r>
              <a:rPr lang="en-IN" sz="1200" dirty="0">
                <a:solidFill>
                  <a:srgbClr val="000000"/>
                </a:solidFill>
                <a:highlight>
                  <a:srgbClr val="FFFFFF"/>
                </a:highlight>
                <a:latin typeface="Courier New" panose="02070309020205020404" pitchFamily="49" charset="0"/>
              </a:rPr>
              <a:t>	</a:t>
            </a:r>
            <a:r>
              <a:rPr lang="en-IN" sz="1200" dirty="0" err="1">
                <a:solidFill>
                  <a:srgbClr val="000000"/>
                </a:solidFill>
                <a:highlight>
                  <a:srgbClr val="FFFFFF"/>
                </a:highlight>
                <a:latin typeface="Courier New" panose="02070309020205020404" pitchFamily="49" charset="0"/>
              </a:rPr>
              <a:t>pairs_i</a:t>
            </a:r>
            <a:r>
              <a:rPr lang="en-IN" sz="1200" dirty="0">
                <a:solidFill>
                  <a:srgbClr val="000000"/>
                </a:solidFill>
                <a:highlight>
                  <a:srgbClr val="FFFFFF"/>
                </a:highlight>
                <a:latin typeface="Courier New" panose="02070309020205020404" pitchFamily="49" charset="0"/>
              </a:rPr>
              <a:t> </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a:t>
            </a:r>
            <a:r>
              <a:rPr lang="en-IN" sz="1200" dirty="0">
                <a:solidFill>
                  <a:srgbClr val="FF0000"/>
                </a:solidFill>
                <a:highlight>
                  <a:srgbClr val="FFFFFF"/>
                </a:highlight>
                <a:latin typeface="Courier New" panose="02070309020205020404" pitchFamily="49" charset="0"/>
              </a:rPr>
              <a:t>0</a:t>
            </a:r>
            <a:endParaRPr lang="en-IN" sz="1200" dirty="0">
              <a:solidFill>
                <a:srgbClr val="000000"/>
              </a:solidFill>
              <a:highlight>
                <a:srgbClr val="FFFFFF"/>
              </a:highlight>
              <a:latin typeface="Courier New" panose="02070309020205020404" pitchFamily="49" charset="0"/>
            </a:endParaRPr>
          </a:p>
          <a:p>
            <a:pPr marL="0" indent="0">
              <a:buNone/>
            </a:pPr>
            <a:r>
              <a:rPr lang="en-IN" sz="1200" dirty="0">
                <a:solidFill>
                  <a:srgbClr val="000000"/>
                </a:solidFill>
                <a:highlight>
                  <a:srgbClr val="FFFFFF"/>
                </a:highlight>
                <a:latin typeface="Courier New" panose="02070309020205020404" pitchFamily="49" charset="0"/>
              </a:rPr>
              <a:t>	</a:t>
            </a:r>
            <a:r>
              <a:rPr lang="en-IN" sz="1200" b="1" dirty="0">
                <a:solidFill>
                  <a:srgbClr val="0000FF"/>
                </a:solidFill>
                <a:highlight>
                  <a:srgbClr val="FFFFFF"/>
                </a:highlight>
                <a:latin typeface="Courier New" panose="02070309020205020404" pitchFamily="49" charset="0"/>
              </a:rPr>
              <a:t>for</a:t>
            </a:r>
            <a:r>
              <a:rPr lang="en-IN" sz="1200" dirty="0">
                <a:solidFill>
                  <a:srgbClr val="000000"/>
                </a:solidFill>
                <a:highlight>
                  <a:srgbClr val="FFFFFF"/>
                </a:highlight>
                <a:latin typeface="Courier New" panose="02070309020205020404" pitchFamily="49" charset="0"/>
              </a:rPr>
              <a:t> j </a:t>
            </a:r>
            <a:r>
              <a:rPr lang="en-IN" sz="1200" b="1" dirty="0">
                <a:solidFill>
                  <a:srgbClr val="0000FF"/>
                </a:solidFill>
                <a:highlight>
                  <a:srgbClr val="FFFFFF"/>
                </a:highlight>
                <a:latin typeface="Courier New" panose="02070309020205020404" pitchFamily="49" charset="0"/>
              </a:rPr>
              <a:t>in</a:t>
            </a:r>
            <a:r>
              <a:rPr lang="en-IN" sz="1200" dirty="0">
                <a:solidFill>
                  <a:srgbClr val="000000"/>
                </a:solidFill>
                <a:highlight>
                  <a:srgbClr val="FFFFFF"/>
                </a:highlight>
                <a:latin typeface="Courier New" panose="02070309020205020404" pitchFamily="49" charset="0"/>
              </a:rPr>
              <a:t> range</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starts1</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stops1</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endParaRPr lang="en-IN" sz="1200" dirty="0">
              <a:solidFill>
                <a:srgbClr val="000000"/>
              </a:solidFill>
              <a:highlight>
                <a:srgbClr val="FFFFFF"/>
              </a:highlight>
              <a:latin typeface="Courier New" panose="02070309020205020404" pitchFamily="49" charset="0"/>
            </a:endParaRPr>
          </a:p>
          <a:p>
            <a:pPr marL="0" indent="0">
              <a:buNone/>
            </a:pPr>
            <a:r>
              <a:rPr lang="en-IN" sz="1200" dirty="0">
                <a:solidFill>
                  <a:srgbClr val="000000"/>
                </a:solidFill>
                <a:highlight>
                  <a:srgbClr val="FFFFFF"/>
                </a:highlight>
                <a:latin typeface="Courier New" panose="02070309020205020404" pitchFamily="49" charset="0"/>
              </a:rPr>
              <a:t>		</a:t>
            </a:r>
            <a:r>
              <a:rPr lang="en-IN" sz="1200" b="1" dirty="0">
                <a:solidFill>
                  <a:srgbClr val="0000FF"/>
                </a:solidFill>
                <a:highlight>
                  <a:srgbClr val="FFFFFF"/>
                </a:highlight>
                <a:latin typeface="Courier New" panose="02070309020205020404" pitchFamily="49" charset="0"/>
              </a:rPr>
              <a:t>for</a:t>
            </a:r>
            <a:r>
              <a:rPr lang="en-IN" sz="1200" dirty="0">
                <a:solidFill>
                  <a:srgbClr val="000000"/>
                </a:solidFill>
                <a:highlight>
                  <a:srgbClr val="FFFFFF"/>
                </a:highlight>
                <a:latin typeface="Courier New" panose="02070309020205020404" pitchFamily="49" charset="0"/>
              </a:rPr>
              <a:t> k </a:t>
            </a:r>
            <a:r>
              <a:rPr lang="en-IN" sz="1200" b="1" dirty="0">
                <a:solidFill>
                  <a:srgbClr val="0000FF"/>
                </a:solidFill>
                <a:highlight>
                  <a:srgbClr val="FFFFFF"/>
                </a:highlight>
                <a:latin typeface="Courier New" panose="02070309020205020404" pitchFamily="49" charset="0"/>
              </a:rPr>
              <a:t>in</a:t>
            </a:r>
            <a:r>
              <a:rPr lang="en-IN" sz="1200" dirty="0">
                <a:solidFill>
                  <a:srgbClr val="000000"/>
                </a:solidFill>
                <a:highlight>
                  <a:srgbClr val="FFFFFF"/>
                </a:highlight>
                <a:latin typeface="Courier New" panose="02070309020205020404" pitchFamily="49" charset="0"/>
              </a:rPr>
              <a:t> range</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strats2</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stops2</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endParaRPr lang="en-IN" sz="1200" dirty="0">
              <a:solidFill>
                <a:srgbClr val="000000"/>
              </a:solidFill>
              <a:highlight>
                <a:srgbClr val="FFFFFF"/>
              </a:highlight>
              <a:latin typeface="Courier New" panose="02070309020205020404" pitchFamily="49" charset="0"/>
            </a:endParaRPr>
          </a:p>
          <a:p>
            <a:pPr marL="0" indent="0">
              <a:buNone/>
            </a:pPr>
            <a:r>
              <a:rPr lang="en-IN" sz="1200" dirty="0">
                <a:solidFill>
                  <a:srgbClr val="000000"/>
                </a:solidFill>
                <a:highlight>
                  <a:srgbClr val="FFFFFF"/>
                </a:highlight>
                <a:latin typeface="Courier New" panose="02070309020205020404" pitchFamily="49" charset="0"/>
              </a:rPr>
              <a:t>			first</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pairs_i</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j</a:t>
            </a:r>
          </a:p>
          <a:p>
            <a:pPr marL="0" indent="0">
              <a:buNone/>
            </a:pPr>
            <a:r>
              <a:rPr lang="en-IN" sz="1200" dirty="0">
                <a:solidFill>
                  <a:srgbClr val="000000"/>
                </a:solidFill>
                <a:highlight>
                  <a:srgbClr val="FFFFFF"/>
                </a:highlight>
                <a:latin typeface="Courier New" panose="02070309020205020404" pitchFamily="49" charset="0"/>
              </a:rPr>
              <a:t>			second</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pairs_i</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a:t>
            </a:r>
            <a:r>
              <a:rPr lang="en-IN" sz="1200" dirty="0" smtClean="0">
                <a:solidFill>
                  <a:srgbClr val="000000"/>
                </a:solidFill>
                <a:highlight>
                  <a:srgbClr val="FFFFFF"/>
                </a:highlight>
                <a:latin typeface="Courier New" panose="02070309020205020404" pitchFamily="49" charset="0"/>
              </a:rPr>
              <a:t>k</a:t>
            </a:r>
          </a:p>
          <a:p>
            <a:endParaRPr lang="en-IN" dirty="0" smtClean="0">
              <a:solidFill>
                <a:srgbClr val="000000"/>
              </a:solidFill>
              <a:highlight>
                <a:srgbClr val="FFFFFF"/>
              </a:highlight>
              <a:latin typeface="Courier New" panose="02070309020205020404" pitchFamily="49" charset="0"/>
            </a:endParaRPr>
          </a:p>
          <a:p>
            <a:r>
              <a:rPr lang="en-IN" dirty="0" smtClean="0">
                <a:solidFill>
                  <a:srgbClr val="000000"/>
                </a:solidFill>
                <a:highlight>
                  <a:srgbClr val="FFFFFF"/>
                </a:highlight>
                <a:latin typeface="Courier New" panose="02070309020205020404" pitchFamily="49" charset="0"/>
              </a:rPr>
              <a:t>Note that </a:t>
            </a:r>
            <a:r>
              <a:rPr lang="en-IN" dirty="0" err="1" smtClean="0">
                <a:solidFill>
                  <a:srgbClr val="000000"/>
                </a:solidFill>
                <a:highlight>
                  <a:srgbClr val="FFFFFF"/>
                </a:highlight>
                <a:latin typeface="Courier New" panose="02070309020205020404" pitchFamily="49" charset="0"/>
              </a:rPr>
              <a:t>pairs_i</a:t>
            </a:r>
            <a:r>
              <a:rPr lang="en-IN" dirty="0" smtClean="0">
                <a:solidFill>
                  <a:srgbClr val="000000"/>
                </a:solidFill>
                <a:highlight>
                  <a:srgbClr val="FFFFFF"/>
                </a:highlight>
                <a:latin typeface="Courier New" panose="02070309020205020404" pitchFamily="49" charset="0"/>
              </a:rPr>
              <a:t> is a loop carried dependency.</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Rectangle 5"/>
          <p:cNvSpPr/>
          <p:nvPr/>
        </p:nvSpPr>
        <p:spPr>
          <a:xfrm>
            <a:off x="3021874" y="2595154"/>
            <a:ext cx="4310743" cy="21684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3356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Argproduct</a:t>
            </a:r>
            <a:endParaRPr lang="en-IN" dirty="0"/>
          </a:p>
        </p:txBody>
      </p:sp>
      <p:sp>
        <p:nvSpPr>
          <p:cNvPr id="3" name="Content Placeholder 2"/>
          <p:cNvSpPr>
            <a:spLocks noGrp="1"/>
          </p:cNvSpPr>
          <p:nvPr>
            <p:ph idx="1"/>
          </p:nvPr>
        </p:nvSpPr>
        <p:spPr/>
        <p:txBody>
          <a:bodyPr/>
          <a:lstStyle/>
          <a:p>
            <a:r>
              <a:rPr lang="en-IN" dirty="0" smtClean="0"/>
              <a:t>The code can be vectorised if we have the information of</a:t>
            </a:r>
          </a:p>
          <a:p>
            <a:pPr lvl="1"/>
            <a:r>
              <a:rPr lang="en-IN" b="1" dirty="0" smtClean="0"/>
              <a:t>Parents</a:t>
            </a:r>
            <a:r>
              <a:rPr lang="en-IN" dirty="0" smtClean="0"/>
              <a:t> array of every pair.</a:t>
            </a:r>
          </a:p>
          <a:p>
            <a:pPr lvl="1"/>
            <a:r>
              <a:rPr lang="en-IN" dirty="0" smtClean="0"/>
              <a:t>The number of elements in either array, say given by </a:t>
            </a:r>
            <a:r>
              <a:rPr lang="en-IN" b="1" dirty="0" smtClean="0"/>
              <a:t>counts</a:t>
            </a:r>
            <a:r>
              <a:rPr lang="en-IN" dirty="0" smtClean="0"/>
              <a:t> array, and the </a:t>
            </a:r>
            <a:r>
              <a:rPr lang="en-IN" b="1" dirty="0" smtClean="0"/>
              <a:t>starts</a:t>
            </a:r>
            <a:r>
              <a:rPr lang="en-IN" dirty="0" smtClean="0"/>
              <a:t> and </a:t>
            </a:r>
            <a:r>
              <a:rPr lang="en-IN" b="1" dirty="0" smtClean="0"/>
              <a:t>stops</a:t>
            </a:r>
            <a:r>
              <a:rPr lang="en-IN" dirty="0" smtClean="0"/>
              <a:t> arrays for the two particle sets.</a:t>
            </a:r>
          </a:p>
          <a:p>
            <a:pPr lvl="1"/>
            <a:r>
              <a:rPr lang="en-IN" dirty="0" smtClean="0"/>
              <a:t>A running index array for all the pairs in all the events.</a:t>
            </a:r>
          </a:p>
          <a:p>
            <a:r>
              <a:rPr lang="en-IN" dirty="0" smtClean="0"/>
              <a:t>An important thing to notice is that if we consider the linear indexed arrays as matrices, then the first and second arrays are given by the row index and column index of the matrix.</a:t>
            </a:r>
          </a:p>
          <a:p>
            <a:r>
              <a:rPr lang="en-IN" dirty="0" smtClean="0"/>
              <a:t>So, we just need a way to convert the linear index to matrix index.</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381783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Argproduct</a:t>
            </a:r>
            <a:endParaRPr lang="en-IN" dirty="0"/>
          </a:p>
        </p:txBody>
      </p:sp>
      <p:sp>
        <p:nvSpPr>
          <p:cNvPr id="3" name="Content Placeholder 2"/>
          <p:cNvSpPr>
            <a:spLocks noGrp="1"/>
          </p:cNvSpPr>
          <p:nvPr>
            <p:ph idx="1"/>
          </p:nvPr>
        </p:nvSpPr>
        <p:spPr>
          <a:xfrm>
            <a:off x="2589212" y="2072640"/>
            <a:ext cx="8915400" cy="3777622"/>
          </a:xfrm>
        </p:spPr>
        <p:txBody>
          <a:bodyPr/>
          <a:lstStyle/>
          <a:p>
            <a:r>
              <a:rPr lang="en-IN" dirty="0" smtClean="0"/>
              <a:t>For a simple illustration, consider the two arrays</a:t>
            </a:r>
            <a:br>
              <a:rPr lang="en-IN" dirty="0" smtClean="0"/>
            </a:br>
            <a:r>
              <a:rPr lang="en-IN" dirty="0" smtClean="0"/>
              <a:t/>
            </a:r>
            <a:br>
              <a:rPr lang="en-IN" dirty="0" smtClean="0"/>
            </a:br>
            <a:r>
              <a:rPr lang="en-IN" dirty="0" smtClean="0"/>
              <a:t>arr1 = [‘a’, ‘b’, ‘c’]</a:t>
            </a:r>
            <a:br>
              <a:rPr lang="en-IN" dirty="0" smtClean="0"/>
            </a:br>
            <a:r>
              <a:rPr lang="en-IN" dirty="0" smtClean="0"/>
              <a:t>arr2 = [1,2]</a:t>
            </a:r>
          </a:p>
          <a:p>
            <a:r>
              <a:rPr lang="en-IN" dirty="0" smtClean="0"/>
              <a:t>The output of </a:t>
            </a:r>
            <a:r>
              <a:rPr lang="en-IN" dirty="0" err="1" smtClean="0"/>
              <a:t>argproduct</a:t>
            </a:r>
            <a:r>
              <a:rPr lang="en-IN" dirty="0" smtClean="0"/>
              <a:t> will be</a:t>
            </a:r>
            <a:br>
              <a:rPr lang="en-IN" dirty="0" smtClean="0"/>
            </a:br>
            <a:r>
              <a:rPr lang="en-IN" dirty="0" smtClean="0"/>
              <a:t/>
            </a:r>
            <a:br>
              <a:rPr lang="en-IN" dirty="0" smtClean="0"/>
            </a:br>
            <a:r>
              <a:rPr lang="en-IN" dirty="0" smtClean="0"/>
              <a:t>first = [0,0,1,1,2,2]</a:t>
            </a:r>
            <a:br>
              <a:rPr lang="en-IN" dirty="0" smtClean="0"/>
            </a:br>
            <a:r>
              <a:rPr lang="en-IN" dirty="0" smtClean="0"/>
              <a:t>second = [0,1,0,1,0,1]</a:t>
            </a:r>
          </a:p>
          <a:p>
            <a:r>
              <a:rPr lang="en-IN" dirty="0" smtClean="0"/>
              <a:t>Which correspond to the pairs</a:t>
            </a:r>
            <a:br>
              <a:rPr lang="en-IN" dirty="0" smtClean="0"/>
            </a:br>
            <a:r>
              <a:rPr lang="en-IN" dirty="0" smtClean="0"/>
              <a:t/>
            </a:r>
            <a:br>
              <a:rPr lang="en-IN" dirty="0" smtClean="0"/>
            </a:br>
            <a:r>
              <a:rPr lang="en-IN" dirty="0" smtClean="0"/>
              <a:t>[[‘a’, 1],[‘a’, 2],[‘b’, 1],[‘b’, 2],[‘c’, 1],[‘c’, 2]]</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
        <p:nvSpPr>
          <p:cNvPr id="5" name="Rectangle 4"/>
          <p:cNvSpPr/>
          <p:nvPr/>
        </p:nvSpPr>
        <p:spPr>
          <a:xfrm>
            <a:off x="2995749" y="2629989"/>
            <a:ext cx="2290354" cy="696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995749" y="3823063"/>
            <a:ext cx="2473234" cy="705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995748" y="4959532"/>
            <a:ext cx="5050971" cy="696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406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Argproduct</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Now, there are 3*2 = 6 possible pairs. Notice that if we have a running index array: </a:t>
            </a:r>
            <a:br>
              <a:rPr lang="en-IN" dirty="0" smtClean="0"/>
            </a:br>
            <a:r>
              <a:rPr lang="en-IN" dirty="0" smtClean="0"/>
              <a:t>index = [0,1,2,3,4,5]</a:t>
            </a:r>
          </a:p>
          <a:p>
            <a:r>
              <a:rPr lang="en-IN" dirty="0" smtClean="0"/>
              <a:t> Then </a:t>
            </a:r>
            <a:r>
              <a:rPr lang="en-IN" b="1" dirty="0" smtClean="0"/>
              <a:t>first</a:t>
            </a:r>
            <a:r>
              <a:rPr lang="en-IN" dirty="0" smtClean="0"/>
              <a:t> can be generated as the integer division of elements in </a:t>
            </a:r>
            <a:r>
              <a:rPr lang="en-IN" b="1" dirty="0" smtClean="0"/>
              <a:t>index</a:t>
            </a:r>
            <a:r>
              <a:rPr lang="en-IN" dirty="0" smtClean="0"/>
              <a:t> with number of elements in second array, given by </a:t>
            </a:r>
            <a:r>
              <a:rPr lang="en-IN" b="1" dirty="0" smtClean="0"/>
              <a:t>counts, </a:t>
            </a:r>
            <a:r>
              <a:rPr lang="en-IN" dirty="0" smtClean="0"/>
              <a:t>and</a:t>
            </a:r>
            <a:r>
              <a:rPr lang="en-IN" b="1" dirty="0" smtClean="0"/>
              <a:t> second </a:t>
            </a:r>
            <a:r>
              <a:rPr lang="en-IN" dirty="0" smtClean="0"/>
              <a:t>is the result of </a:t>
            </a:r>
            <a:r>
              <a:rPr lang="en-IN" b="1" dirty="0" smtClean="0"/>
              <a:t>modulo</a:t>
            </a:r>
            <a:r>
              <a:rPr lang="en-IN" dirty="0" smtClean="0"/>
              <a:t> operation on index by </a:t>
            </a:r>
            <a:r>
              <a:rPr lang="en-IN" b="1" dirty="0" smtClean="0"/>
              <a:t>counts.</a:t>
            </a:r>
            <a:br>
              <a:rPr lang="en-IN" b="1" dirty="0" smtClean="0"/>
            </a:br>
            <a:r>
              <a:rPr lang="en-IN" b="1" dirty="0" smtClean="0"/>
              <a:t/>
            </a:r>
            <a:br>
              <a:rPr lang="en-IN" b="1" dirty="0" smtClean="0"/>
            </a:br>
            <a:r>
              <a:rPr lang="en-IN" b="1" dirty="0"/>
              <a:t>f</a:t>
            </a:r>
            <a:r>
              <a:rPr lang="en-IN" b="1" dirty="0" smtClean="0"/>
              <a:t>irst  = </a:t>
            </a:r>
            <a:r>
              <a:rPr lang="en-IN" dirty="0" smtClean="0"/>
              <a:t> index // counts</a:t>
            </a:r>
            <a:br>
              <a:rPr lang="en-IN" dirty="0" smtClean="0"/>
            </a:br>
            <a:r>
              <a:rPr lang="en-IN" b="1" dirty="0" smtClean="0"/>
              <a:t>second = </a:t>
            </a:r>
            <a:r>
              <a:rPr lang="en-IN" dirty="0" err="1" smtClean="0"/>
              <a:t>index%counts</a:t>
            </a:r>
            <a:endParaRPr lang="en-IN" dirty="0" smtClean="0"/>
          </a:p>
          <a:p>
            <a:endParaRPr lang="en-IN" b="1" dirty="0"/>
          </a:p>
          <a:p>
            <a:r>
              <a:rPr lang="en-IN" dirty="0" smtClean="0"/>
              <a:t>The operations are vectorised. </a:t>
            </a:r>
          </a:p>
          <a:p>
            <a:r>
              <a:rPr lang="en-IN" dirty="0" smtClean="0"/>
              <a:t>The per-event case then can be derived by giving the proper offset to the indices.</a:t>
            </a:r>
          </a:p>
          <a:p>
            <a:endParaRPr lang="en-IN"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
        <p:nvSpPr>
          <p:cNvPr id="6" name="Rectangle 5"/>
          <p:cNvSpPr/>
          <p:nvPr/>
        </p:nvSpPr>
        <p:spPr>
          <a:xfrm>
            <a:off x="2917372" y="3875315"/>
            <a:ext cx="2926080" cy="696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5041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Improvements of </a:t>
            </a:r>
            <a:r>
              <a:rPr lang="en-IN" dirty="0" err="1"/>
              <a:t>a</a:t>
            </a:r>
            <a:r>
              <a:rPr lang="en-IN" dirty="0" err="1" smtClean="0"/>
              <a:t>rgproduct</a:t>
            </a:r>
            <a:endParaRPr lang="en-IN" dirty="0"/>
          </a:p>
        </p:txBody>
      </p:sp>
      <p:sp>
        <p:nvSpPr>
          <p:cNvPr id="3" name="Content Placeholder 2"/>
          <p:cNvSpPr>
            <a:spLocks noGrp="1"/>
          </p:cNvSpPr>
          <p:nvPr>
            <p:ph idx="1"/>
          </p:nvPr>
        </p:nvSpPr>
        <p:spPr/>
        <p:txBody>
          <a:bodyPr/>
          <a:lstStyle/>
          <a:p>
            <a:r>
              <a:rPr lang="en-IN" dirty="0" err="1" smtClean="0"/>
              <a:t>Vectorizing</a:t>
            </a:r>
            <a:r>
              <a:rPr lang="en-IN" dirty="0" smtClean="0"/>
              <a:t> the </a:t>
            </a:r>
            <a:r>
              <a:rPr lang="en-IN" dirty="0" err="1" smtClean="0"/>
              <a:t>argproduct</a:t>
            </a:r>
            <a:r>
              <a:rPr lang="en-IN" dirty="0" smtClean="0"/>
              <a:t> gives a high speedup, especially when considered between GPU and CPU. </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443" y="2934789"/>
            <a:ext cx="4319660" cy="2394857"/>
          </a:xfrm>
          <a:prstGeom prst="rect">
            <a:avLst/>
          </a:prstGeom>
        </p:spPr>
      </p:pic>
    </p:spTree>
    <p:extLst>
      <p:ext uri="{BB962C8B-B14F-4D97-AF65-F5344CB8AC3E}">
        <p14:creationId xmlns:p14="http://schemas.microsoft.com/office/powerpoint/2010/main" val="60657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Scalar </a:t>
            </a:r>
            <a:r>
              <a:rPr lang="en-IN" dirty="0" err="1" smtClean="0"/>
              <a:t>Pogramming</a:t>
            </a:r>
            <a:r>
              <a:rPr lang="en-IN" dirty="0" smtClean="0"/>
              <a:t> and Vectorization</a:t>
            </a:r>
            <a:endParaRPr lang="en-IN" dirty="0"/>
          </a:p>
        </p:txBody>
      </p:sp>
      <p:sp>
        <p:nvSpPr>
          <p:cNvPr id="4" name="Text Placeholder 3"/>
          <p:cNvSpPr>
            <a:spLocks noGrp="1"/>
          </p:cNvSpPr>
          <p:nvPr>
            <p:ph type="body" idx="1"/>
          </p:nvPr>
        </p:nvSpPr>
        <p:spPr/>
        <p:txBody>
          <a:bodyPr/>
          <a:lstStyle/>
          <a:p>
            <a:endParaRPr lang="en-IN"/>
          </a:p>
        </p:txBody>
      </p:sp>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55457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Local Reduction</a:t>
            </a:r>
            <a:endParaRPr lang="en-IN" dirty="0"/>
          </a:p>
        </p:txBody>
      </p:sp>
      <p:sp>
        <p:nvSpPr>
          <p:cNvPr id="6" name="Text Placeholder 5"/>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376693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Motivation: Generated Reconstructed particle matching</a:t>
            </a:r>
            <a:endParaRPr lang="en-IN" dirty="0"/>
          </a:p>
        </p:txBody>
      </p:sp>
      <p:sp>
        <p:nvSpPr>
          <p:cNvPr id="6" name="Content Placeholder 5"/>
          <p:cNvSpPr>
            <a:spLocks noGrp="1"/>
          </p:cNvSpPr>
          <p:nvPr>
            <p:ph idx="1"/>
          </p:nvPr>
        </p:nvSpPr>
        <p:spPr/>
        <p:txBody>
          <a:bodyPr/>
          <a:lstStyle/>
          <a:p>
            <a:r>
              <a:rPr lang="en-IN" dirty="0" smtClean="0"/>
              <a:t>A particular application in HEP is to find the matching between generated particles and reconstructed particles.</a:t>
            </a:r>
          </a:p>
          <a:p>
            <a:r>
              <a:rPr lang="en-IN" dirty="0" smtClean="0"/>
              <a:t>Generated particles are the truth or ideal values, and reconstructed particles are the detected ones in an experiment. </a:t>
            </a:r>
          </a:p>
          <a:p>
            <a:r>
              <a:rPr lang="en-IN" dirty="0" smtClean="0"/>
              <a:t>Gen-</a:t>
            </a:r>
            <a:r>
              <a:rPr lang="en-IN" dirty="0" err="1" smtClean="0"/>
              <a:t>reco</a:t>
            </a:r>
            <a:r>
              <a:rPr lang="en-IN" dirty="0" smtClean="0"/>
              <a:t> matching attempts to find which reconstructed particles belong to a particular generated particle class.</a:t>
            </a:r>
          </a:p>
          <a:p>
            <a:r>
              <a:rPr lang="en-IN" dirty="0" smtClean="0"/>
              <a:t>Usually achieved by minimizing an optimization criteria, which we can call the predicate function. An example of that is the minimum </a:t>
            </a:r>
            <a:r>
              <a:rPr lang="en-IN" dirty="0" err="1" smtClean="0"/>
              <a:t>deltaR</a:t>
            </a:r>
            <a:r>
              <a:rPr lang="en-IN" dirty="0" smtClean="0"/>
              <a:t> criteria.</a:t>
            </a:r>
          </a:p>
          <a:p>
            <a:r>
              <a:rPr lang="en-IN" dirty="0" smtClean="0"/>
              <a:t>We aim to find the particle pair that achieves the best value of optimization criteria in an event.</a:t>
            </a:r>
          </a:p>
          <a:p>
            <a:r>
              <a:rPr lang="en-IN" dirty="0" smtClean="0"/>
              <a:t>This requires local reduction, that is reduction </a:t>
            </a:r>
            <a:r>
              <a:rPr lang="en-IN" i="1" dirty="0" smtClean="0"/>
              <a:t>per event.</a:t>
            </a:r>
            <a:r>
              <a:rPr lang="en-IN" dirty="0" smtClean="0"/>
              <a:t> </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687837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Local Reduction</a:t>
            </a:r>
            <a:endParaRPr lang="en-IN" dirty="0"/>
          </a:p>
        </p:txBody>
      </p:sp>
      <p:sp>
        <p:nvSpPr>
          <p:cNvPr id="6" name="Content Placeholder 5"/>
          <p:cNvSpPr>
            <a:spLocks noGrp="1"/>
          </p:cNvSpPr>
          <p:nvPr>
            <p:ph idx="1"/>
          </p:nvPr>
        </p:nvSpPr>
        <p:spPr/>
        <p:txBody>
          <a:bodyPr/>
          <a:lstStyle/>
          <a:p>
            <a:r>
              <a:rPr lang="en-IN" dirty="0" smtClean="0"/>
              <a:t>Reduces an array per-event. The reduction operator can be any associative operator like </a:t>
            </a:r>
            <a:r>
              <a:rPr lang="en-IN" b="1" dirty="0" smtClean="0"/>
              <a:t>max(), min() </a:t>
            </a:r>
            <a:r>
              <a:rPr lang="en-IN" dirty="0" smtClean="0"/>
              <a:t>or </a:t>
            </a:r>
            <a:r>
              <a:rPr lang="en-IN" b="1" dirty="0" smtClean="0"/>
              <a:t>sum().</a:t>
            </a:r>
          </a:p>
          <a:p>
            <a:r>
              <a:rPr lang="en-IN" dirty="0" smtClean="0"/>
              <a:t>Significantly tough to vectorise. </a:t>
            </a:r>
          </a:p>
          <a:p>
            <a:r>
              <a:rPr lang="en-IN" dirty="0" smtClean="0"/>
              <a:t>We shall consider max(), and the rest can be simply substituted in place of max()</a:t>
            </a:r>
          </a:p>
          <a:p>
            <a:r>
              <a:rPr lang="en-IN" dirty="0" smtClean="0"/>
              <a:t>Sequential code</a:t>
            </a:r>
            <a:br>
              <a:rPr lang="en-IN" dirty="0" smtClean="0"/>
            </a:br>
            <a:endParaRPr lang="en-IN" dirty="0" smtClean="0"/>
          </a:p>
          <a:p>
            <a:pPr marL="0" indent="0">
              <a:buNone/>
            </a:pPr>
            <a:r>
              <a:rPr lang="en-IN" sz="1200" b="1" dirty="0" smtClean="0">
                <a:solidFill>
                  <a:srgbClr val="0000FF"/>
                </a:solidFill>
                <a:highlight>
                  <a:srgbClr val="FFFFFF"/>
                </a:highlight>
                <a:latin typeface="Courier New" panose="02070309020205020404" pitchFamily="49" charset="0"/>
              </a:rPr>
              <a:t>	for</a:t>
            </a:r>
            <a:r>
              <a:rPr lang="en-IN" sz="1200" dirty="0" smtClean="0">
                <a:solidFill>
                  <a:srgbClr val="000000"/>
                </a:solidFill>
                <a:highlight>
                  <a:srgbClr val="FFFFFF"/>
                </a:highlight>
                <a:latin typeface="Courier New" panose="02070309020205020404" pitchFamily="49" charset="0"/>
              </a:rPr>
              <a:t> </a:t>
            </a:r>
            <a:r>
              <a:rPr lang="en-IN" sz="1200" dirty="0" err="1">
                <a:solidFill>
                  <a:srgbClr val="000000"/>
                </a:solidFill>
                <a:highlight>
                  <a:srgbClr val="FFFFFF"/>
                </a:highlight>
                <a:latin typeface="Courier New" panose="02070309020205020404" pitchFamily="49" charset="0"/>
              </a:rPr>
              <a:t>i</a:t>
            </a:r>
            <a:r>
              <a:rPr lang="en-IN" sz="1200" dirty="0">
                <a:solidFill>
                  <a:srgbClr val="000000"/>
                </a:solidFill>
                <a:highlight>
                  <a:srgbClr val="FFFFFF"/>
                </a:highlight>
                <a:latin typeface="Courier New" panose="02070309020205020404" pitchFamily="49" charset="0"/>
              </a:rPr>
              <a:t> </a:t>
            </a:r>
            <a:r>
              <a:rPr lang="en-IN" sz="1200" b="1" dirty="0">
                <a:solidFill>
                  <a:srgbClr val="0000FF"/>
                </a:solidFill>
                <a:highlight>
                  <a:srgbClr val="FFFFFF"/>
                </a:highlight>
                <a:latin typeface="Courier New" panose="02070309020205020404" pitchFamily="49" charset="0"/>
              </a:rPr>
              <a:t>in</a:t>
            </a:r>
            <a:r>
              <a:rPr lang="en-IN" sz="1200" dirty="0">
                <a:solidFill>
                  <a:srgbClr val="000000"/>
                </a:solidFill>
                <a:highlight>
                  <a:srgbClr val="FFFFFF"/>
                </a:highlight>
                <a:latin typeface="Courier New" panose="02070309020205020404" pitchFamily="49" charset="0"/>
              </a:rPr>
              <a:t> range</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events</a:t>
            </a:r>
            <a:r>
              <a:rPr lang="en-IN" sz="1200" b="1" dirty="0">
                <a:solidFill>
                  <a:srgbClr val="000080"/>
                </a:solidFill>
                <a:highlight>
                  <a:srgbClr val="FFFFFF"/>
                </a:highlight>
                <a:latin typeface="Courier New" panose="02070309020205020404" pitchFamily="49" charset="0"/>
              </a:rPr>
              <a:t>):</a:t>
            </a:r>
            <a:endParaRPr lang="en-IN" sz="1200" dirty="0">
              <a:solidFill>
                <a:srgbClr val="000000"/>
              </a:solidFill>
              <a:highlight>
                <a:srgbClr val="FFFFFF"/>
              </a:highlight>
              <a:latin typeface="Courier New" panose="02070309020205020404" pitchFamily="49" charset="0"/>
            </a:endParaRPr>
          </a:p>
          <a:p>
            <a:pPr marL="0" indent="0">
              <a:buNone/>
            </a:pPr>
            <a:r>
              <a:rPr lang="en-IN" sz="1200" dirty="0">
                <a:solidFill>
                  <a:srgbClr val="000000"/>
                </a:solidFill>
                <a:highlight>
                  <a:srgbClr val="FFFFFF"/>
                </a:highlight>
                <a:latin typeface="Courier New" panose="02070309020205020404" pitchFamily="49" charset="0"/>
              </a:rPr>
              <a:t>	</a:t>
            </a:r>
            <a:r>
              <a:rPr lang="en-IN" sz="1200" dirty="0" smtClean="0">
                <a:solidFill>
                  <a:srgbClr val="000000"/>
                </a:solidFill>
                <a:highlight>
                  <a:srgbClr val="FFFFFF"/>
                </a:highlight>
                <a:latin typeface="Courier New" panose="02070309020205020404" pitchFamily="49" charset="0"/>
              </a:rPr>
              <a:t>	</a:t>
            </a:r>
            <a:r>
              <a:rPr lang="en-IN" sz="1200" b="1" dirty="0" smtClean="0">
                <a:solidFill>
                  <a:srgbClr val="0000FF"/>
                </a:solidFill>
                <a:highlight>
                  <a:srgbClr val="FFFFFF"/>
                </a:highlight>
                <a:latin typeface="Courier New" panose="02070309020205020404" pitchFamily="49" charset="0"/>
              </a:rPr>
              <a:t>for</a:t>
            </a:r>
            <a:r>
              <a:rPr lang="en-IN" sz="1200" dirty="0" smtClean="0">
                <a:solidFill>
                  <a:srgbClr val="000000"/>
                </a:solidFill>
                <a:highlight>
                  <a:srgbClr val="FFFFFF"/>
                </a:highlight>
                <a:latin typeface="Courier New" panose="02070309020205020404" pitchFamily="49" charset="0"/>
              </a:rPr>
              <a:t> </a:t>
            </a:r>
            <a:r>
              <a:rPr lang="en-IN" sz="1200" dirty="0" err="1">
                <a:solidFill>
                  <a:srgbClr val="000000"/>
                </a:solidFill>
                <a:highlight>
                  <a:srgbClr val="FFFFFF"/>
                </a:highlight>
                <a:latin typeface="Courier New" panose="02070309020205020404" pitchFamily="49" charset="0"/>
              </a:rPr>
              <a:t>i</a:t>
            </a:r>
            <a:r>
              <a:rPr lang="en-IN" sz="1200" dirty="0">
                <a:solidFill>
                  <a:srgbClr val="000000"/>
                </a:solidFill>
                <a:highlight>
                  <a:srgbClr val="FFFFFF"/>
                </a:highlight>
                <a:latin typeface="Courier New" panose="02070309020205020404" pitchFamily="49" charset="0"/>
              </a:rPr>
              <a:t> </a:t>
            </a:r>
            <a:r>
              <a:rPr lang="en-IN" sz="1200" b="1" dirty="0">
                <a:solidFill>
                  <a:srgbClr val="0000FF"/>
                </a:solidFill>
                <a:highlight>
                  <a:srgbClr val="FFFFFF"/>
                </a:highlight>
                <a:latin typeface="Courier New" panose="02070309020205020404" pitchFamily="49" charset="0"/>
              </a:rPr>
              <a:t>in</a:t>
            </a:r>
            <a:r>
              <a:rPr lang="en-IN" sz="1200" dirty="0">
                <a:solidFill>
                  <a:srgbClr val="000000"/>
                </a:solidFill>
                <a:highlight>
                  <a:srgbClr val="FFFFFF"/>
                </a:highlight>
                <a:latin typeface="Courier New" panose="02070309020205020404" pitchFamily="49" charset="0"/>
              </a:rPr>
              <a:t> range</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starts</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stops</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endParaRPr lang="en-IN" sz="1200" dirty="0">
              <a:solidFill>
                <a:srgbClr val="000000"/>
              </a:solidFill>
              <a:highlight>
                <a:srgbClr val="FFFFFF"/>
              </a:highlight>
              <a:latin typeface="Courier New" panose="02070309020205020404" pitchFamily="49" charset="0"/>
            </a:endParaRPr>
          </a:p>
          <a:p>
            <a:pPr marL="0" indent="0">
              <a:buNone/>
            </a:pPr>
            <a:r>
              <a:rPr lang="en-IN" sz="1200" dirty="0">
                <a:solidFill>
                  <a:srgbClr val="000000"/>
                </a:solidFill>
                <a:highlight>
                  <a:srgbClr val="FFFFFF"/>
                </a:highlight>
                <a:latin typeface="Courier New" panose="02070309020205020404" pitchFamily="49" charset="0"/>
              </a:rPr>
              <a:t>		</a:t>
            </a:r>
            <a:r>
              <a:rPr lang="en-IN" sz="1200" dirty="0" smtClean="0">
                <a:solidFill>
                  <a:srgbClr val="000000"/>
                </a:solidFill>
                <a:highlight>
                  <a:srgbClr val="FFFFFF"/>
                </a:highlight>
                <a:latin typeface="Courier New" panose="02070309020205020404" pitchFamily="49" charset="0"/>
              </a:rPr>
              <a:t>	</a:t>
            </a:r>
            <a:r>
              <a:rPr lang="en-IN" sz="1200" dirty="0" err="1" smtClean="0">
                <a:solidFill>
                  <a:srgbClr val="000000"/>
                </a:solidFill>
                <a:highlight>
                  <a:srgbClr val="FFFFFF"/>
                </a:highlight>
                <a:latin typeface="Courier New" panose="02070309020205020404" pitchFamily="49" charset="0"/>
              </a:rPr>
              <a:t>val</a:t>
            </a:r>
            <a:r>
              <a:rPr lang="en-IN" sz="1200" dirty="0" smtClean="0">
                <a:solidFill>
                  <a:srgbClr val="000000"/>
                </a:solidFill>
                <a:highlight>
                  <a:srgbClr val="FFFFFF"/>
                </a:highlight>
                <a:latin typeface="Courier New" panose="02070309020205020404" pitchFamily="49" charset="0"/>
              </a:rPr>
              <a:t> </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max</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val</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A</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endParaRPr lang="en-IN" sz="1200" dirty="0" smtClean="0"/>
          </a:p>
          <a:p>
            <a:endParaRPr lang="en-IN" sz="12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
        <p:nvSpPr>
          <p:cNvPr id="7" name="Rectangle 6"/>
          <p:cNvSpPr/>
          <p:nvPr/>
        </p:nvSpPr>
        <p:spPr>
          <a:xfrm>
            <a:off x="2934789" y="4537166"/>
            <a:ext cx="4275908" cy="1114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81684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Local reduction</a:t>
            </a:r>
            <a:endParaRPr lang="en-IN" dirty="0"/>
          </a:p>
        </p:txBody>
      </p:sp>
      <p:sp>
        <p:nvSpPr>
          <p:cNvPr id="3" name="Content Placeholder 2"/>
          <p:cNvSpPr>
            <a:spLocks noGrp="1"/>
          </p:cNvSpPr>
          <p:nvPr>
            <p:ph idx="1"/>
          </p:nvPr>
        </p:nvSpPr>
        <p:spPr/>
        <p:txBody>
          <a:bodyPr/>
          <a:lstStyle/>
          <a:p>
            <a:r>
              <a:rPr lang="en-IN" dirty="0" smtClean="0"/>
              <a:t>The reduction has been implemented in parallel through a modified version of </a:t>
            </a:r>
            <a:r>
              <a:rPr lang="en-IN" dirty="0" err="1" smtClean="0"/>
              <a:t>Hillis</a:t>
            </a:r>
            <a:r>
              <a:rPr lang="en-IN" dirty="0" smtClean="0"/>
              <a:t>-Steele algorithm.</a:t>
            </a:r>
          </a:p>
          <a:p>
            <a:r>
              <a:rPr lang="en-IN" dirty="0" smtClean="0"/>
              <a:t>Let us consider a single event first. The pseudocode for the upsweep phase of the algorithm is</a:t>
            </a:r>
            <a:br>
              <a:rPr lang="en-IN" dirty="0" smtClean="0"/>
            </a:br>
            <a:r>
              <a:rPr lang="en-IN" dirty="0" smtClean="0"/>
              <a:t>	</a:t>
            </a:r>
          </a:p>
          <a:p>
            <a:pPr marL="0" indent="0">
              <a:buNone/>
            </a:pPr>
            <a:r>
              <a:rPr lang="en-IN" dirty="0"/>
              <a:t>	</a:t>
            </a:r>
            <a:r>
              <a:rPr lang="en-IN" sz="1600" b="1" dirty="0" smtClean="0"/>
              <a:t>for</a:t>
            </a:r>
            <a:r>
              <a:rPr lang="en-IN" sz="1600" dirty="0" smtClean="0"/>
              <a:t> d=0 to (log</a:t>
            </a:r>
            <a:r>
              <a:rPr lang="en-IN" sz="1600" baseline="-25000" dirty="0" smtClean="0"/>
              <a:t>2</a:t>
            </a:r>
            <a:r>
              <a:rPr lang="en-IN" sz="1600" dirty="0" smtClean="0"/>
              <a:t>n -1) do</a:t>
            </a:r>
            <a:r>
              <a:rPr lang="en-IN" sz="1600" baseline="-25000" dirty="0" smtClean="0"/>
              <a:t/>
            </a:r>
            <a:br>
              <a:rPr lang="en-IN" sz="1600" baseline="-25000" dirty="0" smtClean="0"/>
            </a:br>
            <a:r>
              <a:rPr lang="en-IN" sz="1600" baseline="-25000" dirty="0" smtClean="0"/>
              <a:t>		</a:t>
            </a:r>
            <a:r>
              <a:rPr lang="en-IN" sz="1600" b="1" dirty="0" err="1" smtClean="0"/>
              <a:t>forall</a:t>
            </a:r>
            <a:r>
              <a:rPr lang="en-IN" sz="1600" dirty="0" smtClean="0"/>
              <a:t> k=0 to n-1 by 2</a:t>
            </a:r>
            <a:r>
              <a:rPr lang="en-IN" sz="1600" baseline="30000" dirty="0" smtClean="0"/>
              <a:t>d+1</a:t>
            </a:r>
            <a:r>
              <a:rPr lang="en-IN" sz="1600" dirty="0" smtClean="0"/>
              <a:t> do</a:t>
            </a:r>
          </a:p>
          <a:p>
            <a:pPr marL="0" indent="0">
              <a:buNone/>
            </a:pPr>
            <a:r>
              <a:rPr lang="en-IN" sz="1600" dirty="0"/>
              <a:t>	</a:t>
            </a:r>
            <a:r>
              <a:rPr lang="en-IN" sz="1600" dirty="0" smtClean="0"/>
              <a:t>		a[k+2</a:t>
            </a:r>
            <a:r>
              <a:rPr lang="en-IN" sz="1600" baseline="30000" dirty="0" smtClean="0"/>
              <a:t>d+1</a:t>
            </a:r>
            <a:r>
              <a:rPr lang="en-IN" sz="1600" dirty="0" smtClean="0"/>
              <a:t>-1] = max(</a:t>
            </a:r>
            <a:r>
              <a:rPr lang="en-IN" sz="1600" dirty="0"/>
              <a:t>a[k+2</a:t>
            </a:r>
            <a:r>
              <a:rPr lang="en-IN" sz="1600" baseline="30000" dirty="0"/>
              <a:t>d</a:t>
            </a:r>
            <a:r>
              <a:rPr lang="en-IN" sz="1600" dirty="0"/>
              <a:t>-1</a:t>
            </a:r>
            <a:r>
              <a:rPr lang="en-IN" sz="1600" dirty="0" smtClean="0"/>
              <a:t>], a[k+2</a:t>
            </a:r>
            <a:r>
              <a:rPr lang="en-IN" sz="1600" baseline="30000" dirty="0" smtClean="0"/>
              <a:t>d+1</a:t>
            </a:r>
            <a:r>
              <a:rPr lang="en-IN" sz="1600" dirty="0" smtClean="0"/>
              <a:t>-1])</a:t>
            </a:r>
          </a:p>
          <a:p>
            <a:pPr marL="0" indent="0">
              <a:buNone/>
            </a:pPr>
            <a:endParaRPr lang="en-IN" sz="1600" dirty="0"/>
          </a:p>
          <a:p>
            <a:r>
              <a:rPr lang="en-IN" sz="1600" dirty="0" smtClean="0"/>
              <a:t>The algorithm proceeds by tree reducing the array elements, until a single element remains.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
        <p:nvSpPr>
          <p:cNvPr id="8" name="Rectangle 7"/>
          <p:cNvSpPr/>
          <p:nvPr/>
        </p:nvSpPr>
        <p:spPr>
          <a:xfrm>
            <a:off x="2995748" y="3465061"/>
            <a:ext cx="5451565" cy="1359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32334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Local Reduction</a:t>
            </a:r>
            <a:endParaRPr lang="en-IN" dirty="0"/>
          </a:p>
        </p:txBody>
      </p:sp>
      <p:sp>
        <p:nvSpPr>
          <p:cNvPr id="3" name="Content Placeholder 2"/>
          <p:cNvSpPr>
            <a:spLocks noGrp="1"/>
          </p:cNvSpPr>
          <p:nvPr>
            <p:ph idx="1"/>
          </p:nvPr>
        </p:nvSpPr>
        <p:spPr>
          <a:xfrm>
            <a:off x="2589212" y="2133599"/>
            <a:ext cx="8915400" cy="4005943"/>
          </a:xfrm>
        </p:spPr>
        <p:txBody>
          <a:bodyPr/>
          <a:lstStyle/>
          <a:p>
            <a:r>
              <a:rPr lang="en-IN" dirty="0" smtClean="0"/>
              <a:t>To extend it to per-event case, we will again require the parents array for the data. </a:t>
            </a:r>
          </a:p>
          <a:p>
            <a:r>
              <a:rPr lang="en-IN" dirty="0" smtClean="0"/>
              <a:t>It will serve as a mask for the array elements, so that data isn’t accessed across events. </a:t>
            </a:r>
          </a:p>
          <a:p>
            <a:pPr marL="0" indent="0">
              <a:buNone/>
            </a:pPr>
            <a:r>
              <a:rPr lang="en-IN" dirty="0" smtClean="0"/>
              <a:t>The modified pseudocode will then look like</a:t>
            </a:r>
            <a:br>
              <a:rPr lang="en-IN" dirty="0" smtClean="0"/>
            </a:br>
            <a:r>
              <a:rPr lang="en-IN" dirty="0" smtClean="0"/>
              <a:t>	</a:t>
            </a:r>
          </a:p>
          <a:p>
            <a:pPr marL="0" indent="0">
              <a:buNone/>
            </a:pPr>
            <a:r>
              <a:rPr lang="en-IN" b="1" dirty="0"/>
              <a:t>	</a:t>
            </a:r>
            <a:r>
              <a:rPr lang="en-IN" b="1" dirty="0" smtClean="0"/>
              <a:t>for</a:t>
            </a:r>
            <a:r>
              <a:rPr lang="en-IN" dirty="0" smtClean="0"/>
              <a:t> </a:t>
            </a:r>
            <a:r>
              <a:rPr lang="en-IN" dirty="0"/>
              <a:t>d=0 to (log</a:t>
            </a:r>
            <a:r>
              <a:rPr lang="en-IN" baseline="-25000" dirty="0"/>
              <a:t>2</a:t>
            </a:r>
            <a:r>
              <a:rPr lang="en-IN" dirty="0"/>
              <a:t>n -1) do</a:t>
            </a:r>
            <a:r>
              <a:rPr lang="en-IN" baseline="-25000" dirty="0"/>
              <a:t/>
            </a:r>
            <a:br>
              <a:rPr lang="en-IN" baseline="-25000" dirty="0"/>
            </a:br>
            <a:r>
              <a:rPr lang="en-IN" baseline="-25000" dirty="0"/>
              <a:t>		</a:t>
            </a:r>
            <a:r>
              <a:rPr lang="en-IN" b="1" dirty="0" err="1"/>
              <a:t>forall</a:t>
            </a:r>
            <a:r>
              <a:rPr lang="en-IN" dirty="0"/>
              <a:t> k=0 to n-1 by 2</a:t>
            </a:r>
            <a:r>
              <a:rPr lang="en-IN" baseline="30000" dirty="0"/>
              <a:t>d+1</a:t>
            </a:r>
            <a:r>
              <a:rPr lang="en-IN" dirty="0"/>
              <a:t> </a:t>
            </a:r>
            <a:r>
              <a:rPr lang="en-IN" dirty="0" smtClean="0"/>
              <a:t>do</a:t>
            </a:r>
            <a:br>
              <a:rPr lang="en-IN" dirty="0" smtClean="0"/>
            </a:br>
            <a:r>
              <a:rPr lang="en-IN" dirty="0" smtClean="0"/>
              <a:t>			</a:t>
            </a:r>
            <a:r>
              <a:rPr lang="en-IN" b="1" dirty="0" smtClean="0"/>
              <a:t>if</a:t>
            </a:r>
            <a:r>
              <a:rPr lang="en-IN" dirty="0" smtClean="0"/>
              <a:t> (parents[k+2</a:t>
            </a:r>
            <a:r>
              <a:rPr lang="en-IN" baseline="30000" dirty="0" smtClean="0"/>
              <a:t>d+1</a:t>
            </a:r>
            <a:r>
              <a:rPr lang="en-IN" dirty="0" smtClean="0"/>
              <a:t>-1] == parents[k+2</a:t>
            </a:r>
            <a:r>
              <a:rPr lang="en-IN" baseline="30000" dirty="0" smtClean="0"/>
              <a:t>d+1</a:t>
            </a:r>
            <a:r>
              <a:rPr lang="en-IN" dirty="0" smtClean="0"/>
              <a:t>-1])</a:t>
            </a:r>
            <a:endParaRPr lang="en-IN" dirty="0"/>
          </a:p>
          <a:p>
            <a:pPr marL="0" indent="0">
              <a:buNone/>
            </a:pPr>
            <a:r>
              <a:rPr lang="en-IN" dirty="0"/>
              <a:t>			</a:t>
            </a:r>
            <a:r>
              <a:rPr lang="en-IN" dirty="0" smtClean="0"/>
              <a:t>	a[k+2</a:t>
            </a:r>
            <a:r>
              <a:rPr lang="en-IN" baseline="30000" dirty="0" smtClean="0"/>
              <a:t>d+1</a:t>
            </a:r>
            <a:r>
              <a:rPr lang="en-IN" dirty="0" smtClean="0"/>
              <a:t>-1</a:t>
            </a:r>
            <a:r>
              <a:rPr lang="en-IN" dirty="0"/>
              <a:t>] = max(a[k+2</a:t>
            </a:r>
            <a:r>
              <a:rPr lang="en-IN" baseline="30000" dirty="0"/>
              <a:t>d</a:t>
            </a:r>
            <a:r>
              <a:rPr lang="en-IN" dirty="0"/>
              <a:t>-1], a[k+2</a:t>
            </a:r>
            <a:r>
              <a:rPr lang="en-IN" baseline="30000" dirty="0"/>
              <a:t>d+1</a:t>
            </a:r>
            <a:r>
              <a:rPr lang="en-IN" dirty="0"/>
              <a:t>-1])</a:t>
            </a:r>
          </a:p>
          <a:p>
            <a:pPr marL="0" indent="0">
              <a:buNone/>
            </a:pPr>
            <a:endParaRPr lang="en-IN" dirty="0"/>
          </a:p>
          <a:p>
            <a:endParaRPr lang="en-IN" dirty="0" smtClean="0"/>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
        <p:nvSpPr>
          <p:cNvPr id="5" name="Rectangle 4"/>
          <p:cNvSpPr/>
          <p:nvPr/>
        </p:nvSpPr>
        <p:spPr>
          <a:xfrm>
            <a:off x="3082834" y="4022411"/>
            <a:ext cx="6601097" cy="1888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7459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Local Reduction performance</a:t>
            </a:r>
            <a:endParaRPr lang="en-IN" dirty="0"/>
          </a:p>
        </p:txBody>
      </p:sp>
      <p:sp>
        <p:nvSpPr>
          <p:cNvPr id="3" name="Content Placeholder 2"/>
          <p:cNvSpPr>
            <a:spLocks noGrp="1"/>
          </p:cNvSpPr>
          <p:nvPr>
            <p:ph idx="1"/>
          </p:nvPr>
        </p:nvSpPr>
        <p:spPr/>
        <p:txBody>
          <a:bodyPr/>
          <a:lstStyle/>
          <a:p>
            <a:r>
              <a:rPr lang="en-IN" dirty="0" smtClean="0"/>
              <a:t>The vectorised GPU code performs moderately well in comparison to the sequential code. The timings as a function of average number of particles are given below:</a:t>
            </a:r>
            <a:br>
              <a:rPr lang="en-IN" dirty="0" smtClean="0"/>
            </a:b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325" y="3068910"/>
            <a:ext cx="4076236" cy="2717490"/>
          </a:xfrm>
          <a:prstGeom prst="rect">
            <a:avLst/>
          </a:prstGeom>
        </p:spPr>
      </p:pic>
    </p:spTree>
    <p:extLst>
      <p:ext uri="{BB962C8B-B14F-4D97-AF65-F5344CB8AC3E}">
        <p14:creationId xmlns:p14="http://schemas.microsoft.com/office/powerpoint/2010/main" val="2854193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Conclusions</a:t>
            </a:r>
            <a:endParaRPr lang="en-IN" dirty="0"/>
          </a:p>
        </p:txBody>
      </p:sp>
      <p:sp>
        <p:nvSpPr>
          <p:cNvPr id="3" name="Content Placeholder 2"/>
          <p:cNvSpPr>
            <a:spLocks noGrp="1"/>
          </p:cNvSpPr>
          <p:nvPr>
            <p:ph idx="1"/>
          </p:nvPr>
        </p:nvSpPr>
        <p:spPr/>
        <p:txBody>
          <a:bodyPr/>
          <a:lstStyle/>
          <a:p>
            <a:r>
              <a:rPr lang="en-IN" dirty="0" smtClean="0"/>
              <a:t>Vectorization and parallelization of code achieves superior performance over sequential implementation.</a:t>
            </a:r>
          </a:p>
          <a:p>
            <a:r>
              <a:rPr lang="en-IN" dirty="0" err="1" smtClean="0"/>
              <a:t>Vectorized</a:t>
            </a:r>
            <a:r>
              <a:rPr lang="en-IN" dirty="0" smtClean="0"/>
              <a:t> code can be offloaded to GPU, achieving high runtime speeds.</a:t>
            </a:r>
          </a:p>
          <a:p>
            <a:r>
              <a:rPr lang="en-IN" dirty="0" smtClean="0"/>
              <a:t>Code remains clean and efficient.</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981658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					Thank You!</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400310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Scalar Programming</a:t>
            </a:r>
            <a:endParaRPr lang="en-IN" dirty="0"/>
          </a:p>
        </p:txBody>
      </p:sp>
      <p:sp>
        <p:nvSpPr>
          <p:cNvPr id="5" name="Content Placeholder 4"/>
          <p:cNvSpPr>
            <a:spLocks noGrp="1"/>
          </p:cNvSpPr>
          <p:nvPr>
            <p:ph idx="1"/>
          </p:nvPr>
        </p:nvSpPr>
        <p:spPr/>
        <p:txBody>
          <a:bodyPr/>
          <a:lstStyle/>
          <a:p>
            <a:r>
              <a:rPr lang="en-IN" dirty="0" smtClean="0"/>
              <a:t>Works on scalar ( individual elements) values of an array.</a:t>
            </a:r>
          </a:p>
          <a:p>
            <a:r>
              <a:rPr lang="en-IN" dirty="0" smtClean="0"/>
              <a:t>Applies an operation over the elements via a loop, usually a </a:t>
            </a:r>
            <a:r>
              <a:rPr lang="en-IN" b="1" dirty="0" smtClean="0"/>
              <a:t>for-loop </a:t>
            </a:r>
            <a:r>
              <a:rPr lang="en-IN" dirty="0" smtClean="0"/>
              <a:t> or </a:t>
            </a:r>
            <a:r>
              <a:rPr lang="en-IN" b="1" dirty="0" smtClean="0"/>
              <a:t>while </a:t>
            </a:r>
            <a:r>
              <a:rPr lang="en-IN" dirty="0" smtClean="0"/>
              <a:t>loop.</a:t>
            </a:r>
          </a:p>
          <a:p>
            <a:r>
              <a:rPr lang="en-IN" dirty="0" smtClean="0"/>
              <a:t>Low-level, and tedious to write.</a:t>
            </a:r>
          </a:p>
          <a:p>
            <a:r>
              <a:rPr lang="en-IN" dirty="0" smtClean="0"/>
              <a:t>Virtually all programming languages support scalar programming.</a:t>
            </a:r>
            <a:endParaRPr lang="en-IN"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996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Scalar Programming</a:t>
            </a:r>
            <a:endParaRPr lang="en-IN" dirty="0"/>
          </a:p>
        </p:txBody>
      </p:sp>
      <p:sp>
        <p:nvSpPr>
          <p:cNvPr id="3" name="Content Placeholder 2"/>
          <p:cNvSpPr>
            <a:spLocks noGrp="1"/>
          </p:cNvSpPr>
          <p:nvPr>
            <p:ph idx="1"/>
          </p:nvPr>
        </p:nvSpPr>
        <p:spPr/>
        <p:txBody>
          <a:bodyPr/>
          <a:lstStyle/>
          <a:p>
            <a:r>
              <a:rPr lang="en-IN" b="1" dirty="0" smtClean="0"/>
              <a:t>For example:</a:t>
            </a:r>
            <a:r>
              <a:rPr lang="en-IN" dirty="0" smtClean="0"/>
              <a:t> If we wish to add two compatible vectors ( of same shape and </a:t>
            </a:r>
            <a:r>
              <a:rPr lang="en-IN" dirty="0" err="1" smtClean="0"/>
              <a:t>castable</a:t>
            </a:r>
            <a:r>
              <a:rPr lang="en-IN" dirty="0" smtClean="0"/>
              <a:t> type) </a:t>
            </a:r>
            <a:r>
              <a:rPr lang="en-IN" b="1" i="1" dirty="0" smtClean="0"/>
              <a:t>A</a:t>
            </a:r>
            <a:r>
              <a:rPr lang="en-IN" i="1" dirty="0" smtClean="0"/>
              <a:t> </a:t>
            </a:r>
            <a:r>
              <a:rPr lang="en-IN" dirty="0" smtClean="0"/>
              <a:t>and</a:t>
            </a:r>
            <a:r>
              <a:rPr lang="en-IN" i="1" dirty="0" smtClean="0"/>
              <a:t> </a:t>
            </a:r>
            <a:r>
              <a:rPr lang="en-IN" b="1" i="1" dirty="0" smtClean="0"/>
              <a:t>B</a:t>
            </a:r>
            <a:r>
              <a:rPr lang="en-IN" i="1" dirty="0" smtClean="0"/>
              <a:t> </a:t>
            </a:r>
            <a:r>
              <a:rPr lang="en-IN" dirty="0" smtClean="0"/>
              <a:t>together and store it in </a:t>
            </a:r>
            <a:r>
              <a:rPr lang="en-IN" b="1" i="1" dirty="0" smtClean="0"/>
              <a:t>C</a:t>
            </a:r>
            <a:r>
              <a:rPr lang="en-IN" dirty="0" smtClean="0"/>
              <a:t>, a typical scalar program (in Python) would look like:</a:t>
            </a:r>
            <a:br>
              <a:rPr lang="en-IN" dirty="0" smtClean="0"/>
            </a:br>
            <a:r>
              <a:rPr lang="en-IN" dirty="0" smtClean="0"/>
              <a:t/>
            </a:r>
            <a:br>
              <a:rPr lang="en-IN" dirty="0" smtClean="0"/>
            </a:br>
            <a:r>
              <a:rPr lang="en-IN" b="1" dirty="0">
                <a:solidFill>
                  <a:srgbClr val="0000FF"/>
                </a:solidFill>
                <a:highlight>
                  <a:srgbClr val="FFFFFF"/>
                </a:highlight>
                <a:latin typeface="Courier New" panose="02070309020205020404" pitchFamily="49" charset="0"/>
              </a:rPr>
              <a:t>for</a:t>
            </a:r>
            <a:r>
              <a:rPr lang="en-IN" dirty="0">
                <a:solidFill>
                  <a:srgbClr val="000000"/>
                </a:solidFill>
                <a:highlight>
                  <a:srgbClr val="FFFFFF"/>
                </a:highlight>
                <a:latin typeface="Courier New" panose="02070309020205020404" pitchFamily="49" charset="0"/>
              </a:rPr>
              <a:t> </a:t>
            </a:r>
            <a:r>
              <a:rPr lang="en-IN" dirty="0" err="1">
                <a:solidFill>
                  <a:srgbClr val="000000"/>
                </a:solidFill>
                <a:highlight>
                  <a:srgbClr val="FFFFFF"/>
                </a:highlight>
                <a:latin typeface="Courier New" panose="02070309020205020404" pitchFamily="49" charset="0"/>
              </a:rPr>
              <a:t>i</a:t>
            </a:r>
            <a:r>
              <a:rPr lang="en-IN" dirty="0">
                <a:solidFill>
                  <a:srgbClr val="000000"/>
                </a:solidFill>
                <a:highlight>
                  <a:srgbClr val="FFFFFF"/>
                </a:highlight>
                <a:latin typeface="Courier New" panose="02070309020205020404" pitchFamily="49" charset="0"/>
              </a:rPr>
              <a:t> </a:t>
            </a:r>
            <a:r>
              <a:rPr lang="en-IN" b="1" dirty="0">
                <a:solidFill>
                  <a:srgbClr val="0000FF"/>
                </a:solidFill>
                <a:highlight>
                  <a:srgbClr val="FFFFFF"/>
                </a:highlight>
                <a:latin typeface="Courier New" panose="02070309020205020404" pitchFamily="49" charset="0"/>
              </a:rPr>
              <a:t>in</a:t>
            </a:r>
            <a:r>
              <a:rPr lang="en-IN" dirty="0">
                <a:solidFill>
                  <a:srgbClr val="000000"/>
                </a:solidFill>
                <a:highlight>
                  <a:srgbClr val="FFFFFF"/>
                </a:highlight>
                <a:latin typeface="Courier New" panose="02070309020205020404" pitchFamily="49" charset="0"/>
              </a:rPr>
              <a:t> range</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len</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A</a:t>
            </a:r>
            <a:r>
              <a:rPr lang="en-IN" b="1" dirty="0">
                <a:solidFill>
                  <a:srgbClr val="000080"/>
                </a:solidFill>
                <a:highlight>
                  <a:srgbClr val="FFFFFF"/>
                </a:highlight>
                <a:latin typeface="Courier New" panose="02070309020205020404" pitchFamily="49" charset="0"/>
              </a:rPr>
              <a:t>)):</a:t>
            </a:r>
            <a:endParaRPr lang="en-IN" dirty="0">
              <a:solidFill>
                <a:srgbClr val="000000"/>
              </a:solidFill>
              <a:highlight>
                <a:srgbClr val="FFFFFF"/>
              </a:highlight>
              <a:latin typeface="Courier New" panose="02070309020205020404" pitchFamily="49" charset="0"/>
            </a:endParaRPr>
          </a:p>
          <a:p>
            <a:pPr marL="0" indent="0">
              <a:buNone/>
            </a:pPr>
            <a:r>
              <a:rPr lang="en-IN" dirty="0" smtClean="0">
                <a:solidFill>
                  <a:srgbClr val="000000"/>
                </a:solidFill>
                <a:highlight>
                  <a:srgbClr val="FFFFFF"/>
                </a:highlight>
                <a:latin typeface="Courier New" panose="02070309020205020404" pitchFamily="49" charset="0"/>
              </a:rPr>
              <a:t>	</a:t>
            </a:r>
            <a:r>
              <a:rPr lang="en-IN" dirty="0">
                <a:solidFill>
                  <a:srgbClr val="000000"/>
                </a:solidFill>
                <a:highlight>
                  <a:srgbClr val="FFFFFF"/>
                </a:highlight>
                <a:latin typeface="Courier New" panose="02070309020205020404" pitchFamily="49" charset="0"/>
              </a:rPr>
              <a:t>	C</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B</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smtClean="0">
                <a:solidFill>
                  <a:srgbClr val="000080"/>
                </a:solidFill>
                <a:highlight>
                  <a:srgbClr val="FFFFFF"/>
                </a:highlight>
                <a:latin typeface="Courier New" panose="02070309020205020404" pitchFamily="49" charset="0"/>
              </a:rPr>
              <a:t>]</a:t>
            </a:r>
          </a:p>
          <a:p>
            <a:endParaRPr lang="en-IN" dirty="0" smtClean="0">
              <a:solidFill>
                <a:schemeClr val="tx1"/>
              </a:solidFill>
              <a:highlight>
                <a:srgbClr val="FFFFFF"/>
              </a:highlight>
              <a:latin typeface="Courier New" panose="02070309020205020404" pitchFamily="49" charset="0"/>
            </a:endParaRPr>
          </a:p>
          <a:p>
            <a:r>
              <a:rPr lang="en-IN" dirty="0" smtClean="0">
                <a:solidFill>
                  <a:schemeClr val="tx1"/>
                </a:solidFill>
                <a:highlight>
                  <a:srgbClr val="FFFFFF"/>
                </a:highlight>
                <a:latin typeface="Courier New" panose="02070309020205020404" pitchFamily="49" charset="0"/>
              </a:rPr>
              <a:t>It operates on each element of the arrays sequentially.</a:t>
            </a:r>
            <a:endParaRPr lang="en-IN" dirty="0">
              <a:solidFill>
                <a:schemeClr val="tx1"/>
              </a:solidFill>
              <a:highlight>
                <a:srgbClr val="FFFFFF"/>
              </a:highlight>
              <a:latin typeface="Courier New" panose="02070309020205020404" pitchFamily="49" charset="0"/>
            </a:endParaRPr>
          </a:p>
          <a:p>
            <a:pPr marL="0" indent="0">
              <a:buNone/>
            </a:pPr>
            <a:r>
              <a:rPr lang="en-IN" dirty="0" smtClean="0"/>
              <a:t/>
            </a:r>
            <a:br>
              <a:rPr lang="en-IN" dirty="0" smtClean="0"/>
            </a:br>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Rectangle 4"/>
          <p:cNvSpPr/>
          <p:nvPr/>
        </p:nvSpPr>
        <p:spPr>
          <a:xfrm>
            <a:off x="2838994" y="3187337"/>
            <a:ext cx="4275908" cy="1114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3606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What is Vectorization?</a:t>
            </a:r>
            <a:endParaRPr lang="en-IN" dirty="0"/>
          </a:p>
        </p:txBody>
      </p:sp>
      <p:sp>
        <p:nvSpPr>
          <p:cNvPr id="5" name="Content Placeholder 4"/>
          <p:cNvSpPr>
            <a:spLocks noGrp="1"/>
          </p:cNvSpPr>
          <p:nvPr>
            <p:ph idx="1"/>
          </p:nvPr>
        </p:nvSpPr>
        <p:spPr/>
        <p:txBody>
          <a:bodyPr/>
          <a:lstStyle/>
          <a:p>
            <a:r>
              <a:rPr lang="en-IN" dirty="0" smtClean="0"/>
              <a:t>Converting a scalar program to a vector program.</a:t>
            </a:r>
          </a:p>
          <a:p>
            <a:r>
              <a:rPr lang="en-IN" dirty="0" smtClean="0"/>
              <a:t>It is also known as Array Programming.</a:t>
            </a:r>
          </a:p>
          <a:p>
            <a:r>
              <a:rPr lang="en-IN" dirty="0" smtClean="0"/>
              <a:t>Wikipedia Definition: “In </a:t>
            </a:r>
            <a:r>
              <a:rPr lang="en-IN" dirty="0">
                <a:solidFill>
                  <a:srgbClr val="FF0000"/>
                </a:solidFill>
                <a:hlinkClick r:id="rId2" tooltip="Computer science"/>
              </a:rPr>
              <a:t>computer science</a:t>
            </a:r>
            <a:r>
              <a:rPr lang="en-IN" dirty="0"/>
              <a:t>, </a:t>
            </a:r>
            <a:r>
              <a:rPr lang="en-IN" b="1" dirty="0"/>
              <a:t>array programming languages</a:t>
            </a:r>
            <a:r>
              <a:rPr lang="en-IN" dirty="0"/>
              <a:t> (also known as </a:t>
            </a:r>
            <a:r>
              <a:rPr lang="en-IN" dirty="0">
                <a:hlinkClick r:id="rId3" tooltip="Vector (computing)"/>
              </a:rPr>
              <a:t>vector</a:t>
            </a:r>
            <a:r>
              <a:rPr lang="en-IN" dirty="0"/>
              <a:t> or </a:t>
            </a:r>
            <a:r>
              <a:rPr lang="en-IN" b="1" dirty="0"/>
              <a:t>multidimensional</a:t>
            </a:r>
            <a:r>
              <a:rPr lang="en-IN" dirty="0"/>
              <a:t> languages) generalize operations on </a:t>
            </a:r>
            <a:r>
              <a:rPr lang="en-IN" dirty="0">
                <a:hlinkClick r:id="rId4" tooltip="Scalar (computing)"/>
              </a:rPr>
              <a:t>scalars</a:t>
            </a:r>
            <a:r>
              <a:rPr lang="en-IN" dirty="0"/>
              <a:t> to apply transparently to </a:t>
            </a:r>
            <a:r>
              <a:rPr lang="en-IN" dirty="0">
                <a:hlinkClick r:id="rId5" tooltip="Vector (geometric)"/>
              </a:rPr>
              <a:t>vectors</a:t>
            </a:r>
            <a:r>
              <a:rPr lang="en-IN" dirty="0"/>
              <a:t>, </a:t>
            </a:r>
            <a:r>
              <a:rPr lang="en-IN" dirty="0">
                <a:hlinkClick r:id="rId6" tooltip="Matrix (mathematics)"/>
              </a:rPr>
              <a:t>matrices</a:t>
            </a:r>
            <a:r>
              <a:rPr lang="en-IN" dirty="0"/>
              <a:t>, and higher-dimensional arrays</a:t>
            </a:r>
            <a:r>
              <a:rPr lang="en-IN" dirty="0" smtClean="0"/>
              <a:t>.“ </a:t>
            </a:r>
          </a:p>
          <a:p>
            <a:r>
              <a:rPr lang="en-IN" dirty="0"/>
              <a:t>Allows applying an operation on multiple data items simultaneously</a:t>
            </a:r>
          </a:p>
          <a:p>
            <a:endParaRPr lang="en-IN" dirty="0" smtClean="0"/>
          </a:p>
          <a:p>
            <a:endParaRPr lang="en-IN" dirty="0" smtClean="0"/>
          </a:p>
          <a:p>
            <a:endParaRPr lang="en-IN" b="1"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238643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Languages</a:t>
            </a:r>
            <a:endParaRPr lang="en-IN" dirty="0"/>
          </a:p>
        </p:txBody>
      </p:sp>
      <p:sp>
        <p:nvSpPr>
          <p:cNvPr id="3" name="Content Placeholder 2"/>
          <p:cNvSpPr>
            <a:spLocks noGrp="1"/>
          </p:cNvSpPr>
          <p:nvPr>
            <p:ph idx="1"/>
          </p:nvPr>
        </p:nvSpPr>
        <p:spPr/>
        <p:txBody>
          <a:bodyPr/>
          <a:lstStyle/>
          <a:p>
            <a:endParaRPr lang="en-IN" dirty="0" smtClean="0"/>
          </a:p>
          <a:p>
            <a:r>
              <a:rPr lang="en-IN" dirty="0" smtClean="0"/>
              <a:t>Some languages and libraries support vectorization by default. Examples include:	</a:t>
            </a:r>
          </a:p>
          <a:p>
            <a:pPr lvl="1"/>
            <a:r>
              <a:rPr lang="en-IN" b="1" dirty="0" smtClean="0"/>
              <a:t>Python:  </a:t>
            </a:r>
            <a:r>
              <a:rPr lang="en-IN" b="1" dirty="0" err="1" smtClean="0"/>
              <a:t>Numpy</a:t>
            </a:r>
            <a:r>
              <a:rPr lang="en-IN" b="1" dirty="0" smtClean="0"/>
              <a:t>, </a:t>
            </a:r>
            <a:r>
              <a:rPr lang="en-IN" b="1" dirty="0" err="1" smtClean="0"/>
              <a:t>Scipy</a:t>
            </a:r>
            <a:r>
              <a:rPr lang="en-IN" b="1" dirty="0"/>
              <a:t> </a:t>
            </a:r>
            <a:r>
              <a:rPr lang="en-IN" b="1" dirty="0" smtClean="0"/>
              <a:t>etc.</a:t>
            </a:r>
          </a:p>
          <a:p>
            <a:pPr lvl="1"/>
            <a:r>
              <a:rPr lang="en-IN" b="1" dirty="0" smtClean="0"/>
              <a:t>MATLAB</a:t>
            </a:r>
          </a:p>
          <a:p>
            <a:pPr lvl="1"/>
            <a:r>
              <a:rPr lang="en-IN" b="1" dirty="0" smtClean="0"/>
              <a:t>GNU OCTAVE</a:t>
            </a:r>
          </a:p>
          <a:p>
            <a:pPr lvl="1"/>
            <a:r>
              <a:rPr lang="en-IN" b="1" dirty="0" smtClean="0"/>
              <a:t>R etc.</a:t>
            </a:r>
          </a:p>
          <a:p>
            <a:r>
              <a:rPr lang="en-IN" dirty="0" smtClean="0"/>
              <a:t>Usually they compute the vectors under the hood as efficient “</a:t>
            </a:r>
            <a:r>
              <a:rPr lang="en-IN" b="1" dirty="0" smtClean="0"/>
              <a:t>C”</a:t>
            </a:r>
            <a:r>
              <a:rPr lang="en-IN" dirty="0" smtClean="0"/>
              <a:t> or “</a:t>
            </a:r>
            <a:r>
              <a:rPr lang="en-IN" b="1" dirty="0" smtClean="0"/>
              <a:t>FORTRAN”</a:t>
            </a:r>
            <a:r>
              <a:rPr lang="en-IN" dirty="0" smtClean="0"/>
              <a:t> implementations.</a:t>
            </a:r>
          </a:p>
          <a:p>
            <a:pPr lvl="1"/>
            <a:endParaRPr lang="en-IN" b="1" dirty="0" smtClean="0"/>
          </a:p>
          <a:p>
            <a:pPr lvl="1"/>
            <a:endParaRPr lang="en-IN"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952892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Languages</a:t>
            </a:r>
            <a:endParaRPr lang="en-IN" dirty="0"/>
          </a:p>
        </p:txBody>
      </p:sp>
      <p:sp>
        <p:nvSpPr>
          <p:cNvPr id="3" name="Content Placeholder 2"/>
          <p:cNvSpPr>
            <a:spLocks noGrp="1"/>
          </p:cNvSpPr>
          <p:nvPr>
            <p:ph idx="1"/>
          </p:nvPr>
        </p:nvSpPr>
        <p:spPr/>
        <p:txBody>
          <a:bodyPr>
            <a:normAutofit/>
          </a:bodyPr>
          <a:lstStyle/>
          <a:p>
            <a:r>
              <a:rPr lang="en-IN" dirty="0" smtClean="0"/>
              <a:t>Recollect the addition of all elements of two vectors to give a new vector, which we implemented as a scalar code:</a:t>
            </a:r>
          </a:p>
          <a:p>
            <a:pPr marL="0" indent="0">
              <a:buNone/>
            </a:pPr>
            <a:r>
              <a:rPr lang="en-IN" dirty="0"/>
              <a:t>	</a:t>
            </a:r>
            <a:r>
              <a:rPr lang="en-IN" b="1" dirty="0">
                <a:solidFill>
                  <a:srgbClr val="0000FF"/>
                </a:solidFill>
                <a:highlight>
                  <a:srgbClr val="FFFFFF"/>
                </a:highlight>
                <a:latin typeface="Courier New" panose="02070309020205020404" pitchFamily="49" charset="0"/>
              </a:rPr>
              <a:t>for</a:t>
            </a:r>
            <a:r>
              <a:rPr lang="en-IN" dirty="0">
                <a:solidFill>
                  <a:srgbClr val="000000"/>
                </a:solidFill>
                <a:highlight>
                  <a:srgbClr val="FFFFFF"/>
                </a:highlight>
                <a:latin typeface="Courier New" panose="02070309020205020404" pitchFamily="49" charset="0"/>
              </a:rPr>
              <a:t> </a:t>
            </a:r>
            <a:r>
              <a:rPr lang="en-IN" dirty="0" err="1">
                <a:solidFill>
                  <a:srgbClr val="000000"/>
                </a:solidFill>
                <a:highlight>
                  <a:srgbClr val="FFFFFF"/>
                </a:highlight>
                <a:latin typeface="Courier New" panose="02070309020205020404" pitchFamily="49" charset="0"/>
              </a:rPr>
              <a:t>i</a:t>
            </a:r>
            <a:r>
              <a:rPr lang="en-IN" dirty="0">
                <a:solidFill>
                  <a:srgbClr val="000000"/>
                </a:solidFill>
                <a:highlight>
                  <a:srgbClr val="FFFFFF"/>
                </a:highlight>
                <a:latin typeface="Courier New" panose="02070309020205020404" pitchFamily="49" charset="0"/>
              </a:rPr>
              <a:t> </a:t>
            </a:r>
            <a:r>
              <a:rPr lang="en-IN" b="1" dirty="0">
                <a:solidFill>
                  <a:srgbClr val="0000FF"/>
                </a:solidFill>
                <a:highlight>
                  <a:srgbClr val="FFFFFF"/>
                </a:highlight>
                <a:latin typeface="Courier New" panose="02070309020205020404" pitchFamily="49" charset="0"/>
              </a:rPr>
              <a:t>in</a:t>
            </a:r>
            <a:r>
              <a:rPr lang="en-IN" dirty="0">
                <a:solidFill>
                  <a:srgbClr val="000000"/>
                </a:solidFill>
                <a:highlight>
                  <a:srgbClr val="FFFFFF"/>
                </a:highlight>
                <a:latin typeface="Courier New" panose="02070309020205020404" pitchFamily="49" charset="0"/>
              </a:rPr>
              <a:t> range</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len</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A</a:t>
            </a:r>
            <a:r>
              <a:rPr lang="en-IN" b="1" dirty="0">
                <a:solidFill>
                  <a:srgbClr val="000080"/>
                </a:solidFill>
                <a:highlight>
                  <a:srgbClr val="FFFFFF"/>
                </a:highlight>
                <a:latin typeface="Courier New" panose="02070309020205020404" pitchFamily="49" charset="0"/>
              </a:rPr>
              <a:t>)):</a:t>
            </a:r>
            <a:endParaRPr lang="en-IN" dirty="0">
              <a:solidFill>
                <a:srgbClr val="000000"/>
              </a:solidFill>
              <a:highlight>
                <a:srgbClr val="FFFFFF"/>
              </a:highlight>
              <a:latin typeface="Courier New" panose="02070309020205020404" pitchFamily="49" charset="0"/>
            </a:endParaRPr>
          </a:p>
          <a:p>
            <a:pPr marL="0" indent="0">
              <a:buNone/>
            </a:pPr>
            <a:r>
              <a:rPr lang="en-IN" dirty="0">
                <a:solidFill>
                  <a:srgbClr val="000000"/>
                </a:solidFill>
                <a:highlight>
                  <a:srgbClr val="FFFFFF"/>
                </a:highlight>
                <a:latin typeface="Courier New" panose="02070309020205020404" pitchFamily="49" charset="0"/>
              </a:rPr>
              <a:t>	</a:t>
            </a:r>
            <a:r>
              <a:rPr lang="en-IN" dirty="0" smtClean="0">
                <a:solidFill>
                  <a:srgbClr val="000000"/>
                </a:solidFill>
                <a:highlight>
                  <a:srgbClr val="FFFFFF"/>
                </a:highlight>
                <a:latin typeface="Courier New" panose="02070309020205020404" pitchFamily="49" charset="0"/>
              </a:rPr>
              <a:t>	C</a:t>
            </a:r>
            <a:r>
              <a:rPr lang="en-IN" b="1" dirty="0" smtClean="0">
                <a:solidFill>
                  <a:srgbClr val="000080"/>
                </a:solidFill>
                <a:highlight>
                  <a:srgbClr val="FFFFFF"/>
                </a:highlight>
                <a:latin typeface="Courier New" panose="02070309020205020404" pitchFamily="49" charset="0"/>
              </a:rPr>
              <a:t>[</a:t>
            </a:r>
            <a:r>
              <a:rPr lang="en-IN" dirty="0" err="1" smtClean="0">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B</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smtClean="0">
                <a:solidFill>
                  <a:srgbClr val="000080"/>
                </a:solidFill>
                <a:highlight>
                  <a:srgbClr val="FFFFFF"/>
                </a:highlight>
                <a:latin typeface="Courier New" panose="02070309020205020404" pitchFamily="49" charset="0"/>
              </a:rPr>
              <a:t>]</a:t>
            </a:r>
          </a:p>
          <a:p>
            <a:pPr marL="0" indent="0">
              <a:buNone/>
            </a:pPr>
            <a:endParaRPr lang="en-IN" b="1" dirty="0">
              <a:solidFill>
                <a:srgbClr val="000080"/>
              </a:solidFill>
              <a:highlight>
                <a:srgbClr val="FFFFFF"/>
              </a:highlight>
              <a:latin typeface="Courier New" panose="02070309020205020404" pitchFamily="49" charset="0"/>
            </a:endParaRPr>
          </a:p>
          <a:p>
            <a:r>
              <a:rPr lang="en-IN" dirty="0" smtClean="0">
                <a:solidFill>
                  <a:schemeClr val="tx1"/>
                </a:solidFill>
                <a:highlight>
                  <a:srgbClr val="FFFFFF"/>
                </a:highlight>
                <a:latin typeface="Courier New" panose="02070309020205020404" pitchFamily="49" charset="0"/>
              </a:rPr>
              <a:t>In an array language, it is quite simple to write:</a:t>
            </a:r>
            <a:endParaRPr lang="en-IN" b="1" dirty="0" smtClean="0">
              <a:solidFill>
                <a:schemeClr val="tx1"/>
              </a:solidFill>
              <a:highlight>
                <a:srgbClr val="FFFFFF"/>
              </a:highlight>
              <a:latin typeface="Courier New" panose="02070309020205020404" pitchFamily="49" charset="0"/>
            </a:endParaRPr>
          </a:p>
          <a:p>
            <a:pPr marL="457200" lvl="1" indent="0">
              <a:buNone/>
            </a:pPr>
            <a:r>
              <a:rPr lang="en-IN" b="1" dirty="0" smtClean="0">
                <a:solidFill>
                  <a:schemeClr val="tx1"/>
                </a:solidFill>
                <a:highlight>
                  <a:srgbClr val="FFFFFF"/>
                </a:highlight>
                <a:latin typeface="Courier New" panose="02070309020205020404" pitchFamily="49" charset="0"/>
              </a:rPr>
              <a:t>C = A + B</a:t>
            </a:r>
            <a:endParaRPr lang="en-IN" b="1" dirty="0">
              <a:solidFill>
                <a:schemeClr val="tx1"/>
              </a:solidFill>
              <a:highlight>
                <a:srgbClr val="FFFFFF"/>
              </a:highlight>
              <a:latin typeface="Courier New" panose="02070309020205020404" pitchFamily="49" charset="0"/>
            </a:endParaRPr>
          </a:p>
          <a:p>
            <a:pPr marL="0" indent="0">
              <a:buNone/>
            </a:pPr>
            <a:r>
              <a:rPr lang="en-IN" b="1" dirty="0" smtClean="0">
                <a:solidFill>
                  <a:srgbClr val="000080"/>
                </a:solidFill>
                <a:highlight>
                  <a:srgbClr val="FFFFFF"/>
                </a:highlight>
                <a:latin typeface="Courier New" panose="02070309020205020404" pitchFamily="49" charset="0"/>
              </a:rPr>
              <a:t/>
            </a:r>
            <a:br>
              <a:rPr lang="en-IN" b="1" dirty="0" smtClean="0">
                <a:solidFill>
                  <a:srgbClr val="000080"/>
                </a:solidFill>
                <a:highlight>
                  <a:srgbClr val="FFFFFF"/>
                </a:highlight>
                <a:latin typeface="Courier New" panose="02070309020205020404" pitchFamily="49" charset="0"/>
              </a:rPr>
            </a:br>
            <a:r>
              <a:rPr lang="en-IN" b="1" dirty="0" smtClean="0">
                <a:solidFill>
                  <a:srgbClr val="000080"/>
                </a:solidFill>
                <a:highlight>
                  <a:srgbClr val="FFFFFF"/>
                </a:highlight>
                <a:latin typeface="Courier New" panose="02070309020205020404" pitchFamily="49" charset="0"/>
              </a:rPr>
              <a:t/>
            </a:r>
            <a:br>
              <a:rPr lang="en-IN" b="1" dirty="0" smtClean="0">
                <a:solidFill>
                  <a:srgbClr val="000080"/>
                </a:solidFill>
                <a:highlight>
                  <a:srgbClr val="FFFFFF"/>
                </a:highlight>
                <a:latin typeface="Courier New" panose="02070309020205020404" pitchFamily="49" charset="0"/>
              </a:rPr>
            </a:b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Rectangle 4"/>
          <p:cNvSpPr/>
          <p:nvPr/>
        </p:nvSpPr>
        <p:spPr>
          <a:xfrm>
            <a:off x="2771004" y="2751908"/>
            <a:ext cx="4275908" cy="1114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1228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 why </a:t>
            </a:r>
            <a:r>
              <a:rPr lang="en-IN" dirty="0" err="1" smtClean="0"/>
              <a:t>Vectorize</a:t>
            </a:r>
            <a:r>
              <a:rPr lang="en-IN" dirty="0" smtClean="0"/>
              <a:t>?</a:t>
            </a:r>
            <a:endParaRPr lang="en-IN" dirty="0"/>
          </a:p>
        </p:txBody>
      </p:sp>
      <p:sp>
        <p:nvSpPr>
          <p:cNvPr id="3" name="Content Placeholder 2"/>
          <p:cNvSpPr>
            <a:spLocks noGrp="1"/>
          </p:cNvSpPr>
          <p:nvPr>
            <p:ph idx="1"/>
          </p:nvPr>
        </p:nvSpPr>
        <p:spPr/>
        <p:txBody>
          <a:bodyPr/>
          <a:lstStyle/>
          <a:p>
            <a:r>
              <a:rPr lang="en-IN" dirty="0" smtClean="0"/>
              <a:t>Simple to write; no need of writing loops incessantly.</a:t>
            </a:r>
          </a:p>
          <a:p>
            <a:r>
              <a:rPr lang="en-IN" dirty="0" smtClean="0"/>
              <a:t>Expressive, from a mathematical point of view.</a:t>
            </a:r>
          </a:p>
          <a:p>
            <a:r>
              <a:rPr lang="en-IN" dirty="0" smtClean="0"/>
              <a:t>But those are not the major reason for vectorising code. </a:t>
            </a:r>
          </a:p>
          <a:p>
            <a:pPr lvl="1"/>
            <a:r>
              <a:rPr lang="en-IN" dirty="0" smtClean="0"/>
              <a:t>Most modern CPUs and GPUs provide support for vectorised code, which runs very efficiently, operating in a SIMD style.</a:t>
            </a:r>
          </a:p>
          <a:p>
            <a:pPr lvl="1"/>
            <a:r>
              <a:rPr lang="en-IN" dirty="0" smtClean="0"/>
              <a:t>Can take advantage of SSE ( Streaming SIMD Extensions) and AVX instructions, which operate on 4, 8 or more data simultaneously.</a:t>
            </a:r>
          </a:p>
          <a:p>
            <a:pPr lvl="1"/>
            <a:r>
              <a:rPr lang="en-IN" dirty="0" smtClean="0"/>
              <a:t>GPUs take it even further: Can operate on a large number, typically in thousands, of data at once. ( More on it later!)</a:t>
            </a:r>
          </a:p>
          <a:p>
            <a:pPr lvl="1"/>
            <a:endParaRPr lang="en-IN" dirty="0" smtClean="0"/>
          </a:p>
          <a:p>
            <a:pPr lvl="1"/>
            <a:endParaRPr lang="en-IN" dirty="0"/>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995713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864</TotalTime>
  <Words>1556</Words>
  <Application>Microsoft Office PowerPoint</Application>
  <PresentationFormat>Widescreen</PresentationFormat>
  <Paragraphs>239</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Black</vt:lpstr>
      <vt:lpstr>Calibri</vt:lpstr>
      <vt:lpstr>Cambria Math</vt:lpstr>
      <vt:lpstr>Century Gothic</vt:lpstr>
      <vt:lpstr>Courier New</vt:lpstr>
      <vt:lpstr>Wingdings 3</vt:lpstr>
      <vt:lpstr>Wisp</vt:lpstr>
      <vt:lpstr>Vectorizing common HEP analysis algorithms</vt:lpstr>
      <vt:lpstr>Contents </vt:lpstr>
      <vt:lpstr>Scalar Pogramming and Vectorization</vt:lpstr>
      <vt:lpstr>Scalar Programming</vt:lpstr>
      <vt:lpstr>Scalar Programming</vt:lpstr>
      <vt:lpstr>What is Vectorization?</vt:lpstr>
      <vt:lpstr>Array Languages</vt:lpstr>
      <vt:lpstr>Array Languages</vt:lpstr>
      <vt:lpstr>So why Vectorize?</vt:lpstr>
      <vt:lpstr>Vectorization and GPUs</vt:lpstr>
      <vt:lpstr>General Purpose GPU (GPGPU) Programming</vt:lpstr>
      <vt:lpstr>Vectorization and GPGPU programming</vt:lpstr>
      <vt:lpstr>Autovectorization</vt:lpstr>
      <vt:lpstr>Autovectorization</vt:lpstr>
      <vt:lpstr>Autovectorization </vt:lpstr>
      <vt:lpstr>Autovectorization</vt:lpstr>
      <vt:lpstr>Barriers to Autovectorization</vt:lpstr>
      <vt:lpstr>Barriers to Autovectorization</vt:lpstr>
      <vt:lpstr>Vectorization of HEP analysis algorithms</vt:lpstr>
      <vt:lpstr>Algorithms Considered</vt:lpstr>
      <vt:lpstr>Argproduct</vt:lpstr>
      <vt:lpstr>Motivation: Relativistic mass and boson detection</vt:lpstr>
      <vt:lpstr>Motivation: Relativistic mass and boson detection</vt:lpstr>
      <vt:lpstr>Argproduct</vt:lpstr>
      <vt:lpstr>Argproduct</vt:lpstr>
      <vt:lpstr>Argproduct</vt:lpstr>
      <vt:lpstr>Argproduct</vt:lpstr>
      <vt:lpstr>Argproduct</vt:lpstr>
      <vt:lpstr>Performance Improvements of argproduct</vt:lpstr>
      <vt:lpstr>Local Reduction</vt:lpstr>
      <vt:lpstr>Motivation: Generated Reconstructed particle matching</vt:lpstr>
      <vt:lpstr>Local Reduction</vt:lpstr>
      <vt:lpstr>Local reduction</vt:lpstr>
      <vt:lpstr>Local Reduction</vt:lpstr>
      <vt:lpstr>Local Reduction performance</vt:lpstr>
      <vt:lpstr>Conclusions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Vectorizing common HEP analysis algorithms</dc:title>
  <dc:creator>Jaydeep</dc:creator>
  <cp:lastModifiedBy>Jaydeep</cp:lastModifiedBy>
  <cp:revision>125</cp:revision>
  <dcterms:created xsi:type="dcterms:W3CDTF">2018-08-12T10:35:50Z</dcterms:created>
  <dcterms:modified xsi:type="dcterms:W3CDTF">2018-08-13T06:55:10Z</dcterms:modified>
</cp:coreProperties>
</file>