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60" r:id="rId5"/>
    <p:sldId id="294" r:id="rId6"/>
    <p:sldId id="261" r:id="rId7"/>
    <p:sldId id="272" r:id="rId8"/>
    <p:sldId id="274" r:id="rId9"/>
    <p:sldId id="275" r:id="rId10"/>
    <p:sldId id="263" r:id="rId11"/>
    <p:sldId id="278" r:id="rId12"/>
    <p:sldId id="279" r:id="rId13"/>
    <p:sldId id="265" r:id="rId14"/>
    <p:sldId id="280" r:id="rId15"/>
    <p:sldId id="267" r:id="rId16"/>
    <p:sldId id="282" r:id="rId17"/>
    <p:sldId id="269" r:id="rId18"/>
    <p:sldId id="284" r:id="rId19"/>
    <p:sldId id="285" r:id="rId20"/>
    <p:sldId id="286" r:id="rId21"/>
    <p:sldId id="287" r:id="rId22"/>
    <p:sldId id="288" r:id="rId23"/>
    <p:sldId id="289" r:id="rId24"/>
    <p:sldId id="290" r:id="rId25"/>
    <p:sldId id="291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71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A47452-BC8D-41FE-9359-1D45C38F703A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9356E3-B46A-49DD-93D8-A64E57C5A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8026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620" y="374900"/>
            <a:ext cx="10994761" cy="814427"/>
          </a:xfrm>
        </p:spPr>
        <p:txBody>
          <a:bodyPr>
            <a:normAutofit/>
          </a:bodyPr>
          <a:lstStyle>
            <a:lvl1pPr algn="r">
              <a:defRPr sz="48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5839" y="2207360"/>
            <a:ext cx="5386917" cy="639763"/>
          </a:xfrm>
        </p:spPr>
        <p:txBody>
          <a:bodyPr anchor="b"/>
          <a:lstStyle>
            <a:lvl1pPr marL="0" indent="0" algn="ctr">
              <a:buNone/>
              <a:defRPr sz="3200" b="1">
                <a:solidFill>
                  <a:srgbClr val="002060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5839" y="3021787"/>
            <a:ext cx="5386917" cy="2850495"/>
          </a:xfrm>
        </p:spPr>
        <p:txBody>
          <a:bodyPr/>
          <a:lstStyle>
            <a:lvl1pPr algn="ctr">
              <a:defRPr sz="3200">
                <a:solidFill>
                  <a:srgbClr val="002060"/>
                </a:solidFill>
              </a:defRPr>
            </a:lvl1pPr>
            <a:lvl2pPr algn="ctr">
              <a:defRPr sz="2667">
                <a:solidFill>
                  <a:srgbClr val="002060"/>
                </a:solidFill>
              </a:defRPr>
            </a:lvl2pPr>
            <a:lvl3pPr algn="ctr">
              <a:defRPr sz="2400">
                <a:solidFill>
                  <a:srgbClr val="002060"/>
                </a:solidFill>
              </a:defRPr>
            </a:lvl3pPr>
            <a:lvl4pPr algn="ctr">
              <a:defRPr sz="2133">
                <a:solidFill>
                  <a:srgbClr val="002060"/>
                </a:solidFill>
              </a:defRPr>
            </a:lvl4pPr>
            <a:lvl5pPr algn="ctr">
              <a:defRPr sz="2133">
                <a:solidFill>
                  <a:srgbClr val="002060"/>
                </a:solidFill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1" y="2207360"/>
            <a:ext cx="5389033" cy="639763"/>
          </a:xfrm>
        </p:spPr>
        <p:txBody>
          <a:bodyPr anchor="b"/>
          <a:lstStyle>
            <a:lvl1pPr marL="0" indent="0" algn="ctr">
              <a:buNone/>
              <a:defRPr sz="3200" b="1">
                <a:solidFill>
                  <a:srgbClr val="002060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6001" y="3021787"/>
            <a:ext cx="5389033" cy="2850495"/>
          </a:xfrm>
        </p:spPr>
        <p:txBody>
          <a:bodyPr/>
          <a:lstStyle>
            <a:lvl1pPr algn="ctr">
              <a:defRPr sz="3200">
                <a:solidFill>
                  <a:srgbClr val="002060"/>
                </a:solidFill>
              </a:defRPr>
            </a:lvl1pPr>
            <a:lvl2pPr algn="ctr">
              <a:defRPr sz="2667">
                <a:solidFill>
                  <a:srgbClr val="002060"/>
                </a:solidFill>
              </a:defRPr>
            </a:lvl2pPr>
            <a:lvl3pPr algn="ctr">
              <a:defRPr sz="2400">
                <a:solidFill>
                  <a:srgbClr val="002060"/>
                </a:solidFill>
              </a:defRPr>
            </a:lvl3pPr>
            <a:lvl4pPr algn="ctr">
              <a:defRPr sz="2133">
                <a:solidFill>
                  <a:srgbClr val="002060"/>
                </a:solidFill>
              </a:defRPr>
            </a:lvl4pPr>
            <a:lvl5pPr algn="ctr">
              <a:defRPr sz="2133">
                <a:solidFill>
                  <a:srgbClr val="002060"/>
                </a:solidFill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5508" y="578507"/>
            <a:ext cx="8347873" cy="763525"/>
          </a:xfrm>
        </p:spPr>
        <p:txBody>
          <a:bodyPr>
            <a:normAutofit/>
          </a:bodyPr>
          <a:lstStyle>
            <a:lvl1pPr algn="l">
              <a:defRPr sz="480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45508" y="1596541"/>
            <a:ext cx="8347873" cy="4477808"/>
          </a:xfrm>
        </p:spPr>
        <p:txBody>
          <a:bodyPr>
            <a:normAutofit/>
          </a:bodyPr>
          <a:lstStyle>
            <a:lvl1pPr>
              <a:defRPr sz="3200">
                <a:solidFill>
                  <a:srgbClr val="002060"/>
                </a:solidFill>
              </a:defRPr>
            </a:lvl1pPr>
            <a:lvl2pPr>
              <a:defRPr sz="1600">
                <a:solidFill>
                  <a:srgbClr val="002060"/>
                </a:solidFill>
              </a:defRPr>
            </a:lvl2pPr>
            <a:lvl3pPr>
              <a:defRPr sz="1400">
                <a:solidFill>
                  <a:srgbClr val="002060"/>
                </a:solidFill>
              </a:defRPr>
            </a:lvl3pPr>
            <a:lvl4pPr>
              <a:defRPr sz="1200">
                <a:solidFill>
                  <a:srgbClr val="002060"/>
                </a:solidFill>
              </a:defRPr>
            </a:lvl4pPr>
            <a:lvl5pPr>
              <a:defRPr sz="1200">
                <a:solidFill>
                  <a:srgbClr val="00206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620" y="374900"/>
            <a:ext cx="10994760" cy="814427"/>
          </a:xfrm>
        </p:spPr>
        <p:txBody>
          <a:bodyPr>
            <a:normAutofit/>
          </a:bodyPr>
          <a:lstStyle>
            <a:lvl1pPr algn="r">
              <a:defRPr sz="48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8621" y="1596540"/>
            <a:ext cx="10994760" cy="4682947"/>
          </a:xfrm>
        </p:spPr>
        <p:txBody>
          <a:bodyPr>
            <a:normAutofit/>
          </a:bodyPr>
          <a:lstStyle>
            <a:lvl1pPr algn="l">
              <a:defRPr sz="3200">
                <a:solidFill>
                  <a:srgbClr val="002060"/>
                </a:solidFill>
              </a:defRPr>
            </a:lvl1pPr>
            <a:lvl2pPr algn="l">
              <a:defRPr sz="1600">
                <a:solidFill>
                  <a:srgbClr val="002060"/>
                </a:solidFill>
              </a:defRPr>
            </a:lvl2pPr>
            <a:lvl3pPr algn="l">
              <a:defRPr sz="1400">
                <a:solidFill>
                  <a:srgbClr val="002060"/>
                </a:solidFill>
              </a:defRPr>
            </a:lvl3pPr>
            <a:lvl4pPr algn="l">
              <a:defRPr sz="1200">
                <a:solidFill>
                  <a:srgbClr val="002060"/>
                </a:solidFill>
              </a:defRPr>
            </a:lvl4pPr>
            <a:lvl5pPr algn="l">
              <a:defRPr sz="1200">
                <a:solidFill>
                  <a:srgbClr val="00206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041901" y="2207360"/>
            <a:ext cx="8347873" cy="2036067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8620" y="5057853"/>
            <a:ext cx="10791153" cy="814427"/>
          </a:xfrm>
        </p:spPr>
        <p:txBody>
          <a:bodyPr>
            <a:normAutofit/>
          </a:bodyPr>
          <a:lstStyle>
            <a:lvl1pPr marL="0" indent="0" algn="r">
              <a:buNone/>
              <a:defRPr sz="3733" b="0" i="0">
                <a:solidFill>
                  <a:srgbClr val="0070C0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igher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30175-03AE-67F3-22FD-2EE24C8AA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8683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7A12E7-811B-5106-6B81-CFE6BF6A2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2A3E2-B3DB-4B32-B75F-822B39C94BA4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0A86B7-BD80-45B3-CB2B-CDE9CA6F1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464133-1DBA-F647-A18C-61D3CB10B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1C610-5E99-4CA5-A100-777279807D7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3C5575A-0F4C-5183-CD2C-28E6D59ADC0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200" y="1143000"/>
            <a:ext cx="10515600" cy="50752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43682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A9F50-E226-EE3A-5F92-CF06BD91C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385257"/>
            <a:ext cx="3932237" cy="136509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94B702-5FCA-A265-B811-70314B0035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915482"/>
            <a:ext cx="6172200" cy="415756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E28087-1947-0A14-AABA-D8615323CE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985457"/>
            <a:ext cx="3932237" cy="325157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9A4349-F5D9-6466-F598-67A7060BC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2A3E2-B3DB-4B32-B75F-822B39C94BA4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598CB8-C613-BDE9-895F-3ADE976E8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AC42A6-E4A2-27BF-6F2F-A88A96AA6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1C610-5E99-4CA5-A100-777279807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435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4/1/2025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07D83C-363B-4338-B99E-91525119F2FF}"/>
              </a:ext>
            </a:extLst>
          </p:cNvPr>
          <p:cNvSpPr txBox="1"/>
          <p:nvPr userDrawn="1"/>
        </p:nvSpPr>
        <p:spPr>
          <a:xfrm>
            <a:off x="-12200" y="6951663"/>
            <a:ext cx="11186167" cy="66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7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867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3" r:id="rId2"/>
    <p:sldLayoutId id="2147483660" r:id="rId3"/>
    <p:sldLayoutId id="2147483650" r:id="rId4"/>
    <p:sldLayoutId id="2147483649" r:id="rId5"/>
    <p:sldLayoutId id="2147483667" r:id="rId6"/>
    <p:sldLayoutId id="2147483668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7" Type="http://schemas.openxmlformats.org/officeDocument/2006/relationships/slide" Target="slide17.xml"/><Relationship Id="rId2" Type="http://schemas.openxmlformats.org/officeDocument/2006/relationships/slide" Target="slide4.xml"/><Relationship Id="rId1" Type="http://schemas.openxmlformats.org/officeDocument/2006/relationships/slideLayout" Target="../slideLayouts/slideLayout3.xml"/><Relationship Id="rId6" Type="http://schemas.openxmlformats.org/officeDocument/2006/relationships/slide" Target="slide15.xml"/><Relationship Id="rId5" Type="http://schemas.openxmlformats.org/officeDocument/2006/relationships/slide" Target="slide13.xml"/><Relationship Id="rId4" Type="http://schemas.openxmlformats.org/officeDocument/2006/relationships/slide" Target="slide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860E5-36F4-7E35-A600-EB92CD7D22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1901" y="2207360"/>
            <a:ext cx="8712564" cy="2366422"/>
          </a:xfrm>
        </p:spPr>
        <p:txBody>
          <a:bodyPr>
            <a:normAutofit fontScale="90000"/>
          </a:bodyPr>
          <a:lstStyle/>
          <a:p>
            <a:pPr lvl="0"/>
            <a:r>
              <a:rPr lang="en-US"/>
              <a:t>Which Are The Most </a:t>
            </a:r>
            <a:br>
              <a:rPr lang="en-US"/>
            </a:br>
            <a:r>
              <a:rPr lang="en-US"/>
              <a:t>Valued Data Science Skills? </a:t>
            </a:r>
            <a:br>
              <a:rPr lang="en-US"/>
            </a:br>
            <a:r>
              <a:rPr lang="en-US" sz="3100"/>
              <a:t>Jayden Jiang, Sergio Belich</a:t>
            </a:r>
            <a:br>
              <a:rPr lang="en-US"/>
            </a:br>
            <a:endParaRPr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129B18-054B-48A9-4F37-1E19E24B63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25000" lnSpcReduction="20000"/>
          </a:bodyPr>
          <a:lstStyle/>
          <a:p>
            <a:pPr marL="0" lvl="0" indent="0">
              <a:buNone/>
            </a:pPr>
            <a:br>
              <a:rPr sz="11200"/>
            </a:br>
            <a:endParaRPr lang="en-US" sz="6400"/>
          </a:p>
          <a:p>
            <a:pPr marL="0" lvl="0" indent="0">
              <a:buNone/>
            </a:pPr>
            <a:endParaRPr lang="en-US" sz="6400"/>
          </a:p>
          <a:p>
            <a:pPr marL="0" lvl="0" indent="0">
              <a:buNone/>
            </a:pPr>
            <a:endParaRPr lang="en-US" sz="6400"/>
          </a:p>
          <a:p>
            <a:pPr marL="0" lvl="0" indent="0">
              <a:buNone/>
            </a:pPr>
            <a:r>
              <a:rPr lang="en-US" sz="6400"/>
              <a:t>Data 607 Project 3</a:t>
            </a:r>
            <a:endParaRPr sz="640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B686A9-43F1-E916-98A5-D26EED8F9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lvl="0" indent="0">
              <a:buNone/>
            </a:pPr>
            <a:r>
              <a:t>2025-03-26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4AE83-17E7-FB68-F082-F51260210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rPr dirty="0"/>
              <a:t>Word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5A47DF-3751-B04E-0076-6E1D93A082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sz="2800" dirty="0"/>
              <a:t>Method to identify and categorize relevant data science skills:</a:t>
            </a:r>
          </a:p>
          <a:p>
            <a:pPr marL="457200" lvl="0" indent="-457200">
              <a:buAutoNum type="arabicPeriod"/>
            </a:pPr>
            <a:r>
              <a:rPr sz="2800" dirty="0"/>
              <a:t>Count frequency of raw skill tokens</a:t>
            </a:r>
          </a:p>
          <a:p>
            <a:pPr marL="457200" lvl="0" indent="-457200">
              <a:buAutoNum type="arabicPeriod"/>
            </a:pPr>
            <a:r>
              <a:rPr sz="2800" dirty="0"/>
              <a:t>Export for manual review and classification</a:t>
            </a:r>
          </a:p>
          <a:p>
            <a:pPr marL="457200" lvl="0" indent="-457200">
              <a:buAutoNum type="arabicPeriod"/>
            </a:pPr>
            <a:r>
              <a:rPr sz="2800" dirty="0"/>
              <a:t>Create refined dictionary of core data science skills</a:t>
            </a:r>
          </a:p>
          <a:p>
            <a:pPr marL="457200" lvl="0" indent="-457200">
              <a:buAutoNum type="arabicPeriod"/>
            </a:pPr>
            <a:r>
              <a:rPr sz="2800" dirty="0"/>
              <a:t>Filter dataset to retain only relevant skills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4AE83-17E7-FB68-F082-F51260210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Word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5A47DF-3751-B04E-0076-6E1D93A082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indent="0">
              <a:buNone/>
            </a:pPr>
            <a:r>
              <a:rPr lang="en-US" sz="2200" b="1" dirty="0"/>
              <a:t>Step 1 Create Frequency-based metrics</a:t>
            </a:r>
            <a:br>
              <a:rPr dirty="0"/>
            </a:br>
            <a:r>
              <a:rPr sz="1700" dirty="0" err="1"/>
              <a:t>term_metrics</a:t>
            </a:r>
            <a:r>
              <a:rPr sz="1700" dirty="0"/>
              <a:t> </a:t>
            </a:r>
            <a:r>
              <a:rPr sz="1700" dirty="0">
                <a:solidFill>
                  <a:srgbClr val="007020"/>
                </a:solidFill>
              </a:rPr>
              <a:t>&lt;-</a:t>
            </a:r>
            <a:r>
              <a:rPr sz="1700" dirty="0"/>
              <a:t> </a:t>
            </a:r>
            <a:r>
              <a:rPr sz="1700" dirty="0" err="1"/>
              <a:t>skill_tokens</a:t>
            </a:r>
            <a:r>
              <a:rPr sz="1700" dirty="0"/>
              <a:t> </a:t>
            </a:r>
            <a:r>
              <a:rPr sz="1700" dirty="0">
                <a:solidFill>
                  <a:srgbClr val="4070A0"/>
                </a:solidFill>
              </a:rPr>
              <a:t>%&gt;%</a:t>
            </a:r>
            <a:br>
              <a:rPr sz="1700" dirty="0"/>
            </a:br>
            <a:r>
              <a:rPr sz="1700" dirty="0"/>
              <a:t>  </a:t>
            </a:r>
            <a:r>
              <a:rPr sz="1700" dirty="0">
                <a:solidFill>
                  <a:srgbClr val="06287E"/>
                </a:solidFill>
              </a:rPr>
              <a:t>count</a:t>
            </a:r>
            <a:r>
              <a:rPr sz="1700" dirty="0"/>
              <a:t>(skill, </a:t>
            </a:r>
            <a:r>
              <a:rPr sz="1700" dirty="0">
                <a:solidFill>
                  <a:srgbClr val="7D9029"/>
                </a:solidFill>
              </a:rPr>
              <a:t>sort =</a:t>
            </a:r>
            <a:r>
              <a:rPr sz="1700" dirty="0"/>
              <a:t> </a:t>
            </a:r>
            <a:r>
              <a:rPr sz="1700" dirty="0">
                <a:solidFill>
                  <a:srgbClr val="880000"/>
                </a:solidFill>
              </a:rPr>
              <a:t>TRUE</a:t>
            </a:r>
            <a:r>
              <a:rPr sz="1700" dirty="0"/>
              <a:t>) </a:t>
            </a:r>
            <a:r>
              <a:rPr sz="1700" dirty="0">
                <a:solidFill>
                  <a:srgbClr val="4070A0"/>
                </a:solidFill>
              </a:rPr>
              <a:t>%&gt;%</a:t>
            </a:r>
            <a:br>
              <a:rPr sz="1700" dirty="0"/>
            </a:br>
            <a:r>
              <a:rPr sz="1700" dirty="0"/>
              <a:t>  </a:t>
            </a:r>
            <a:r>
              <a:rPr sz="1700" dirty="0">
                <a:solidFill>
                  <a:srgbClr val="06287E"/>
                </a:solidFill>
              </a:rPr>
              <a:t>rename</a:t>
            </a:r>
            <a:r>
              <a:rPr sz="1700" dirty="0"/>
              <a:t>(</a:t>
            </a:r>
            <a:r>
              <a:rPr sz="1700" dirty="0">
                <a:solidFill>
                  <a:srgbClr val="7D9029"/>
                </a:solidFill>
              </a:rPr>
              <a:t>frequency =</a:t>
            </a:r>
            <a:r>
              <a:rPr sz="1700" dirty="0"/>
              <a:t> n)</a:t>
            </a:r>
            <a:br>
              <a:rPr dirty="0"/>
            </a:br>
            <a:br>
              <a:rPr dirty="0"/>
            </a:br>
            <a:r>
              <a:rPr lang="en-US" sz="2200" b="1" dirty="0"/>
              <a:t>Step 2 Export terms to CSV for manual labeling</a:t>
            </a:r>
            <a:br>
              <a:rPr dirty="0"/>
            </a:br>
            <a:r>
              <a:rPr sz="1700" dirty="0" err="1">
                <a:solidFill>
                  <a:srgbClr val="06287E"/>
                </a:solidFill>
              </a:rPr>
              <a:t>write_csv</a:t>
            </a:r>
            <a:r>
              <a:rPr sz="1700" dirty="0"/>
              <a:t>(</a:t>
            </a:r>
            <a:r>
              <a:rPr sz="1700" dirty="0" err="1"/>
              <a:t>term_metrics</a:t>
            </a:r>
            <a:r>
              <a:rPr sz="1700" dirty="0"/>
              <a:t>, </a:t>
            </a:r>
            <a:r>
              <a:rPr sz="1700" dirty="0">
                <a:solidFill>
                  <a:srgbClr val="4070A0"/>
                </a:solidFill>
              </a:rPr>
              <a:t>"term_metrics_for_labeling.csv"</a:t>
            </a:r>
            <a:r>
              <a:rPr sz="1700" dirty="0"/>
              <a:t>)</a:t>
            </a:r>
            <a:br>
              <a:rPr dirty="0"/>
            </a:br>
            <a:endParaRPr lang="en-US" dirty="0"/>
          </a:p>
          <a:p>
            <a:pPr indent="0">
              <a:buNone/>
            </a:pPr>
            <a:r>
              <a:rPr lang="en-US" sz="2200" b="1" dirty="0"/>
              <a:t>Step 3 Extract the top N skills from </a:t>
            </a:r>
            <a:r>
              <a:rPr lang="en-US" sz="2200" b="1" dirty="0" err="1"/>
              <a:t>skill_terms_clean</a:t>
            </a:r>
            <a:br>
              <a:rPr dirty="0"/>
            </a:br>
            <a:r>
              <a:rPr sz="1700" dirty="0" err="1"/>
              <a:t>top_n_skills</a:t>
            </a:r>
            <a:r>
              <a:rPr sz="1700" dirty="0"/>
              <a:t> </a:t>
            </a:r>
            <a:r>
              <a:rPr sz="1700" dirty="0">
                <a:solidFill>
                  <a:srgbClr val="007020"/>
                </a:solidFill>
              </a:rPr>
              <a:t>&lt;-</a:t>
            </a:r>
            <a:r>
              <a:rPr sz="1700" dirty="0"/>
              <a:t> </a:t>
            </a:r>
            <a:r>
              <a:rPr sz="1700" dirty="0">
                <a:solidFill>
                  <a:srgbClr val="40A070"/>
                </a:solidFill>
              </a:rPr>
              <a:t>20</a:t>
            </a:r>
            <a:r>
              <a:rPr sz="1700" dirty="0"/>
              <a:t> </a:t>
            </a:r>
            <a:r>
              <a:rPr sz="1700" i="1" dirty="0">
                <a:solidFill>
                  <a:srgbClr val="60A0B0"/>
                </a:solidFill>
              </a:rPr>
              <a:t>#starting with 20</a:t>
            </a:r>
            <a:br>
              <a:rPr sz="1700" dirty="0"/>
            </a:br>
            <a:r>
              <a:rPr sz="1700" dirty="0" err="1"/>
              <a:t>top_skills</a:t>
            </a:r>
            <a:r>
              <a:rPr sz="1700" dirty="0"/>
              <a:t> </a:t>
            </a:r>
            <a:r>
              <a:rPr sz="1700" dirty="0">
                <a:solidFill>
                  <a:srgbClr val="007020"/>
                </a:solidFill>
              </a:rPr>
              <a:t>&lt;-</a:t>
            </a:r>
            <a:r>
              <a:rPr sz="1700" dirty="0"/>
              <a:t> </a:t>
            </a:r>
            <a:r>
              <a:rPr sz="1700" dirty="0" err="1"/>
              <a:t>skill_terms_clean</a:t>
            </a:r>
            <a:r>
              <a:rPr sz="1700" dirty="0"/>
              <a:t> </a:t>
            </a:r>
            <a:r>
              <a:rPr sz="1700" dirty="0">
                <a:solidFill>
                  <a:srgbClr val="4070A0"/>
                </a:solidFill>
              </a:rPr>
              <a:t>%&gt;%</a:t>
            </a:r>
            <a:br>
              <a:rPr sz="1700" dirty="0"/>
            </a:br>
            <a:r>
              <a:rPr sz="1700" dirty="0"/>
              <a:t>  </a:t>
            </a:r>
            <a:r>
              <a:rPr sz="1700" dirty="0" err="1">
                <a:solidFill>
                  <a:srgbClr val="06287E"/>
                </a:solidFill>
              </a:rPr>
              <a:t>slice_head</a:t>
            </a:r>
            <a:r>
              <a:rPr sz="1700" dirty="0"/>
              <a:t>(</a:t>
            </a:r>
            <a:r>
              <a:rPr sz="1700" dirty="0">
                <a:solidFill>
                  <a:srgbClr val="7D9029"/>
                </a:solidFill>
              </a:rPr>
              <a:t>n =</a:t>
            </a:r>
            <a:r>
              <a:rPr sz="1700" dirty="0"/>
              <a:t> </a:t>
            </a:r>
            <a:r>
              <a:rPr sz="1700" dirty="0" err="1"/>
              <a:t>top_n_skills</a:t>
            </a:r>
            <a:r>
              <a:rPr sz="1700" dirty="0"/>
              <a:t>) </a:t>
            </a:r>
            <a:r>
              <a:rPr sz="1700" dirty="0">
                <a:solidFill>
                  <a:srgbClr val="4070A0"/>
                </a:solidFill>
              </a:rPr>
              <a:t>%&gt;%</a:t>
            </a:r>
            <a:br>
              <a:rPr sz="1700" dirty="0"/>
            </a:br>
            <a:r>
              <a:rPr sz="1700" dirty="0"/>
              <a:t>  </a:t>
            </a:r>
            <a:r>
              <a:rPr sz="1700" dirty="0">
                <a:solidFill>
                  <a:srgbClr val="06287E"/>
                </a:solidFill>
              </a:rPr>
              <a:t>pull</a:t>
            </a:r>
            <a:r>
              <a:rPr sz="1700" dirty="0"/>
              <a:t>(term)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4AE83-17E7-FB68-F082-F51260210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rPr dirty="0"/>
              <a:t>Word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5A47DF-3751-B04E-0076-6E1D93A082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indent="0">
              <a:buNone/>
            </a:pPr>
            <a:r>
              <a:rPr lang="en-US" sz="2200" b="1" dirty="0"/>
              <a:t>Step 4 Create skill dictionary using these top skills</a:t>
            </a:r>
            <a:br>
              <a:rPr dirty="0"/>
            </a:br>
            <a:r>
              <a:rPr sz="1700" dirty="0" err="1"/>
              <a:t>skill_dict</a:t>
            </a:r>
            <a:r>
              <a:rPr sz="1700" dirty="0"/>
              <a:t> </a:t>
            </a:r>
            <a:r>
              <a:rPr sz="1700" dirty="0">
                <a:solidFill>
                  <a:srgbClr val="007020"/>
                </a:solidFill>
              </a:rPr>
              <a:t>&lt;-</a:t>
            </a:r>
            <a:r>
              <a:rPr sz="1700" dirty="0"/>
              <a:t> </a:t>
            </a:r>
            <a:r>
              <a:rPr sz="1700" dirty="0" err="1">
                <a:solidFill>
                  <a:srgbClr val="06287E"/>
                </a:solidFill>
              </a:rPr>
              <a:t>tibble</a:t>
            </a:r>
            <a:r>
              <a:rPr sz="1700" dirty="0"/>
              <a:t>(</a:t>
            </a:r>
            <a:br>
              <a:rPr sz="1700" dirty="0"/>
            </a:br>
            <a:r>
              <a:rPr sz="1700" dirty="0"/>
              <a:t>  </a:t>
            </a:r>
            <a:r>
              <a:rPr sz="1700" dirty="0">
                <a:solidFill>
                  <a:srgbClr val="7D9029"/>
                </a:solidFill>
              </a:rPr>
              <a:t>skill =</a:t>
            </a:r>
            <a:r>
              <a:rPr sz="1700" dirty="0"/>
              <a:t> </a:t>
            </a:r>
            <a:r>
              <a:rPr sz="1700" dirty="0" err="1"/>
              <a:t>top_skills</a:t>
            </a:r>
            <a:r>
              <a:rPr sz="1700" dirty="0"/>
              <a:t>,</a:t>
            </a:r>
            <a:br>
              <a:rPr sz="1700" dirty="0"/>
            </a:br>
            <a:r>
              <a:rPr sz="1700" dirty="0"/>
              <a:t>  </a:t>
            </a:r>
            <a:r>
              <a:rPr sz="1700" dirty="0" err="1">
                <a:solidFill>
                  <a:srgbClr val="7D9029"/>
                </a:solidFill>
              </a:rPr>
              <a:t>is_data_skill</a:t>
            </a:r>
            <a:r>
              <a:rPr sz="1700" dirty="0">
                <a:solidFill>
                  <a:srgbClr val="7D9029"/>
                </a:solidFill>
              </a:rPr>
              <a:t> =</a:t>
            </a:r>
            <a:r>
              <a:rPr sz="1700" dirty="0"/>
              <a:t> </a:t>
            </a:r>
            <a:r>
              <a:rPr sz="1700" dirty="0">
                <a:solidFill>
                  <a:srgbClr val="880000"/>
                </a:solidFill>
              </a:rPr>
              <a:t>TRUE</a:t>
            </a:r>
            <a:br>
              <a:rPr sz="1700" dirty="0"/>
            </a:br>
            <a:r>
              <a:rPr sz="1700" dirty="0"/>
              <a:t>)</a:t>
            </a:r>
            <a:br>
              <a:rPr dirty="0"/>
            </a:br>
            <a:br>
              <a:rPr dirty="0"/>
            </a:br>
            <a:r>
              <a:rPr lang="en-US" sz="2200" b="1" dirty="0"/>
              <a:t>Step 5: Now use </a:t>
            </a:r>
            <a:r>
              <a:rPr lang="en-US" sz="2200" b="1" dirty="0" err="1"/>
              <a:t>skill_dict</a:t>
            </a:r>
            <a:r>
              <a:rPr lang="en-US" sz="2200" b="1" dirty="0"/>
              <a:t> in </a:t>
            </a:r>
            <a:r>
              <a:rPr lang="en-US" sz="2200" b="1" dirty="0" err="1"/>
              <a:t>classified_skills</a:t>
            </a:r>
            <a:r>
              <a:rPr lang="en-US" sz="2200" b="1" dirty="0"/>
              <a:t> code</a:t>
            </a:r>
            <a:br>
              <a:rPr dirty="0"/>
            </a:br>
            <a:r>
              <a:rPr sz="1700" dirty="0" err="1"/>
              <a:t>classified_skills</a:t>
            </a:r>
            <a:r>
              <a:rPr sz="1700" dirty="0"/>
              <a:t> </a:t>
            </a:r>
            <a:r>
              <a:rPr sz="1700" dirty="0">
                <a:solidFill>
                  <a:srgbClr val="007020"/>
                </a:solidFill>
              </a:rPr>
              <a:t>&lt;-</a:t>
            </a:r>
            <a:r>
              <a:rPr sz="1700" dirty="0"/>
              <a:t> </a:t>
            </a:r>
            <a:r>
              <a:rPr sz="1700" dirty="0" err="1"/>
              <a:t>skill_tokens</a:t>
            </a:r>
            <a:r>
              <a:rPr sz="1700" dirty="0"/>
              <a:t> </a:t>
            </a:r>
            <a:r>
              <a:rPr sz="1700" dirty="0">
                <a:solidFill>
                  <a:srgbClr val="4070A0"/>
                </a:solidFill>
              </a:rPr>
              <a:t>%&gt;%</a:t>
            </a:r>
            <a:br>
              <a:rPr sz="1700" dirty="0"/>
            </a:br>
            <a:r>
              <a:rPr sz="1700" dirty="0"/>
              <a:t>  </a:t>
            </a:r>
            <a:r>
              <a:rPr sz="1700" dirty="0" err="1">
                <a:solidFill>
                  <a:srgbClr val="06287E"/>
                </a:solidFill>
              </a:rPr>
              <a:t>left_join</a:t>
            </a:r>
            <a:r>
              <a:rPr sz="1700" dirty="0"/>
              <a:t>(</a:t>
            </a:r>
            <a:r>
              <a:rPr sz="1700" dirty="0" err="1"/>
              <a:t>skill_dict</a:t>
            </a:r>
            <a:r>
              <a:rPr sz="1700" dirty="0"/>
              <a:t>, </a:t>
            </a:r>
            <a:r>
              <a:rPr sz="1700" dirty="0">
                <a:solidFill>
                  <a:srgbClr val="7D9029"/>
                </a:solidFill>
              </a:rPr>
              <a:t>by =</a:t>
            </a:r>
            <a:r>
              <a:rPr sz="1700" dirty="0"/>
              <a:t> </a:t>
            </a:r>
            <a:r>
              <a:rPr sz="1700" dirty="0">
                <a:solidFill>
                  <a:srgbClr val="06287E"/>
                </a:solidFill>
              </a:rPr>
              <a:t>c</a:t>
            </a:r>
            <a:r>
              <a:rPr sz="1700" dirty="0"/>
              <a:t>(</a:t>
            </a:r>
            <a:r>
              <a:rPr sz="1700" dirty="0">
                <a:solidFill>
                  <a:srgbClr val="4070A0"/>
                </a:solidFill>
              </a:rPr>
              <a:t>"skill"</a:t>
            </a:r>
            <a:r>
              <a:rPr sz="1700" dirty="0"/>
              <a:t> </a:t>
            </a:r>
            <a:r>
              <a:rPr sz="1700" dirty="0">
                <a:solidFill>
                  <a:srgbClr val="007020"/>
                </a:solidFill>
              </a:rPr>
              <a:t>=</a:t>
            </a:r>
            <a:r>
              <a:rPr sz="1700" dirty="0"/>
              <a:t> </a:t>
            </a:r>
            <a:r>
              <a:rPr sz="1700" dirty="0">
                <a:solidFill>
                  <a:srgbClr val="4070A0"/>
                </a:solidFill>
              </a:rPr>
              <a:t>"skill"</a:t>
            </a:r>
            <a:r>
              <a:rPr sz="1700" dirty="0"/>
              <a:t>)) </a:t>
            </a:r>
            <a:r>
              <a:rPr sz="1700" dirty="0">
                <a:solidFill>
                  <a:srgbClr val="4070A0"/>
                </a:solidFill>
              </a:rPr>
              <a:t>%&gt;%</a:t>
            </a:r>
            <a:br>
              <a:rPr sz="1700" dirty="0"/>
            </a:br>
            <a:r>
              <a:rPr sz="1700" dirty="0"/>
              <a:t>  </a:t>
            </a:r>
            <a:r>
              <a:rPr sz="1700" dirty="0">
                <a:solidFill>
                  <a:srgbClr val="06287E"/>
                </a:solidFill>
              </a:rPr>
              <a:t>filter</a:t>
            </a:r>
            <a:r>
              <a:rPr sz="1700" dirty="0"/>
              <a:t>(</a:t>
            </a:r>
            <a:r>
              <a:rPr sz="1700" dirty="0" err="1"/>
              <a:t>is_data_skill</a:t>
            </a:r>
            <a:r>
              <a:rPr sz="1700" dirty="0"/>
              <a:t> </a:t>
            </a:r>
            <a:r>
              <a:rPr sz="1700" dirty="0">
                <a:solidFill>
                  <a:srgbClr val="4070A0"/>
                </a:solidFill>
              </a:rPr>
              <a:t>==</a:t>
            </a:r>
            <a:r>
              <a:rPr sz="1700" dirty="0"/>
              <a:t> </a:t>
            </a:r>
            <a:r>
              <a:rPr sz="1700" dirty="0">
                <a:solidFill>
                  <a:srgbClr val="880000"/>
                </a:solidFill>
              </a:rPr>
              <a:t>TRUE</a:t>
            </a:r>
            <a:r>
              <a:rPr sz="1700" dirty="0"/>
              <a:t>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4AE83-17E7-FB68-F082-F51260210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rPr dirty="0"/>
              <a:t>Label Original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5A47DF-3751-B04E-0076-6E1D93A082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sz="2800" dirty="0"/>
              <a:t>Process to prepare data for analysis:</a:t>
            </a:r>
          </a:p>
          <a:p>
            <a:pPr marL="457200" lvl="0" indent="-457200">
              <a:buAutoNum type="arabicPeriod"/>
            </a:pPr>
            <a:r>
              <a:rPr sz="2800" dirty="0"/>
              <a:t>Remove records with missing skill information</a:t>
            </a:r>
          </a:p>
          <a:p>
            <a:pPr marL="457200" lvl="0" indent="-457200">
              <a:buAutoNum type="arabicPeriod"/>
            </a:pPr>
            <a:r>
              <a:rPr sz="2800" dirty="0"/>
              <a:t>Assign binary indicators (1) for skills present in job postings</a:t>
            </a:r>
          </a:p>
          <a:p>
            <a:pPr marL="457200" lvl="0" indent="-457200">
              <a:buAutoNum type="arabicPeriod"/>
            </a:pPr>
            <a:r>
              <a:rPr sz="2800" dirty="0"/>
              <a:t>Create a job-skill matrix for analysis</a:t>
            </a:r>
          </a:p>
          <a:p>
            <a:pPr marL="457200" lvl="0" indent="-457200">
              <a:buAutoNum type="arabicPeriod"/>
            </a:pPr>
            <a:r>
              <a:rPr sz="2800" dirty="0"/>
              <a:t>Each row represents a job, columns represent skills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4AE83-17E7-FB68-F082-F51260210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Label Original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5A47DF-3751-B04E-0076-6E1D93A082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indent="0">
              <a:buNone/>
            </a:pPr>
            <a:r>
              <a:rPr lang="en-US" sz="2200" b="1" dirty="0"/>
              <a:t>Step 1: Remove NAs</a:t>
            </a:r>
            <a:br>
              <a:rPr dirty="0"/>
            </a:br>
            <a:r>
              <a:rPr sz="1700" dirty="0" err="1">
                <a:latin typeface="Courier"/>
              </a:rPr>
              <a:t>labeled_skills</a:t>
            </a:r>
            <a:r>
              <a:rPr sz="1700" dirty="0">
                <a:latin typeface="Courier"/>
              </a:rPr>
              <a:t> </a:t>
            </a:r>
            <a:r>
              <a:rPr sz="1700" dirty="0">
                <a:solidFill>
                  <a:srgbClr val="007020"/>
                </a:solidFill>
                <a:latin typeface="Courier"/>
              </a:rPr>
              <a:t>&lt;-</a:t>
            </a:r>
            <a:r>
              <a:rPr sz="1700" dirty="0">
                <a:latin typeface="Courier"/>
              </a:rPr>
              <a:t> </a:t>
            </a:r>
            <a:r>
              <a:rPr sz="1700" dirty="0" err="1">
                <a:latin typeface="Courier"/>
              </a:rPr>
              <a:t>classified_skills</a:t>
            </a:r>
            <a:r>
              <a:rPr sz="1700" dirty="0">
                <a:latin typeface="Courier"/>
              </a:rPr>
              <a:t> </a:t>
            </a:r>
            <a:r>
              <a:rPr sz="1700" dirty="0">
                <a:solidFill>
                  <a:srgbClr val="4070A0"/>
                </a:solidFill>
                <a:latin typeface="Courier"/>
              </a:rPr>
              <a:t>%&gt;%</a:t>
            </a:r>
            <a:br>
              <a:rPr sz="1700" dirty="0"/>
            </a:br>
            <a:r>
              <a:rPr sz="1700" dirty="0">
                <a:latin typeface="Courier"/>
              </a:rPr>
              <a:t>  </a:t>
            </a:r>
            <a:r>
              <a:rPr sz="1700" dirty="0">
                <a:solidFill>
                  <a:srgbClr val="06287E"/>
                </a:solidFill>
                <a:latin typeface="Courier"/>
              </a:rPr>
              <a:t>filter</a:t>
            </a:r>
            <a:r>
              <a:rPr sz="1700" dirty="0">
                <a:latin typeface="Courier"/>
              </a:rPr>
              <a:t>(</a:t>
            </a:r>
            <a:r>
              <a:rPr sz="1700" dirty="0">
                <a:solidFill>
                  <a:srgbClr val="4070A0"/>
                </a:solidFill>
                <a:latin typeface="Courier"/>
              </a:rPr>
              <a:t>!</a:t>
            </a:r>
            <a:r>
              <a:rPr sz="1700" dirty="0">
                <a:solidFill>
                  <a:srgbClr val="06287E"/>
                </a:solidFill>
                <a:latin typeface="Courier"/>
              </a:rPr>
              <a:t>is.na</a:t>
            </a:r>
            <a:r>
              <a:rPr sz="1700" dirty="0">
                <a:latin typeface="Courier"/>
              </a:rPr>
              <a:t>(skill))</a:t>
            </a:r>
            <a:br>
              <a:rPr dirty="0"/>
            </a:br>
            <a:r>
              <a:rPr lang="en-US" sz="2200" b="1" dirty="0"/>
              <a:t>Step 2: Match labeled skills to job posts and tag as 1 if present</a:t>
            </a:r>
            <a:br>
              <a:rPr dirty="0"/>
            </a:br>
            <a:r>
              <a:rPr sz="1700" dirty="0" err="1">
                <a:latin typeface="Courier"/>
              </a:rPr>
              <a:t>labeled_skills</a:t>
            </a:r>
            <a:r>
              <a:rPr sz="1700" dirty="0">
                <a:latin typeface="Courier"/>
              </a:rPr>
              <a:t> </a:t>
            </a:r>
            <a:r>
              <a:rPr sz="1700" dirty="0">
                <a:solidFill>
                  <a:srgbClr val="007020"/>
                </a:solidFill>
                <a:latin typeface="Courier"/>
              </a:rPr>
              <a:t>&lt;-</a:t>
            </a:r>
            <a:r>
              <a:rPr sz="1700" dirty="0">
                <a:latin typeface="Courier"/>
              </a:rPr>
              <a:t> </a:t>
            </a:r>
            <a:r>
              <a:rPr sz="1700" dirty="0" err="1">
                <a:latin typeface="Courier"/>
              </a:rPr>
              <a:t>labeled_skills</a:t>
            </a:r>
            <a:r>
              <a:rPr sz="1700" dirty="0">
                <a:latin typeface="Courier"/>
              </a:rPr>
              <a:t> </a:t>
            </a:r>
            <a:r>
              <a:rPr sz="1700" dirty="0">
                <a:solidFill>
                  <a:srgbClr val="4070A0"/>
                </a:solidFill>
                <a:latin typeface="Courier"/>
              </a:rPr>
              <a:t>%&gt;%</a:t>
            </a:r>
            <a:br>
              <a:rPr sz="1700" dirty="0"/>
            </a:br>
            <a:r>
              <a:rPr sz="1700" dirty="0">
                <a:latin typeface="Courier"/>
              </a:rPr>
              <a:t>  </a:t>
            </a:r>
            <a:r>
              <a:rPr sz="1700" dirty="0">
                <a:solidFill>
                  <a:srgbClr val="06287E"/>
                </a:solidFill>
                <a:latin typeface="Courier"/>
              </a:rPr>
              <a:t>mutate</a:t>
            </a:r>
            <a:r>
              <a:rPr sz="1700" dirty="0">
                <a:latin typeface="Courier"/>
              </a:rPr>
              <a:t>(</a:t>
            </a:r>
            <a:r>
              <a:rPr sz="1700" dirty="0">
                <a:solidFill>
                  <a:srgbClr val="7D9029"/>
                </a:solidFill>
                <a:latin typeface="Courier"/>
              </a:rPr>
              <a:t>value =</a:t>
            </a:r>
            <a:r>
              <a:rPr sz="1700" dirty="0">
                <a:latin typeface="Courier"/>
              </a:rPr>
              <a:t> </a:t>
            </a:r>
            <a:r>
              <a:rPr sz="1700" dirty="0">
                <a:solidFill>
                  <a:srgbClr val="40A070"/>
                </a:solidFill>
                <a:latin typeface="Courier"/>
              </a:rPr>
              <a:t>1</a:t>
            </a:r>
            <a:r>
              <a:rPr sz="1700" dirty="0">
                <a:latin typeface="Courier"/>
              </a:rPr>
              <a:t>)</a:t>
            </a:r>
            <a:endParaRPr lang="en-US" sz="1700" dirty="0">
              <a:latin typeface="Courier"/>
            </a:endParaRPr>
          </a:p>
          <a:p>
            <a:pPr indent="0">
              <a:buNone/>
            </a:pPr>
            <a:r>
              <a:rPr lang="en-US" sz="2200" b="1" dirty="0"/>
              <a:t>Step 3: Create job-skill matrix for analysis</a:t>
            </a:r>
            <a:br>
              <a:rPr lang="en-US" sz="2400" dirty="0"/>
            </a:br>
            <a:r>
              <a:rPr lang="en-US" sz="1700" dirty="0" err="1">
                <a:latin typeface="Courier"/>
              </a:rPr>
              <a:t>job_skill_matrix</a:t>
            </a:r>
            <a:r>
              <a:rPr lang="en-US" sz="1700" dirty="0">
                <a:latin typeface="Courier"/>
              </a:rPr>
              <a:t> </a:t>
            </a:r>
            <a:r>
              <a:rPr lang="en-US" sz="1700" dirty="0">
                <a:solidFill>
                  <a:srgbClr val="007020"/>
                </a:solidFill>
                <a:latin typeface="Courier"/>
              </a:rPr>
              <a:t>&lt;-</a:t>
            </a:r>
            <a:r>
              <a:rPr lang="en-US" sz="1700" dirty="0">
                <a:latin typeface="Courier"/>
              </a:rPr>
              <a:t> </a:t>
            </a:r>
            <a:r>
              <a:rPr lang="en-US" sz="1700" dirty="0" err="1">
                <a:latin typeface="Courier"/>
              </a:rPr>
              <a:t>labeled_skills</a:t>
            </a:r>
            <a:r>
              <a:rPr lang="en-US" sz="1700" dirty="0">
                <a:latin typeface="Courier"/>
              </a:rPr>
              <a:t> </a:t>
            </a:r>
            <a:r>
              <a:rPr lang="en-US" sz="1700" dirty="0">
                <a:solidFill>
                  <a:srgbClr val="4070A0"/>
                </a:solidFill>
                <a:latin typeface="Courier"/>
              </a:rPr>
              <a:t>%&gt;%</a:t>
            </a:r>
            <a:br>
              <a:rPr lang="en-US" sz="1700" dirty="0"/>
            </a:br>
            <a:r>
              <a:rPr lang="en-US" sz="1700" dirty="0">
                <a:latin typeface="Courier"/>
              </a:rPr>
              <a:t>  </a:t>
            </a:r>
            <a:r>
              <a:rPr lang="en-US" sz="1700" dirty="0">
                <a:solidFill>
                  <a:srgbClr val="06287E"/>
                </a:solidFill>
                <a:latin typeface="Courier"/>
              </a:rPr>
              <a:t>select</a:t>
            </a:r>
            <a:r>
              <a:rPr lang="en-US" sz="1700" dirty="0">
                <a:latin typeface="Courier"/>
              </a:rPr>
              <a:t>(</a:t>
            </a:r>
            <a:r>
              <a:rPr lang="en-US" sz="1700" dirty="0" err="1">
                <a:latin typeface="Courier"/>
              </a:rPr>
              <a:t>job_id</a:t>
            </a:r>
            <a:r>
              <a:rPr lang="en-US" sz="1700" dirty="0">
                <a:latin typeface="Courier"/>
              </a:rPr>
              <a:t>, skill, value) </a:t>
            </a:r>
            <a:r>
              <a:rPr lang="en-US" sz="1700" dirty="0">
                <a:solidFill>
                  <a:srgbClr val="4070A0"/>
                </a:solidFill>
                <a:latin typeface="Courier"/>
              </a:rPr>
              <a:t>%&gt;%</a:t>
            </a:r>
            <a:br>
              <a:rPr lang="en-US" sz="1700" dirty="0"/>
            </a:br>
            <a:r>
              <a:rPr lang="en-US" sz="1700" dirty="0">
                <a:latin typeface="Courier"/>
              </a:rPr>
              <a:t>  </a:t>
            </a:r>
            <a:r>
              <a:rPr lang="en-US" sz="1700" dirty="0">
                <a:solidFill>
                  <a:srgbClr val="06287E"/>
                </a:solidFill>
                <a:latin typeface="Courier"/>
              </a:rPr>
              <a:t>distinct</a:t>
            </a:r>
            <a:r>
              <a:rPr lang="en-US" sz="1700" dirty="0">
                <a:latin typeface="Courier"/>
              </a:rPr>
              <a:t>() </a:t>
            </a:r>
            <a:r>
              <a:rPr lang="en-US" sz="1700" dirty="0">
                <a:solidFill>
                  <a:srgbClr val="4070A0"/>
                </a:solidFill>
                <a:latin typeface="Courier"/>
              </a:rPr>
              <a:t>%&gt;%</a:t>
            </a:r>
            <a:br>
              <a:rPr lang="en-US" sz="1700" dirty="0"/>
            </a:br>
            <a:r>
              <a:rPr lang="en-US" sz="1700" dirty="0">
                <a:latin typeface="Courier"/>
              </a:rPr>
              <a:t>  </a:t>
            </a:r>
            <a:r>
              <a:rPr lang="en-US" sz="1700" dirty="0" err="1">
                <a:solidFill>
                  <a:srgbClr val="06287E"/>
                </a:solidFill>
                <a:latin typeface="Courier"/>
              </a:rPr>
              <a:t>pivot_wider</a:t>
            </a:r>
            <a:r>
              <a:rPr lang="en-US" sz="1700" dirty="0">
                <a:latin typeface="Courier"/>
              </a:rPr>
              <a:t>(</a:t>
            </a:r>
            <a:br>
              <a:rPr lang="en-US" sz="1700" dirty="0"/>
            </a:br>
            <a:r>
              <a:rPr lang="en-US" sz="1700" dirty="0">
                <a:latin typeface="Courier"/>
              </a:rPr>
              <a:t>    </a:t>
            </a:r>
            <a:r>
              <a:rPr lang="en-US" sz="1700" dirty="0" err="1">
                <a:solidFill>
                  <a:srgbClr val="7D9029"/>
                </a:solidFill>
                <a:latin typeface="Courier"/>
              </a:rPr>
              <a:t>id_cols</a:t>
            </a:r>
            <a:r>
              <a:rPr lang="en-US" sz="1700" dirty="0">
                <a:solidFill>
                  <a:srgbClr val="7D9029"/>
                </a:solidFill>
                <a:latin typeface="Courier"/>
              </a:rPr>
              <a:t> =</a:t>
            </a:r>
            <a:r>
              <a:rPr lang="en-US" sz="1700" dirty="0">
                <a:latin typeface="Courier"/>
              </a:rPr>
              <a:t> </a:t>
            </a:r>
            <a:r>
              <a:rPr lang="en-US" sz="1700" dirty="0" err="1">
                <a:latin typeface="Courier"/>
              </a:rPr>
              <a:t>job_id</a:t>
            </a:r>
            <a:r>
              <a:rPr lang="en-US" sz="1700" dirty="0">
                <a:latin typeface="Courier"/>
              </a:rPr>
              <a:t>,</a:t>
            </a:r>
            <a:br>
              <a:rPr lang="en-US" sz="1700" dirty="0"/>
            </a:br>
            <a:r>
              <a:rPr lang="en-US" sz="1700" dirty="0">
                <a:latin typeface="Courier"/>
              </a:rPr>
              <a:t>    </a:t>
            </a:r>
            <a:r>
              <a:rPr lang="en-US" sz="1700" dirty="0" err="1">
                <a:solidFill>
                  <a:srgbClr val="7D9029"/>
                </a:solidFill>
                <a:latin typeface="Courier"/>
              </a:rPr>
              <a:t>names_from</a:t>
            </a:r>
            <a:r>
              <a:rPr lang="en-US" sz="1700" dirty="0">
                <a:solidFill>
                  <a:srgbClr val="7D9029"/>
                </a:solidFill>
                <a:latin typeface="Courier"/>
              </a:rPr>
              <a:t> =</a:t>
            </a:r>
            <a:r>
              <a:rPr lang="en-US" sz="1700" dirty="0">
                <a:latin typeface="Courier"/>
              </a:rPr>
              <a:t> skill,</a:t>
            </a:r>
            <a:br>
              <a:rPr lang="en-US" sz="1700" dirty="0"/>
            </a:br>
            <a:r>
              <a:rPr lang="en-US" sz="1700" dirty="0">
                <a:latin typeface="Courier"/>
              </a:rPr>
              <a:t>    </a:t>
            </a:r>
            <a:r>
              <a:rPr lang="en-US" sz="1700" dirty="0" err="1">
                <a:solidFill>
                  <a:srgbClr val="7D9029"/>
                </a:solidFill>
                <a:latin typeface="Courier"/>
              </a:rPr>
              <a:t>values_from</a:t>
            </a:r>
            <a:r>
              <a:rPr lang="en-US" sz="1700" dirty="0">
                <a:solidFill>
                  <a:srgbClr val="7D9029"/>
                </a:solidFill>
                <a:latin typeface="Courier"/>
              </a:rPr>
              <a:t> =</a:t>
            </a:r>
            <a:r>
              <a:rPr lang="en-US" sz="1700" dirty="0">
                <a:latin typeface="Courier"/>
              </a:rPr>
              <a:t> value,</a:t>
            </a:r>
            <a:br>
              <a:rPr lang="en-US" sz="1700" dirty="0"/>
            </a:br>
            <a:r>
              <a:rPr lang="en-US" sz="1700" dirty="0">
                <a:latin typeface="Courier"/>
              </a:rPr>
              <a:t>    </a:t>
            </a:r>
            <a:r>
              <a:rPr lang="en-US" sz="1700" dirty="0" err="1">
                <a:solidFill>
                  <a:srgbClr val="7D9029"/>
                </a:solidFill>
                <a:latin typeface="Courier"/>
              </a:rPr>
              <a:t>values_fill</a:t>
            </a:r>
            <a:r>
              <a:rPr lang="en-US" sz="1700" dirty="0">
                <a:solidFill>
                  <a:srgbClr val="7D9029"/>
                </a:solidFill>
                <a:latin typeface="Courier"/>
              </a:rPr>
              <a:t> =</a:t>
            </a:r>
            <a:r>
              <a:rPr lang="en-US" sz="1700" dirty="0">
                <a:latin typeface="Courier"/>
              </a:rPr>
              <a:t> </a:t>
            </a:r>
            <a:r>
              <a:rPr lang="en-US" sz="1700" dirty="0">
                <a:solidFill>
                  <a:srgbClr val="06287E"/>
                </a:solidFill>
                <a:latin typeface="Courier"/>
              </a:rPr>
              <a:t>list</a:t>
            </a:r>
            <a:r>
              <a:rPr lang="en-US" sz="1700" dirty="0">
                <a:latin typeface="Courier"/>
              </a:rPr>
              <a:t>(</a:t>
            </a:r>
            <a:r>
              <a:rPr lang="en-US" sz="1700" dirty="0">
                <a:solidFill>
                  <a:srgbClr val="7D9029"/>
                </a:solidFill>
                <a:latin typeface="Courier"/>
              </a:rPr>
              <a:t>value =</a:t>
            </a:r>
            <a:r>
              <a:rPr lang="en-US" sz="1700" dirty="0">
                <a:latin typeface="Courier"/>
              </a:rPr>
              <a:t> </a:t>
            </a:r>
            <a:r>
              <a:rPr lang="en-US" sz="1700" dirty="0">
                <a:solidFill>
                  <a:srgbClr val="40A070"/>
                </a:solidFill>
                <a:latin typeface="Courier"/>
              </a:rPr>
              <a:t>0</a:t>
            </a:r>
            <a:r>
              <a:rPr lang="en-US" sz="1700" dirty="0">
                <a:latin typeface="Courier"/>
              </a:rPr>
              <a:t>)</a:t>
            </a:r>
            <a:br>
              <a:rPr lang="en-US" sz="1700" dirty="0"/>
            </a:br>
            <a:r>
              <a:rPr lang="en-US" sz="1700" dirty="0">
                <a:latin typeface="Courier"/>
              </a:rPr>
              <a:t>  )</a:t>
            </a:r>
          </a:p>
          <a:p>
            <a:pPr indent="0">
              <a:buNone/>
            </a:pPr>
            <a:endParaRPr sz="2200" dirty="0">
              <a:latin typeface="Courier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4AE83-17E7-FB68-F082-F51260210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rPr dirty="0"/>
              <a:t>Data Tidying &amp; Transformation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5A47DF-3751-B04E-0076-6E1D93A082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sz="2800" dirty="0"/>
              <a:t>Steps to prepare data for visualization and analysis:</a:t>
            </a:r>
          </a:p>
          <a:p>
            <a:pPr marL="457200" lvl="0" indent="-457200">
              <a:buAutoNum type="arabicPeriod"/>
            </a:pPr>
            <a:r>
              <a:rPr sz="2800" dirty="0"/>
              <a:t>Converting wide-format job-skill matrix to long format</a:t>
            </a:r>
          </a:p>
          <a:p>
            <a:pPr marL="457200" lvl="0" indent="-457200">
              <a:buAutoNum type="arabicPeriod"/>
            </a:pPr>
            <a:r>
              <a:rPr sz="2800" dirty="0"/>
              <a:t>Filtering to include only jobs with specific skills</a:t>
            </a:r>
          </a:p>
          <a:p>
            <a:pPr marL="457200" lvl="0" indent="-457200">
              <a:buAutoNum type="arabicPeriod"/>
            </a:pPr>
            <a:r>
              <a:rPr sz="2800" dirty="0"/>
              <a:t>Joining with metadata (country, company, job level)</a:t>
            </a:r>
          </a:p>
          <a:p>
            <a:pPr marL="457200" lvl="0" indent="-457200">
              <a:buAutoNum type="arabicPeriod"/>
            </a:pPr>
            <a:r>
              <a:rPr sz="2800" dirty="0"/>
              <a:t>Creating analysis-ready dataset for visualization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4AE83-17E7-FB68-F082-F51260210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Tidy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5A47DF-3751-B04E-0076-6E1D93A082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621" y="1596540"/>
            <a:ext cx="4833592" cy="4682947"/>
          </a:xfrm>
        </p:spPr>
        <p:txBody>
          <a:bodyPr>
            <a:normAutofit/>
          </a:bodyPr>
          <a:lstStyle/>
          <a:p>
            <a:pPr lvl="0" indent="0">
              <a:buNone/>
            </a:pPr>
            <a:r>
              <a:rPr lang="en-US" sz="2400" b="1" dirty="0"/>
              <a:t>Covert to long format for analysis</a:t>
            </a:r>
          </a:p>
          <a:p>
            <a:pPr lvl="0" indent="0">
              <a:buNone/>
            </a:pPr>
            <a:br>
              <a:rPr lang="en-US" dirty="0"/>
            </a:br>
            <a:r>
              <a:rPr lang="en-US" sz="1700" dirty="0" err="1"/>
              <a:t>job_skill_long</a:t>
            </a:r>
            <a:r>
              <a:rPr lang="en-US" sz="1700" dirty="0"/>
              <a:t> </a:t>
            </a:r>
            <a:r>
              <a:rPr lang="en-US" sz="1700" dirty="0">
                <a:solidFill>
                  <a:srgbClr val="007020"/>
                </a:solidFill>
              </a:rPr>
              <a:t>&lt;-</a:t>
            </a:r>
            <a:r>
              <a:rPr lang="en-US" sz="1700" dirty="0"/>
              <a:t> </a:t>
            </a:r>
            <a:r>
              <a:rPr lang="en-US" sz="1700" dirty="0" err="1"/>
              <a:t>job_skill_matrix</a:t>
            </a:r>
            <a:r>
              <a:rPr lang="en-US" sz="1700" dirty="0"/>
              <a:t> </a:t>
            </a:r>
            <a:r>
              <a:rPr lang="en-US" sz="1700" dirty="0">
                <a:solidFill>
                  <a:srgbClr val="4070A0"/>
                </a:solidFill>
              </a:rPr>
              <a:t>%&gt;%</a:t>
            </a:r>
            <a:br>
              <a:rPr lang="en-US" sz="1700" dirty="0"/>
            </a:br>
            <a:r>
              <a:rPr lang="en-US" sz="1700" dirty="0"/>
              <a:t>  </a:t>
            </a:r>
            <a:r>
              <a:rPr lang="en-US" sz="1700" dirty="0" err="1">
                <a:solidFill>
                  <a:srgbClr val="06287E"/>
                </a:solidFill>
              </a:rPr>
              <a:t>pivot_longer</a:t>
            </a:r>
            <a:r>
              <a:rPr lang="en-US" sz="1700" dirty="0"/>
              <a:t>(</a:t>
            </a:r>
            <a:br>
              <a:rPr lang="en-US" sz="1700" dirty="0"/>
            </a:br>
            <a:r>
              <a:rPr lang="en-US" sz="1700" dirty="0"/>
              <a:t>    </a:t>
            </a:r>
            <a:r>
              <a:rPr lang="en-US" sz="1700" dirty="0">
                <a:solidFill>
                  <a:srgbClr val="7D9029"/>
                </a:solidFill>
              </a:rPr>
              <a:t>cols =</a:t>
            </a:r>
            <a:r>
              <a:rPr lang="en-US" sz="1700" dirty="0"/>
              <a:t> </a:t>
            </a:r>
            <a:r>
              <a:rPr lang="en-US" sz="1700" dirty="0">
                <a:solidFill>
                  <a:srgbClr val="4070A0"/>
                </a:solidFill>
              </a:rPr>
              <a:t>-</a:t>
            </a:r>
            <a:r>
              <a:rPr lang="en-US" sz="1700" dirty="0" err="1"/>
              <a:t>job_id</a:t>
            </a:r>
            <a:r>
              <a:rPr lang="en-US" sz="1700" dirty="0"/>
              <a:t>,</a:t>
            </a:r>
            <a:br>
              <a:rPr lang="en-US" sz="1700" dirty="0"/>
            </a:br>
            <a:r>
              <a:rPr lang="en-US" sz="1700" dirty="0"/>
              <a:t>    </a:t>
            </a:r>
            <a:r>
              <a:rPr lang="en-US" sz="1700" dirty="0" err="1">
                <a:solidFill>
                  <a:srgbClr val="7D9029"/>
                </a:solidFill>
              </a:rPr>
              <a:t>names_to</a:t>
            </a:r>
            <a:r>
              <a:rPr lang="en-US" sz="1700" dirty="0">
                <a:solidFill>
                  <a:srgbClr val="7D9029"/>
                </a:solidFill>
              </a:rPr>
              <a:t> =</a:t>
            </a:r>
            <a:r>
              <a:rPr lang="en-US" sz="1700" dirty="0"/>
              <a:t> </a:t>
            </a:r>
            <a:r>
              <a:rPr lang="en-US" sz="1700" dirty="0">
                <a:solidFill>
                  <a:srgbClr val="4070A0"/>
                </a:solidFill>
              </a:rPr>
              <a:t>"skill"</a:t>
            </a:r>
            <a:r>
              <a:rPr lang="en-US" sz="1700" dirty="0"/>
              <a:t>,</a:t>
            </a:r>
            <a:br>
              <a:rPr lang="en-US" sz="1700" dirty="0"/>
            </a:br>
            <a:r>
              <a:rPr lang="en-US" sz="1700" dirty="0"/>
              <a:t>    </a:t>
            </a:r>
            <a:r>
              <a:rPr lang="en-US" sz="1700" dirty="0" err="1">
                <a:solidFill>
                  <a:srgbClr val="7D9029"/>
                </a:solidFill>
              </a:rPr>
              <a:t>values_to</a:t>
            </a:r>
            <a:r>
              <a:rPr lang="en-US" sz="1700" dirty="0">
                <a:solidFill>
                  <a:srgbClr val="7D9029"/>
                </a:solidFill>
              </a:rPr>
              <a:t> =</a:t>
            </a:r>
            <a:r>
              <a:rPr lang="en-US" sz="1700" dirty="0"/>
              <a:t> </a:t>
            </a:r>
            <a:r>
              <a:rPr lang="en-US" sz="1700" dirty="0">
                <a:solidFill>
                  <a:srgbClr val="4070A0"/>
                </a:solidFill>
              </a:rPr>
              <a:t>"</a:t>
            </a:r>
            <a:r>
              <a:rPr lang="en-US" sz="1700" dirty="0" err="1">
                <a:solidFill>
                  <a:srgbClr val="4070A0"/>
                </a:solidFill>
              </a:rPr>
              <a:t>has_skill</a:t>
            </a:r>
            <a:r>
              <a:rPr lang="en-US" sz="1700" dirty="0">
                <a:solidFill>
                  <a:srgbClr val="4070A0"/>
                </a:solidFill>
              </a:rPr>
              <a:t>"</a:t>
            </a:r>
            <a:br>
              <a:rPr lang="en-US" sz="1700" dirty="0"/>
            </a:br>
            <a:r>
              <a:rPr lang="en-US" sz="1700" dirty="0"/>
              <a:t>  ) </a:t>
            </a:r>
            <a:r>
              <a:rPr lang="en-US" sz="1700" dirty="0">
                <a:solidFill>
                  <a:srgbClr val="4070A0"/>
                </a:solidFill>
              </a:rPr>
              <a:t>%&gt;%</a:t>
            </a:r>
            <a:br>
              <a:rPr lang="en-US" sz="1700" dirty="0"/>
            </a:br>
            <a:r>
              <a:rPr lang="en-US" sz="1700" dirty="0"/>
              <a:t>  </a:t>
            </a:r>
            <a:r>
              <a:rPr lang="en-US" sz="1700" dirty="0">
                <a:solidFill>
                  <a:srgbClr val="06287E"/>
                </a:solidFill>
              </a:rPr>
              <a:t>filter</a:t>
            </a:r>
            <a:r>
              <a:rPr lang="en-US" sz="1700" dirty="0"/>
              <a:t>(</a:t>
            </a:r>
            <a:r>
              <a:rPr lang="en-US" sz="1700" dirty="0" err="1"/>
              <a:t>has_skill</a:t>
            </a:r>
            <a:r>
              <a:rPr lang="en-US" sz="1700" dirty="0"/>
              <a:t> </a:t>
            </a:r>
            <a:r>
              <a:rPr lang="en-US" sz="1700" dirty="0">
                <a:solidFill>
                  <a:srgbClr val="4070A0"/>
                </a:solidFill>
              </a:rPr>
              <a:t>==</a:t>
            </a:r>
            <a:r>
              <a:rPr lang="en-US" sz="1700" dirty="0"/>
              <a:t> </a:t>
            </a:r>
            <a:r>
              <a:rPr lang="en-US" sz="1700" dirty="0">
                <a:solidFill>
                  <a:srgbClr val="40A070"/>
                </a:solidFill>
              </a:rPr>
              <a:t>1</a:t>
            </a:r>
            <a:r>
              <a:rPr lang="en-US" sz="1700" dirty="0"/>
              <a:t>) </a:t>
            </a:r>
            <a:r>
              <a:rPr lang="en-US" sz="1700" dirty="0">
                <a:solidFill>
                  <a:srgbClr val="4070A0"/>
                </a:solidFill>
              </a:rPr>
              <a:t>%&gt;%</a:t>
            </a:r>
            <a:br>
              <a:rPr lang="en-US" sz="1700" dirty="0"/>
            </a:br>
            <a:r>
              <a:rPr lang="en-US" sz="1700" dirty="0"/>
              <a:t>  </a:t>
            </a:r>
            <a:r>
              <a:rPr lang="en-US" sz="1700" dirty="0" err="1">
                <a:solidFill>
                  <a:srgbClr val="06287E"/>
                </a:solidFill>
              </a:rPr>
              <a:t>left_join</a:t>
            </a:r>
            <a:r>
              <a:rPr lang="en-US" sz="1700" dirty="0"/>
              <a:t>(</a:t>
            </a:r>
            <a:r>
              <a:rPr lang="en-US" sz="1700" dirty="0" err="1"/>
              <a:t>job_data</a:t>
            </a:r>
            <a:r>
              <a:rPr lang="en-US" sz="1700" dirty="0"/>
              <a:t> </a:t>
            </a:r>
            <a:r>
              <a:rPr lang="en-US" sz="1700" dirty="0">
                <a:solidFill>
                  <a:srgbClr val="4070A0"/>
                </a:solidFill>
              </a:rPr>
              <a:t>%&gt;%</a:t>
            </a:r>
            <a:r>
              <a:rPr lang="en-US" sz="1700" dirty="0"/>
              <a:t> </a:t>
            </a:r>
          </a:p>
          <a:p>
            <a:pPr lvl="0" indent="0">
              <a:buNone/>
            </a:pPr>
            <a:r>
              <a:rPr lang="en-US" sz="1700" dirty="0">
                <a:solidFill>
                  <a:srgbClr val="06287E"/>
                </a:solidFill>
              </a:rPr>
              <a:t>  select</a:t>
            </a:r>
            <a:r>
              <a:rPr lang="en-US" sz="1700" dirty="0"/>
              <a:t>(</a:t>
            </a:r>
            <a:r>
              <a:rPr lang="en-US" sz="1700" dirty="0" err="1"/>
              <a:t>job_id</a:t>
            </a:r>
            <a:r>
              <a:rPr lang="en-US" sz="1700" dirty="0"/>
              <a:t>, </a:t>
            </a:r>
            <a:r>
              <a:rPr lang="en-US" sz="1700" dirty="0" err="1"/>
              <a:t>search_country</a:t>
            </a:r>
            <a:r>
              <a:rPr lang="en-US" sz="1700" dirty="0"/>
              <a:t>, company, </a:t>
            </a:r>
          </a:p>
          <a:p>
            <a:pPr lvl="0" indent="0">
              <a:buNone/>
            </a:pPr>
            <a:r>
              <a:rPr lang="en-US" sz="1700" dirty="0"/>
              <a:t>              </a:t>
            </a:r>
            <a:r>
              <a:rPr lang="en-US" sz="1700" dirty="0" err="1"/>
              <a:t>job_level</a:t>
            </a:r>
            <a:r>
              <a:rPr lang="en-US" sz="1700" dirty="0"/>
              <a:t>), </a:t>
            </a:r>
            <a:r>
              <a:rPr lang="en-US" sz="1700" dirty="0">
                <a:solidFill>
                  <a:srgbClr val="7D9029"/>
                </a:solidFill>
              </a:rPr>
              <a:t>by =</a:t>
            </a:r>
            <a:r>
              <a:rPr lang="en-US" sz="1700" dirty="0"/>
              <a:t> </a:t>
            </a:r>
            <a:r>
              <a:rPr lang="en-US" sz="1700" dirty="0">
                <a:solidFill>
                  <a:srgbClr val="4070A0"/>
                </a:solidFill>
              </a:rPr>
              <a:t>"</a:t>
            </a:r>
            <a:r>
              <a:rPr lang="en-US" sz="1700" dirty="0" err="1">
                <a:solidFill>
                  <a:srgbClr val="4070A0"/>
                </a:solidFill>
              </a:rPr>
              <a:t>job_id</a:t>
            </a:r>
            <a:r>
              <a:rPr lang="en-US" sz="1700" dirty="0">
                <a:solidFill>
                  <a:srgbClr val="4070A0"/>
                </a:solidFill>
              </a:rPr>
              <a:t>"</a:t>
            </a:r>
            <a:r>
              <a:rPr lang="en-US" sz="1700" dirty="0"/>
              <a:t>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B2691A3-3A6C-D56D-FC8C-639A5FBAA410}"/>
              </a:ext>
            </a:extLst>
          </p:cNvPr>
          <p:cNvSpPr txBox="1">
            <a:spLocks/>
          </p:cNvSpPr>
          <p:nvPr/>
        </p:nvSpPr>
        <p:spPr>
          <a:xfrm>
            <a:off x="5100320" y="2236013"/>
            <a:ext cx="10994760" cy="46829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buFont typeface="Arial" pitchFamily="34" charset="0"/>
              <a:buNone/>
            </a:pPr>
            <a:r>
              <a:rPr lang="en-US" sz="1500" dirty="0">
                <a:solidFill>
                  <a:srgbClr val="06287E"/>
                </a:solidFill>
              </a:rPr>
              <a:t>head</a:t>
            </a:r>
            <a:r>
              <a:rPr lang="en-US" sz="1500" dirty="0"/>
              <a:t>(</a:t>
            </a:r>
            <a:r>
              <a:rPr lang="en-US" sz="1500" dirty="0" err="1"/>
              <a:t>job_skill_long</a:t>
            </a:r>
            <a:r>
              <a:rPr lang="en-US" sz="1500" dirty="0"/>
              <a:t>, </a:t>
            </a:r>
            <a:r>
              <a:rPr lang="en-US" sz="1500" dirty="0">
                <a:solidFill>
                  <a:srgbClr val="40A070"/>
                </a:solidFill>
              </a:rPr>
              <a:t>10</a:t>
            </a:r>
            <a:r>
              <a:rPr lang="en-US" sz="1500" dirty="0"/>
              <a:t>)</a:t>
            </a:r>
          </a:p>
          <a:p>
            <a:pPr indent="0">
              <a:buFont typeface="Arial" pitchFamily="34" charset="0"/>
              <a:buNone/>
            </a:pPr>
            <a:r>
              <a:rPr lang="en-US" sz="1500" dirty="0"/>
              <a:t>## # A </a:t>
            </a:r>
            <a:r>
              <a:rPr lang="en-US" sz="1500" dirty="0" err="1"/>
              <a:t>tibble</a:t>
            </a:r>
            <a:r>
              <a:rPr lang="en-US" sz="1500" dirty="0"/>
              <a:t>: 10 × 6
##    </a:t>
            </a:r>
            <a:r>
              <a:rPr lang="en-US" sz="1500" dirty="0" err="1"/>
              <a:t>job_id</a:t>
            </a:r>
            <a:r>
              <a:rPr lang="en-US" sz="1500" dirty="0"/>
              <a:t> skill                </a:t>
            </a:r>
            <a:r>
              <a:rPr lang="en-US" sz="1500" dirty="0" err="1"/>
              <a:t>has_skill</a:t>
            </a:r>
            <a:r>
              <a:rPr lang="en-US" sz="1500" dirty="0"/>
              <a:t> </a:t>
            </a:r>
            <a:r>
              <a:rPr lang="en-US" sz="1500" dirty="0" err="1"/>
              <a:t>search_country</a:t>
            </a:r>
            <a:r>
              <a:rPr lang="en-US" sz="1500" dirty="0"/>
              <a:t> company        </a:t>
            </a:r>
            <a:r>
              <a:rPr lang="en-US" sz="1500" dirty="0" err="1"/>
              <a:t>job_level</a:t>
            </a:r>
            <a:r>
              <a:rPr lang="en-US" sz="1500" dirty="0"/>
              <a:t>
##     &lt;int&gt; &lt;chr&gt;                    &lt;</a:t>
            </a:r>
            <a:r>
              <a:rPr lang="en-US" sz="1500" dirty="0" err="1"/>
              <a:t>dbl</a:t>
            </a:r>
            <a:r>
              <a:rPr lang="en-US" sz="1500" dirty="0"/>
              <a:t>&gt; &lt;chr&gt;          &lt;chr&gt;          &lt;chr&gt;    
##  1      1 machine learning             1 United States  Jobs for Huma… Mid </a:t>
            </a:r>
            <a:r>
              <a:rPr lang="en-US" sz="1500" dirty="0" err="1"/>
              <a:t>seni</a:t>
            </a:r>
            <a:r>
              <a:rPr lang="en-US" sz="1500" dirty="0"/>
              <a:t>…
##  2      1 python                       1 United States  Jobs for Huma… Mid </a:t>
            </a:r>
            <a:r>
              <a:rPr lang="en-US" sz="1500" dirty="0" err="1"/>
              <a:t>seni</a:t>
            </a:r>
            <a:r>
              <a:rPr lang="en-US" sz="1500" dirty="0"/>
              <a:t>…
##  3      1 java                         1 United States  Jobs for Huma… Mid </a:t>
            </a:r>
            <a:r>
              <a:rPr lang="en-US" sz="1500" dirty="0" err="1"/>
              <a:t>seni</a:t>
            </a:r>
            <a:r>
              <a:rPr lang="en-US" sz="1500" dirty="0"/>
              <a:t>…
##  4      1 data engineering             1 United States  Jobs for Huma… Mid </a:t>
            </a:r>
            <a:r>
              <a:rPr lang="en-US" sz="1500" dirty="0" err="1"/>
              <a:t>seni</a:t>
            </a:r>
            <a:r>
              <a:rPr lang="en-US" sz="1500" dirty="0"/>
              <a:t>…
##  5      1 data visualization           1 United States  Jobs for Huma… Mid </a:t>
            </a:r>
            <a:r>
              <a:rPr lang="en-US" sz="1500" dirty="0" err="1"/>
              <a:t>seni</a:t>
            </a:r>
            <a:r>
              <a:rPr lang="en-US" sz="1500" dirty="0"/>
              <a:t>…
##  6      1 spark                        1 United States  Jobs for Huma… Mid </a:t>
            </a:r>
            <a:r>
              <a:rPr lang="en-US" sz="1500" dirty="0" err="1"/>
              <a:t>seni</a:t>
            </a:r>
            <a:r>
              <a:rPr lang="en-US" sz="1500" dirty="0"/>
              <a:t>…
##  7      2 python                       1 United States  Aurora         Mid </a:t>
            </a:r>
            <a:r>
              <a:rPr lang="en-US" sz="1500" dirty="0" err="1"/>
              <a:t>seni</a:t>
            </a:r>
            <a:r>
              <a:rPr lang="en-US" sz="1500" dirty="0"/>
              <a:t>…
##  8      2 communication skills         1 United States  Aurora         Mid </a:t>
            </a:r>
            <a:r>
              <a:rPr lang="en-US" sz="1500" dirty="0" err="1"/>
              <a:t>seni</a:t>
            </a:r>
            <a:r>
              <a:rPr lang="en-US" sz="1500" dirty="0"/>
              <a:t>…
##  9      3 data warehousing             1 United States  Adame Service… Associate
## 10      3 data modeling                1 United States  Adame Service… Associate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4AE83-17E7-FB68-F082-F51260210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rPr dirty="0"/>
              <a:t>Exploratory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5A47DF-3751-B04E-0076-6E1D93A082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dirty="0"/>
              <a:t>Key analyses performed on the processed data:</a:t>
            </a:r>
          </a:p>
          <a:p>
            <a:pPr marL="457200" lvl="0" indent="-457200">
              <a:buAutoNum type="arabicPeriod"/>
            </a:pPr>
            <a:r>
              <a:rPr sz="3000" b="1" dirty="0"/>
              <a:t>Geographic comparison</a:t>
            </a:r>
          </a:p>
          <a:p>
            <a:pPr lvl="1"/>
            <a:r>
              <a:rPr dirty="0"/>
              <a:t>Skill demand variation across countries</a:t>
            </a:r>
          </a:p>
          <a:p>
            <a:pPr lvl="1"/>
            <a:r>
              <a:rPr dirty="0"/>
              <a:t>Regional specialization patterns</a:t>
            </a:r>
          </a:p>
          <a:p>
            <a:pPr marL="457200" lvl="0" indent="-457200">
              <a:buAutoNum type="arabicPeriod"/>
            </a:pPr>
            <a:r>
              <a:rPr sz="2800" b="1" dirty="0"/>
              <a:t>Employer expectations</a:t>
            </a:r>
          </a:p>
          <a:p>
            <a:pPr lvl="1"/>
            <a:r>
              <a:rPr dirty="0"/>
              <a:t>Skills clustered by company size/type</a:t>
            </a:r>
          </a:p>
          <a:p>
            <a:pPr lvl="1"/>
            <a:r>
              <a:rPr dirty="0"/>
              <a:t>Industry-specific requirements</a:t>
            </a:r>
          </a:p>
          <a:p>
            <a:pPr marL="457200" lvl="0" indent="-457200">
              <a:buAutoNum type="arabicPeriod"/>
            </a:pPr>
            <a:r>
              <a:rPr sz="3000" b="1" dirty="0"/>
              <a:t>Job level trends</a:t>
            </a:r>
          </a:p>
          <a:p>
            <a:pPr lvl="1"/>
            <a:r>
              <a:rPr dirty="0"/>
              <a:t>Entry-level vs. senior position requirements</a:t>
            </a:r>
          </a:p>
          <a:p>
            <a:pPr lvl="1"/>
            <a:r>
              <a:rPr dirty="0"/>
              <a:t>Career progression skill pathways</a:t>
            </a:r>
          </a:p>
          <a:p>
            <a:pPr marL="457200" lvl="0" indent="-457200">
              <a:buAutoNum type="arabicPeriod"/>
            </a:pPr>
            <a:r>
              <a:rPr sz="3000" b="1" dirty="0"/>
              <a:t>Visualization techniques</a:t>
            </a:r>
          </a:p>
          <a:p>
            <a:pPr lvl="1"/>
            <a:r>
              <a:rPr dirty="0"/>
              <a:t>Bar charts for frequency analysis</a:t>
            </a:r>
          </a:p>
          <a:p>
            <a:pPr lvl="1"/>
            <a:r>
              <a:rPr dirty="0"/>
              <a:t>Faceted plots for country comparisons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4AE83-17E7-FB68-F082-F51260210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Analysis of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5A47DF-3751-B04E-0076-6E1D93A082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 indent="0">
              <a:buNone/>
            </a:pPr>
            <a:r>
              <a:rPr lang="en-US" sz="2200" b="1" dirty="0"/>
              <a:t>Top 10 data science skills requested across all countries</a:t>
            </a:r>
            <a:r>
              <a:rPr sz="2200" i="1" dirty="0">
                <a:solidFill>
                  <a:srgbClr val="60A0B0"/>
                </a:solidFill>
                <a:latin typeface="Courier"/>
              </a:rPr>
              <a:t> </a:t>
            </a:r>
            <a:endParaRPr lang="en-US" sz="2200" i="1" dirty="0">
              <a:solidFill>
                <a:srgbClr val="60A0B0"/>
              </a:solidFill>
              <a:latin typeface="Courier"/>
            </a:endParaRPr>
          </a:p>
          <a:p>
            <a:pPr lvl="0" indent="0">
              <a:buNone/>
            </a:pPr>
            <a:endParaRPr lang="en-US" sz="2200" i="1" dirty="0">
              <a:solidFill>
                <a:srgbClr val="60A0B0"/>
              </a:solidFill>
              <a:latin typeface="Courier"/>
            </a:endParaRPr>
          </a:p>
          <a:p>
            <a:pPr lvl="0" indent="0">
              <a:buNone/>
            </a:pPr>
            <a:r>
              <a:rPr sz="1700" dirty="0" err="1"/>
              <a:t>top_skills_all</a:t>
            </a:r>
            <a:r>
              <a:rPr sz="1700" dirty="0"/>
              <a:t> </a:t>
            </a:r>
            <a:r>
              <a:rPr sz="1700" dirty="0">
                <a:solidFill>
                  <a:srgbClr val="007020"/>
                </a:solidFill>
              </a:rPr>
              <a:t>&lt;-</a:t>
            </a:r>
            <a:r>
              <a:rPr sz="1700" dirty="0"/>
              <a:t> </a:t>
            </a:r>
            <a:r>
              <a:rPr sz="1700" dirty="0" err="1"/>
              <a:t>classified_skills</a:t>
            </a:r>
            <a:r>
              <a:rPr sz="1700" dirty="0"/>
              <a:t> </a:t>
            </a:r>
            <a:r>
              <a:rPr sz="1700" dirty="0">
                <a:solidFill>
                  <a:srgbClr val="4070A0"/>
                </a:solidFill>
              </a:rPr>
              <a:t>%&gt;%</a:t>
            </a:r>
            <a:br>
              <a:rPr sz="1700" dirty="0"/>
            </a:br>
            <a:r>
              <a:rPr sz="1700" dirty="0"/>
              <a:t>  </a:t>
            </a:r>
            <a:r>
              <a:rPr sz="1700" dirty="0">
                <a:solidFill>
                  <a:srgbClr val="06287E"/>
                </a:solidFill>
              </a:rPr>
              <a:t>count</a:t>
            </a:r>
            <a:r>
              <a:rPr sz="1700" dirty="0"/>
              <a:t>(skill, </a:t>
            </a:r>
            <a:r>
              <a:rPr sz="1700" dirty="0">
                <a:solidFill>
                  <a:srgbClr val="7D9029"/>
                </a:solidFill>
              </a:rPr>
              <a:t>sort =</a:t>
            </a:r>
            <a:r>
              <a:rPr sz="1700" dirty="0"/>
              <a:t> </a:t>
            </a:r>
            <a:r>
              <a:rPr sz="1700" dirty="0">
                <a:solidFill>
                  <a:srgbClr val="880000"/>
                </a:solidFill>
              </a:rPr>
              <a:t>TRUE</a:t>
            </a:r>
            <a:r>
              <a:rPr sz="1700" dirty="0"/>
              <a:t>) </a:t>
            </a:r>
            <a:r>
              <a:rPr sz="1700" dirty="0">
                <a:solidFill>
                  <a:srgbClr val="4070A0"/>
                </a:solidFill>
              </a:rPr>
              <a:t>%&gt;%</a:t>
            </a:r>
            <a:br>
              <a:rPr sz="1700" dirty="0"/>
            </a:br>
            <a:r>
              <a:rPr sz="1700" dirty="0"/>
              <a:t>  </a:t>
            </a:r>
            <a:r>
              <a:rPr sz="1700" dirty="0" err="1">
                <a:solidFill>
                  <a:srgbClr val="06287E"/>
                </a:solidFill>
              </a:rPr>
              <a:t>slice_head</a:t>
            </a:r>
            <a:r>
              <a:rPr sz="1700" dirty="0"/>
              <a:t>(</a:t>
            </a:r>
            <a:r>
              <a:rPr sz="1700" dirty="0">
                <a:solidFill>
                  <a:srgbClr val="7D9029"/>
                </a:solidFill>
              </a:rPr>
              <a:t>n =</a:t>
            </a:r>
            <a:r>
              <a:rPr sz="1700" dirty="0"/>
              <a:t> </a:t>
            </a:r>
            <a:r>
              <a:rPr sz="1700" dirty="0">
                <a:solidFill>
                  <a:srgbClr val="40A070"/>
                </a:solidFill>
              </a:rPr>
              <a:t>10</a:t>
            </a:r>
            <a:r>
              <a:rPr sz="1700" dirty="0"/>
              <a:t>)</a:t>
            </a:r>
            <a:endParaRPr lang="en-US" sz="1700" dirty="0"/>
          </a:p>
          <a:p>
            <a:pPr lvl="0" indent="0">
              <a:buNone/>
            </a:pPr>
            <a:endParaRPr sz="1700" dirty="0">
              <a:latin typeface="Courier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4AE83-17E7-FB68-F082-F51260210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rPr dirty="0"/>
              <a:t>Analysis of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5A47DF-3751-B04E-0076-6E1D93A082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indent="0">
              <a:buNone/>
            </a:pPr>
            <a:r>
              <a:rPr lang="en-US" sz="2200" b="1" dirty="0"/>
              <a:t>Create a bar chart</a:t>
            </a:r>
            <a:br>
              <a:rPr lang="en-US" sz="3200" dirty="0"/>
            </a:br>
            <a:r>
              <a:rPr lang="en-US" sz="1700" dirty="0" err="1"/>
              <a:t>top_skills_plot</a:t>
            </a:r>
            <a:r>
              <a:rPr lang="en-US" sz="1700" dirty="0"/>
              <a:t> </a:t>
            </a:r>
            <a:r>
              <a:rPr lang="en-US" sz="1700" dirty="0">
                <a:solidFill>
                  <a:srgbClr val="007020"/>
                </a:solidFill>
              </a:rPr>
              <a:t>&lt;-</a:t>
            </a:r>
            <a:r>
              <a:rPr lang="en-US" sz="1700" dirty="0"/>
              <a:t> </a:t>
            </a:r>
            <a:r>
              <a:rPr lang="en-US" sz="1700" dirty="0" err="1">
                <a:solidFill>
                  <a:srgbClr val="06287E"/>
                </a:solidFill>
              </a:rPr>
              <a:t>ggplot</a:t>
            </a:r>
            <a:r>
              <a:rPr lang="en-US" sz="1700" dirty="0"/>
              <a:t>(</a:t>
            </a:r>
            <a:r>
              <a:rPr lang="en-US" sz="1700" dirty="0" err="1"/>
              <a:t>top_skills_all</a:t>
            </a:r>
            <a:r>
              <a:rPr lang="en-US" sz="1700" dirty="0"/>
              <a:t>, </a:t>
            </a:r>
            <a:r>
              <a:rPr lang="en-US" sz="1700" dirty="0" err="1">
                <a:solidFill>
                  <a:srgbClr val="06287E"/>
                </a:solidFill>
              </a:rPr>
              <a:t>aes</a:t>
            </a:r>
            <a:r>
              <a:rPr lang="en-US" sz="1700" dirty="0"/>
              <a:t>(</a:t>
            </a:r>
            <a:r>
              <a:rPr lang="en-US" sz="1700" dirty="0">
                <a:solidFill>
                  <a:srgbClr val="7D9029"/>
                </a:solidFill>
              </a:rPr>
              <a:t>x =</a:t>
            </a:r>
            <a:r>
              <a:rPr lang="en-US" sz="1700" dirty="0"/>
              <a:t> </a:t>
            </a:r>
            <a:r>
              <a:rPr lang="en-US" sz="1700" dirty="0">
                <a:solidFill>
                  <a:srgbClr val="06287E"/>
                </a:solidFill>
              </a:rPr>
              <a:t>reorder</a:t>
            </a:r>
            <a:r>
              <a:rPr lang="en-US" sz="1700" dirty="0"/>
              <a:t>(skill, n), </a:t>
            </a:r>
            <a:r>
              <a:rPr lang="en-US" sz="1700" dirty="0">
                <a:solidFill>
                  <a:srgbClr val="7D9029"/>
                </a:solidFill>
              </a:rPr>
              <a:t>y =</a:t>
            </a:r>
            <a:r>
              <a:rPr lang="en-US" sz="1700" dirty="0"/>
              <a:t> n, </a:t>
            </a:r>
            <a:r>
              <a:rPr lang="en-US" sz="1700" dirty="0">
                <a:solidFill>
                  <a:srgbClr val="7D9029"/>
                </a:solidFill>
              </a:rPr>
              <a:t>fill =</a:t>
            </a:r>
            <a:r>
              <a:rPr lang="en-US" sz="1700" dirty="0"/>
              <a:t> skill)) </a:t>
            </a:r>
            <a:r>
              <a:rPr lang="en-US" sz="1700" dirty="0">
                <a:solidFill>
                  <a:srgbClr val="4070A0"/>
                </a:solidFill>
              </a:rPr>
              <a:t>+</a:t>
            </a:r>
            <a:br>
              <a:rPr lang="en-US" sz="1700" dirty="0"/>
            </a:br>
            <a:r>
              <a:rPr lang="en-US" sz="1700" dirty="0"/>
              <a:t>  </a:t>
            </a:r>
            <a:r>
              <a:rPr lang="en-US" sz="1700" dirty="0" err="1">
                <a:solidFill>
                  <a:srgbClr val="06287E"/>
                </a:solidFill>
              </a:rPr>
              <a:t>geom_col</a:t>
            </a:r>
            <a:r>
              <a:rPr lang="en-US" sz="1700" dirty="0"/>
              <a:t>() </a:t>
            </a:r>
            <a:r>
              <a:rPr lang="en-US" sz="1700" dirty="0">
                <a:solidFill>
                  <a:srgbClr val="4070A0"/>
                </a:solidFill>
              </a:rPr>
              <a:t>+</a:t>
            </a:r>
            <a:r>
              <a:rPr lang="en-US" sz="1700" dirty="0"/>
              <a:t> </a:t>
            </a:r>
            <a:r>
              <a:rPr lang="en-US" sz="1700" dirty="0" err="1">
                <a:solidFill>
                  <a:srgbClr val="06287E"/>
                </a:solidFill>
              </a:rPr>
              <a:t>coord_flip</a:t>
            </a:r>
            <a:r>
              <a:rPr lang="en-US" sz="1700" dirty="0"/>
              <a:t>() </a:t>
            </a:r>
            <a:r>
              <a:rPr lang="en-US" sz="1700" dirty="0">
                <a:solidFill>
                  <a:srgbClr val="4070A0"/>
                </a:solidFill>
              </a:rPr>
              <a:t>+</a:t>
            </a:r>
            <a:r>
              <a:rPr lang="en-US" sz="1700" dirty="0"/>
              <a:t> </a:t>
            </a:r>
            <a:r>
              <a:rPr lang="en-US" sz="1700" dirty="0">
                <a:solidFill>
                  <a:srgbClr val="06287E"/>
                </a:solidFill>
              </a:rPr>
              <a:t>labs</a:t>
            </a:r>
            <a:r>
              <a:rPr lang="en-US" sz="1700" dirty="0"/>
              <a:t>(</a:t>
            </a:r>
            <a:br>
              <a:rPr lang="en-US" sz="1700" dirty="0"/>
            </a:br>
            <a:r>
              <a:rPr lang="en-US" sz="1700" dirty="0"/>
              <a:t>    </a:t>
            </a:r>
            <a:r>
              <a:rPr lang="en-US" sz="1700" dirty="0">
                <a:solidFill>
                  <a:srgbClr val="7D9029"/>
                </a:solidFill>
              </a:rPr>
              <a:t>title =</a:t>
            </a:r>
            <a:r>
              <a:rPr lang="en-US" sz="1700" dirty="0"/>
              <a:t> </a:t>
            </a:r>
            <a:r>
              <a:rPr lang="en-US" sz="1700" dirty="0">
                <a:solidFill>
                  <a:srgbClr val="4070A0"/>
                </a:solidFill>
              </a:rPr>
              <a:t>"Top 10 Most Requested Data Science Skills"</a:t>
            </a:r>
            <a:r>
              <a:rPr lang="en-US" sz="1700" dirty="0"/>
              <a:t>,</a:t>
            </a:r>
            <a:br>
              <a:rPr lang="en-US" sz="1700" dirty="0"/>
            </a:br>
            <a:r>
              <a:rPr lang="en-US" sz="1700" dirty="0"/>
              <a:t>    </a:t>
            </a:r>
            <a:r>
              <a:rPr lang="en-US" sz="1700" dirty="0">
                <a:solidFill>
                  <a:srgbClr val="7D9029"/>
                </a:solidFill>
              </a:rPr>
              <a:t>subtitle =</a:t>
            </a:r>
            <a:r>
              <a:rPr lang="en-US" sz="1700" dirty="0"/>
              <a:t> </a:t>
            </a:r>
            <a:r>
              <a:rPr lang="en-US" sz="1700" dirty="0">
                <a:solidFill>
                  <a:srgbClr val="4070A0"/>
                </a:solidFill>
              </a:rPr>
              <a:t>"Based on job posting analysis across all countries"</a:t>
            </a:r>
            <a:r>
              <a:rPr lang="en-US" sz="1700" dirty="0"/>
              <a:t>,</a:t>
            </a:r>
            <a:br>
              <a:rPr lang="en-US" sz="1700" dirty="0"/>
            </a:br>
            <a:r>
              <a:rPr lang="en-US" sz="1700" dirty="0"/>
              <a:t>    </a:t>
            </a:r>
            <a:r>
              <a:rPr lang="en-US" sz="1700" dirty="0">
                <a:solidFill>
                  <a:srgbClr val="7D9029"/>
                </a:solidFill>
              </a:rPr>
              <a:t>x =</a:t>
            </a:r>
            <a:r>
              <a:rPr lang="en-US" sz="1700" dirty="0"/>
              <a:t> </a:t>
            </a:r>
            <a:r>
              <a:rPr lang="en-US" sz="1700" dirty="0">
                <a:solidFill>
                  <a:srgbClr val="4070A0"/>
                </a:solidFill>
              </a:rPr>
              <a:t>"Skill"</a:t>
            </a:r>
            <a:r>
              <a:rPr lang="en-US" sz="1700" dirty="0"/>
              <a:t>,</a:t>
            </a:r>
            <a:br>
              <a:rPr lang="en-US" sz="1700" dirty="0"/>
            </a:br>
            <a:r>
              <a:rPr lang="en-US" sz="1700" dirty="0"/>
              <a:t>    </a:t>
            </a:r>
            <a:r>
              <a:rPr lang="en-US" sz="1700" dirty="0">
                <a:solidFill>
                  <a:srgbClr val="7D9029"/>
                </a:solidFill>
              </a:rPr>
              <a:t>y =</a:t>
            </a:r>
            <a:r>
              <a:rPr lang="en-US" sz="1700" dirty="0"/>
              <a:t> </a:t>
            </a:r>
            <a:r>
              <a:rPr lang="en-US" sz="1700" dirty="0">
                <a:solidFill>
                  <a:srgbClr val="4070A0"/>
                </a:solidFill>
              </a:rPr>
              <a:t>"Number of Job Postings"</a:t>
            </a:r>
            <a:r>
              <a:rPr lang="en-US" sz="1700" dirty="0"/>
              <a:t>,</a:t>
            </a:r>
            <a:br>
              <a:rPr lang="en-US" sz="1700" dirty="0"/>
            </a:br>
            <a:r>
              <a:rPr lang="en-US" sz="1700" dirty="0"/>
              <a:t>    </a:t>
            </a:r>
            <a:r>
              <a:rPr lang="en-US" sz="1700" dirty="0">
                <a:solidFill>
                  <a:srgbClr val="7D9029"/>
                </a:solidFill>
              </a:rPr>
              <a:t>caption =</a:t>
            </a:r>
            <a:r>
              <a:rPr lang="en-US" sz="1700" dirty="0"/>
              <a:t> </a:t>
            </a:r>
            <a:r>
              <a:rPr lang="en-US" sz="1700" dirty="0">
                <a:solidFill>
                  <a:srgbClr val="4070A0"/>
                </a:solidFill>
              </a:rPr>
              <a:t>"Data source: LinkedIn/Kaggle job postings dataset"</a:t>
            </a:r>
            <a:br>
              <a:rPr lang="en-US" sz="1700" dirty="0"/>
            </a:br>
            <a:r>
              <a:rPr lang="en-US" sz="1700" dirty="0"/>
              <a:t>  ) </a:t>
            </a:r>
            <a:r>
              <a:rPr lang="en-US" sz="1700" dirty="0">
                <a:solidFill>
                  <a:srgbClr val="4070A0"/>
                </a:solidFill>
              </a:rPr>
              <a:t>+</a:t>
            </a:r>
            <a:br>
              <a:rPr lang="en-US" sz="1700" dirty="0"/>
            </a:br>
            <a:r>
              <a:rPr lang="en-US" sz="1700" dirty="0"/>
              <a:t>  </a:t>
            </a:r>
            <a:r>
              <a:rPr lang="en-US" sz="1700" dirty="0" err="1">
                <a:solidFill>
                  <a:srgbClr val="06287E"/>
                </a:solidFill>
              </a:rPr>
              <a:t>theme_minimal</a:t>
            </a:r>
            <a:r>
              <a:rPr lang="en-US" sz="1700" dirty="0"/>
              <a:t>() </a:t>
            </a:r>
            <a:r>
              <a:rPr lang="en-US" sz="1700" dirty="0">
                <a:solidFill>
                  <a:srgbClr val="4070A0"/>
                </a:solidFill>
              </a:rPr>
              <a:t>+</a:t>
            </a:r>
            <a:br>
              <a:rPr lang="en-US" sz="1700" dirty="0"/>
            </a:br>
            <a:r>
              <a:rPr lang="en-US" sz="1700" dirty="0"/>
              <a:t>  </a:t>
            </a:r>
            <a:r>
              <a:rPr lang="en-US" sz="1700" dirty="0">
                <a:solidFill>
                  <a:srgbClr val="06287E"/>
                </a:solidFill>
              </a:rPr>
              <a:t>theme</a:t>
            </a:r>
            <a:r>
              <a:rPr lang="en-US" sz="1700" dirty="0"/>
              <a:t>(</a:t>
            </a:r>
            <a:br>
              <a:rPr lang="en-US" sz="1700" dirty="0"/>
            </a:br>
            <a:r>
              <a:rPr lang="en-US" sz="1700" dirty="0"/>
              <a:t>    </a:t>
            </a:r>
            <a:r>
              <a:rPr lang="en-US" sz="1700" dirty="0" err="1">
                <a:solidFill>
                  <a:srgbClr val="7D9029"/>
                </a:solidFill>
              </a:rPr>
              <a:t>plot.title</a:t>
            </a:r>
            <a:r>
              <a:rPr lang="en-US" sz="1700" dirty="0">
                <a:solidFill>
                  <a:srgbClr val="7D9029"/>
                </a:solidFill>
              </a:rPr>
              <a:t> =</a:t>
            </a:r>
            <a:r>
              <a:rPr lang="en-US" sz="1700" dirty="0"/>
              <a:t> </a:t>
            </a:r>
            <a:r>
              <a:rPr lang="en-US" sz="1700" dirty="0" err="1">
                <a:solidFill>
                  <a:srgbClr val="06287E"/>
                </a:solidFill>
              </a:rPr>
              <a:t>element_text</a:t>
            </a:r>
            <a:r>
              <a:rPr lang="en-US" sz="1700" dirty="0"/>
              <a:t>(</a:t>
            </a:r>
            <a:r>
              <a:rPr lang="en-US" sz="1700" dirty="0">
                <a:solidFill>
                  <a:srgbClr val="7D9029"/>
                </a:solidFill>
              </a:rPr>
              <a:t>face =</a:t>
            </a:r>
            <a:r>
              <a:rPr lang="en-US" sz="1700" dirty="0"/>
              <a:t> </a:t>
            </a:r>
            <a:r>
              <a:rPr lang="en-US" sz="1700" dirty="0">
                <a:solidFill>
                  <a:srgbClr val="4070A0"/>
                </a:solidFill>
              </a:rPr>
              <a:t>"bold"</a:t>
            </a:r>
            <a:r>
              <a:rPr lang="en-US" sz="1700" dirty="0"/>
              <a:t>, </a:t>
            </a:r>
            <a:r>
              <a:rPr lang="en-US" sz="1700" dirty="0">
                <a:solidFill>
                  <a:srgbClr val="7D9029"/>
                </a:solidFill>
              </a:rPr>
              <a:t>size =</a:t>
            </a:r>
            <a:r>
              <a:rPr lang="en-US" sz="1700" dirty="0"/>
              <a:t> </a:t>
            </a:r>
            <a:r>
              <a:rPr lang="en-US" sz="1700" dirty="0">
                <a:solidFill>
                  <a:srgbClr val="40A070"/>
                </a:solidFill>
              </a:rPr>
              <a:t>14</a:t>
            </a:r>
            <a:r>
              <a:rPr lang="en-US" sz="1700" dirty="0"/>
              <a:t>),</a:t>
            </a:r>
            <a:br>
              <a:rPr lang="en-US" sz="1700" dirty="0"/>
            </a:br>
            <a:r>
              <a:rPr lang="en-US" sz="1700" dirty="0"/>
              <a:t>    </a:t>
            </a:r>
            <a:r>
              <a:rPr lang="en-US" sz="1700" dirty="0" err="1">
                <a:solidFill>
                  <a:srgbClr val="7D9029"/>
                </a:solidFill>
              </a:rPr>
              <a:t>axis.title</a:t>
            </a:r>
            <a:r>
              <a:rPr lang="en-US" sz="1700" dirty="0">
                <a:solidFill>
                  <a:srgbClr val="7D9029"/>
                </a:solidFill>
              </a:rPr>
              <a:t> =</a:t>
            </a:r>
            <a:r>
              <a:rPr lang="en-US" sz="1700" dirty="0"/>
              <a:t> </a:t>
            </a:r>
            <a:r>
              <a:rPr lang="en-US" sz="1700" dirty="0" err="1">
                <a:solidFill>
                  <a:srgbClr val="06287E"/>
                </a:solidFill>
              </a:rPr>
              <a:t>element_text</a:t>
            </a:r>
            <a:r>
              <a:rPr lang="en-US" sz="1700" dirty="0"/>
              <a:t>(</a:t>
            </a:r>
            <a:r>
              <a:rPr lang="en-US" sz="1700" dirty="0">
                <a:solidFill>
                  <a:srgbClr val="7D9029"/>
                </a:solidFill>
              </a:rPr>
              <a:t>face =</a:t>
            </a:r>
            <a:r>
              <a:rPr lang="en-US" sz="1700" dirty="0"/>
              <a:t> </a:t>
            </a:r>
            <a:r>
              <a:rPr lang="en-US" sz="1700" dirty="0">
                <a:solidFill>
                  <a:srgbClr val="4070A0"/>
                </a:solidFill>
              </a:rPr>
              <a:t>"bold"</a:t>
            </a:r>
            <a:r>
              <a:rPr lang="en-US" sz="1700" dirty="0"/>
              <a:t>),</a:t>
            </a:r>
            <a:br>
              <a:rPr lang="en-US" sz="1700" dirty="0"/>
            </a:br>
            <a:r>
              <a:rPr lang="en-US" sz="1700" dirty="0"/>
              <a:t>    </a:t>
            </a:r>
            <a:r>
              <a:rPr lang="en-US" sz="1700" dirty="0" err="1">
                <a:solidFill>
                  <a:srgbClr val="7D9029"/>
                </a:solidFill>
              </a:rPr>
              <a:t>legend.position</a:t>
            </a:r>
            <a:r>
              <a:rPr lang="en-US" sz="1700" dirty="0">
                <a:solidFill>
                  <a:srgbClr val="7D9029"/>
                </a:solidFill>
              </a:rPr>
              <a:t> =</a:t>
            </a:r>
            <a:r>
              <a:rPr lang="en-US" sz="1700" dirty="0"/>
              <a:t> </a:t>
            </a:r>
            <a:r>
              <a:rPr lang="en-US" sz="1700" dirty="0">
                <a:solidFill>
                  <a:srgbClr val="4070A0"/>
                </a:solidFill>
              </a:rPr>
              <a:t>"none"</a:t>
            </a:r>
            <a:r>
              <a:rPr lang="en-US" sz="1700" dirty="0"/>
              <a:t>,  </a:t>
            </a:r>
            <a:br>
              <a:rPr lang="en-US" sz="1700" dirty="0"/>
            </a:br>
            <a:r>
              <a:rPr lang="en-US" sz="1700" dirty="0"/>
              <a:t>    </a:t>
            </a:r>
            <a:r>
              <a:rPr lang="en-US" sz="1700" dirty="0" err="1">
                <a:solidFill>
                  <a:srgbClr val="7D9029"/>
                </a:solidFill>
              </a:rPr>
              <a:t>plot.margin</a:t>
            </a:r>
            <a:r>
              <a:rPr lang="en-US" sz="1700" dirty="0">
                <a:solidFill>
                  <a:srgbClr val="7D9029"/>
                </a:solidFill>
              </a:rPr>
              <a:t> =</a:t>
            </a:r>
            <a:r>
              <a:rPr lang="en-US" sz="1700" dirty="0"/>
              <a:t> </a:t>
            </a:r>
            <a:r>
              <a:rPr lang="en-US" sz="1700" dirty="0">
                <a:solidFill>
                  <a:srgbClr val="06287E"/>
                </a:solidFill>
              </a:rPr>
              <a:t>margin</a:t>
            </a:r>
            <a:r>
              <a:rPr lang="en-US" sz="1700" dirty="0"/>
              <a:t>(</a:t>
            </a:r>
            <a:r>
              <a:rPr lang="en-US" sz="1700" dirty="0">
                <a:solidFill>
                  <a:srgbClr val="40A070"/>
                </a:solidFill>
              </a:rPr>
              <a:t>0.5</a:t>
            </a:r>
            <a:r>
              <a:rPr lang="en-US" sz="1700" dirty="0"/>
              <a:t>, </a:t>
            </a:r>
            <a:r>
              <a:rPr lang="en-US" sz="1700" dirty="0">
                <a:solidFill>
                  <a:srgbClr val="40A070"/>
                </a:solidFill>
              </a:rPr>
              <a:t>0.5</a:t>
            </a:r>
            <a:r>
              <a:rPr lang="en-US" sz="1700" dirty="0"/>
              <a:t>, </a:t>
            </a:r>
            <a:r>
              <a:rPr lang="en-US" sz="1700" dirty="0">
                <a:solidFill>
                  <a:srgbClr val="40A070"/>
                </a:solidFill>
              </a:rPr>
              <a:t>0.5</a:t>
            </a:r>
            <a:r>
              <a:rPr lang="en-US" sz="1700" dirty="0"/>
              <a:t>, </a:t>
            </a:r>
            <a:r>
              <a:rPr lang="en-US" sz="1700" dirty="0">
                <a:solidFill>
                  <a:srgbClr val="40A070"/>
                </a:solidFill>
              </a:rPr>
              <a:t>0.5</a:t>
            </a:r>
            <a:r>
              <a:rPr lang="en-US" sz="1700" dirty="0"/>
              <a:t>, </a:t>
            </a:r>
            <a:r>
              <a:rPr lang="en-US" sz="1700" dirty="0">
                <a:solidFill>
                  <a:srgbClr val="4070A0"/>
                </a:solidFill>
              </a:rPr>
              <a:t>"cm"</a:t>
            </a:r>
            <a:r>
              <a:rPr lang="en-US" sz="1700" dirty="0"/>
              <a:t>) </a:t>
            </a:r>
            <a:br>
              <a:rPr lang="en-US" sz="1700" dirty="0"/>
            </a:br>
            <a:r>
              <a:rPr lang="en-US" sz="1700" dirty="0"/>
              <a:t>    ) </a:t>
            </a:r>
            <a:r>
              <a:rPr lang="en-US" sz="1700" dirty="0">
                <a:solidFill>
                  <a:srgbClr val="4070A0"/>
                </a:solidFill>
              </a:rPr>
              <a:t>+</a:t>
            </a:r>
            <a:r>
              <a:rPr lang="en-US" sz="1700" dirty="0"/>
              <a:t> </a:t>
            </a:r>
            <a:r>
              <a:rPr lang="en-US" sz="1700" dirty="0" err="1">
                <a:solidFill>
                  <a:srgbClr val="06287E"/>
                </a:solidFill>
              </a:rPr>
              <a:t>scale_fill_viridis_d</a:t>
            </a:r>
            <a:r>
              <a:rPr lang="en-US" sz="1700" dirty="0"/>
              <a:t>(</a:t>
            </a:r>
            <a:r>
              <a:rPr lang="en-US" sz="1700" dirty="0">
                <a:solidFill>
                  <a:srgbClr val="7D9029"/>
                </a:solidFill>
              </a:rPr>
              <a:t>option =</a:t>
            </a:r>
            <a:r>
              <a:rPr lang="en-US" sz="1700" dirty="0"/>
              <a:t> </a:t>
            </a:r>
            <a:r>
              <a:rPr lang="en-US" sz="1700" dirty="0">
                <a:solidFill>
                  <a:srgbClr val="4070A0"/>
                </a:solidFill>
              </a:rPr>
              <a:t>"D"</a:t>
            </a:r>
            <a:r>
              <a:rPr lang="en-US" sz="1700" dirty="0"/>
              <a:t>) </a:t>
            </a:r>
            <a:br>
              <a:rPr lang="en-US" sz="1700" dirty="0"/>
            </a:br>
            <a:br>
              <a:rPr lang="en-US" sz="1700" dirty="0"/>
            </a:br>
            <a:r>
              <a:rPr lang="en-US" sz="1700" dirty="0">
                <a:solidFill>
                  <a:srgbClr val="06287E"/>
                </a:solidFill>
              </a:rPr>
              <a:t>assign</a:t>
            </a:r>
            <a:r>
              <a:rPr lang="en-US" sz="1700" dirty="0"/>
              <a:t>(</a:t>
            </a:r>
            <a:r>
              <a:rPr lang="en-US" sz="1700" dirty="0">
                <a:solidFill>
                  <a:srgbClr val="4070A0"/>
                </a:solidFill>
              </a:rPr>
              <a:t>"</a:t>
            </a:r>
            <a:r>
              <a:rPr lang="en-US" sz="1700" dirty="0" err="1">
                <a:solidFill>
                  <a:srgbClr val="4070A0"/>
                </a:solidFill>
              </a:rPr>
              <a:t>saved_plot</a:t>
            </a:r>
            <a:r>
              <a:rPr lang="en-US" sz="1700" dirty="0">
                <a:solidFill>
                  <a:srgbClr val="4070A0"/>
                </a:solidFill>
              </a:rPr>
              <a:t>"</a:t>
            </a:r>
            <a:r>
              <a:rPr lang="en-US" sz="1700" dirty="0"/>
              <a:t>, </a:t>
            </a:r>
            <a:r>
              <a:rPr lang="en-US" sz="1700" dirty="0" err="1"/>
              <a:t>top_skills_plot</a:t>
            </a:r>
            <a:r>
              <a:rPr lang="en-US" sz="1700" dirty="0"/>
              <a:t>, </a:t>
            </a:r>
            <a:r>
              <a:rPr lang="en-US" sz="1700" dirty="0" err="1">
                <a:solidFill>
                  <a:srgbClr val="7D9029"/>
                </a:solidFill>
              </a:rPr>
              <a:t>envir</a:t>
            </a:r>
            <a:r>
              <a:rPr lang="en-US" sz="1700" dirty="0">
                <a:solidFill>
                  <a:srgbClr val="7D9029"/>
                </a:solidFill>
              </a:rPr>
              <a:t> =</a:t>
            </a:r>
            <a:r>
              <a:rPr lang="en-US" sz="1700" dirty="0"/>
              <a:t> .</a:t>
            </a:r>
            <a:r>
              <a:rPr lang="en-US" sz="1700" dirty="0" err="1"/>
              <a:t>GlobalEnv</a:t>
            </a:r>
            <a:r>
              <a:rPr lang="en-US" sz="1700" dirty="0"/>
              <a:t>)</a:t>
            </a:r>
          </a:p>
          <a:p>
            <a:pPr lvl="0" indent="0">
              <a:buNone/>
            </a:pPr>
            <a:endParaRPr dirty="0">
              <a:latin typeface="Courier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4AE83-17E7-FB68-F082-F51260210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5A47DF-3751-B04E-0076-6E1D93A082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sz="2800" dirty="0"/>
              <a:t>Data science continues to grow in demand across industries</a:t>
            </a:r>
          </a:p>
          <a:p>
            <a:pPr lvl="0"/>
            <a:r>
              <a:rPr sz="2800" dirty="0"/>
              <a:t>Skill sets required vary by region, company, and job level</a:t>
            </a:r>
          </a:p>
          <a:p>
            <a:pPr lvl="0"/>
            <a:r>
              <a:rPr sz="2800" dirty="0"/>
              <a:t>Research question: “Which are the most valued data science skills?”</a:t>
            </a:r>
          </a:p>
          <a:p>
            <a:pPr lvl="0"/>
            <a:r>
              <a:rPr sz="2800" dirty="0"/>
              <a:t>Analysis of job postings from multiple countries</a:t>
            </a:r>
            <a:r>
              <a:rPr lang="en-US" sz="2800" dirty="0"/>
              <a:t> (U.S, U.K, Canada, Australia)</a:t>
            </a:r>
            <a:endParaRPr sz="2800" dirty="0"/>
          </a:p>
          <a:p>
            <a:pPr lvl="0"/>
            <a:r>
              <a:rPr sz="2800" dirty="0"/>
              <a:t>Goal: Extract insights about most frequently listed skills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A9F50-E226-EE3A-5F92-CF06BD91C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9894" y="541867"/>
            <a:ext cx="5699972" cy="528468"/>
          </a:xfrm>
        </p:spPr>
        <p:txBody>
          <a:bodyPr>
            <a:noAutofit/>
          </a:bodyPr>
          <a:lstStyle/>
          <a:p>
            <a:pPr marL="0" lvl="0" indent="0" algn="l">
              <a:buNone/>
            </a:pPr>
            <a:r>
              <a:rPr sz="4300" dirty="0">
                <a:solidFill>
                  <a:schemeClr val="bg1"/>
                </a:solidFill>
              </a:rPr>
              <a:t>Visualization of Top Skills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E28087-1947-0A14-AABA-D8615323CE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662068"/>
            <a:ext cx="3932237" cy="3811588"/>
          </a:xfrm>
        </p:spPr>
        <p:txBody>
          <a:bodyPr>
            <a:normAutofit/>
          </a:bodyPr>
          <a:lstStyle/>
          <a:p>
            <a:pPr lvl="0" indent="0">
              <a:buNone/>
            </a:pPr>
            <a:r>
              <a:rPr sz="1700" dirty="0">
                <a:solidFill>
                  <a:srgbClr val="06287E"/>
                </a:solidFill>
              </a:rPr>
              <a:t>print</a:t>
            </a:r>
            <a:r>
              <a:rPr sz="1700" dirty="0"/>
              <a:t>(</a:t>
            </a:r>
            <a:r>
              <a:rPr sz="1700" dirty="0" err="1"/>
              <a:t>saved_plot</a:t>
            </a:r>
            <a:r>
              <a:rPr sz="1700" dirty="0"/>
              <a:t>, </a:t>
            </a:r>
            <a:r>
              <a:rPr sz="1700" dirty="0">
                <a:solidFill>
                  <a:srgbClr val="7D9029"/>
                </a:solidFill>
              </a:rPr>
              <a:t>width =</a:t>
            </a:r>
            <a:r>
              <a:rPr sz="1700" dirty="0"/>
              <a:t> </a:t>
            </a:r>
            <a:r>
              <a:rPr sz="1700" dirty="0">
                <a:solidFill>
                  <a:srgbClr val="40A070"/>
                </a:solidFill>
              </a:rPr>
              <a:t>10</a:t>
            </a:r>
            <a:r>
              <a:rPr sz="1700" dirty="0"/>
              <a:t>, </a:t>
            </a:r>
            <a:r>
              <a:rPr sz="1700" dirty="0">
                <a:solidFill>
                  <a:srgbClr val="7D9029"/>
                </a:solidFill>
              </a:rPr>
              <a:t>height =</a:t>
            </a:r>
            <a:r>
              <a:rPr sz="1700" dirty="0"/>
              <a:t> </a:t>
            </a:r>
            <a:r>
              <a:rPr sz="1700" dirty="0">
                <a:solidFill>
                  <a:srgbClr val="40A070"/>
                </a:solidFill>
              </a:rPr>
              <a:t>6</a:t>
            </a:r>
            <a:r>
              <a:rPr sz="1700" dirty="0"/>
              <a:t>)</a:t>
            </a:r>
          </a:p>
        </p:txBody>
      </p:sp>
      <p:pic>
        <p:nvPicPr>
          <p:cNvPr id="3" name="Picture 1" descr="Project-3-PP-V4_files/figure-pptx/Analysis-of-Data3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32400" y="1523582"/>
            <a:ext cx="6119812" cy="4864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5A47DF-3751-B04E-0076-6E1D93A082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sz="2000" i="1" dirty="0">
                <a:solidFill>
                  <a:srgbClr val="60A0B0"/>
                </a:solidFill>
              </a:rPr>
              <a:t># Filter for major countries with sufficient data</a:t>
            </a:r>
            <a:br>
              <a:rPr sz="2000" dirty="0"/>
            </a:br>
            <a:r>
              <a:rPr sz="2000" dirty="0" err="1"/>
              <a:t>major_countries</a:t>
            </a:r>
            <a:r>
              <a:rPr sz="2000" dirty="0"/>
              <a:t> </a:t>
            </a:r>
            <a:r>
              <a:rPr sz="2000" dirty="0">
                <a:solidFill>
                  <a:srgbClr val="007020"/>
                </a:solidFill>
              </a:rPr>
              <a:t>&lt;-</a:t>
            </a:r>
            <a:r>
              <a:rPr sz="2000" dirty="0"/>
              <a:t> </a:t>
            </a:r>
            <a:r>
              <a:rPr sz="2000" dirty="0">
                <a:solidFill>
                  <a:srgbClr val="06287E"/>
                </a:solidFill>
              </a:rPr>
              <a:t>c</a:t>
            </a:r>
            <a:r>
              <a:rPr sz="2000" dirty="0"/>
              <a:t>(</a:t>
            </a:r>
            <a:r>
              <a:rPr sz="2000" dirty="0">
                <a:solidFill>
                  <a:srgbClr val="4070A0"/>
                </a:solidFill>
              </a:rPr>
              <a:t>"United States"</a:t>
            </a:r>
            <a:r>
              <a:rPr sz="2000" dirty="0"/>
              <a:t>, </a:t>
            </a:r>
            <a:r>
              <a:rPr sz="2000" dirty="0">
                <a:solidFill>
                  <a:srgbClr val="4070A0"/>
                </a:solidFill>
              </a:rPr>
              <a:t>"United Kingdom"</a:t>
            </a:r>
            <a:r>
              <a:rPr sz="2000" dirty="0"/>
              <a:t>, </a:t>
            </a:r>
            <a:r>
              <a:rPr sz="2000" dirty="0">
                <a:solidFill>
                  <a:srgbClr val="4070A0"/>
                </a:solidFill>
              </a:rPr>
              <a:t>"Canada"</a:t>
            </a:r>
            <a:r>
              <a:rPr sz="2000" dirty="0"/>
              <a:t>, </a:t>
            </a:r>
            <a:r>
              <a:rPr sz="2000" dirty="0">
                <a:solidFill>
                  <a:srgbClr val="4070A0"/>
                </a:solidFill>
              </a:rPr>
              <a:t>"Australia"</a:t>
            </a:r>
            <a:r>
              <a:rPr sz="2000" dirty="0"/>
              <a:t>, </a:t>
            </a:r>
            <a:r>
              <a:rPr sz="2000" dirty="0">
                <a:solidFill>
                  <a:srgbClr val="4070A0"/>
                </a:solidFill>
              </a:rPr>
              <a:t>"Germany"</a:t>
            </a:r>
            <a:r>
              <a:rPr sz="2000" dirty="0"/>
              <a:t>, </a:t>
            </a:r>
            <a:r>
              <a:rPr sz="2000" dirty="0">
                <a:solidFill>
                  <a:srgbClr val="4070A0"/>
                </a:solidFill>
              </a:rPr>
              <a:t>"India"</a:t>
            </a:r>
            <a:r>
              <a:rPr sz="2000" dirty="0"/>
              <a:t>)</a:t>
            </a:r>
            <a:br>
              <a:rPr dirty="0"/>
            </a:br>
            <a:br>
              <a:rPr dirty="0"/>
            </a:br>
            <a:r>
              <a:rPr sz="1800" i="1" dirty="0">
                <a:solidFill>
                  <a:srgbClr val="60A0B0"/>
                </a:solidFill>
              </a:rPr>
              <a:t># Get top skills by country</a:t>
            </a:r>
            <a:br>
              <a:rPr sz="1800" dirty="0"/>
            </a:br>
            <a:r>
              <a:rPr sz="1800" dirty="0" err="1"/>
              <a:t>skills_by_country</a:t>
            </a:r>
            <a:r>
              <a:rPr sz="1800" dirty="0"/>
              <a:t> </a:t>
            </a:r>
            <a:r>
              <a:rPr sz="1800" dirty="0">
                <a:solidFill>
                  <a:srgbClr val="007020"/>
                </a:solidFill>
              </a:rPr>
              <a:t>&lt;-</a:t>
            </a:r>
            <a:r>
              <a:rPr sz="1800" dirty="0"/>
              <a:t> </a:t>
            </a:r>
            <a:r>
              <a:rPr sz="1800" dirty="0" err="1"/>
              <a:t>classified_skills</a:t>
            </a:r>
            <a:r>
              <a:rPr sz="1800" dirty="0"/>
              <a:t> </a:t>
            </a:r>
            <a:r>
              <a:rPr sz="1800" dirty="0">
                <a:solidFill>
                  <a:srgbClr val="4070A0"/>
                </a:solidFill>
              </a:rPr>
              <a:t>%&gt;%</a:t>
            </a:r>
            <a:br>
              <a:rPr sz="1800" dirty="0"/>
            </a:br>
            <a:r>
              <a:rPr sz="1800" dirty="0"/>
              <a:t>  </a:t>
            </a:r>
            <a:r>
              <a:rPr sz="1800" dirty="0">
                <a:solidFill>
                  <a:srgbClr val="06287E"/>
                </a:solidFill>
              </a:rPr>
              <a:t>filter</a:t>
            </a:r>
            <a:r>
              <a:rPr sz="1800" dirty="0"/>
              <a:t>(</a:t>
            </a:r>
            <a:r>
              <a:rPr sz="1800" dirty="0" err="1"/>
              <a:t>search_country</a:t>
            </a:r>
            <a:r>
              <a:rPr sz="1800" dirty="0"/>
              <a:t> </a:t>
            </a:r>
            <a:r>
              <a:rPr sz="1800" dirty="0">
                <a:solidFill>
                  <a:srgbClr val="4070A0"/>
                </a:solidFill>
              </a:rPr>
              <a:t>%in%</a:t>
            </a:r>
            <a:r>
              <a:rPr sz="1800" dirty="0"/>
              <a:t> </a:t>
            </a:r>
            <a:r>
              <a:rPr sz="1800" dirty="0" err="1"/>
              <a:t>major_countries</a:t>
            </a:r>
            <a:r>
              <a:rPr sz="1800" dirty="0"/>
              <a:t>) </a:t>
            </a:r>
            <a:r>
              <a:rPr sz="1800" dirty="0">
                <a:solidFill>
                  <a:srgbClr val="4070A0"/>
                </a:solidFill>
              </a:rPr>
              <a:t>%&gt;%</a:t>
            </a:r>
            <a:br>
              <a:rPr sz="1800" dirty="0"/>
            </a:br>
            <a:r>
              <a:rPr sz="1800" dirty="0"/>
              <a:t>  </a:t>
            </a:r>
            <a:r>
              <a:rPr sz="1800" dirty="0">
                <a:solidFill>
                  <a:srgbClr val="06287E"/>
                </a:solidFill>
              </a:rPr>
              <a:t>count</a:t>
            </a:r>
            <a:r>
              <a:rPr sz="1800" dirty="0"/>
              <a:t>(</a:t>
            </a:r>
            <a:r>
              <a:rPr sz="1800" dirty="0" err="1"/>
              <a:t>search_country</a:t>
            </a:r>
            <a:r>
              <a:rPr sz="1800" dirty="0"/>
              <a:t>, skill, </a:t>
            </a:r>
            <a:r>
              <a:rPr sz="1800" dirty="0">
                <a:solidFill>
                  <a:srgbClr val="7D9029"/>
                </a:solidFill>
              </a:rPr>
              <a:t>sort =</a:t>
            </a:r>
            <a:r>
              <a:rPr sz="1800" dirty="0"/>
              <a:t> </a:t>
            </a:r>
            <a:r>
              <a:rPr sz="1800" dirty="0">
                <a:solidFill>
                  <a:srgbClr val="880000"/>
                </a:solidFill>
              </a:rPr>
              <a:t>TRUE</a:t>
            </a:r>
            <a:r>
              <a:rPr sz="1800" dirty="0"/>
              <a:t>) </a:t>
            </a:r>
            <a:r>
              <a:rPr sz="1800" dirty="0">
                <a:solidFill>
                  <a:srgbClr val="4070A0"/>
                </a:solidFill>
              </a:rPr>
              <a:t>%&gt;%</a:t>
            </a:r>
            <a:br>
              <a:rPr sz="1800" dirty="0"/>
            </a:br>
            <a:r>
              <a:rPr sz="1800" dirty="0"/>
              <a:t>  </a:t>
            </a:r>
            <a:r>
              <a:rPr sz="1800" dirty="0" err="1">
                <a:solidFill>
                  <a:srgbClr val="06287E"/>
                </a:solidFill>
              </a:rPr>
              <a:t>group_by</a:t>
            </a:r>
            <a:r>
              <a:rPr sz="1800" dirty="0"/>
              <a:t>(</a:t>
            </a:r>
            <a:r>
              <a:rPr sz="1800" dirty="0" err="1"/>
              <a:t>search_country</a:t>
            </a:r>
            <a:r>
              <a:rPr sz="1800" dirty="0"/>
              <a:t>) </a:t>
            </a:r>
            <a:r>
              <a:rPr sz="1800" dirty="0">
                <a:solidFill>
                  <a:srgbClr val="4070A0"/>
                </a:solidFill>
              </a:rPr>
              <a:t>%&gt;%</a:t>
            </a:r>
            <a:br>
              <a:rPr sz="1800" dirty="0"/>
            </a:br>
            <a:r>
              <a:rPr sz="1800" dirty="0"/>
              <a:t>  </a:t>
            </a:r>
            <a:r>
              <a:rPr sz="1800" dirty="0" err="1">
                <a:solidFill>
                  <a:srgbClr val="06287E"/>
                </a:solidFill>
              </a:rPr>
              <a:t>slice_max</a:t>
            </a:r>
            <a:r>
              <a:rPr sz="1800" dirty="0"/>
              <a:t>(</a:t>
            </a:r>
            <a:r>
              <a:rPr sz="1800" dirty="0" err="1">
                <a:solidFill>
                  <a:srgbClr val="7D9029"/>
                </a:solidFill>
              </a:rPr>
              <a:t>order_by</a:t>
            </a:r>
            <a:r>
              <a:rPr sz="1800" dirty="0">
                <a:solidFill>
                  <a:srgbClr val="7D9029"/>
                </a:solidFill>
              </a:rPr>
              <a:t> =</a:t>
            </a:r>
            <a:r>
              <a:rPr sz="1800" dirty="0"/>
              <a:t> n, </a:t>
            </a:r>
            <a:r>
              <a:rPr sz="1800" dirty="0">
                <a:solidFill>
                  <a:srgbClr val="7D9029"/>
                </a:solidFill>
              </a:rPr>
              <a:t>n =</a:t>
            </a:r>
            <a:r>
              <a:rPr sz="1800" dirty="0"/>
              <a:t> </a:t>
            </a:r>
            <a:r>
              <a:rPr sz="1800" dirty="0">
                <a:solidFill>
                  <a:srgbClr val="40A070"/>
                </a:solidFill>
              </a:rPr>
              <a:t>10</a:t>
            </a:r>
            <a:r>
              <a:rPr sz="1800" dirty="0"/>
              <a:t>) </a:t>
            </a:r>
            <a:r>
              <a:rPr sz="1800" dirty="0">
                <a:solidFill>
                  <a:srgbClr val="4070A0"/>
                </a:solidFill>
              </a:rPr>
              <a:t>%&gt;%</a:t>
            </a:r>
            <a:br>
              <a:rPr sz="1800" dirty="0"/>
            </a:br>
            <a:r>
              <a:rPr sz="1800" dirty="0"/>
              <a:t>  </a:t>
            </a:r>
            <a:r>
              <a:rPr sz="1800" dirty="0">
                <a:solidFill>
                  <a:srgbClr val="06287E"/>
                </a:solidFill>
              </a:rPr>
              <a:t>ungroup</a:t>
            </a:r>
            <a:r>
              <a:rPr sz="1800" dirty="0"/>
              <a:t>()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E8B63A-33DF-8B09-91CC-1FBFAF7C8F74}"/>
              </a:ext>
            </a:extLst>
          </p:cNvPr>
          <p:cNvSpPr txBox="1"/>
          <p:nvPr/>
        </p:nvSpPr>
        <p:spPr>
          <a:xfrm>
            <a:off x="7284720" y="395632"/>
            <a:ext cx="6129866" cy="7540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>
              <a:buNone/>
            </a:pPr>
            <a:r>
              <a:rPr lang="en-US" sz="4300" dirty="0">
                <a:solidFill>
                  <a:schemeClr val="bg1"/>
                </a:solidFill>
                <a:latin typeface="+mj-lt"/>
              </a:rPr>
              <a:t>Skills by Country 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4AE83-17E7-FB68-F082-F51260210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6867" y="271992"/>
            <a:ext cx="10515600" cy="868363"/>
          </a:xfrm>
        </p:spPr>
        <p:txBody>
          <a:bodyPr/>
          <a:lstStyle/>
          <a:p>
            <a:pPr marL="0" lvl="0" indent="0">
              <a:buNone/>
            </a:pPr>
            <a:r>
              <a:rPr dirty="0">
                <a:solidFill>
                  <a:schemeClr val="bg1"/>
                </a:solidFill>
              </a:rPr>
              <a:t>Skills by Country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5A47DF-3751-B04E-0076-6E1D93A0825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200" y="1646237"/>
            <a:ext cx="10515600" cy="5075238"/>
          </a:xfrm>
        </p:spPr>
        <p:txBody>
          <a:bodyPr>
            <a:noAutofit/>
          </a:bodyPr>
          <a:lstStyle/>
          <a:p>
            <a:pPr lvl="0" indent="0">
              <a:buNone/>
            </a:pPr>
            <a:r>
              <a:rPr sz="1700" i="1" dirty="0">
                <a:solidFill>
                  <a:srgbClr val="60A0B0"/>
                </a:solidFill>
              </a:rPr>
              <a:t># Create a faceted bar chart for top skills by country</a:t>
            </a:r>
            <a:br>
              <a:rPr sz="1700" dirty="0"/>
            </a:br>
            <a:r>
              <a:rPr sz="1700" dirty="0" err="1">
                <a:solidFill>
                  <a:srgbClr val="06287E"/>
                </a:solidFill>
              </a:rPr>
              <a:t>ggplot</a:t>
            </a:r>
            <a:r>
              <a:rPr sz="1700" dirty="0"/>
              <a:t>(</a:t>
            </a:r>
            <a:r>
              <a:rPr sz="1700" dirty="0" err="1"/>
              <a:t>skills_by_country</a:t>
            </a:r>
            <a:r>
              <a:rPr sz="1700" dirty="0"/>
              <a:t>, </a:t>
            </a:r>
            <a:r>
              <a:rPr sz="1700" dirty="0" err="1">
                <a:solidFill>
                  <a:srgbClr val="06287E"/>
                </a:solidFill>
              </a:rPr>
              <a:t>aes</a:t>
            </a:r>
            <a:r>
              <a:rPr sz="1700" dirty="0"/>
              <a:t>(</a:t>
            </a:r>
            <a:r>
              <a:rPr sz="1700" dirty="0">
                <a:solidFill>
                  <a:srgbClr val="7D9029"/>
                </a:solidFill>
              </a:rPr>
              <a:t>x =</a:t>
            </a:r>
            <a:r>
              <a:rPr sz="1700" dirty="0"/>
              <a:t> </a:t>
            </a:r>
            <a:r>
              <a:rPr sz="1700" dirty="0" err="1">
                <a:solidFill>
                  <a:srgbClr val="06287E"/>
                </a:solidFill>
              </a:rPr>
              <a:t>reorder_within</a:t>
            </a:r>
            <a:r>
              <a:rPr sz="1700" dirty="0"/>
              <a:t>(skill, n, </a:t>
            </a:r>
            <a:r>
              <a:rPr sz="1700" dirty="0" err="1"/>
              <a:t>search_country</a:t>
            </a:r>
            <a:r>
              <a:rPr sz="1700" dirty="0"/>
              <a:t>), </a:t>
            </a:r>
            <a:r>
              <a:rPr sz="1700" dirty="0">
                <a:solidFill>
                  <a:srgbClr val="7D9029"/>
                </a:solidFill>
              </a:rPr>
              <a:t>y =</a:t>
            </a:r>
            <a:r>
              <a:rPr sz="1700" dirty="0"/>
              <a:t> n, </a:t>
            </a:r>
            <a:r>
              <a:rPr sz="1700" dirty="0">
                <a:solidFill>
                  <a:srgbClr val="7D9029"/>
                </a:solidFill>
              </a:rPr>
              <a:t>fill =</a:t>
            </a:r>
            <a:r>
              <a:rPr sz="1700" dirty="0"/>
              <a:t> </a:t>
            </a:r>
            <a:r>
              <a:rPr sz="1700" dirty="0" err="1"/>
              <a:t>search_country</a:t>
            </a:r>
            <a:r>
              <a:rPr sz="1700" dirty="0"/>
              <a:t>)) </a:t>
            </a:r>
            <a:r>
              <a:rPr sz="1700" dirty="0">
                <a:solidFill>
                  <a:srgbClr val="4070A0"/>
                </a:solidFill>
              </a:rPr>
              <a:t>+</a:t>
            </a:r>
            <a:br>
              <a:rPr sz="1700" dirty="0"/>
            </a:br>
            <a:r>
              <a:rPr sz="1700" dirty="0"/>
              <a:t>  </a:t>
            </a:r>
            <a:r>
              <a:rPr sz="1700" dirty="0" err="1">
                <a:solidFill>
                  <a:srgbClr val="06287E"/>
                </a:solidFill>
              </a:rPr>
              <a:t>geom_col</a:t>
            </a:r>
            <a:r>
              <a:rPr sz="1700" dirty="0"/>
              <a:t>(</a:t>
            </a:r>
            <a:r>
              <a:rPr sz="1700" dirty="0" err="1">
                <a:solidFill>
                  <a:srgbClr val="7D9029"/>
                </a:solidFill>
              </a:rPr>
              <a:t>show.legend</a:t>
            </a:r>
            <a:r>
              <a:rPr sz="1700" dirty="0">
                <a:solidFill>
                  <a:srgbClr val="7D9029"/>
                </a:solidFill>
              </a:rPr>
              <a:t> =</a:t>
            </a:r>
            <a:r>
              <a:rPr sz="1700" dirty="0"/>
              <a:t> </a:t>
            </a:r>
            <a:r>
              <a:rPr sz="1700" dirty="0">
                <a:solidFill>
                  <a:srgbClr val="880000"/>
                </a:solidFill>
              </a:rPr>
              <a:t>FALSE</a:t>
            </a:r>
            <a:r>
              <a:rPr sz="1700" dirty="0"/>
              <a:t>) </a:t>
            </a:r>
            <a:r>
              <a:rPr sz="1700" dirty="0">
                <a:solidFill>
                  <a:srgbClr val="4070A0"/>
                </a:solidFill>
              </a:rPr>
              <a:t>+</a:t>
            </a:r>
            <a:br>
              <a:rPr sz="1700" dirty="0"/>
            </a:br>
            <a:r>
              <a:rPr sz="1700" dirty="0"/>
              <a:t>  </a:t>
            </a:r>
            <a:r>
              <a:rPr sz="1700" dirty="0" err="1">
                <a:solidFill>
                  <a:srgbClr val="06287E"/>
                </a:solidFill>
              </a:rPr>
              <a:t>coord_flip</a:t>
            </a:r>
            <a:r>
              <a:rPr sz="1700" dirty="0"/>
              <a:t>() </a:t>
            </a:r>
            <a:r>
              <a:rPr sz="1700" dirty="0">
                <a:solidFill>
                  <a:srgbClr val="4070A0"/>
                </a:solidFill>
              </a:rPr>
              <a:t>+</a:t>
            </a:r>
            <a:br>
              <a:rPr sz="1700" dirty="0"/>
            </a:br>
            <a:r>
              <a:rPr sz="1700" dirty="0"/>
              <a:t>  </a:t>
            </a:r>
            <a:r>
              <a:rPr sz="1700" dirty="0" err="1">
                <a:solidFill>
                  <a:srgbClr val="06287E"/>
                </a:solidFill>
              </a:rPr>
              <a:t>facet_wrap</a:t>
            </a:r>
            <a:r>
              <a:rPr sz="1700" dirty="0"/>
              <a:t>(</a:t>
            </a:r>
            <a:r>
              <a:rPr sz="1700" dirty="0">
                <a:solidFill>
                  <a:srgbClr val="4070A0"/>
                </a:solidFill>
              </a:rPr>
              <a:t>~</a:t>
            </a:r>
            <a:r>
              <a:rPr sz="1700" dirty="0"/>
              <a:t> </a:t>
            </a:r>
            <a:r>
              <a:rPr sz="1700" dirty="0" err="1"/>
              <a:t>search_country</a:t>
            </a:r>
            <a:r>
              <a:rPr sz="1700" dirty="0"/>
              <a:t>, </a:t>
            </a:r>
            <a:r>
              <a:rPr sz="1700" dirty="0">
                <a:solidFill>
                  <a:srgbClr val="7D9029"/>
                </a:solidFill>
              </a:rPr>
              <a:t>scales =</a:t>
            </a:r>
            <a:r>
              <a:rPr sz="1700" dirty="0"/>
              <a:t> </a:t>
            </a:r>
            <a:r>
              <a:rPr sz="1700" dirty="0">
                <a:solidFill>
                  <a:srgbClr val="4070A0"/>
                </a:solidFill>
              </a:rPr>
              <a:t>"</a:t>
            </a:r>
            <a:r>
              <a:rPr sz="1700" dirty="0" err="1">
                <a:solidFill>
                  <a:srgbClr val="4070A0"/>
                </a:solidFill>
              </a:rPr>
              <a:t>free_y</a:t>
            </a:r>
            <a:r>
              <a:rPr sz="1700" dirty="0">
                <a:solidFill>
                  <a:srgbClr val="4070A0"/>
                </a:solidFill>
              </a:rPr>
              <a:t>"</a:t>
            </a:r>
            <a:r>
              <a:rPr sz="1700" dirty="0"/>
              <a:t>) </a:t>
            </a:r>
            <a:r>
              <a:rPr sz="1700" dirty="0">
                <a:solidFill>
                  <a:srgbClr val="4070A0"/>
                </a:solidFill>
              </a:rPr>
              <a:t>+</a:t>
            </a:r>
            <a:br>
              <a:rPr sz="1700" dirty="0"/>
            </a:br>
            <a:r>
              <a:rPr sz="1700" dirty="0"/>
              <a:t>  </a:t>
            </a:r>
            <a:r>
              <a:rPr sz="1700" dirty="0" err="1">
                <a:solidFill>
                  <a:srgbClr val="06287E"/>
                </a:solidFill>
              </a:rPr>
              <a:t>scale_x_reordered</a:t>
            </a:r>
            <a:r>
              <a:rPr sz="1700" dirty="0"/>
              <a:t>() </a:t>
            </a:r>
            <a:r>
              <a:rPr sz="1700" dirty="0">
                <a:solidFill>
                  <a:srgbClr val="4070A0"/>
                </a:solidFill>
              </a:rPr>
              <a:t>+</a:t>
            </a:r>
            <a:r>
              <a:rPr sz="1700" dirty="0"/>
              <a:t>  </a:t>
            </a:r>
            <a:r>
              <a:rPr sz="1700" i="1" dirty="0">
                <a:solidFill>
                  <a:srgbClr val="60A0B0"/>
                </a:solidFill>
              </a:rPr>
              <a:t># Required for </a:t>
            </a:r>
            <a:r>
              <a:rPr sz="1700" i="1" dirty="0" err="1">
                <a:solidFill>
                  <a:srgbClr val="60A0B0"/>
                </a:solidFill>
              </a:rPr>
              <a:t>reorder_within</a:t>
            </a:r>
            <a:br>
              <a:rPr sz="1700" dirty="0"/>
            </a:br>
            <a:r>
              <a:rPr sz="1700" dirty="0"/>
              <a:t>  </a:t>
            </a:r>
            <a:r>
              <a:rPr sz="1700" dirty="0">
                <a:solidFill>
                  <a:srgbClr val="06287E"/>
                </a:solidFill>
              </a:rPr>
              <a:t>labs</a:t>
            </a:r>
            <a:r>
              <a:rPr sz="1700" dirty="0"/>
              <a:t>(</a:t>
            </a:r>
            <a:br>
              <a:rPr sz="1700" dirty="0"/>
            </a:br>
            <a:r>
              <a:rPr sz="1700" dirty="0"/>
              <a:t>    </a:t>
            </a:r>
            <a:r>
              <a:rPr sz="1700" dirty="0">
                <a:solidFill>
                  <a:srgbClr val="7D9029"/>
                </a:solidFill>
              </a:rPr>
              <a:t>title =</a:t>
            </a:r>
            <a:r>
              <a:rPr sz="1700" dirty="0"/>
              <a:t> </a:t>
            </a:r>
            <a:r>
              <a:rPr sz="1700" dirty="0">
                <a:solidFill>
                  <a:srgbClr val="4070A0"/>
                </a:solidFill>
              </a:rPr>
              <a:t>"Top 10 Data Science Skills by Country"</a:t>
            </a:r>
            <a:r>
              <a:rPr sz="1700" dirty="0"/>
              <a:t>,</a:t>
            </a:r>
            <a:br>
              <a:rPr sz="1700" dirty="0"/>
            </a:br>
            <a:r>
              <a:rPr sz="1700" dirty="0"/>
              <a:t>    </a:t>
            </a:r>
            <a:r>
              <a:rPr sz="1700" dirty="0">
                <a:solidFill>
                  <a:srgbClr val="7D9029"/>
                </a:solidFill>
              </a:rPr>
              <a:t>subtitle =</a:t>
            </a:r>
            <a:r>
              <a:rPr sz="1700" dirty="0"/>
              <a:t> </a:t>
            </a:r>
            <a:r>
              <a:rPr sz="1700" dirty="0">
                <a:solidFill>
                  <a:srgbClr val="4070A0"/>
                </a:solidFill>
              </a:rPr>
              <a:t>"Based on job posting analysis"</a:t>
            </a:r>
            <a:r>
              <a:rPr sz="1700" dirty="0"/>
              <a:t>,</a:t>
            </a:r>
            <a:br>
              <a:rPr sz="1700" dirty="0"/>
            </a:br>
            <a:r>
              <a:rPr sz="1700" dirty="0"/>
              <a:t>    </a:t>
            </a:r>
            <a:r>
              <a:rPr sz="1700" dirty="0">
                <a:solidFill>
                  <a:srgbClr val="7D9029"/>
                </a:solidFill>
              </a:rPr>
              <a:t>x =</a:t>
            </a:r>
            <a:r>
              <a:rPr sz="1700" dirty="0"/>
              <a:t> </a:t>
            </a:r>
            <a:r>
              <a:rPr sz="1700" dirty="0">
                <a:solidFill>
                  <a:srgbClr val="4070A0"/>
                </a:solidFill>
              </a:rPr>
              <a:t>"Skill"</a:t>
            </a:r>
            <a:r>
              <a:rPr sz="1700" dirty="0"/>
              <a:t>,</a:t>
            </a:r>
            <a:br>
              <a:rPr sz="1700" dirty="0"/>
            </a:br>
            <a:r>
              <a:rPr sz="1700" dirty="0"/>
              <a:t>    </a:t>
            </a:r>
            <a:r>
              <a:rPr sz="1700" dirty="0">
                <a:solidFill>
                  <a:srgbClr val="7D9029"/>
                </a:solidFill>
              </a:rPr>
              <a:t>y =</a:t>
            </a:r>
            <a:r>
              <a:rPr sz="1700" dirty="0"/>
              <a:t> </a:t>
            </a:r>
            <a:r>
              <a:rPr sz="1700" dirty="0">
                <a:solidFill>
                  <a:srgbClr val="4070A0"/>
                </a:solidFill>
              </a:rPr>
              <a:t>"Number of Job Postings"</a:t>
            </a:r>
            <a:r>
              <a:rPr sz="1700" dirty="0"/>
              <a:t>,</a:t>
            </a:r>
            <a:br>
              <a:rPr sz="1700" dirty="0"/>
            </a:br>
            <a:r>
              <a:rPr sz="1700" dirty="0"/>
              <a:t>    </a:t>
            </a:r>
            <a:r>
              <a:rPr sz="1700" dirty="0">
                <a:solidFill>
                  <a:srgbClr val="7D9029"/>
                </a:solidFill>
              </a:rPr>
              <a:t>caption =</a:t>
            </a:r>
            <a:r>
              <a:rPr sz="1700" dirty="0"/>
              <a:t> </a:t>
            </a:r>
            <a:r>
              <a:rPr sz="1700" dirty="0">
                <a:solidFill>
                  <a:srgbClr val="4070A0"/>
                </a:solidFill>
              </a:rPr>
              <a:t>"Data source: LinkedIn/Kaggle job postings dataset"</a:t>
            </a:r>
            <a:r>
              <a:rPr sz="1700" dirty="0"/>
              <a:t>) </a:t>
            </a:r>
            <a:r>
              <a:rPr sz="1700" dirty="0">
                <a:solidFill>
                  <a:srgbClr val="4070A0"/>
                </a:solidFill>
              </a:rPr>
              <a:t>+</a:t>
            </a:r>
            <a:br>
              <a:rPr sz="1700" dirty="0"/>
            </a:br>
            <a:r>
              <a:rPr sz="1700" dirty="0"/>
              <a:t>  </a:t>
            </a:r>
            <a:r>
              <a:rPr sz="1700" dirty="0" err="1">
                <a:solidFill>
                  <a:srgbClr val="06287E"/>
                </a:solidFill>
              </a:rPr>
              <a:t>theme_minimal</a:t>
            </a:r>
            <a:r>
              <a:rPr sz="1700" dirty="0"/>
              <a:t>() </a:t>
            </a:r>
            <a:r>
              <a:rPr sz="1700" dirty="0">
                <a:solidFill>
                  <a:srgbClr val="4070A0"/>
                </a:solidFill>
              </a:rPr>
              <a:t>+</a:t>
            </a:r>
            <a:br>
              <a:rPr sz="1700" dirty="0"/>
            </a:br>
            <a:r>
              <a:rPr sz="1700" dirty="0"/>
              <a:t>  </a:t>
            </a:r>
            <a:r>
              <a:rPr sz="1700" dirty="0">
                <a:solidFill>
                  <a:srgbClr val="06287E"/>
                </a:solidFill>
              </a:rPr>
              <a:t>theme</a:t>
            </a:r>
            <a:r>
              <a:rPr sz="1700" dirty="0"/>
              <a:t>(</a:t>
            </a:r>
            <a:br>
              <a:rPr sz="1700" dirty="0"/>
            </a:br>
            <a:r>
              <a:rPr sz="1700" dirty="0"/>
              <a:t>    </a:t>
            </a:r>
            <a:r>
              <a:rPr sz="1700" dirty="0" err="1">
                <a:solidFill>
                  <a:srgbClr val="7D9029"/>
                </a:solidFill>
              </a:rPr>
              <a:t>plot.title</a:t>
            </a:r>
            <a:r>
              <a:rPr sz="1700" dirty="0">
                <a:solidFill>
                  <a:srgbClr val="7D9029"/>
                </a:solidFill>
              </a:rPr>
              <a:t> =</a:t>
            </a:r>
            <a:r>
              <a:rPr sz="1700" dirty="0"/>
              <a:t> </a:t>
            </a:r>
            <a:r>
              <a:rPr sz="1700" dirty="0" err="1">
                <a:solidFill>
                  <a:srgbClr val="06287E"/>
                </a:solidFill>
              </a:rPr>
              <a:t>element_text</a:t>
            </a:r>
            <a:r>
              <a:rPr sz="1700" dirty="0"/>
              <a:t>(</a:t>
            </a:r>
            <a:r>
              <a:rPr sz="1700" dirty="0">
                <a:solidFill>
                  <a:srgbClr val="7D9029"/>
                </a:solidFill>
              </a:rPr>
              <a:t>face =</a:t>
            </a:r>
            <a:r>
              <a:rPr sz="1700" dirty="0"/>
              <a:t> </a:t>
            </a:r>
            <a:r>
              <a:rPr sz="1700" dirty="0">
                <a:solidFill>
                  <a:srgbClr val="4070A0"/>
                </a:solidFill>
              </a:rPr>
              <a:t>"bold"</a:t>
            </a:r>
            <a:r>
              <a:rPr sz="1700" dirty="0"/>
              <a:t>, </a:t>
            </a:r>
            <a:r>
              <a:rPr sz="1700" dirty="0">
                <a:solidFill>
                  <a:srgbClr val="7D9029"/>
                </a:solidFill>
              </a:rPr>
              <a:t>size =</a:t>
            </a:r>
            <a:r>
              <a:rPr sz="1700" dirty="0"/>
              <a:t> </a:t>
            </a:r>
            <a:r>
              <a:rPr sz="1700" dirty="0">
                <a:solidFill>
                  <a:srgbClr val="40A070"/>
                </a:solidFill>
              </a:rPr>
              <a:t>14</a:t>
            </a:r>
            <a:r>
              <a:rPr sz="1700" dirty="0"/>
              <a:t>),</a:t>
            </a:r>
            <a:br>
              <a:rPr sz="1700" dirty="0"/>
            </a:br>
            <a:r>
              <a:rPr sz="1700" dirty="0"/>
              <a:t>    </a:t>
            </a:r>
            <a:r>
              <a:rPr sz="1700" dirty="0" err="1">
                <a:solidFill>
                  <a:srgbClr val="7D9029"/>
                </a:solidFill>
              </a:rPr>
              <a:t>axis.title</a:t>
            </a:r>
            <a:r>
              <a:rPr sz="1700" dirty="0">
                <a:solidFill>
                  <a:srgbClr val="7D9029"/>
                </a:solidFill>
              </a:rPr>
              <a:t> =</a:t>
            </a:r>
            <a:r>
              <a:rPr sz="1700" dirty="0"/>
              <a:t> </a:t>
            </a:r>
            <a:r>
              <a:rPr sz="1700" dirty="0" err="1">
                <a:solidFill>
                  <a:srgbClr val="06287E"/>
                </a:solidFill>
              </a:rPr>
              <a:t>element_text</a:t>
            </a:r>
            <a:r>
              <a:rPr sz="1700" dirty="0"/>
              <a:t>(</a:t>
            </a:r>
            <a:r>
              <a:rPr sz="1700" dirty="0">
                <a:solidFill>
                  <a:srgbClr val="7D9029"/>
                </a:solidFill>
              </a:rPr>
              <a:t>face =</a:t>
            </a:r>
            <a:r>
              <a:rPr sz="1700" dirty="0"/>
              <a:t> </a:t>
            </a:r>
            <a:r>
              <a:rPr sz="1700" dirty="0">
                <a:solidFill>
                  <a:srgbClr val="4070A0"/>
                </a:solidFill>
              </a:rPr>
              <a:t>"bold"</a:t>
            </a:r>
            <a:r>
              <a:rPr sz="1700" dirty="0"/>
              <a:t>),</a:t>
            </a:r>
            <a:br>
              <a:rPr sz="1700" dirty="0"/>
            </a:br>
            <a:r>
              <a:rPr sz="1700" dirty="0"/>
              <a:t>    </a:t>
            </a:r>
            <a:r>
              <a:rPr sz="1700" dirty="0" err="1">
                <a:solidFill>
                  <a:srgbClr val="7D9029"/>
                </a:solidFill>
              </a:rPr>
              <a:t>strip.background</a:t>
            </a:r>
            <a:r>
              <a:rPr sz="1700" dirty="0">
                <a:solidFill>
                  <a:srgbClr val="7D9029"/>
                </a:solidFill>
              </a:rPr>
              <a:t> =</a:t>
            </a:r>
            <a:r>
              <a:rPr sz="1700" dirty="0"/>
              <a:t> </a:t>
            </a:r>
            <a:r>
              <a:rPr sz="1700" dirty="0" err="1">
                <a:solidFill>
                  <a:srgbClr val="06287E"/>
                </a:solidFill>
              </a:rPr>
              <a:t>element_rect</a:t>
            </a:r>
            <a:r>
              <a:rPr sz="1700" dirty="0"/>
              <a:t>(</a:t>
            </a:r>
            <a:r>
              <a:rPr sz="1700" dirty="0">
                <a:solidFill>
                  <a:srgbClr val="7D9029"/>
                </a:solidFill>
              </a:rPr>
              <a:t>fill =</a:t>
            </a:r>
            <a:r>
              <a:rPr sz="1700" dirty="0"/>
              <a:t> </a:t>
            </a:r>
            <a:r>
              <a:rPr sz="1700" dirty="0">
                <a:solidFill>
                  <a:srgbClr val="4070A0"/>
                </a:solidFill>
              </a:rPr>
              <a:t>"</a:t>
            </a:r>
            <a:r>
              <a:rPr sz="1700" dirty="0" err="1">
                <a:solidFill>
                  <a:srgbClr val="4070A0"/>
                </a:solidFill>
              </a:rPr>
              <a:t>lightgray</a:t>
            </a:r>
            <a:r>
              <a:rPr sz="1700" dirty="0">
                <a:solidFill>
                  <a:srgbClr val="4070A0"/>
                </a:solidFill>
              </a:rPr>
              <a:t>"</a:t>
            </a:r>
            <a:r>
              <a:rPr sz="1700" dirty="0"/>
              <a:t>),</a:t>
            </a:r>
            <a:br>
              <a:rPr sz="1700" dirty="0"/>
            </a:br>
            <a:r>
              <a:rPr sz="1700" dirty="0"/>
              <a:t>    </a:t>
            </a:r>
            <a:r>
              <a:rPr sz="1700" dirty="0" err="1">
                <a:solidFill>
                  <a:srgbClr val="7D9029"/>
                </a:solidFill>
              </a:rPr>
              <a:t>strip.text</a:t>
            </a:r>
            <a:r>
              <a:rPr sz="1700" dirty="0">
                <a:solidFill>
                  <a:srgbClr val="7D9029"/>
                </a:solidFill>
              </a:rPr>
              <a:t> =</a:t>
            </a:r>
            <a:r>
              <a:rPr sz="1700" dirty="0"/>
              <a:t> </a:t>
            </a:r>
            <a:r>
              <a:rPr sz="1700" dirty="0" err="1">
                <a:solidFill>
                  <a:srgbClr val="06287E"/>
                </a:solidFill>
              </a:rPr>
              <a:t>element_text</a:t>
            </a:r>
            <a:r>
              <a:rPr sz="1700" dirty="0"/>
              <a:t>(</a:t>
            </a:r>
            <a:r>
              <a:rPr sz="1700" dirty="0">
                <a:solidFill>
                  <a:srgbClr val="7D9029"/>
                </a:solidFill>
              </a:rPr>
              <a:t>face =</a:t>
            </a:r>
            <a:r>
              <a:rPr sz="1700" dirty="0"/>
              <a:t> </a:t>
            </a:r>
            <a:r>
              <a:rPr sz="1700" dirty="0">
                <a:solidFill>
                  <a:srgbClr val="4070A0"/>
                </a:solidFill>
              </a:rPr>
              <a:t>"bold"</a:t>
            </a:r>
            <a:r>
              <a:rPr sz="1700" dirty="0"/>
              <a:t>),</a:t>
            </a:r>
            <a:br>
              <a:rPr sz="1700" dirty="0"/>
            </a:br>
            <a:r>
              <a:rPr sz="1700" dirty="0"/>
              <a:t>    </a:t>
            </a:r>
            <a:r>
              <a:rPr sz="1700" dirty="0" err="1">
                <a:solidFill>
                  <a:srgbClr val="7D9029"/>
                </a:solidFill>
              </a:rPr>
              <a:t>plot.margin</a:t>
            </a:r>
            <a:r>
              <a:rPr sz="1700" dirty="0">
                <a:solidFill>
                  <a:srgbClr val="7D9029"/>
                </a:solidFill>
              </a:rPr>
              <a:t> =</a:t>
            </a:r>
            <a:r>
              <a:rPr sz="1700" dirty="0"/>
              <a:t> </a:t>
            </a:r>
            <a:r>
              <a:rPr sz="1700" dirty="0">
                <a:solidFill>
                  <a:srgbClr val="06287E"/>
                </a:solidFill>
              </a:rPr>
              <a:t>margin</a:t>
            </a:r>
            <a:r>
              <a:rPr sz="1700" dirty="0"/>
              <a:t>(</a:t>
            </a:r>
            <a:r>
              <a:rPr sz="1700" dirty="0">
                <a:solidFill>
                  <a:srgbClr val="40A070"/>
                </a:solidFill>
              </a:rPr>
              <a:t>0.5</a:t>
            </a:r>
            <a:r>
              <a:rPr sz="1700" dirty="0"/>
              <a:t>, </a:t>
            </a:r>
            <a:r>
              <a:rPr sz="1700" dirty="0">
                <a:solidFill>
                  <a:srgbClr val="40A070"/>
                </a:solidFill>
              </a:rPr>
              <a:t>0.5</a:t>
            </a:r>
            <a:r>
              <a:rPr sz="1700" dirty="0"/>
              <a:t>, </a:t>
            </a:r>
            <a:r>
              <a:rPr sz="1700" dirty="0">
                <a:solidFill>
                  <a:srgbClr val="40A070"/>
                </a:solidFill>
              </a:rPr>
              <a:t>0.5</a:t>
            </a:r>
            <a:r>
              <a:rPr sz="1700" dirty="0"/>
              <a:t>, </a:t>
            </a:r>
            <a:r>
              <a:rPr sz="1700" dirty="0">
                <a:solidFill>
                  <a:srgbClr val="40A070"/>
                </a:solidFill>
              </a:rPr>
              <a:t>0.5</a:t>
            </a:r>
            <a:r>
              <a:rPr sz="1700" dirty="0"/>
              <a:t>, </a:t>
            </a:r>
            <a:r>
              <a:rPr sz="1700" dirty="0">
                <a:solidFill>
                  <a:srgbClr val="4070A0"/>
                </a:solidFill>
              </a:rPr>
              <a:t>"cm"</a:t>
            </a:r>
            <a:r>
              <a:rPr sz="1700" dirty="0"/>
              <a:t>))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4AE83-17E7-FB68-F082-F51260210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rPr dirty="0"/>
              <a:t>Skills by Country</a:t>
            </a:r>
          </a:p>
        </p:txBody>
      </p:sp>
      <p:pic>
        <p:nvPicPr>
          <p:cNvPr id="3" name="Picture 1" descr="Project-3-PP-V4_files/figure-pptx/Skills-by-Country3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4AE83-17E7-FB68-F082-F51260210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5A47DF-3751-B04E-0076-6E1D93A082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sz="2800" dirty="0"/>
              <a:t>Python, SQL, and R are consistently among the top requested skills globally</a:t>
            </a:r>
          </a:p>
          <a:p>
            <a:pPr lvl="0"/>
            <a:r>
              <a:rPr sz="2800" dirty="0"/>
              <a:t>Technical skills dominate the rankings across all countries</a:t>
            </a:r>
          </a:p>
          <a:p>
            <a:pPr lvl="0"/>
            <a:r>
              <a:rPr sz="2800" dirty="0"/>
              <a:t>Regional variations exist in the importance of specific skills</a:t>
            </a:r>
          </a:p>
          <a:p>
            <a:pPr lvl="0"/>
            <a:r>
              <a:rPr sz="2800" dirty="0"/>
              <a:t>Communication skills rank highly despite being a soft skill</a:t>
            </a:r>
          </a:p>
          <a:p>
            <a:pPr lvl="0"/>
            <a:r>
              <a:rPr sz="2800" dirty="0"/>
              <a:t>Cloud platforms (AWS) have significant presence in job requirements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4AE83-17E7-FB68-F082-F51260210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5A47DF-3751-B04E-0076-6E1D93A082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sz="2800" dirty="0"/>
              <a:t>Analyze skill trends over time</a:t>
            </a:r>
          </a:p>
          <a:p>
            <a:pPr lvl="0"/>
            <a:r>
              <a:rPr sz="2800" dirty="0"/>
              <a:t>Investigate skill correlations and clusters</a:t>
            </a:r>
          </a:p>
          <a:p>
            <a:pPr lvl="0"/>
            <a:r>
              <a:rPr sz="2800" dirty="0"/>
              <a:t>Compare entry-level vs. senior position requirements</a:t>
            </a:r>
          </a:p>
          <a:p>
            <a:pPr lvl="0"/>
            <a:r>
              <a:rPr sz="2800" dirty="0"/>
              <a:t>Develop skill recommendation system for data science professionals</a:t>
            </a:r>
          </a:p>
          <a:p>
            <a:pPr lvl="0"/>
            <a:r>
              <a:rPr sz="2800" dirty="0"/>
              <a:t>Expand analysis to include salary data and skill premiums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4AE83-17E7-FB68-F082-F51260210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9666" y="578507"/>
            <a:ext cx="8347873" cy="763525"/>
          </a:xfrm>
        </p:spPr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Overall Project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5A47DF-3751-B04E-0076-6E1D93A082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09666" y="1596541"/>
            <a:ext cx="8347873" cy="4477808"/>
          </a:xfrm>
        </p:spPr>
        <p:txBody>
          <a:bodyPr>
            <a:normAutofit/>
          </a:bodyPr>
          <a:lstStyle/>
          <a:p>
            <a:pPr marL="457200" lvl="0" indent="-457200">
              <a:buAutoNum type="arabicPeriod"/>
            </a:pPr>
            <a:r>
              <a:rPr sz="2800" dirty="0">
                <a:hlinkClick r:id="rId2" action="ppaction://hlinksldjump"/>
              </a:rPr>
              <a:t>Data Collection &amp; Loading</a:t>
            </a:r>
          </a:p>
          <a:p>
            <a:pPr marL="457200" lvl="0" indent="-457200">
              <a:buAutoNum type="arabicPeriod"/>
            </a:pPr>
            <a:r>
              <a:rPr sz="2800" dirty="0">
                <a:hlinkClick r:id="rId3" action="ppaction://hlinksldjump"/>
              </a:rPr>
              <a:t>Word Tokenization</a:t>
            </a:r>
          </a:p>
          <a:p>
            <a:pPr marL="457200" lvl="0" indent="-457200">
              <a:buAutoNum type="arabicPeriod"/>
            </a:pPr>
            <a:r>
              <a:rPr sz="2800" dirty="0">
                <a:hlinkClick r:id="rId4" action="ppaction://hlinksldjump"/>
              </a:rPr>
              <a:t>Word Classification</a:t>
            </a:r>
          </a:p>
          <a:p>
            <a:pPr marL="457200" lvl="0" indent="-457200">
              <a:buAutoNum type="arabicPeriod"/>
            </a:pPr>
            <a:r>
              <a:rPr sz="2800" dirty="0">
                <a:hlinkClick r:id="rId5" action="ppaction://hlinksldjump"/>
              </a:rPr>
              <a:t>Labeling Original Data</a:t>
            </a:r>
          </a:p>
          <a:p>
            <a:pPr marL="457200" lvl="0" indent="-457200">
              <a:buAutoNum type="arabicPeriod"/>
            </a:pPr>
            <a:r>
              <a:rPr sz="2800" dirty="0">
                <a:hlinkClick r:id="rId6" action="ppaction://hlinksldjump"/>
              </a:rPr>
              <a:t>Data Tidying &amp; Transformation</a:t>
            </a:r>
          </a:p>
          <a:p>
            <a:pPr marL="457200" lvl="0" indent="-457200">
              <a:buAutoNum type="arabicPeriod"/>
            </a:pPr>
            <a:r>
              <a:rPr sz="2800" dirty="0">
                <a:hlinkClick r:id="rId7" action="ppaction://hlinksldjump"/>
              </a:rPr>
              <a:t>Exploratory Data Analysis</a:t>
            </a:r>
          </a:p>
          <a:p>
            <a:pPr marL="0" lvl="0" indent="0">
              <a:buNone/>
            </a:pPr>
            <a:r>
              <a:rPr sz="2800" dirty="0">
                <a:hlinkClick r:id="" action="ppaction://noaction"/>
              </a:rPr>
              <a:t>See Detailed Methodology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4AE83-17E7-FB68-F082-F51260210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224" y="374900"/>
            <a:ext cx="10994760" cy="814427"/>
          </a:xfrm>
        </p:spPr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rPr dirty="0"/>
              <a:t>Data Collection &amp; Loading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5A47DF-3751-B04E-0076-6E1D93A082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sz="2800" dirty="0"/>
              <a:t>Collected structured CSV dataset from LinkedIn/Kaggle</a:t>
            </a:r>
          </a:p>
          <a:p>
            <a:pPr lvl="0"/>
            <a:r>
              <a:rPr sz="2800" dirty="0"/>
              <a:t>Dataset contains over 12,000 job postings</a:t>
            </a:r>
          </a:p>
          <a:p>
            <a:pPr lvl="0"/>
            <a:r>
              <a:rPr sz="2800" dirty="0"/>
              <a:t>Key fields include:</a:t>
            </a:r>
          </a:p>
          <a:p>
            <a:pPr lvl="1"/>
            <a:r>
              <a:rPr sz="1700" dirty="0"/>
              <a:t>Job title</a:t>
            </a:r>
          </a:p>
          <a:p>
            <a:pPr lvl="1"/>
            <a:r>
              <a:rPr sz="1700" dirty="0"/>
              <a:t>Company</a:t>
            </a:r>
          </a:p>
          <a:p>
            <a:pPr lvl="1"/>
            <a:r>
              <a:rPr sz="1700" dirty="0"/>
              <a:t>Location</a:t>
            </a:r>
          </a:p>
          <a:p>
            <a:pPr lvl="1"/>
            <a:r>
              <a:rPr sz="1700" dirty="0"/>
              <a:t>Skills</a:t>
            </a:r>
          </a:p>
          <a:p>
            <a:pPr lvl="1"/>
            <a:r>
              <a:rPr sz="1700" dirty="0"/>
              <a:t>Job level</a:t>
            </a:r>
          </a:p>
          <a:p>
            <a:pPr lvl="1"/>
            <a:r>
              <a:rPr sz="1700" dirty="0"/>
              <a:t>Country</a:t>
            </a:r>
            <a:endParaRPr lang="en-US" sz="1700" dirty="0"/>
          </a:p>
          <a:p>
            <a:pPr lvl="0"/>
            <a:r>
              <a:rPr lang="en-US" sz="2800" dirty="0"/>
              <a:t>Load CSV dataset to R</a:t>
            </a:r>
            <a:br>
              <a:rPr lang="en-US" sz="1600" dirty="0"/>
            </a:br>
            <a:r>
              <a:rPr lang="en-US" sz="1700" dirty="0" err="1"/>
              <a:t>job_data</a:t>
            </a:r>
            <a:r>
              <a:rPr lang="en-US" sz="1700" dirty="0"/>
              <a:t> </a:t>
            </a:r>
            <a:r>
              <a:rPr lang="en-US" sz="1700" dirty="0">
                <a:solidFill>
                  <a:srgbClr val="007020"/>
                </a:solidFill>
              </a:rPr>
              <a:t>&lt;-</a:t>
            </a:r>
            <a:r>
              <a:rPr lang="en-US" sz="1700" dirty="0"/>
              <a:t> </a:t>
            </a:r>
            <a:r>
              <a:rPr lang="en-US" sz="1700" dirty="0">
                <a:solidFill>
                  <a:srgbClr val="06287E"/>
                </a:solidFill>
              </a:rPr>
              <a:t>read.csv</a:t>
            </a:r>
            <a:r>
              <a:rPr lang="en-US" sz="1700" dirty="0"/>
              <a:t>(</a:t>
            </a:r>
            <a:r>
              <a:rPr lang="en-US" sz="1700" dirty="0">
                <a:solidFill>
                  <a:srgbClr val="4070A0"/>
                </a:solidFill>
              </a:rPr>
              <a:t>"Data-Science Job Postings.csv"</a:t>
            </a:r>
            <a:r>
              <a:rPr lang="en-US" sz="1700" dirty="0"/>
              <a:t>)</a:t>
            </a:r>
            <a:br>
              <a:rPr lang="en-US" sz="1700" dirty="0"/>
            </a:br>
            <a:r>
              <a:rPr lang="en-US" sz="1700" dirty="0" err="1"/>
              <a:t>job_data</a:t>
            </a:r>
            <a:r>
              <a:rPr lang="en-US" sz="1700" dirty="0"/>
              <a:t> </a:t>
            </a:r>
            <a:r>
              <a:rPr lang="en-US" sz="1700" dirty="0">
                <a:solidFill>
                  <a:srgbClr val="007020"/>
                </a:solidFill>
              </a:rPr>
              <a:t>&lt;-</a:t>
            </a:r>
            <a:r>
              <a:rPr lang="en-US" sz="1700" dirty="0"/>
              <a:t> </a:t>
            </a:r>
            <a:r>
              <a:rPr lang="en-US" sz="1700" dirty="0" err="1"/>
              <a:t>job_data</a:t>
            </a:r>
            <a:r>
              <a:rPr lang="en-US" sz="1700" dirty="0"/>
              <a:t> </a:t>
            </a:r>
            <a:r>
              <a:rPr lang="en-US" sz="1700" dirty="0">
                <a:solidFill>
                  <a:srgbClr val="4070A0"/>
                </a:solidFill>
              </a:rPr>
              <a:t>%&gt;%</a:t>
            </a:r>
            <a:br>
              <a:rPr lang="en-US" sz="1700" dirty="0"/>
            </a:br>
            <a:r>
              <a:rPr lang="en-US" sz="1700" dirty="0"/>
              <a:t>  </a:t>
            </a:r>
            <a:r>
              <a:rPr lang="en-US" sz="1700" dirty="0">
                <a:solidFill>
                  <a:srgbClr val="06287E"/>
                </a:solidFill>
              </a:rPr>
              <a:t>filter</a:t>
            </a:r>
            <a:r>
              <a:rPr lang="en-US" sz="1700" dirty="0"/>
              <a:t>(</a:t>
            </a:r>
            <a:r>
              <a:rPr lang="en-US" sz="1700" dirty="0">
                <a:solidFill>
                  <a:srgbClr val="4070A0"/>
                </a:solidFill>
              </a:rPr>
              <a:t>!</a:t>
            </a:r>
            <a:r>
              <a:rPr lang="en-US" sz="1700" dirty="0">
                <a:solidFill>
                  <a:srgbClr val="06287E"/>
                </a:solidFill>
              </a:rPr>
              <a:t>is.na</a:t>
            </a:r>
            <a:r>
              <a:rPr lang="en-US" sz="1700" dirty="0"/>
              <a:t>(</a:t>
            </a:r>
            <a:r>
              <a:rPr lang="en-US" sz="1700" dirty="0" err="1"/>
              <a:t>job_skills</a:t>
            </a:r>
            <a:r>
              <a:rPr lang="en-US" sz="1700" dirty="0"/>
              <a:t>)) </a:t>
            </a:r>
            <a:r>
              <a:rPr lang="en-US" sz="1700" dirty="0">
                <a:solidFill>
                  <a:srgbClr val="4070A0"/>
                </a:solidFill>
              </a:rPr>
              <a:t>%&gt;%</a:t>
            </a:r>
            <a:br>
              <a:rPr lang="en-US" sz="1700" dirty="0"/>
            </a:br>
            <a:r>
              <a:rPr lang="en-US" sz="1700" dirty="0"/>
              <a:t>  </a:t>
            </a:r>
            <a:r>
              <a:rPr lang="en-US" sz="1700" dirty="0">
                <a:solidFill>
                  <a:srgbClr val="06287E"/>
                </a:solidFill>
              </a:rPr>
              <a:t>mutate</a:t>
            </a:r>
            <a:r>
              <a:rPr lang="en-US" sz="1700" dirty="0"/>
              <a:t>(</a:t>
            </a:r>
            <a:r>
              <a:rPr lang="en-US" sz="1700" dirty="0" err="1">
                <a:solidFill>
                  <a:srgbClr val="7D9029"/>
                </a:solidFill>
              </a:rPr>
              <a:t>job_id</a:t>
            </a:r>
            <a:r>
              <a:rPr lang="en-US" sz="1700" dirty="0">
                <a:solidFill>
                  <a:srgbClr val="7D9029"/>
                </a:solidFill>
              </a:rPr>
              <a:t> =</a:t>
            </a:r>
            <a:r>
              <a:rPr lang="en-US" sz="1700" dirty="0"/>
              <a:t> </a:t>
            </a:r>
            <a:r>
              <a:rPr lang="en-US" sz="1700" dirty="0" err="1">
                <a:solidFill>
                  <a:srgbClr val="06287E"/>
                </a:solidFill>
              </a:rPr>
              <a:t>row_number</a:t>
            </a:r>
            <a:r>
              <a:rPr lang="en-US" sz="1700" dirty="0"/>
              <a:t>())</a:t>
            </a:r>
          </a:p>
          <a:p>
            <a:pPr marL="457200" lvl="1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FA139-86A7-AE82-4AAF-D4D65BF28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433" y="341033"/>
            <a:ext cx="10994760" cy="814427"/>
          </a:xfrm>
        </p:spPr>
        <p:txBody>
          <a:bodyPr>
            <a:normAutofit fontScale="90000"/>
          </a:bodyPr>
          <a:lstStyle/>
          <a:p>
            <a:r>
              <a:rPr lang="en-US" dirty="0"/>
              <a:t>Entity Relationship Diagram</a:t>
            </a:r>
          </a:p>
        </p:txBody>
      </p:sp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000F4E4B-B5D1-2AC5-AE0C-7CF8FFBFA1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5439" y="1583045"/>
            <a:ext cx="4721121" cy="4991495"/>
          </a:xfrm>
        </p:spPr>
      </p:pic>
    </p:spTree>
    <p:extLst>
      <p:ext uri="{BB962C8B-B14F-4D97-AF65-F5344CB8AC3E}">
        <p14:creationId xmlns:p14="http://schemas.microsoft.com/office/powerpoint/2010/main" val="396745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4AE83-17E7-FB68-F082-F51260210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rPr dirty="0"/>
              <a:t>Word Tokenization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5A47DF-3751-B04E-0076-6E1D93A082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sz="2800" dirty="0"/>
              <a:t>Process to break down the </a:t>
            </a:r>
            <a:r>
              <a:rPr sz="2800" dirty="0" err="1"/>
              <a:t>job_skills</a:t>
            </a:r>
            <a:r>
              <a:rPr sz="2800" dirty="0"/>
              <a:t> string field into individual skill tokens:</a:t>
            </a:r>
          </a:p>
          <a:p>
            <a:pPr marL="457200" lvl="0" indent="-457200">
              <a:buAutoNum type="arabicPeriod"/>
            </a:pPr>
            <a:r>
              <a:rPr sz="2800" dirty="0"/>
              <a:t>Normalize text encoding to UTF-8</a:t>
            </a:r>
          </a:p>
          <a:p>
            <a:pPr marL="457200" lvl="0" indent="-457200">
              <a:buAutoNum type="arabicPeriod"/>
            </a:pPr>
            <a:r>
              <a:rPr sz="2800" dirty="0"/>
              <a:t>Split skill strings using comma delimiters</a:t>
            </a:r>
          </a:p>
          <a:p>
            <a:pPr marL="457200" lvl="0" indent="-457200">
              <a:buAutoNum type="arabicPeriod"/>
            </a:pPr>
            <a:r>
              <a:rPr sz="2800" dirty="0"/>
              <a:t>Convert to lowercase for consistency</a:t>
            </a:r>
          </a:p>
          <a:p>
            <a:pPr marL="457200" lvl="0" indent="-457200">
              <a:buAutoNum type="arabicPeriod"/>
            </a:pPr>
            <a:r>
              <a:rPr sz="2800" dirty="0"/>
              <a:t>Remove special characters and excess whitespace</a:t>
            </a:r>
          </a:p>
          <a:p>
            <a:pPr marL="457200" lvl="0" indent="-457200">
              <a:buAutoNum type="arabicPeriod"/>
            </a:pPr>
            <a:r>
              <a:rPr sz="2800" dirty="0"/>
              <a:t>Filter out empty tokens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4AE83-17E7-FB68-F082-F51260210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Tokenization of Skills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5A47DF-3751-B04E-0076-6E1D93A082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>
              <a:spcBef>
                <a:spcPts val="3000"/>
              </a:spcBef>
              <a:buNone/>
            </a:pPr>
            <a:r>
              <a:rPr sz="2200" b="1" dirty="0"/>
              <a:t>Step </a:t>
            </a:r>
            <a:r>
              <a:rPr lang="en-US" sz="2200" b="1" dirty="0"/>
              <a:t>1: Separate </a:t>
            </a:r>
            <a:r>
              <a:rPr lang="en-US" sz="2200" b="1" dirty="0" err="1"/>
              <a:t>job_skills</a:t>
            </a:r>
            <a:r>
              <a:rPr lang="en-US" sz="2200" b="1" dirty="0"/>
              <a:t> using commas as delimiters and trim left spaces</a:t>
            </a:r>
            <a:endParaRPr lang="en-US" sz="2200" dirty="0"/>
          </a:p>
          <a:p>
            <a:pPr marL="0" lvl="0" indent="0">
              <a:spcBef>
                <a:spcPts val="3000"/>
              </a:spcBef>
              <a:buNone/>
            </a:pPr>
            <a:r>
              <a:rPr lang="en-US" sz="1700" dirty="0" err="1"/>
              <a:t>job_data</a:t>
            </a:r>
            <a:r>
              <a:rPr lang="en-US" sz="1700" dirty="0"/>
              <a:t> </a:t>
            </a:r>
            <a:r>
              <a:rPr lang="en-US" sz="1700" dirty="0">
                <a:solidFill>
                  <a:srgbClr val="007020"/>
                </a:solidFill>
              </a:rPr>
              <a:t>&lt;-</a:t>
            </a:r>
            <a:r>
              <a:rPr lang="en-US" sz="1700" dirty="0"/>
              <a:t> </a:t>
            </a:r>
            <a:r>
              <a:rPr lang="en-US" sz="1700" dirty="0" err="1"/>
              <a:t>job_data</a:t>
            </a:r>
            <a:r>
              <a:rPr lang="en-US" sz="1700" dirty="0"/>
              <a:t> </a:t>
            </a:r>
            <a:r>
              <a:rPr lang="en-US" sz="1700" dirty="0">
                <a:solidFill>
                  <a:srgbClr val="4070A0"/>
                </a:solidFill>
              </a:rPr>
              <a:t>%&gt;%</a:t>
            </a:r>
            <a:br>
              <a:rPr lang="en-US" sz="1700" dirty="0"/>
            </a:br>
            <a:r>
              <a:rPr lang="en-US" sz="1700" dirty="0"/>
              <a:t>  </a:t>
            </a:r>
            <a:r>
              <a:rPr lang="en-US" sz="1700" dirty="0">
                <a:solidFill>
                  <a:srgbClr val="06287E"/>
                </a:solidFill>
              </a:rPr>
              <a:t>mutate</a:t>
            </a:r>
            <a:r>
              <a:rPr lang="en-US" sz="1700" dirty="0"/>
              <a:t>(</a:t>
            </a:r>
            <a:r>
              <a:rPr lang="en-US" sz="1700" dirty="0" err="1">
                <a:solidFill>
                  <a:srgbClr val="7D9029"/>
                </a:solidFill>
              </a:rPr>
              <a:t>job_skills</a:t>
            </a:r>
            <a:r>
              <a:rPr lang="en-US" sz="1700" dirty="0">
                <a:solidFill>
                  <a:srgbClr val="7D9029"/>
                </a:solidFill>
              </a:rPr>
              <a:t> =</a:t>
            </a:r>
            <a:r>
              <a:rPr lang="en-US" sz="1700" dirty="0"/>
              <a:t> </a:t>
            </a:r>
            <a:r>
              <a:rPr lang="en-US" sz="1700" dirty="0" err="1"/>
              <a:t>stringi</a:t>
            </a:r>
            <a:r>
              <a:rPr lang="en-US" sz="1700" dirty="0">
                <a:solidFill>
                  <a:srgbClr val="4070A0"/>
                </a:solidFill>
              </a:rPr>
              <a:t>::</a:t>
            </a:r>
            <a:r>
              <a:rPr lang="en-US" sz="1700" dirty="0">
                <a:solidFill>
                  <a:srgbClr val="06287E"/>
                </a:solidFill>
              </a:rPr>
              <a:t>stri_enc_toutf8</a:t>
            </a:r>
            <a:r>
              <a:rPr lang="en-US" sz="1700" dirty="0"/>
              <a:t>(</a:t>
            </a:r>
            <a:r>
              <a:rPr lang="en-US" sz="1700" dirty="0" err="1"/>
              <a:t>job_skills</a:t>
            </a:r>
            <a:r>
              <a:rPr lang="en-US" sz="1700" dirty="0"/>
              <a:t>, </a:t>
            </a:r>
            <a:r>
              <a:rPr lang="en-US" sz="1700" dirty="0">
                <a:solidFill>
                  <a:srgbClr val="7D9029"/>
                </a:solidFill>
              </a:rPr>
              <a:t>validate =</a:t>
            </a:r>
            <a:r>
              <a:rPr lang="en-US" sz="1700" dirty="0"/>
              <a:t> </a:t>
            </a:r>
            <a:r>
              <a:rPr lang="en-US" sz="1700" dirty="0">
                <a:solidFill>
                  <a:srgbClr val="880000"/>
                </a:solidFill>
              </a:rPr>
              <a:t>TRUE</a:t>
            </a:r>
            <a:r>
              <a:rPr lang="en-US" sz="1700" dirty="0"/>
              <a:t>)) </a:t>
            </a:r>
            <a:r>
              <a:rPr lang="en-US" sz="1700" dirty="0">
                <a:solidFill>
                  <a:srgbClr val="4070A0"/>
                </a:solidFill>
              </a:rPr>
              <a:t>%&gt;%</a:t>
            </a:r>
            <a:br>
              <a:rPr lang="en-US" sz="1700" dirty="0"/>
            </a:br>
            <a:r>
              <a:rPr lang="en-US" sz="1700" dirty="0"/>
              <a:t>  </a:t>
            </a:r>
            <a:r>
              <a:rPr lang="en-US" sz="1700" dirty="0">
                <a:solidFill>
                  <a:srgbClr val="06287E"/>
                </a:solidFill>
              </a:rPr>
              <a:t>mutate</a:t>
            </a:r>
            <a:r>
              <a:rPr lang="en-US" sz="1700" dirty="0"/>
              <a:t>(</a:t>
            </a:r>
            <a:r>
              <a:rPr lang="en-US" sz="1700" dirty="0" err="1">
                <a:solidFill>
                  <a:srgbClr val="7D9029"/>
                </a:solidFill>
              </a:rPr>
              <a:t>job_skills</a:t>
            </a:r>
            <a:r>
              <a:rPr lang="en-US" sz="1700" dirty="0">
                <a:solidFill>
                  <a:srgbClr val="7D9029"/>
                </a:solidFill>
              </a:rPr>
              <a:t> =</a:t>
            </a:r>
            <a:r>
              <a:rPr lang="en-US" sz="1700" dirty="0"/>
              <a:t> </a:t>
            </a:r>
            <a:r>
              <a:rPr lang="en-US" sz="1700" dirty="0" err="1">
                <a:solidFill>
                  <a:srgbClr val="06287E"/>
                </a:solidFill>
              </a:rPr>
              <a:t>str_trim</a:t>
            </a:r>
            <a:r>
              <a:rPr lang="en-US" sz="1700" dirty="0"/>
              <a:t>(</a:t>
            </a:r>
            <a:r>
              <a:rPr lang="en-US" sz="1700" dirty="0" err="1"/>
              <a:t>job_skills</a:t>
            </a:r>
            <a:r>
              <a:rPr lang="en-US" sz="1700" dirty="0"/>
              <a:t>, </a:t>
            </a:r>
            <a:r>
              <a:rPr lang="en-US" sz="1700" dirty="0">
                <a:solidFill>
                  <a:srgbClr val="7D9029"/>
                </a:solidFill>
              </a:rPr>
              <a:t>side =</a:t>
            </a:r>
            <a:r>
              <a:rPr lang="en-US" sz="1700" dirty="0"/>
              <a:t> </a:t>
            </a:r>
            <a:r>
              <a:rPr lang="en-US" sz="1700" dirty="0">
                <a:solidFill>
                  <a:srgbClr val="4070A0"/>
                </a:solidFill>
              </a:rPr>
              <a:t>"left"</a:t>
            </a:r>
            <a:r>
              <a:rPr lang="en-US" sz="1700" dirty="0"/>
              <a:t>))</a:t>
            </a:r>
          </a:p>
          <a:p>
            <a:pPr marL="0" indent="0">
              <a:spcBef>
                <a:spcPts val="3000"/>
              </a:spcBef>
              <a:buNone/>
            </a:pPr>
            <a:r>
              <a:rPr lang="en-US" sz="2200" b="1" dirty="0"/>
              <a:t>Step 2: Extract and clean individual skills</a:t>
            </a:r>
            <a:br>
              <a:rPr lang="en-US" dirty="0"/>
            </a:br>
            <a:r>
              <a:rPr lang="en-US" sz="1700" dirty="0" err="1"/>
              <a:t>skill_terms</a:t>
            </a:r>
            <a:r>
              <a:rPr lang="en-US" sz="1700" dirty="0"/>
              <a:t> </a:t>
            </a:r>
            <a:r>
              <a:rPr lang="en-US" sz="1700" dirty="0">
                <a:solidFill>
                  <a:srgbClr val="007020"/>
                </a:solidFill>
              </a:rPr>
              <a:t>&lt;-</a:t>
            </a:r>
            <a:r>
              <a:rPr lang="en-US" sz="1700" dirty="0"/>
              <a:t> </a:t>
            </a:r>
            <a:r>
              <a:rPr lang="en-US" sz="1700" dirty="0" err="1"/>
              <a:t>job_data</a:t>
            </a:r>
            <a:r>
              <a:rPr lang="en-US" sz="1700" dirty="0"/>
              <a:t> </a:t>
            </a:r>
            <a:r>
              <a:rPr lang="en-US" sz="1700" dirty="0">
                <a:solidFill>
                  <a:srgbClr val="4070A0"/>
                </a:solidFill>
              </a:rPr>
              <a:t>%&gt;%</a:t>
            </a:r>
            <a:br>
              <a:rPr lang="en-US" sz="1700" dirty="0"/>
            </a:br>
            <a:r>
              <a:rPr lang="en-US" sz="1700" dirty="0"/>
              <a:t>  </a:t>
            </a:r>
            <a:r>
              <a:rPr lang="en-US" sz="1700" dirty="0">
                <a:solidFill>
                  <a:srgbClr val="06287E"/>
                </a:solidFill>
              </a:rPr>
              <a:t>pull</a:t>
            </a:r>
            <a:r>
              <a:rPr lang="en-US" sz="1700" dirty="0"/>
              <a:t>(</a:t>
            </a:r>
            <a:r>
              <a:rPr lang="en-US" sz="1700" dirty="0" err="1"/>
              <a:t>job_skills</a:t>
            </a:r>
            <a:r>
              <a:rPr lang="en-US" sz="1700" dirty="0"/>
              <a:t>) </a:t>
            </a:r>
            <a:r>
              <a:rPr lang="en-US" sz="1700" dirty="0">
                <a:solidFill>
                  <a:srgbClr val="4070A0"/>
                </a:solidFill>
              </a:rPr>
              <a:t>%&gt;%</a:t>
            </a:r>
            <a:br>
              <a:rPr lang="en-US" sz="1700" dirty="0"/>
            </a:br>
            <a:r>
              <a:rPr lang="en-US" sz="1700" dirty="0"/>
              <a:t>  </a:t>
            </a:r>
            <a:r>
              <a:rPr lang="en-US" sz="1700" dirty="0" err="1">
                <a:solidFill>
                  <a:srgbClr val="06287E"/>
                </a:solidFill>
              </a:rPr>
              <a:t>tolower</a:t>
            </a:r>
            <a:r>
              <a:rPr lang="en-US" sz="1700" dirty="0"/>
              <a:t>() </a:t>
            </a:r>
            <a:r>
              <a:rPr lang="en-US" sz="1700" dirty="0">
                <a:solidFill>
                  <a:srgbClr val="4070A0"/>
                </a:solidFill>
              </a:rPr>
              <a:t>%&gt;%</a:t>
            </a:r>
            <a:br>
              <a:rPr lang="en-US" sz="1700" dirty="0"/>
            </a:br>
            <a:r>
              <a:rPr lang="en-US" sz="1700" dirty="0"/>
              <a:t>  </a:t>
            </a:r>
            <a:r>
              <a:rPr lang="en-US" sz="1700" dirty="0" err="1">
                <a:solidFill>
                  <a:srgbClr val="06287E"/>
                </a:solidFill>
              </a:rPr>
              <a:t>str_split</a:t>
            </a:r>
            <a:r>
              <a:rPr lang="en-US" sz="1700" dirty="0"/>
              <a:t>(</a:t>
            </a:r>
            <a:r>
              <a:rPr lang="en-US" sz="1700" dirty="0">
                <a:solidFill>
                  <a:srgbClr val="4070A0"/>
                </a:solidFill>
              </a:rPr>
              <a:t>","</a:t>
            </a:r>
            <a:r>
              <a:rPr lang="en-US" sz="1700" dirty="0"/>
              <a:t>) </a:t>
            </a:r>
            <a:r>
              <a:rPr lang="en-US" sz="1700" dirty="0">
                <a:solidFill>
                  <a:srgbClr val="4070A0"/>
                </a:solidFill>
              </a:rPr>
              <a:t>%&gt;%</a:t>
            </a:r>
            <a:br>
              <a:rPr lang="en-US" sz="1700" dirty="0"/>
            </a:br>
            <a:r>
              <a:rPr lang="en-US" sz="1700" dirty="0"/>
              <a:t>  </a:t>
            </a:r>
            <a:r>
              <a:rPr lang="en-US" sz="1700" dirty="0" err="1">
                <a:solidFill>
                  <a:srgbClr val="06287E"/>
                </a:solidFill>
              </a:rPr>
              <a:t>unlist</a:t>
            </a:r>
            <a:r>
              <a:rPr lang="en-US" sz="1700" dirty="0"/>
              <a:t>() </a:t>
            </a:r>
            <a:r>
              <a:rPr lang="en-US" sz="1700" dirty="0">
                <a:solidFill>
                  <a:srgbClr val="4070A0"/>
                </a:solidFill>
              </a:rPr>
              <a:t>%&gt;%</a:t>
            </a:r>
            <a:br>
              <a:rPr lang="en-US" sz="1700" dirty="0"/>
            </a:br>
            <a:r>
              <a:rPr lang="en-US" sz="1700" dirty="0"/>
              <a:t>  </a:t>
            </a:r>
            <a:r>
              <a:rPr lang="en-US" sz="1700" dirty="0" err="1">
                <a:solidFill>
                  <a:srgbClr val="06287E"/>
                </a:solidFill>
              </a:rPr>
              <a:t>str_replace_all</a:t>
            </a:r>
            <a:r>
              <a:rPr lang="en-US" sz="1700" dirty="0"/>
              <a:t>(</a:t>
            </a:r>
            <a:r>
              <a:rPr lang="en-US" sz="1700" dirty="0">
                <a:solidFill>
                  <a:srgbClr val="4070A0"/>
                </a:solidFill>
              </a:rPr>
              <a:t>"[^a-z0-9 ]"</a:t>
            </a:r>
            <a:r>
              <a:rPr lang="en-US" sz="1700" dirty="0"/>
              <a:t>, </a:t>
            </a:r>
            <a:r>
              <a:rPr lang="en-US" sz="1700" dirty="0">
                <a:solidFill>
                  <a:srgbClr val="4070A0"/>
                </a:solidFill>
              </a:rPr>
              <a:t>""</a:t>
            </a:r>
            <a:r>
              <a:rPr lang="en-US" sz="1700" dirty="0"/>
              <a:t>) </a:t>
            </a:r>
            <a:r>
              <a:rPr lang="en-US" sz="1700" dirty="0">
                <a:solidFill>
                  <a:srgbClr val="4070A0"/>
                </a:solidFill>
              </a:rPr>
              <a:t>%&gt;%</a:t>
            </a:r>
            <a:br>
              <a:rPr lang="en-US" sz="1700" dirty="0"/>
            </a:br>
            <a:r>
              <a:rPr lang="en-US" sz="1700" dirty="0"/>
              <a:t>  </a:t>
            </a:r>
            <a:r>
              <a:rPr lang="en-US" sz="1700" dirty="0" err="1">
                <a:solidFill>
                  <a:srgbClr val="06287E"/>
                </a:solidFill>
              </a:rPr>
              <a:t>str_squish</a:t>
            </a:r>
            <a:r>
              <a:rPr lang="en-US" sz="1700" dirty="0"/>
              <a:t>()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4AE83-17E7-FB68-F082-F51260210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rPr dirty="0"/>
              <a:t>Tokenization of Skills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5A47DF-3751-B04E-0076-6E1D93A082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>
              <a:spcBef>
                <a:spcPts val="3000"/>
              </a:spcBef>
              <a:buNone/>
            </a:pPr>
            <a:r>
              <a:rPr sz="2200" b="1" dirty="0"/>
              <a:t>Step 3: Remove stop words and count term frequency</a:t>
            </a:r>
            <a:endParaRPr lang="en-US" sz="2200" dirty="0"/>
          </a:p>
          <a:p>
            <a:pPr marL="0" lvl="0" indent="0">
              <a:spcBef>
                <a:spcPts val="3000"/>
              </a:spcBef>
              <a:buNone/>
            </a:pPr>
            <a:r>
              <a:rPr lang="en-US" sz="1700" dirty="0">
                <a:solidFill>
                  <a:srgbClr val="06287E"/>
                </a:solidFill>
              </a:rPr>
              <a:t>data</a:t>
            </a:r>
            <a:r>
              <a:rPr lang="en-US" sz="1700" dirty="0"/>
              <a:t>(</a:t>
            </a:r>
            <a:r>
              <a:rPr lang="en-US" sz="1700" dirty="0">
                <a:solidFill>
                  <a:srgbClr val="4070A0"/>
                </a:solidFill>
              </a:rPr>
              <a:t>"</a:t>
            </a:r>
            <a:r>
              <a:rPr lang="en-US" sz="1700" dirty="0" err="1">
                <a:solidFill>
                  <a:srgbClr val="4070A0"/>
                </a:solidFill>
              </a:rPr>
              <a:t>stop_words</a:t>
            </a:r>
            <a:r>
              <a:rPr lang="en-US" sz="1700" dirty="0">
                <a:solidFill>
                  <a:srgbClr val="4070A0"/>
                </a:solidFill>
              </a:rPr>
              <a:t>"</a:t>
            </a:r>
            <a:r>
              <a:rPr lang="en-US" sz="1700" dirty="0"/>
              <a:t>)</a:t>
            </a:r>
            <a:br>
              <a:rPr lang="en-US" sz="1700" dirty="0"/>
            </a:br>
            <a:r>
              <a:rPr lang="en-US" sz="1700" dirty="0" err="1"/>
              <a:t>skill_terms_clean</a:t>
            </a:r>
            <a:r>
              <a:rPr lang="en-US" sz="1700" dirty="0"/>
              <a:t> </a:t>
            </a:r>
            <a:r>
              <a:rPr lang="en-US" sz="1700" dirty="0">
                <a:solidFill>
                  <a:srgbClr val="007020"/>
                </a:solidFill>
              </a:rPr>
              <a:t>&lt;-</a:t>
            </a:r>
            <a:r>
              <a:rPr lang="en-US" sz="1700" dirty="0"/>
              <a:t> </a:t>
            </a:r>
            <a:r>
              <a:rPr lang="en-US" sz="1700" dirty="0" err="1">
                <a:solidFill>
                  <a:srgbClr val="06287E"/>
                </a:solidFill>
              </a:rPr>
              <a:t>tibble</a:t>
            </a:r>
            <a:r>
              <a:rPr lang="en-US" sz="1700" dirty="0"/>
              <a:t>(</a:t>
            </a:r>
            <a:r>
              <a:rPr lang="en-US" sz="1700" dirty="0">
                <a:solidFill>
                  <a:srgbClr val="7D9029"/>
                </a:solidFill>
              </a:rPr>
              <a:t>term =</a:t>
            </a:r>
            <a:r>
              <a:rPr lang="en-US" sz="1700" dirty="0"/>
              <a:t> </a:t>
            </a:r>
            <a:r>
              <a:rPr lang="en-US" sz="1700" dirty="0" err="1"/>
              <a:t>skill_terms</a:t>
            </a:r>
            <a:r>
              <a:rPr lang="en-US" sz="1700" dirty="0"/>
              <a:t>) </a:t>
            </a:r>
            <a:r>
              <a:rPr lang="en-US" sz="1700" dirty="0">
                <a:solidFill>
                  <a:srgbClr val="4070A0"/>
                </a:solidFill>
              </a:rPr>
              <a:t>%&gt;%</a:t>
            </a:r>
            <a:br>
              <a:rPr lang="en-US" sz="1700" dirty="0"/>
            </a:br>
            <a:r>
              <a:rPr lang="en-US" sz="1700" dirty="0"/>
              <a:t>  </a:t>
            </a:r>
            <a:r>
              <a:rPr lang="en-US" sz="1700" dirty="0">
                <a:solidFill>
                  <a:srgbClr val="06287E"/>
                </a:solidFill>
              </a:rPr>
              <a:t>filter</a:t>
            </a:r>
            <a:r>
              <a:rPr lang="en-US" sz="1700" dirty="0"/>
              <a:t>(term </a:t>
            </a:r>
            <a:r>
              <a:rPr lang="en-US" sz="1700" dirty="0">
                <a:solidFill>
                  <a:srgbClr val="4070A0"/>
                </a:solidFill>
              </a:rPr>
              <a:t>!=</a:t>
            </a:r>
            <a:r>
              <a:rPr lang="en-US" sz="1700" dirty="0"/>
              <a:t> </a:t>
            </a:r>
            <a:r>
              <a:rPr lang="en-US" sz="1700" dirty="0">
                <a:solidFill>
                  <a:srgbClr val="4070A0"/>
                </a:solidFill>
              </a:rPr>
              <a:t>""</a:t>
            </a:r>
            <a:r>
              <a:rPr lang="en-US" sz="1700" dirty="0"/>
              <a:t>) </a:t>
            </a:r>
            <a:r>
              <a:rPr lang="en-US" sz="1700" dirty="0">
                <a:solidFill>
                  <a:srgbClr val="4070A0"/>
                </a:solidFill>
              </a:rPr>
              <a:t>%&gt;%</a:t>
            </a:r>
            <a:br>
              <a:rPr lang="en-US" sz="1700" dirty="0"/>
            </a:br>
            <a:r>
              <a:rPr lang="en-US" sz="1700" dirty="0"/>
              <a:t>  </a:t>
            </a:r>
            <a:r>
              <a:rPr lang="en-US" sz="1700" dirty="0" err="1">
                <a:solidFill>
                  <a:srgbClr val="06287E"/>
                </a:solidFill>
              </a:rPr>
              <a:t>anti_join</a:t>
            </a:r>
            <a:r>
              <a:rPr lang="en-US" sz="1700" dirty="0"/>
              <a:t>(</a:t>
            </a:r>
            <a:r>
              <a:rPr lang="en-US" sz="1700" dirty="0" err="1"/>
              <a:t>stop_words</a:t>
            </a:r>
            <a:r>
              <a:rPr lang="en-US" sz="1700" dirty="0"/>
              <a:t>, </a:t>
            </a:r>
            <a:r>
              <a:rPr lang="en-US" sz="1700" dirty="0">
                <a:solidFill>
                  <a:srgbClr val="7D9029"/>
                </a:solidFill>
              </a:rPr>
              <a:t>by =</a:t>
            </a:r>
            <a:r>
              <a:rPr lang="en-US" sz="1700" dirty="0"/>
              <a:t> </a:t>
            </a:r>
            <a:r>
              <a:rPr lang="en-US" sz="1700" dirty="0">
                <a:solidFill>
                  <a:srgbClr val="06287E"/>
                </a:solidFill>
              </a:rPr>
              <a:t>c</a:t>
            </a:r>
            <a:r>
              <a:rPr lang="en-US" sz="1700" dirty="0"/>
              <a:t>(</a:t>
            </a:r>
            <a:r>
              <a:rPr lang="en-US" sz="1700" dirty="0">
                <a:solidFill>
                  <a:srgbClr val="4070A0"/>
                </a:solidFill>
              </a:rPr>
              <a:t>"term"</a:t>
            </a:r>
            <a:r>
              <a:rPr lang="en-US" sz="1700" dirty="0"/>
              <a:t> </a:t>
            </a:r>
            <a:r>
              <a:rPr lang="en-US" sz="1700" dirty="0">
                <a:solidFill>
                  <a:srgbClr val="007020"/>
                </a:solidFill>
              </a:rPr>
              <a:t>=</a:t>
            </a:r>
            <a:r>
              <a:rPr lang="en-US" sz="1700" dirty="0"/>
              <a:t> </a:t>
            </a:r>
            <a:r>
              <a:rPr lang="en-US" sz="1700" dirty="0">
                <a:solidFill>
                  <a:srgbClr val="4070A0"/>
                </a:solidFill>
              </a:rPr>
              <a:t>"word"</a:t>
            </a:r>
            <a:r>
              <a:rPr lang="en-US" sz="1700" dirty="0"/>
              <a:t>)) </a:t>
            </a:r>
            <a:r>
              <a:rPr lang="en-US" sz="1700" dirty="0">
                <a:solidFill>
                  <a:srgbClr val="4070A0"/>
                </a:solidFill>
              </a:rPr>
              <a:t>%&gt;%</a:t>
            </a:r>
            <a:br>
              <a:rPr lang="en-US" sz="1700" dirty="0"/>
            </a:br>
            <a:r>
              <a:rPr lang="en-US" sz="1700" dirty="0"/>
              <a:t>  </a:t>
            </a:r>
            <a:r>
              <a:rPr lang="en-US" sz="1700" dirty="0">
                <a:solidFill>
                  <a:srgbClr val="06287E"/>
                </a:solidFill>
              </a:rPr>
              <a:t>count</a:t>
            </a:r>
            <a:r>
              <a:rPr lang="en-US" sz="1700" dirty="0"/>
              <a:t>(term, </a:t>
            </a:r>
            <a:r>
              <a:rPr lang="en-US" sz="1700" dirty="0">
                <a:solidFill>
                  <a:srgbClr val="7D9029"/>
                </a:solidFill>
              </a:rPr>
              <a:t>sort =</a:t>
            </a:r>
            <a:r>
              <a:rPr lang="en-US" sz="1700" dirty="0"/>
              <a:t> </a:t>
            </a:r>
            <a:r>
              <a:rPr lang="en-US" sz="1700" dirty="0">
                <a:solidFill>
                  <a:srgbClr val="880000"/>
                </a:solidFill>
              </a:rPr>
              <a:t>TRUE</a:t>
            </a:r>
            <a:r>
              <a:rPr lang="en-US" sz="1700" dirty="0"/>
              <a:t>)</a:t>
            </a:r>
          </a:p>
          <a:p>
            <a:pPr marL="0" indent="0">
              <a:spcBef>
                <a:spcPts val="3000"/>
              </a:spcBef>
              <a:buNone/>
            </a:pPr>
            <a:r>
              <a:rPr lang="en-US" sz="1700" dirty="0" err="1"/>
              <a:t>job_data</a:t>
            </a:r>
            <a:r>
              <a:rPr lang="en-US" sz="1700" dirty="0"/>
              <a:t> </a:t>
            </a:r>
            <a:r>
              <a:rPr lang="en-US" sz="1700" dirty="0">
                <a:solidFill>
                  <a:srgbClr val="007020"/>
                </a:solidFill>
              </a:rPr>
              <a:t>&lt;-</a:t>
            </a:r>
            <a:r>
              <a:rPr lang="en-US" sz="1700" dirty="0"/>
              <a:t> </a:t>
            </a:r>
            <a:r>
              <a:rPr lang="en-US" sz="1700" dirty="0" err="1"/>
              <a:t>job_data</a:t>
            </a:r>
            <a:r>
              <a:rPr lang="en-US" sz="1700" dirty="0"/>
              <a:t> </a:t>
            </a:r>
            <a:r>
              <a:rPr lang="en-US" sz="1700" dirty="0">
                <a:solidFill>
                  <a:srgbClr val="4070A0"/>
                </a:solidFill>
              </a:rPr>
              <a:t>%&gt;%</a:t>
            </a:r>
            <a:br>
              <a:rPr lang="en-US" sz="1700" dirty="0"/>
            </a:br>
            <a:r>
              <a:rPr lang="en-US" sz="1700" dirty="0"/>
              <a:t>  </a:t>
            </a:r>
            <a:r>
              <a:rPr lang="en-US" sz="1700" dirty="0">
                <a:solidFill>
                  <a:srgbClr val="06287E"/>
                </a:solidFill>
              </a:rPr>
              <a:t>mutate</a:t>
            </a:r>
            <a:r>
              <a:rPr lang="en-US" sz="1700" dirty="0"/>
              <a:t>(</a:t>
            </a:r>
            <a:r>
              <a:rPr lang="en-US" sz="1700" dirty="0" err="1">
                <a:solidFill>
                  <a:srgbClr val="7D9029"/>
                </a:solidFill>
              </a:rPr>
              <a:t>job_skills</a:t>
            </a:r>
            <a:r>
              <a:rPr lang="en-US" sz="1700" dirty="0">
                <a:solidFill>
                  <a:srgbClr val="7D9029"/>
                </a:solidFill>
              </a:rPr>
              <a:t> =</a:t>
            </a:r>
            <a:r>
              <a:rPr lang="en-US" sz="1700" dirty="0"/>
              <a:t> </a:t>
            </a:r>
            <a:r>
              <a:rPr lang="en-US" sz="1700" dirty="0" err="1"/>
              <a:t>stringi</a:t>
            </a:r>
            <a:r>
              <a:rPr lang="en-US" sz="1700" dirty="0">
                <a:solidFill>
                  <a:srgbClr val="4070A0"/>
                </a:solidFill>
              </a:rPr>
              <a:t>::</a:t>
            </a:r>
            <a:r>
              <a:rPr lang="en-US" sz="1700" dirty="0">
                <a:solidFill>
                  <a:srgbClr val="06287E"/>
                </a:solidFill>
              </a:rPr>
              <a:t>stri_enc_toutf8</a:t>
            </a:r>
            <a:r>
              <a:rPr lang="en-US" sz="1700" dirty="0"/>
              <a:t>(</a:t>
            </a:r>
            <a:r>
              <a:rPr lang="en-US" sz="1700" dirty="0" err="1"/>
              <a:t>job_skills</a:t>
            </a:r>
            <a:r>
              <a:rPr lang="en-US" sz="1700" dirty="0"/>
              <a:t>, </a:t>
            </a:r>
            <a:r>
              <a:rPr lang="en-US" sz="1700" dirty="0">
                <a:solidFill>
                  <a:srgbClr val="7D9029"/>
                </a:solidFill>
              </a:rPr>
              <a:t>validate =</a:t>
            </a:r>
            <a:r>
              <a:rPr lang="en-US" sz="1700" dirty="0"/>
              <a:t> </a:t>
            </a:r>
            <a:r>
              <a:rPr lang="en-US" sz="1700" dirty="0">
                <a:solidFill>
                  <a:srgbClr val="880000"/>
                </a:solidFill>
              </a:rPr>
              <a:t>TRUE</a:t>
            </a:r>
            <a:r>
              <a:rPr lang="en-US" sz="1700" dirty="0"/>
              <a:t>))</a:t>
            </a:r>
            <a:br>
              <a:rPr lang="en-US" sz="1700" dirty="0"/>
            </a:br>
            <a:br>
              <a:rPr lang="en-US" sz="1700" dirty="0"/>
            </a:br>
            <a:r>
              <a:rPr lang="en-US" sz="1700" dirty="0" err="1"/>
              <a:t>skill_tokens</a:t>
            </a:r>
            <a:r>
              <a:rPr lang="en-US" sz="1700" dirty="0"/>
              <a:t> </a:t>
            </a:r>
            <a:r>
              <a:rPr lang="en-US" sz="1700" dirty="0">
                <a:solidFill>
                  <a:srgbClr val="007020"/>
                </a:solidFill>
              </a:rPr>
              <a:t>&lt;-</a:t>
            </a:r>
            <a:r>
              <a:rPr lang="en-US" sz="1700" dirty="0"/>
              <a:t> </a:t>
            </a:r>
            <a:r>
              <a:rPr lang="en-US" sz="1700" dirty="0" err="1"/>
              <a:t>job_data</a:t>
            </a:r>
            <a:r>
              <a:rPr lang="en-US" sz="1700" dirty="0"/>
              <a:t> </a:t>
            </a:r>
            <a:r>
              <a:rPr lang="en-US" sz="1700" dirty="0">
                <a:solidFill>
                  <a:srgbClr val="4070A0"/>
                </a:solidFill>
              </a:rPr>
              <a:t>%&gt;%</a:t>
            </a:r>
            <a:br>
              <a:rPr lang="en-US" sz="1700" dirty="0"/>
            </a:br>
            <a:r>
              <a:rPr lang="en-US" sz="1700" dirty="0"/>
              <a:t>  </a:t>
            </a:r>
            <a:r>
              <a:rPr lang="en-US" sz="1700" dirty="0">
                <a:solidFill>
                  <a:srgbClr val="06287E"/>
                </a:solidFill>
              </a:rPr>
              <a:t>select</a:t>
            </a:r>
            <a:r>
              <a:rPr lang="en-US" sz="1700" dirty="0"/>
              <a:t>(</a:t>
            </a:r>
            <a:r>
              <a:rPr lang="en-US" sz="1700" dirty="0" err="1"/>
              <a:t>job_id</a:t>
            </a:r>
            <a:r>
              <a:rPr lang="en-US" sz="1700" dirty="0"/>
              <a:t>, </a:t>
            </a:r>
            <a:r>
              <a:rPr lang="en-US" sz="1700" dirty="0" err="1"/>
              <a:t>job_skills</a:t>
            </a:r>
            <a:r>
              <a:rPr lang="en-US" sz="1700" dirty="0"/>
              <a:t>, </a:t>
            </a:r>
            <a:r>
              <a:rPr lang="en-US" sz="1700" dirty="0" err="1"/>
              <a:t>search_country</a:t>
            </a:r>
            <a:r>
              <a:rPr lang="en-US" sz="1700" dirty="0"/>
              <a:t>, company, </a:t>
            </a:r>
            <a:r>
              <a:rPr lang="en-US" sz="1700" dirty="0" err="1"/>
              <a:t>job_level</a:t>
            </a:r>
            <a:r>
              <a:rPr lang="en-US" sz="1700" dirty="0"/>
              <a:t>, </a:t>
            </a:r>
            <a:r>
              <a:rPr lang="en-US" sz="1700" dirty="0" err="1"/>
              <a:t>first_seen</a:t>
            </a:r>
            <a:r>
              <a:rPr lang="en-US" sz="1700" dirty="0"/>
              <a:t>) </a:t>
            </a:r>
            <a:r>
              <a:rPr lang="en-US" sz="1700" dirty="0">
                <a:solidFill>
                  <a:srgbClr val="4070A0"/>
                </a:solidFill>
              </a:rPr>
              <a:t>%&gt;%</a:t>
            </a:r>
            <a:br>
              <a:rPr lang="en-US" sz="1700" dirty="0"/>
            </a:br>
            <a:r>
              <a:rPr lang="en-US" sz="1700" dirty="0"/>
              <a:t>  </a:t>
            </a:r>
            <a:r>
              <a:rPr lang="en-US" sz="1700" dirty="0" err="1">
                <a:solidFill>
                  <a:srgbClr val="06287E"/>
                </a:solidFill>
              </a:rPr>
              <a:t>separate_rows</a:t>
            </a:r>
            <a:r>
              <a:rPr lang="en-US" sz="1700" dirty="0"/>
              <a:t>(</a:t>
            </a:r>
            <a:r>
              <a:rPr lang="en-US" sz="1700" dirty="0" err="1"/>
              <a:t>job_skills</a:t>
            </a:r>
            <a:r>
              <a:rPr lang="en-US" sz="1700" dirty="0"/>
              <a:t>, </a:t>
            </a:r>
            <a:r>
              <a:rPr lang="en-US" sz="1700" dirty="0" err="1">
                <a:solidFill>
                  <a:srgbClr val="7D9029"/>
                </a:solidFill>
              </a:rPr>
              <a:t>sep</a:t>
            </a:r>
            <a:r>
              <a:rPr lang="en-US" sz="1700" dirty="0">
                <a:solidFill>
                  <a:srgbClr val="7D9029"/>
                </a:solidFill>
              </a:rPr>
              <a:t> =</a:t>
            </a:r>
            <a:r>
              <a:rPr lang="en-US" sz="1700" dirty="0"/>
              <a:t> </a:t>
            </a:r>
            <a:r>
              <a:rPr lang="en-US" sz="1700" dirty="0">
                <a:solidFill>
                  <a:srgbClr val="4070A0"/>
                </a:solidFill>
              </a:rPr>
              <a:t>","</a:t>
            </a:r>
            <a:r>
              <a:rPr lang="en-US" sz="1700" dirty="0"/>
              <a:t>) </a:t>
            </a:r>
            <a:r>
              <a:rPr lang="en-US" sz="1700" dirty="0">
                <a:solidFill>
                  <a:srgbClr val="4070A0"/>
                </a:solidFill>
              </a:rPr>
              <a:t>%&gt;%</a:t>
            </a:r>
            <a:br>
              <a:rPr lang="en-US" sz="1700" dirty="0"/>
            </a:br>
            <a:r>
              <a:rPr lang="en-US" sz="1700" dirty="0"/>
              <a:t>  </a:t>
            </a:r>
            <a:r>
              <a:rPr lang="en-US" sz="1700" dirty="0">
                <a:solidFill>
                  <a:srgbClr val="06287E"/>
                </a:solidFill>
              </a:rPr>
              <a:t>mutate</a:t>
            </a:r>
            <a:r>
              <a:rPr lang="en-US" sz="1700" dirty="0"/>
              <a:t>(</a:t>
            </a:r>
            <a:r>
              <a:rPr lang="en-US" sz="1700" dirty="0">
                <a:solidFill>
                  <a:srgbClr val="7D9029"/>
                </a:solidFill>
              </a:rPr>
              <a:t>skill =</a:t>
            </a:r>
            <a:r>
              <a:rPr lang="en-US" sz="1700" dirty="0"/>
              <a:t> </a:t>
            </a:r>
            <a:r>
              <a:rPr lang="en-US" sz="1700" dirty="0" err="1"/>
              <a:t>stringi</a:t>
            </a:r>
            <a:r>
              <a:rPr lang="en-US" sz="1700" dirty="0">
                <a:solidFill>
                  <a:srgbClr val="4070A0"/>
                </a:solidFill>
              </a:rPr>
              <a:t>::</a:t>
            </a:r>
            <a:r>
              <a:rPr lang="en-US" sz="1700" dirty="0" err="1">
                <a:solidFill>
                  <a:srgbClr val="06287E"/>
                </a:solidFill>
              </a:rPr>
              <a:t>stri_trim_both</a:t>
            </a:r>
            <a:r>
              <a:rPr lang="en-US" sz="1700" dirty="0"/>
              <a:t>(</a:t>
            </a:r>
            <a:r>
              <a:rPr lang="en-US" sz="1700" dirty="0" err="1"/>
              <a:t>stringi</a:t>
            </a:r>
            <a:r>
              <a:rPr lang="en-US" sz="1700" dirty="0">
                <a:solidFill>
                  <a:srgbClr val="4070A0"/>
                </a:solidFill>
              </a:rPr>
              <a:t>::</a:t>
            </a:r>
            <a:r>
              <a:rPr lang="en-US" sz="1700" dirty="0" err="1">
                <a:solidFill>
                  <a:srgbClr val="06287E"/>
                </a:solidFill>
              </a:rPr>
              <a:t>stri_trans_tolower</a:t>
            </a:r>
            <a:r>
              <a:rPr lang="en-US" sz="1700" dirty="0"/>
              <a:t>(</a:t>
            </a:r>
            <a:r>
              <a:rPr lang="en-US" sz="1700" dirty="0" err="1"/>
              <a:t>job_skills</a:t>
            </a:r>
            <a:r>
              <a:rPr lang="en-US" sz="1700" dirty="0"/>
              <a:t>))) </a:t>
            </a:r>
            <a:r>
              <a:rPr lang="en-US" sz="1700" dirty="0">
                <a:solidFill>
                  <a:srgbClr val="4070A0"/>
                </a:solidFill>
              </a:rPr>
              <a:t>%&gt;%</a:t>
            </a:r>
            <a:br>
              <a:rPr lang="en-US" sz="1700" dirty="0"/>
            </a:br>
            <a:r>
              <a:rPr lang="en-US" sz="1700" dirty="0"/>
              <a:t>  </a:t>
            </a:r>
            <a:r>
              <a:rPr lang="en-US" sz="1700" dirty="0">
                <a:solidFill>
                  <a:srgbClr val="06287E"/>
                </a:solidFill>
              </a:rPr>
              <a:t>filter</a:t>
            </a:r>
            <a:r>
              <a:rPr lang="en-US" sz="1700" dirty="0"/>
              <a:t>(skill </a:t>
            </a:r>
            <a:r>
              <a:rPr lang="en-US" sz="1700" dirty="0">
                <a:solidFill>
                  <a:srgbClr val="4070A0"/>
                </a:solidFill>
              </a:rPr>
              <a:t>!=</a:t>
            </a:r>
            <a:r>
              <a:rPr lang="en-US" sz="1700" dirty="0"/>
              <a:t> </a:t>
            </a:r>
            <a:r>
              <a:rPr lang="en-US" sz="1700" dirty="0">
                <a:solidFill>
                  <a:srgbClr val="4070A0"/>
                </a:solidFill>
              </a:rPr>
              <a:t>""</a:t>
            </a:r>
            <a:r>
              <a:rPr lang="en-US" sz="1700" dirty="0"/>
              <a:t>)</a:t>
            </a:r>
          </a:p>
          <a:p>
            <a:pPr marL="0" lvl="0" indent="0">
              <a:spcBef>
                <a:spcPts val="3000"/>
              </a:spcBef>
              <a:buNone/>
            </a:pPr>
            <a:endParaRPr sz="1800" dirty="0">
              <a:latin typeface="Courier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E28087-1947-0A14-AABA-D8615323CE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852298" y="1576745"/>
            <a:ext cx="3932237" cy="442464"/>
          </a:xfrm>
        </p:spPr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b="1" dirty="0"/>
              <a:t>Top </a:t>
            </a:r>
            <a:r>
              <a:rPr lang="en-US" b="1" dirty="0"/>
              <a:t>20</a:t>
            </a:r>
            <a:r>
              <a:rPr b="1" dirty="0"/>
              <a:t> Requested Skills</a:t>
            </a:r>
          </a:p>
        </p:txBody>
      </p:sp>
      <p:graphicFrame>
        <p:nvGraphicFramePr>
          <p:cNvPr id="3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54256455"/>
              </p:ext>
            </p:extLst>
          </p:nvPr>
        </p:nvGraphicFramePr>
        <p:xfrm>
          <a:off x="5963657" y="2011681"/>
          <a:ext cx="5849037" cy="38269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96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96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496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842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sz="1700"/>
                        <a:t>row_num</a:t>
                      </a:r>
                    </a:p>
                  </a:txBody>
                  <a:tcPr marL="86652" marR="86652" marT="43326" marB="43326"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700" dirty="0"/>
                        <a:t>term</a:t>
                      </a:r>
                    </a:p>
                  </a:txBody>
                  <a:tcPr marL="86652" marR="86652" marT="43326" marB="43326"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sz="1700"/>
                        <a:t>n</a:t>
                      </a:r>
                    </a:p>
                  </a:txBody>
                  <a:tcPr marL="86652" marR="86652" marT="43326" marB="43326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609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sz="1700"/>
                        <a:t>11</a:t>
                      </a:r>
                    </a:p>
                  </a:txBody>
                  <a:tcPr marL="86652" marR="86652" marT="43326" marB="43326"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700"/>
                        <a:t>tableau</a:t>
                      </a:r>
                    </a:p>
                  </a:txBody>
                  <a:tcPr marL="86652" marR="86652" marT="43326" marB="43326"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sz="1700"/>
                        <a:t>1705</a:t>
                      </a:r>
                    </a:p>
                  </a:txBody>
                  <a:tcPr marL="86652" marR="86652" marT="43326" marB="43326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609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sz="1700"/>
                        <a:t>12</a:t>
                      </a:r>
                    </a:p>
                  </a:txBody>
                  <a:tcPr marL="86652" marR="86652" marT="43326" marB="43326"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700"/>
                        <a:t>data science</a:t>
                      </a:r>
                    </a:p>
                  </a:txBody>
                  <a:tcPr marL="86652" marR="86652" marT="43326" marB="43326"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sz="1700"/>
                        <a:t>1694</a:t>
                      </a:r>
                    </a:p>
                  </a:txBody>
                  <a:tcPr marL="86652" marR="86652" marT="43326" marB="43326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6609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sz="1700"/>
                        <a:t>13</a:t>
                      </a:r>
                    </a:p>
                  </a:txBody>
                  <a:tcPr marL="86652" marR="86652" marT="43326" marB="43326"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700"/>
                        <a:t>data modeling</a:t>
                      </a:r>
                    </a:p>
                  </a:txBody>
                  <a:tcPr marL="86652" marR="86652" marT="43326" marB="43326"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sz="1700"/>
                        <a:t>1520</a:t>
                      </a:r>
                    </a:p>
                  </a:txBody>
                  <a:tcPr marL="86652" marR="86652" marT="43326" marB="43326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6609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sz="1700"/>
                        <a:t>14</a:t>
                      </a:r>
                    </a:p>
                  </a:txBody>
                  <a:tcPr marL="86652" marR="86652" marT="43326" marB="43326"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700" dirty="0"/>
                        <a:t>data management</a:t>
                      </a:r>
                    </a:p>
                  </a:txBody>
                  <a:tcPr marL="86652" marR="86652" marT="43326" marB="43326"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sz="1700"/>
                        <a:t>1472</a:t>
                      </a:r>
                    </a:p>
                  </a:txBody>
                  <a:tcPr marL="86652" marR="86652" marT="43326" marB="43326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6609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sz="1700"/>
                        <a:t>15</a:t>
                      </a:r>
                    </a:p>
                  </a:txBody>
                  <a:tcPr marL="86652" marR="86652" marT="43326" marB="43326"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700" dirty="0"/>
                        <a:t>java</a:t>
                      </a:r>
                    </a:p>
                  </a:txBody>
                  <a:tcPr marL="86652" marR="86652" marT="43326" marB="43326"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sz="1700" dirty="0"/>
                        <a:t>1435</a:t>
                      </a:r>
                    </a:p>
                  </a:txBody>
                  <a:tcPr marL="86652" marR="86652" marT="43326" marB="43326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6609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sz="1700"/>
                        <a:t>16</a:t>
                      </a:r>
                    </a:p>
                  </a:txBody>
                  <a:tcPr marL="86652" marR="86652" marT="43326" marB="43326"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700"/>
                        <a:t>problem solving</a:t>
                      </a:r>
                    </a:p>
                  </a:txBody>
                  <a:tcPr marL="86652" marR="86652" marT="43326" marB="43326"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sz="1700"/>
                        <a:t>1411</a:t>
                      </a:r>
                    </a:p>
                  </a:txBody>
                  <a:tcPr marL="86652" marR="86652" marT="43326" marB="43326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6609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sz="1700"/>
                        <a:t>17</a:t>
                      </a:r>
                    </a:p>
                  </a:txBody>
                  <a:tcPr marL="86652" marR="86652" marT="43326" marB="43326"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700"/>
                        <a:t>data analytics</a:t>
                      </a:r>
                    </a:p>
                  </a:txBody>
                  <a:tcPr marL="86652" marR="86652" marT="43326" marB="43326"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sz="1700"/>
                        <a:t>1410</a:t>
                      </a:r>
                    </a:p>
                  </a:txBody>
                  <a:tcPr marL="86652" marR="86652" marT="43326" marB="43326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6609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sz="1700"/>
                        <a:t>18</a:t>
                      </a:r>
                    </a:p>
                  </a:txBody>
                  <a:tcPr marL="86652" marR="86652" marT="43326" marB="43326"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700"/>
                        <a:t>data warehousing</a:t>
                      </a:r>
                    </a:p>
                  </a:txBody>
                  <a:tcPr marL="86652" marR="86652" marT="43326" marB="43326"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sz="1700"/>
                        <a:t>1408</a:t>
                      </a:r>
                    </a:p>
                  </a:txBody>
                  <a:tcPr marL="86652" marR="86652" marT="43326" marB="43326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6609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sz="1700"/>
                        <a:t>19</a:t>
                      </a:r>
                    </a:p>
                  </a:txBody>
                  <a:tcPr marL="86652" marR="86652" marT="43326" marB="43326"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700"/>
                        <a:t>spark</a:t>
                      </a:r>
                    </a:p>
                  </a:txBody>
                  <a:tcPr marL="86652" marR="86652" marT="43326" marB="43326"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sz="1700"/>
                        <a:t>1397</a:t>
                      </a:r>
                    </a:p>
                  </a:txBody>
                  <a:tcPr marL="86652" marR="86652" marT="43326" marB="43326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6609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sz="1700" dirty="0"/>
                        <a:t>20</a:t>
                      </a:r>
                    </a:p>
                  </a:txBody>
                  <a:tcPr marL="86652" marR="86652" marT="43326" marB="43326"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700" dirty="0"/>
                        <a:t>teamwork</a:t>
                      </a:r>
                    </a:p>
                  </a:txBody>
                  <a:tcPr marL="86652" marR="86652" marT="43326" marB="43326"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sz="1700" dirty="0"/>
                        <a:t>1227</a:t>
                      </a:r>
                    </a:p>
                  </a:txBody>
                  <a:tcPr marL="86652" marR="86652" marT="43326" marB="43326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DEC102A6-F02F-9E71-E3BD-D6AA27FF9F21}"/>
              </a:ext>
            </a:extLst>
          </p:cNvPr>
          <p:cNvSpPr/>
          <p:nvPr/>
        </p:nvSpPr>
        <p:spPr>
          <a:xfrm>
            <a:off x="5963658" y="1977309"/>
            <a:ext cx="582506" cy="459959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</a:endParaRPr>
          </a:p>
        </p:txBody>
      </p:sp>
      <p:graphicFrame>
        <p:nvGraphicFramePr>
          <p:cNvPr id="9" name="Content Placeholder 5">
            <a:extLst>
              <a:ext uri="{FF2B5EF4-FFF2-40B4-BE49-F238E27FC236}">
                <a16:creationId xmlns:a16="http://schemas.microsoft.com/office/drawing/2014/main" id="{3375BC27-28B9-1CD5-8F85-794C247B8DC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58322586"/>
              </p:ext>
            </p:extLst>
          </p:nvPr>
        </p:nvGraphicFramePr>
        <p:xfrm>
          <a:off x="107387" y="2011681"/>
          <a:ext cx="5856270" cy="43515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20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520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52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584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sz="1700"/>
                        <a:t>row_num</a:t>
                      </a:r>
                    </a:p>
                  </a:txBody>
                  <a:tcPr marL="86760" marR="86760" marT="43380" marB="43380"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700" dirty="0"/>
                        <a:t>term</a:t>
                      </a:r>
                    </a:p>
                  </a:txBody>
                  <a:tcPr marL="86760" marR="86760" marT="43380" marB="43380"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endParaRPr sz="1700" dirty="0"/>
                    </a:p>
                  </a:txBody>
                  <a:tcPr marL="86760" marR="86760" marT="43380" marB="4338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038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sz="1700"/>
                        <a:t>1</a:t>
                      </a:r>
                    </a:p>
                  </a:txBody>
                  <a:tcPr marL="86760" marR="86760" marT="43380" marB="43380"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700"/>
                        <a:t>python</a:t>
                      </a:r>
                    </a:p>
                  </a:txBody>
                  <a:tcPr marL="86760" marR="86760" marT="43380" marB="43380"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sz="1700" dirty="0"/>
                        <a:t>4814</a:t>
                      </a:r>
                    </a:p>
                  </a:txBody>
                  <a:tcPr marL="86760" marR="86760" marT="43380" marB="4338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7038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sz="1700" dirty="0"/>
                        <a:t>2</a:t>
                      </a:r>
                    </a:p>
                  </a:txBody>
                  <a:tcPr marL="86760" marR="86760" marT="43380" marB="43380"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700" dirty="0" err="1"/>
                        <a:t>sql</a:t>
                      </a:r>
                      <a:endParaRPr sz="1700" dirty="0"/>
                    </a:p>
                  </a:txBody>
                  <a:tcPr marL="86760" marR="86760" marT="43380" marB="43380"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sz="1700" dirty="0"/>
                        <a:t>4612</a:t>
                      </a:r>
                    </a:p>
                  </a:txBody>
                  <a:tcPr marL="86760" marR="86760" marT="43380" marB="4338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7038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sz="1700" dirty="0"/>
                        <a:t>3</a:t>
                      </a:r>
                    </a:p>
                  </a:txBody>
                  <a:tcPr marL="86760" marR="86760" marT="43380" marB="43380"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700" dirty="0"/>
                        <a:t>data analysis</a:t>
                      </a:r>
                    </a:p>
                  </a:txBody>
                  <a:tcPr marL="86760" marR="86760" marT="43380" marB="43380"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sz="1700"/>
                        <a:t>3296</a:t>
                      </a:r>
                    </a:p>
                  </a:txBody>
                  <a:tcPr marL="86760" marR="86760" marT="43380" marB="4338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7038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sz="1700" dirty="0"/>
                        <a:t>4</a:t>
                      </a:r>
                    </a:p>
                  </a:txBody>
                  <a:tcPr marL="86760" marR="86760" marT="43380" marB="43380"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700"/>
                        <a:t>machine learning</a:t>
                      </a:r>
                    </a:p>
                  </a:txBody>
                  <a:tcPr marL="86760" marR="86760" marT="43380" marB="43380"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sz="1700"/>
                        <a:t>2688</a:t>
                      </a:r>
                    </a:p>
                  </a:txBody>
                  <a:tcPr marL="86760" marR="86760" marT="43380" marB="4338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7038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sz="1700"/>
                        <a:t>5</a:t>
                      </a:r>
                    </a:p>
                  </a:txBody>
                  <a:tcPr marL="86760" marR="86760" marT="43380" marB="43380"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700"/>
                        <a:t>communication</a:t>
                      </a:r>
                    </a:p>
                  </a:txBody>
                  <a:tcPr marL="86760" marR="86760" marT="43380" marB="43380"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sz="1700"/>
                        <a:t>2507</a:t>
                      </a:r>
                    </a:p>
                  </a:txBody>
                  <a:tcPr marL="86760" marR="86760" marT="43380" marB="4338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7038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sz="1700"/>
                        <a:t>6</a:t>
                      </a:r>
                    </a:p>
                  </a:txBody>
                  <a:tcPr marL="86760" marR="86760" marT="43380" marB="43380"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700"/>
                        <a:t>data visualization</a:t>
                      </a:r>
                    </a:p>
                  </a:txBody>
                  <a:tcPr marL="86760" marR="86760" marT="43380" marB="43380"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sz="1700"/>
                        <a:t>2331</a:t>
                      </a:r>
                    </a:p>
                  </a:txBody>
                  <a:tcPr marL="86760" marR="86760" marT="43380" marB="4338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7038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sz="1700"/>
                        <a:t>7</a:t>
                      </a:r>
                    </a:p>
                  </a:txBody>
                  <a:tcPr marL="86760" marR="86760" marT="43380" marB="43380"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700"/>
                        <a:t>aws</a:t>
                      </a:r>
                    </a:p>
                  </a:txBody>
                  <a:tcPr marL="86760" marR="86760" marT="43380" marB="43380"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sz="1700"/>
                        <a:t>1742</a:t>
                      </a:r>
                    </a:p>
                  </a:txBody>
                  <a:tcPr marL="86760" marR="86760" marT="43380" marB="4338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07317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sz="1700"/>
                        <a:t>8</a:t>
                      </a:r>
                    </a:p>
                  </a:txBody>
                  <a:tcPr marL="86760" marR="86760" marT="43380" marB="43380"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700"/>
                        <a:t>project management</a:t>
                      </a:r>
                    </a:p>
                  </a:txBody>
                  <a:tcPr marL="86760" marR="86760" marT="43380" marB="43380"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sz="1700"/>
                        <a:t>1738</a:t>
                      </a:r>
                    </a:p>
                  </a:txBody>
                  <a:tcPr marL="86760" marR="86760" marT="43380" marB="4338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7038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sz="1700"/>
                        <a:t>9</a:t>
                      </a:r>
                    </a:p>
                  </a:txBody>
                  <a:tcPr marL="86760" marR="86760" marT="43380" marB="43380"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700"/>
                        <a:t>data engineering</a:t>
                      </a:r>
                    </a:p>
                  </a:txBody>
                  <a:tcPr marL="86760" marR="86760" marT="43380" marB="43380"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sz="1700"/>
                        <a:t>1715</a:t>
                      </a:r>
                    </a:p>
                  </a:txBody>
                  <a:tcPr marL="86760" marR="86760" marT="43380" marB="4338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607317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sz="1700"/>
                        <a:t>10</a:t>
                      </a:r>
                    </a:p>
                  </a:txBody>
                  <a:tcPr marL="86760" marR="86760" marT="43380" marB="43380"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700"/>
                        <a:t>communication skills</a:t>
                      </a:r>
                    </a:p>
                  </a:txBody>
                  <a:tcPr marL="86760" marR="86760" marT="43380" marB="43380"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sz="1700" dirty="0"/>
                        <a:t>1714</a:t>
                      </a:r>
                    </a:p>
                  </a:txBody>
                  <a:tcPr marL="86760" marR="86760" marT="43380" marB="4338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7D85A8CC-2987-2AC6-58E9-9A5EB15C9303}"/>
              </a:ext>
            </a:extLst>
          </p:cNvPr>
          <p:cNvSpPr/>
          <p:nvPr/>
        </p:nvSpPr>
        <p:spPr>
          <a:xfrm>
            <a:off x="54188" y="1977309"/>
            <a:ext cx="392745" cy="459959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ECABA7BD-C4CC-F12F-CBB5-BB21C93BA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6299" y="341305"/>
            <a:ext cx="10994760" cy="814427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sz="4300" dirty="0">
                <a:solidFill>
                  <a:schemeClr val="bg1"/>
                </a:solidFill>
              </a:rPr>
              <a:t>Tokenization of Skills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415</TotalTime>
  <Words>2257</Words>
  <Application>Microsoft Office PowerPoint</Application>
  <PresentationFormat>Widescreen</PresentationFormat>
  <Paragraphs>186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Courier</vt:lpstr>
      <vt:lpstr>Aptos</vt:lpstr>
      <vt:lpstr>Arial</vt:lpstr>
      <vt:lpstr>Calibri</vt:lpstr>
      <vt:lpstr>Office Theme</vt:lpstr>
      <vt:lpstr>Which Are The Most  Valued Data Science Skills?  Jayden Jiang, Sergio Belich </vt:lpstr>
      <vt:lpstr>Introduction</vt:lpstr>
      <vt:lpstr>Overall Project Approach</vt:lpstr>
      <vt:lpstr>Data Collection &amp; Loading</vt:lpstr>
      <vt:lpstr>Entity Relationship Diagram</vt:lpstr>
      <vt:lpstr>Word Tokenization</vt:lpstr>
      <vt:lpstr>Tokenization of Skills</vt:lpstr>
      <vt:lpstr>Tokenization of Skills</vt:lpstr>
      <vt:lpstr>Tokenization of Skills</vt:lpstr>
      <vt:lpstr>Word Classification</vt:lpstr>
      <vt:lpstr>Word Classification</vt:lpstr>
      <vt:lpstr>Word Classification</vt:lpstr>
      <vt:lpstr>Label Original Data</vt:lpstr>
      <vt:lpstr>Label Original Data</vt:lpstr>
      <vt:lpstr>Data Tidying &amp; Transformation</vt:lpstr>
      <vt:lpstr>Tidy Data</vt:lpstr>
      <vt:lpstr>Exploratory Data Analysis</vt:lpstr>
      <vt:lpstr>Analysis of Data</vt:lpstr>
      <vt:lpstr>Analysis of Data</vt:lpstr>
      <vt:lpstr>Visualization of Top Skills</vt:lpstr>
      <vt:lpstr>PowerPoint Presentation</vt:lpstr>
      <vt:lpstr>Skills by Country</vt:lpstr>
      <vt:lpstr>Skills by Country</vt:lpstr>
      <vt:lpstr>Conclusions</vt:lpstr>
      <vt:lpstr>Next Steps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607 Project 3</dc:title>
  <dc:creator>Jayden Jiang, Sergio Belich</dc:creator>
  <cp:keywords/>
  <cp:lastModifiedBy>Jayden Jiang</cp:lastModifiedBy>
  <cp:revision>8</cp:revision>
  <dcterms:created xsi:type="dcterms:W3CDTF">2025-03-26T22:31:03Z</dcterms:created>
  <dcterms:modified xsi:type="dcterms:W3CDTF">2025-04-02T00:00:36Z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2025-03-26</vt:lpwstr>
  </property>
  <property fmtid="{D5CDD505-2E9C-101B-9397-08002B2CF9AE}" pid="3" name="output">
    <vt:lpwstr/>
  </property>
  <property fmtid="{D5CDD505-2E9C-101B-9397-08002B2CF9AE}" pid="4" name="subtitle">
    <vt:lpwstr>Which Are The Most Valued Data Science Skills?</vt:lpwstr>
  </property>
</Properties>
</file>