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259" r:id="rId5"/>
    <p:sldId id="292" r:id="rId6"/>
    <p:sldId id="296" r:id="rId7"/>
    <p:sldId id="271" r:id="rId8"/>
    <p:sldId id="289" r:id="rId9"/>
    <p:sldId id="263" r:id="rId10"/>
    <p:sldId id="264" r:id="rId11"/>
    <p:sldId id="265" r:id="rId12"/>
    <p:sldId id="287" r:id="rId13"/>
    <p:sldId id="288" r:id="rId14"/>
    <p:sldId id="297" r:id="rId15"/>
    <p:sldId id="295" r:id="rId16"/>
    <p:sldId id="274" r:id="rId17"/>
    <p:sldId id="298" r:id="rId18"/>
    <p:sldId id="290" r:id="rId19"/>
    <p:sldId id="276"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9"/>
            <p14:sldId id="292"/>
            <p14:sldId id="296"/>
            <p14:sldId id="271"/>
            <p14:sldId id="289"/>
            <p14:sldId id="263"/>
            <p14:sldId id="264"/>
            <p14:sldId id="265"/>
            <p14:sldId id="287"/>
            <p14:sldId id="288"/>
            <p14:sldId id="297"/>
            <p14:sldId id="295"/>
            <p14:sldId id="274"/>
            <p14:sldId id="298"/>
            <p14:sldId id="290"/>
            <p14:sldId id="276"/>
            <p14:sldId id="2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F2F2F2"/>
    <a:srgbClr val="404040"/>
    <a:srgbClr val="FF9B45"/>
    <a:srgbClr val="F8CFB6"/>
    <a:srgbClr val="F8CAB6"/>
    <a:srgbClr val="923922"/>
    <a:srgbClr val="F5F5F5"/>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66" d="100"/>
          <a:sy n="66" d="100"/>
        </p:scale>
        <p:origin x="668"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09-Sep-23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09-Sep-23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09-Sep-23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1AB1-C1C7-4C7D-A1D2-B4AA773C90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F6669B-0FF8-3FB3-FAAD-8D2A3839FD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3EAA0-A621-AFFC-A4B8-DCCFC3D89407}"/>
              </a:ext>
            </a:extLst>
          </p:cNvPr>
          <p:cNvSpPr>
            <a:spLocks noGrp="1"/>
          </p:cNvSpPr>
          <p:nvPr>
            <p:ph type="dt" sz="half" idx="10"/>
          </p:nvPr>
        </p:nvSpPr>
        <p:spPr/>
        <p:txBody>
          <a:bodyPr/>
          <a:lstStyle/>
          <a:p>
            <a:fld id="{60AC2E52-9D52-4FDD-8376-53EFD0621EBF}" type="datetimeFigureOut">
              <a:rPr lang="en-US" smtClean="0"/>
              <a:t>09-Sep-23</a:t>
            </a:fld>
            <a:endParaRPr lang="en-US"/>
          </a:p>
        </p:txBody>
      </p:sp>
      <p:sp>
        <p:nvSpPr>
          <p:cNvPr id="5" name="Footer Placeholder 4">
            <a:extLst>
              <a:ext uri="{FF2B5EF4-FFF2-40B4-BE49-F238E27FC236}">
                <a16:creationId xmlns:a16="http://schemas.microsoft.com/office/drawing/2014/main" id="{6C7F240C-0D83-79B5-0A73-B4C4ED3BA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28B9E-B866-3C62-566A-E083E33B3508}"/>
              </a:ext>
            </a:extLst>
          </p:cNvPr>
          <p:cNvSpPr>
            <a:spLocks noGrp="1"/>
          </p:cNvSpPr>
          <p:nvPr>
            <p:ph type="sldNum" sz="quarter" idx="12"/>
          </p:nvPr>
        </p:nvSpPr>
        <p:spPr/>
        <p:txBody>
          <a:bodyPr/>
          <a:lstStyle/>
          <a:p>
            <a:fld id="{30C9EFD9-EB25-4A52-8E43-8EEC7F3348F0}" type="slidenum">
              <a:rPr lang="en-US" smtClean="0"/>
              <a:t>‹#›</a:t>
            </a:fld>
            <a:endParaRPr lang="en-US"/>
          </a:p>
        </p:txBody>
      </p:sp>
    </p:spTree>
    <p:extLst>
      <p:ext uri="{BB962C8B-B14F-4D97-AF65-F5344CB8AC3E}">
        <p14:creationId xmlns:p14="http://schemas.microsoft.com/office/powerpoint/2010/main" val="215306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9DCA1B-9EEF-94F0-76BB-C37E1EC235A3}"/>
              </a:ext>
            </a:extLst>
          </p:cNvPr>
          <p:cNvSpPr>
            <a:spLocks noGrp="1"/>
          </p:cNvSpPr>
          <p:nvPr>
            <p:ph type="dt" sz="half" idx="10"/>
          </p:nvPr>
        </p:nvSpPr>
        <p:spPr/>
        <p:txBody>
          <a:bodyPr/>
          <a:lstStyle/>
          <a:p>
            <a:fld id="{29DC72CD-AFC6-485D-9F63-297052E61C08}" type="datetimeFigureOut">
              <a:rPr lang="en-US" smtClean="0"/>
              <a:t>09-Sep-23</a:t>
            </a:fld>
            <a:endParaRPr lang="en-US"/>
          </a:p>
        </p:txBody>
      </p:sp>
      <p:sp>
        <p:nvSpPr>
          <p:cNvPr id="3" name="Footer Placeholder 2">
            <a:extLst>
              <a:ext uri="{FF2B5EF4-FFF2-40B4-BE49-F238E27FC236}">
                <a16:creationId xmlns:a16="http://schemas.microsoft.com/office/drawing/2014/main" id="{D4E4E5FE-72BF-7DF9-568C-832C852A5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5971E6-FEDD-1DE4-9E61-1D31787F6C68}"/>
              </a:ext>
            </a:extLst>
          </p:cNvPr>
          <p:cNvSpPr>
            <a:spLocks noGrp="1"/>
          </p:cNvSpPr>
          <p:nvPr>
            <p:ph type="sldNum" sz="quarter" idx="12"/>
          </p:nvPr>
        </p:nvSpPr>
        <p:spPr/>
        <p:txBody>
          <a:bodyPr/>
          <a:lstStyle/>
          <a:p>
            <a:fld id="{B1D7D4AE-2382-4A61-BF21-0B14E6C44010}" type="slidenum">
              <a:rPr lang="en-US" smtClean="0"/>
              <a:t>‹#›</a:t>
            </a:fld>
            <a:endParaRPr lang="en-US"/>
          </a:p>
        </p:txBody>
      </p:sp>
    </p:spTree>
    <p:extLst>
      <p:ext uri="{BB962C8B-B14F-4D97-AF65-F5344CB8AC3E}">
        <p14:creationId xmlns:p14="http://schemas.microsoft.com/office/powerpoint/2010/main" val="3932196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09-Sep-23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72D3FF-FECA-254E-3B8D-83EE627EF4BF}"/>
              </a:ext>
            </a:extLst>
          </p:cNvPr>
          <p:cNvPicPr>
            <a:picLocks noChangeAspect="1"/>
          </p:cNvPicPr>
          <p:nvPr/>
        </p:nvPicPr>
        <p:blipFill rotWithShape="1">
          <a:blip r:embed="rId2">
            <a:extLst>
              <a:ext uri="{28A0092B-C50C-407E-A947-70E740481C1C}">
                <a14:useLocalDpi xmlns:a14="http://schemas.microsoft.com/office/drawing/2010/main" val="0"/>
              </a:ext>
            </a:extLst>
          </a:blip>
          <a:srcRect t="7813" b="7813"/>
          <a:stretch/>
        </p:blipFill>
        <p:spPr>
          <a:xfrm>
            <a:off x="0" y="0"/>
            <a:ext cx="12192000" cy="6858000"/>
          </a:xfrm>
          <a:prstGeom prst="rect">
            <a:avLst/>
          </a:prstGeom>
        </p:spPr>
      </p:pic>
      <p:grpSp>
        <p:nvGrpSpPr>
          <p:cNvPr id="6" name="Group 5">
            <a:extLst>
              <a:ext uri="{FF2B5EF4-FFF2-40B4-BE49-F238E27FC236}">
                <a16:creationId xmlns:a16="http://schemas.microsoft.com/office/drawing/2014/main" id="{93714064-5D79-F1B0-208E-B75E833D4A94}"/>
              </a:ext>
            </a:extLst>
          </p:cNvPr>
          <p:cNvGrpSpPr/>
          <p:nvPr/>
        </p:nvGrpSpPr>
        <p:grpSpPr>
          <a:xfrm>
            <a:off x="5003799" y="2659559"/>
            <a:ext cx="6433458" cy="1261884"/>
            <a:chOff x="5003799" y="2151727"/>
            <a:chExt cx="6433458" cy="1261884"/>
          </a:xfrm>
        </p:grpSpPr>
        <p:sp>
          <p:nvSpPr>
            <p:cNvPr id="5" name="TextBox 4">
              <a:extLst>
                <a:ext uri="{FF2B5EF4-FFF2-40B4-BE49-F238E27FC236}">
                  <a16:creationId xmlns:a16="http://schemas.microsoft.com/office/drawing/2014/main" id="{7EA93EA3-D55F-5014-1555-CC35856BA726}"/>
                </a:ext>
              </a:extLst>
            </p:cNvPr>
            <p:cNvSpPr txBox="1"/>
            <p:nvPr/>
          </p:nvSpPr>
          <p:spPr>
            <a:xfrm>
              <a:off x="5003799" y="2151727"/>
              <a:ext cx="6433458" cy="830997"/>
            </a:xfrm>
            <a:prstGeom prst="rect">
              <a:avLst/>
            </a:prstGeom>
            <a:noFill/>
          </p:spPr>
          <p:txBody>
            <a:bodyPr wrap="square">
              <a:spAutoFit/>
            </a:bodyPr>
            <a:lstStyle/>
            <a:p>
              <a:pPr algn="ctr"/>
              <a:r>
                <a:rPr lang="en-US" sz="2400" dirty="0"/>
                <a:t>Predictive Models for Breast Cancer Diagnosis using Machine Learning Algorithms</a:t>
              </a:r>
            </a:p>
          </p:txBody>
        </p:sp>
        <p:sp>
          <p:nvSpPr>
            <p:cNvPr id="4" name="TextBox 3">
              <a:extLst>
                <a:ext uri="{FF2B5EF4-FFF2-40B4-BE49-F238E27FC236}">
                  <a16:creationId xmlns:a16="http://schemas.microsoft.com/office/drawing/2014/main" id="{2E51EC4F-5B6D-A6F0-015C-C2AA2430B3B9}"/>
                </a:ext>
              </a:extLst>
            </p:cNvPr>
            <p:cNvSpPr txBox="1"/>
            <p:nvPr/>
          </p:nvSpPr>
          <p:spPr>
            <a:xfrm>
              <a:off x="6340928" y="2982724"/>
              <a:ext cx="3759200" cy="430887"/>
            </a:xfrm>
            <a:prstGeom prst="rect">
              <a:avLst/>
            </a:prstGeom>
            <a:noFill/>
          </p:spPr>
          <p:txBody>
            <a:bodyPr wrap="square">
              <a:spAutoFit/>
            </a:bodyPr>
            <a:lstStyle/>
            <a:p>
              <a:pPr algn="ctr"/>
              <a:r>
                <a:rPr lang="en-US" sz="1100" b="1" i="0" dirty="0">
                  <a:solidFill>
                    <a:schemeClr val="tx1">
                      <a:lumMod val="75000"/>
                      <a:lumOff val="25000"/>
                    </a:schemeClr>
                  </a:solidFill>
                  <a:effectLst/>
                  <a:latin typeface="Lora" pitchFamily="2" charset="0"/>
                </a:rPr>
                <a:t>"Cancer may have started the fight, but I will finish it." </a:t>
              </a:r>
              <a:endParaRPr lang="en-US" sz="1100" b="1" dirty="0">
                <a:solidFill>
                  <a:schemeClr val="tx1">
                    <a:lumMod val="75000"/>
                    <a:lumOff val="25000"/>
                  </a:schemeClr>
                </a:solidFill>
                <a:latin typeface="Lora" pitchFamily="2" charset="0"/>
              </a:endParaRPr>
            </a:p>
          </p:txBody>
        </p:sp>
      </p:grpSp>
      <p:sp>
        <p:nvSpPr>
          <p:cNvPr id="2" name="TextBox 1">
            <a:extLst>
              <a:ext uri="{FF2B5EF4-FFF2-40B4-BE49-F238E27FC236}">
                <a16:creationId xmlns:a16="http://schemas.microsoft.com/office/drawing/2014/main" id="{B7F6B4D7-A1C4-AC73-6F43-10F53464B4BD}"/>
              </a:ext>
            </a:extLst>
          </p:cNvPr>
          <p:cNvSpPr txBox="1"/>
          <p:nvPr/>
        </p:nvSpPr>
        <p:spPr>
          <a:xfrm>
            <a:off x="8499072" y="190911"/>
            <a:ext cx="3580633" cy="646331"/>
          </a:xfrm>
          <a:prstGeom prst="rect">
            <a:avLst/>
          </a:prstGeom>
          <a:noFill/>
        </p:spPr>
        <p:txBody>
          <a:bodyPr wrap="square">
            <a:spAutoFit/>
          </a:bodyPr>
          <a:lstStyle/>
          <a:p>
            <a:r>
              <a:rPr lang="en-GB" dirty="0"/>
              <a:t>Present By : Jaydeep purohit</a:t>
            </a:r>
          </a:p>
          <a:p>
            <a:r>
              <a:rPr lang="en-GB" dirty="0"/>
              <a:t>Registration Number : 2202140</a:t>
            </a:r>
          </a:p>
        </p:txBody>
      </p:sp>
    </p:spTree>
    <p:extLst>
      <p:ext uri="{BB962C8B-B14F-4D97-AF65-F5344CB8AC3E}">
        <p14:creationId xmlns:p14="http://schemas.microsoft.com/office/powerpoint/2010/main" val="165737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Step 2: Exploring and preparing the data</a:t>
            </a:r>
          </a:p>
        </p:txBody>
      </p:sp>
      <p:sp>
        <p:nvSpPr>
          <p:cNvPr id="5" name="Content Placeholder 4"/>
          <p:cNvSpPr>
            <a:spLocks noGrp="1"/>
          </p:cNvSpPr>
          <p:nvPr>
            <p:ph sz="half" idx="4294967295"/>
          </p:nvPr>
        </p:nvSpPr>
        <p:spPr>
          <a:xfrm>
            <a:off x="1204457" y="1341387"/>
            <a:ext cx="9401286" cy="1998579"/>
          </a:xfrm>
        </p:spPr>
        <p:txBody>
          <a:bodyPr vert="horz" lIns="91440" tIns="45720" rIns="91440" bIns="45720" rtlCol="0">
            <a:normAutofit lnSpcReduction="10000"/>
          </a:bodyPr>
          <a:lstStyle/>
          <a:p>
            <a:pPr marL="171450" indent="-171450">
              <a:spcAft>
                <a:spcPts val="600"/>
              </a:spcAft>
              <a:buFont typeface="Arial" panose="020B0604020202020204" pitchFamily="34" charset="0"/>
              <a:buChar char="•"/>
              <a:defRPr/>
            </a:pPr>
            <a:r>
              <a:rPr lang="en-US" sz="1300" kern="100" dirty="0">
                <a:effectLst/>
                <a:ea typeface="Calibri" panose="020F0502020204030204" pitchFamily="34" charset="0"/>
                <a:cs typeface="Times New Roman" panose="02020603050405020304" pitchFamily="18" charset="0"/>
              </a:rPr>
              <a:t>In general, benign and malignant are two classes of tumors. Although benign </a:t>
            </a:r>
            <a:r>
              <a:rPr lang="en-US" sz="1300" u="sng" kern="100" dirty="0">
                <a:solidFill>
                  <a:srgbClr val="C00000"/>
                </a:solidFill>
                <a:effectLst/>
                <a:ea typeface="Calibri" panose="020F0502020204030204" pitchFamily="34" charset="0"/>
                <a:cs typeface="Times New Roman" panose="02020603050405020304" pitchFamily="18" charset="0"/>
              </a:rPr>
              <a:t>is not life-threatening </a:t>
            </a:r>
            <a:r>
              <a:rPr lang="en-US" sz="1300" kern="100" dirty="0">
                <a:effectLst/>
                <a:ea typeface="Calibri" panose="020F0502020204030204" pitchFamily="34" charset="0"/>
                <a:cs typeface="Times New Roman" panose="02020603050405020304" pitchFamily="18" charset="0"/>
              </a:rPr>
              <a:t>and cancerous, it may boost the chances of BC risk. </a:t>
            </a:r>
          </a:p>
          <a:p>
            <a:pPr marL="171450" indent="-171450">
              <a:spcAft>
                <a:spcPts val="600"/>
              </a:spcAft>
              <a:buFont typeface="Arial" panose="020B0604020202020204" pitchFamily="34" charset="0"/>
              <a:buChar char="•"/>
              <a:defRPr/>
            </a:pPr>
            <a:r>
              <a:rPr lang="en-US" sz="1300" kern="100" dirty="0">
                <a:effectLst/>
                <a:ea typeface="Calibri" panose="020F0502020204030204" pitchFamily="34" charset="0"/>
                <a:cs typeface="Times New Roman" panose="02020603050405020304" pitchFamily="18" charset="0"/>
              </a:rPr>
              <a:t>In contrast, malignant is more alarming and cancerous tumors. A study performed BC detection and </a:t>
            </a:r>
            <a:r>
              <a:rPr lang="en-US" sz="1300" u="sng" kern="100" dirty="0">
                <a:solidFill>
                  <a:srgbClr val="C00000"/>
                </a:solidFill>
                <a:effectLst/>
                <a:ea typeface="Calibri" panose="020F0502020204030204" pitchFamily="34" charset="0"/>
                <a:cs typeface="Times New Roman" panose="02020603050405020304" pitchFamily="18" charset="0"/>
              </a:rPr>
              <a:t>reported 20% of women died due to malignant tumors </a:t>
            </a:r>
            <a:r>
              <a:rPr lang="en-US" sz="1300" kern="0" dirty="0">
                <a:effectLst/>
                <a:ea typeface="Calibri" panose="020F0502020204030204" pitchFamily="34" charset="0"/>
              </a:rPr>
              <a:t>(Leo, et al., 2021).</a:t>
            </a:r>
          </a:p>
          <a:p>
            <a:pPr marL="171450" indent="-171450">
              <a:spcAft>
                <a:spcPts val="600"/>
              </a:spcAft>
              <a:buFont typeface="Arial" panose="020B0604020202020204" pitchFamily="34" charset="0"/>
              <a:buChar char="•"/>
              <a:defRPr/>
            </a:pPr>
            <a:r>
              <a:rPr lang="en-US" sz="1300" kern="0" dirty="0">
                <a:ea typeface="Calibri" panose="020F0502020204030204" pitchFamily="34" charset="0"/>
                <a:cs typeface="Times New Roman" panose="02020603050405020304" pitchFamily="18" charset="0"/>
              </a:rPr>
              <a:t>In WBCD dataset around </a:t>
            </a:r>
            <a:r>
              <a:rPr lang="en-US" sz="1300" u="sng" kern="0" dirty="0">
                <a:solidFill>
                  <a:srgbClr val="C00000"/>
                </a:solidFill>
                <a:ea typeface="Calibri" panose="020F0502020204030204" pitchFamily="34" charset="0"/>
                <a:cs typeface="Times New Roman" panose="02020603050405020304" pitchFamily="18" charset="0"/>
              </a:rPr>
              <a:t>62.7% </a:t>
            </a:r>
            <a:r>
              <a:rPr lang="en-US" sz="1300" kern="0" dirty="0">
                <a:ea typeface="Calibri" panose="020F0502020204030204" pitchFamily="34" charset="0"/>
                <a:cs typeface="Times New Roman" panose="02020603050405020304" pitchFamily="18" charset="0"/>
              </a:rPr>
              <a:t>patient of benign and </a:t>
            </a:r>
            <a:r>
              <a:rPr lang="en-US" sz="1300" u="sng" kern="0" dirty="0">
                <a:solidFill>
                  <a:srgbClr val="C00000"/>
                </a:solidFill>
                <a:ea typeface="Calibri" panose="020F0502020204030204" pitchFamily="34" charset="0"/>
                <a:cs typeface="Times New Roman" panose="02020603050405020304" pitchFamily="18" charset="0"/>
              </a:rPr>
              <a:t>37.3%</a:t>
            </a:r>
            <a:r>
              <a:rPr lang="en-US" sz="1300" kern="0" dirty="0">
                <a:ea typeface="Calibri" panose="020F0502020204030204" pitchFamily="34" charset="0"/>
                <a:cs typeface="Times New Roman" panose="02020603050405020304" pitchFamily="18" charset="0"/>
              </a:rPr>
              <a:t> patient of malignant.</a:t>
            </a:r>
            <a:endParaRPr lang="en-US" sz="1300" kern="100" dirty="0">
              <a:effectLst/>
              <a:ea typeface="Calibri" panose="020F0502020204030204" pitchFamily="34" charset="0"/>
              <a:cs typeface="Times New Roman" panose="02020603050405020304" pitchFamily="18" charset="0"/>
            </a:endParaRPr>
          </a:p>
          <a:p>
            <a:pPr marL="0" lvl="0" indent="0" algn="ctr">
              <a:spcAft>
                <a:spcPts val="600"/>
              </a:spcAft>
              <a:buNone/>
              <a:defRPr/>
            </a:pPr>
            <a:endParaRPr lang="en-US" sz="1200" b="1" dirty="0">
              <a:latin typeface="+mj-lt"/>
              <a:cs typeface="Segoe UI" panose="020B0502040204020203" pitchFamily="34" charset="0"/>
            </a:endParaRPr>
          </a:p>
        </p:txBody>
      </p:sp>
      <p:pic>
        <p:nvPicPr>
          <p:cNvPr id="3" name="Picture 2">
            <a:extLst>
              <a:ext uri="{FF2B5EF4-FFF2-40B4-BE49-F238E27FC236}">
                <a16:creationId xmlns:a16="http://schemas.microsoft.com/office/drawing/2014/main" id="{B01E97FC-B77B-FC63-9DEF-52A7B82CDBA1}"/>
              </a:ext>
            </a:extLst>
          </p:cNvPr>
          <p:cNvPicPr>
            <a:picLocks noChangeAspect="1"/>
          </p:cNvPicPr>
          <p:nvPr/>
        </p:nvPicPr>
        <p:blipFill>
          <a:blip r:embed="rId2"/>
          <a:stretch>
            <a:fillRect/>
          </a:stretch>
        </p:blipFill>
        <p:spPr>
          <a:xfrm>
            <a:off x="1204457" y="3542096"/>
            <a:ext cx="4820959" cy="2750875"/>
          </a:xfrm>
          <a:prstGeom prst="rect">
            <a:avLst/>
          </a:prstGeom>
        </p:spPr>
      </p:pic>
      <p:pic>
        <p:nvPicPr>
          <p:cNvPr id="4" name="Picture 3">
            <a:extLst>
              <a:ext uri="{FF2B5EF4-FFF2-40B4-BE49-F238E27FC236}">
                <a16:creationId xmlns:a16="http://schemas.microsoft.com/office/drawing/2014/main" id="{9D2DD741-7D89-CDBD-46C3-776995C6BAF1}"/>
              </a:ext>
            </a:extLst>
          </p:cNvPr>
          <p:cNvPicPr>
            <a:picLocks noChangeAspect="1"/>
          </p:cNvPicPr>
          <p:nvPr/>
        </p:nvPicPr>
        <p:blipFill>
          <a:blip r:embed="rId3"/>
          <a:stretch>
            <a:fillRect/>
          </a:stretch>
        </p:blipFill>
        <p:spPr>
          <a:xfrm>
            <a:off x="6098915" y="3532469"/>
            <a:ext cx="5259466" cy="2750873"/>
          </a:xfrm>
          <a:prstGeom prst="rect">
            <a:avLst/>
          </a:prstGeom>
        </p:spPr>
      </p:pic>
    </p:spTree>
    <p:extLst>
      <p:ext uri="{BB962C8B-B14F-4D97-AF65-F5344CB8AC3E}">
        <p14:creationId xmlns:p14="http://schemas.microsoft.com/office/powerpoint/2010/main" val="1898629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Step 3: Result – Confusion matrix</a:t>
            </a:r>
          </a:p>
        </p:txBody>
      </p:sp>
      <p:sp>
        <p:nvSpPr>
          <p:cNvPr id="5" name="Content Placeholder 4"/>
          <p:cNvSpPr>
            <a:spLocks noGrp="1"/>
          </p:cNvSpPr>
          <p:nvPr>
            <p:ph sz="half" idx="4294967295"/>
          </p:nvPr>
        </p:nvSpPr>
        <p:spPr>
          <a:xfrm>
            <a:off x="616017" y="1341387"/>
            <a:ext cx="5804034" cy="5068557"/>
          </a:xfrm>
        </p:spPr>
        <p:txBody>
          <a:bodyPr vert="horz" lIns="91440" tIns="45720" rIns="91440" bIns="45720" rtlCol="0">
            <a:noAutofit/>
          </a:bodyPr>
          <a:lstStyle/>
          <a:p>
            <a:pPr marL="171450" indent="-171450">
              <a:lnSpc>
                <a:spcPct val="100000"/>
              </a:lnSpc>
              <a:spcAft>
                <a:spcPts val="600"/>
              </a:spcAft>
              <a:buFont typeface="Arial" panose="020B0604020202020204" pitchFamily="34" charset="0"/>
              <a:buChar char="•"/>
              <a:defRPr/>
            </a:pPr>
            <a:r>
              <a:rPr lang="en-US" sz="1400" kern="100" dirty="0">
                <a:effectLst/>
                <a:ea typeface="Calibri" panose="020F0502020204030204" pitchFamily="34" charset="0"/>
                <a:cs typeface="Times New Roman" panose="02020603050405020304" pitchFamily="18" charset="0"/>
              </a:rPr>
              <a:t>A confusion matrix is a useful tool for evaluating the performance of a classification model. It helps you understand how well your model is performing in terms of making correct and incorrect predictions. </a:t>
            </a:r>
          </a:p>
          <a:p>
            <a:pPr marL="171450" indent="-171450">
              <a:lnSpc>
                <a:spcPct val="100000"/>
              </a:lnSpc>
              <a:spcAft>
                <a:spcPts val="600"/>
              </a:spcAft>
              <a:buFont typeface="Arial" panose="020B0604020202020204" pitchFamily="34" charset="0"/>
              <a:buChar char="•"/>
              <a:defRPr/>
            </a:pPr>
            <a:r>
              <a:rPr lang="en-US" sz="1400" u="sng" kern="100" dirty="0">
                <a:solidFill>
                  <a:srgbClr val="C00000"/>
                </a:solidFill>
                <a:effectLst/>
                <a:ea typeface="Calibri" panose="020F0502020204030204" pitchFamily="34" charset="0"/>
                <a:cs typeface="Times New Roman" panose="02020603050405020304" pitchFamily="18" charset="0"/>
              </a:rPr>
              <a:t>True Positives (TP): </a:t>
            </a:r>
            <a:r>
              <a:rPr lang="en-US" sz="1400" kern="100" dirty="0">
                <a:effectLst/>
                <a:ea typeface="Calibri" panose="020F0502020204030204" pitchFamily="34" charset="0"/>
                <a:cs typeface="Times New Roman" panose="02020603050405020304" pitchFamily="18" charset="0"/>
              </a:rPr>
              <a:t>These are cases where the model correctly predicted the positive class. For example, the model correctly identified 50 people with a disease as having the disease.</a:t>
            </a:r>
          </a:p>
          <a:p>
            <a:pPr marL="171450" indent="-171450">
              <a:lnSpc>
                <a:spcPct val="100000"/>
              </a:lnSpc>
              <a:spcAft>
                <a:spcPts val="600"/>
              </a:spcAft>
              <a:buFont typeface="Arial" panose="020B0604020202020204" pitchFamily="34" charset="0"/>
              <a:buChar char="•"/>
              <a:defRPr/>
            </a:pPr>
            <a:r>
              <a:rPr lang="en-US" sz="1400" u="sng" kern="0" dirty="0">
                <a:solidFill>
                  <a:srgbClr val="C00000"/>
                </a:solidFill>
                <a:ea typeface="Calibri" panose="020F0502020204030204" pitchFamily="34" charset="0"/>
                <a:cs typeface="Times New Roman" panose="02020603050405020304" pitchFamily="18" charset="0"/>
              </a:rPr>
              <a:t>True Negatives (TN): </a:t>
            </a:r>
            <a:r>
              <a:rPr lang="en-US" sz="1400" kern="0" dirty="0">
                <a:ea typeface="Calibri" panose="020F0502020204030204" pitchFamily="34" charset="0"/>
                <a:cs typeface="Times New Roman" panose="02020603050405020304" pitchFamily="18" charset="0"/>
              </a:rPr>
              <a:t>These are cases where the model correctly predicted the negative class. For example, the model correctly identified 200 people without a disease as not having the disease.</a:t>
            </a:r>
          </a:p>
          <a:p>
            <a:pPr marL="171450" indent="-171450">
              <a:lnSpc>
                <a:spcPct val="100000"/>
              </a:lnSpc>
              <a:spcAft>
                <a:spcPts val="600"/>
              </a:spcAft>
              <a:buFont typeface="Arial" panose="020B0604020202020204" pitchFamily="34" charset="0"/>
              <a:buChar char="•"/>
              <a:defRPr/>
            </a:pPr>
            <a:r>
              <a:rPr lang="en-US" sz="1400" u="sng" dirty="0">
                <a:solidFill>
                  <a:srgbClr val="C00000"/>
                </a:solidFill>
                <a:cs typeface="Segoe UI" panose="020B0502040204020203" pitchFamily="34" charset="0"/>
              </a:rPr>
              <a:t>False Positives (FP): </a:t>
            </a:r>
            <a:r>
              <a:rPr lang="en-US" sz="1400" dirty="0">
                <a:cs typeface="Segoe UI" panose="020B0502040204020203" pitchFamily="34" charset="0"/>
              </a:rPr>
              <a:t>These are cases where the model incorrectly predicted the positive class when it should have predicted the negative class. For example, the model incorrectly identified 10 people without a disease as having the disease.</a:t>
            </a:r>
          </a:p>
          <a:p>
            <a:pPr marL="171450" indent="-171450">
              <a:lnSpc>
                <a:spcPct val="100000"/>
              </a:lnSpc>
              <a:spcAft>
                <a:spcPts val="600"/>
              </a:spcAft>
              <a:buFont typeface="Arial" panose="020B0604020202020204" pitchFamily="34" charset="0"/>
              <a:buChar char="•"/>
              <a:defRPr/>
            </a:pPr>
            <a:r>
              <a:rPr lang="en-US" sz="1400" u="sng" dirty="0">
                <a:solidFill>
                  <a:srgbClr val="C00000"/>
                </a:solidFill>
                <a:cs typeface="Segoe UI" panose="020B0502040204020203" pitchFamily="34" charset="0"/>
              </a:rPr>
              <a:t>False Negatives (FN): </a:t>
            </a:r>
            <a:r>
              <a:rPr lang="en-US" sz="1400" dirty="0">
                <a:cs typeface="Segoe UI" panose="020B0502040204020203" pitchFamily="34" charset="0"/>
              </a:rPr>
              <a:t>These are cases where the model incorrectly predicted the negative class when it should have predicted the positive class. For example, the model incorrectly identified 5 people with a disease as not having the disease.</a:t>
            </a:r>
          </a:p>
        </p:txBody>
      </p:sp>
      <p:pic>
        <p:nvPicPr>
          <p:cNvPr id="3" name="Picture 2">
            <a:extLst>
              <a:ext uri="{FF2B5EF4-FFF2-40B4-BE49-F238E27FC236}">
                <a16:creationId xmlns:a16="http://schemas.microsoft.com/office/drawing/2014/main" id="{B01E97FC-B77B-FC63-9DEF-52A7B82CDBA1}"/>
              </a:ext>
            </a:extLst>
          </p:cNvPr>
          <p:cNvPicPr>
            <a:picLocks noChangeAspect="1"/>
          </p:cNvPicPr>
          <p:nvPr/>
        </p:nvPicPr>
        <p:blipFill>
          <a:blip r:embed="rId2"/>
          <a:srcRect/>
          <a:stretch/>
        </p:blipFill>
        <p:spPr>
          <a:xfrm>
            <a:off x="6791620" y="1341387"/>
            <a:ext cx="3817088" cy="2325838"/>
          </a:xfrm>
          <a:prstGeom prst="rect">
            <a:avLst/>
          </a:prstGeom>
        </p:spPr>
      </p:pic>
      <p:pic>
        <p:nvPicPr>
          <p:cNvPr id="7" name="Picture 6">
            <a:extLst>
              <a:ext uri="{FF2B5EF4-FFF2-40B4-BE49-F238E27FC236}">
                <a16:creationId xmlns:a16="http://schemas.microsoft.com/office/drawing/2014/main" id="{FCEB3B76-538C-101C-FFE0-ED43DD3BFF32}"/>
              </a:ext>
            </a:extLst>
          </p:cNvPr>
          <p:cNvPicPr>
            <a:picLocks noChangeAspect="1"/>
          </p:cNvPicPr>
          <p:nvPr/>
        </p:nvPicPr>
        <p:blipFill>
          <a:blip r:embed="rId3"/>
          <a:stretch>
            <a:fillRect/>
          </a:stretch>
        </p:blipFill>
        <p:spPr>
          <a:xfrm>
            <a:off x="6791620" y="3773104"/>
            <a:ext cx="3817088" cy="2636840"/>
          </a:xfrm>
          <a:prstGeom prst="rect">
            <a:avLst/>
          </a:prstGeom>
        </p:spPr>
      </p:pic>
    </p:spTree>
    <p:extLst>
      <p:ext uri="{BB962C8B-B14F-4D97-AF65-F5344CB8AC3E}">
        <p14:creationId xmlns:p14="http://schemas.microsoft.com/office/powerpoint/2010/main" val="753147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a:effectLst/>
                <a:ea typeface="Calibri" panose="020F0502020204030204" pitchFamily="34" charset="0"/>
                <a:cs typeface="Times New Roman" panose="02020603050405020304" pitchFamily="18" charset="0"/>
              </a:rPr>
              <a:t>Performance Evaluation Matrices</a:t>
            </a:r>
            <a:endParaRPr lang="en-US" dirty="0">
              <a:cs typeface="Segoe UI Light" panose="020B0502040204020203" pitchFamily="34" charset="0"/>
            </a:endParaRPr>
          </a:p>
        </p:txBody>
      </p:sp>
      <p:sp>
        <p:nvSpPr>
          <p:cNvPr id="5" name="Content Placeholder 4"/>
          <p:cNvSpPr>
            <a:spLocks noGrp="1"/>
          </p:cNvSpPr>
          <p:nvPr>
            <p:ph sz="half" idx="4294967295"/>
          </p:nvPr>
        </p:nvSpPr>
        <p:spPr>
          <a:xfrm>
            <a:off x="625642" y="1341386"/>
            <a:ext cx="5470357" cy="5068558"/>
          </a:xfrm>
        </p:spPr>
        <p:txBody>
          <a:bodyPr vert="horz" lIns="91440" tIns="45720" rIns="91440" bIns="45720" rtlCol="0">
            <a:normAutofit/>
          </a:bodyPr>
          <a:lstStyle/>
          <a:p>
            <a:pPr marL="171450" indent="-171450">
              <a:spcAft>
                <a:spcPts val="600"/>
              </a:spcAft>
              <a:buFont typeface="Arial" panose="020B0604020202020204" pitchFamily="34" charset="0"/>
              <a:buChar char="•"/>
              <a:defRPr/>
            </a:pPr>
            <a:r>
              <a:rPr lang="en-US" sz="1300" kern="0" dirty="0">
                <a:effectLst/>
                <a:latin typeface="Segoe UI Body"/>
                <a:ea typeface="Calibri" panose="020F0502020204030204" pitchFamily="34" charset="0"/>
                <a:cs typeface="Times New Roman" panose="02020603050405020304" pitchFamily="18" charset="0"/>
              </a:rPr>
              <a:t>In this study, we compared the precision, recall, F1 score, and accuracy cross-validation matrices.</a:t>
            </a:r>
          </a:p>
          <a:p>
            <a:pPr marL="171450" indent="-171450">
              <a:spcAft>
                <a:spcPts val="600"/>
              </a:spcAft>
              <a:buFont typeface="Arial" panose="020B0604020202020204" pitchFamily="34" charset="0"/>
              <a:buChar char="•"/>
              <a:defRPr/>
            </a:pPr>
            <a:r>
              <a:rPr lang="en-US" sz="1300" kern="0" dirty="0">
                <a:effectLst/>
                <a:latin typeface="Segoe UI Body"/>
                <a:ea typeface="Calibri" panose="020F0502020204030204" pitchFamily="34" charset="0"/>
                <a:cs typeface="Times New Roman" panose="02020603050405020304" pitchFamily="18" charset="0"/>
              </a:rPr>
              <a:t>The numbers in the confusion matrix could be used to create these matrices since they remain TP, meaning that both the prediction and the observed data remain true; </a:t>
            </a:r>
          </a:p>
          <a:p>
            <a:pPr marL="171450" indent="-171450">
              <a:spcAft>
                <a:spcPts val="600"/>
              </a:spcAft>
              <a:buFont typeface="Arial" panose="020B0604020202020204" pitchFamily="34" charset="0"/>
              <a:buChar char="•"/>
              <a:defRPr/>
            </a:pPr>
            <a:r>
              <a:rPr lang="en-US" sz="1300" kern="0" dirty="0">
                <a:effectLst/>
                <a:latin typeface="Segoe UI Body"/>
                <a:ea typeface="Calibri" panose="020F0502020204030204" pitchFamily="34" charset="0"/>
                <a:cs typeface="Times New Roman" panose="02020603050405020304" pitchFamily="18" charset="0"/>
              </a:rPr>
              <a:t>TN – both the prediction as well as the data support the negative conclusion</a:t>
            </a:r>
          </a:p>
          <a:p>
            <a:pPr marL="171450" indent="-171450">
              <a:spcAft>
                <a:spcPts val="600"/>
              </a:spcAft>
              <a:buFont typeface="Arial" panose="020B0604020202020204" pitchFamily="34" charset="0"/>
              <a:buChar char="•"/>
              <a:defRPr/>
            </a:pPr>
            <a:r>
              <a:rPr lang="en-US" sz="1300" dirty="0">
                <a:effectLst/>
                <a:ea typeface="Calibri" panose="020F0502020204030204" pitchFamily="34" charset="0"/>
                <a:cs typeface="Times New Roman" panose="02020603050405020304" pitchFamily="18" charset="0"/>
              </a:rPr>
              <a:t>Both FP as well as FN situations in which the forecast is true but the actual data contradicts it. You may calculate P, R, F1-score, and A using the formulas below (</a:t>
            </a:r>
            <a:r>
              <a:rPr lang="en-US" sz="1300" dirty="0">
                <a:solidFill>
                  <a:srgbClr val="000000"/>
                </a:solidFill>
                <a:effectLst/>
                <a:ea typeface="Calibri" panose="020F0502020204030204" pitchFamily="34" charset="0"/>
                <a:cs typeface="Calibri" panose="020F0502020204030204" pitchFamily="34" charset="0"/>
              </a:rPr>
              <a:t>L. Liu et al., 2023)</a:t>
            </a:r>
            <a:r>
              <a:rPr lang="en-US" sz="1300" dirty="0">
                <a:effectLst/>
                <a:ea typeface="Calibri" panose="020F0502020204030204" pitchFamily="34" charset="0"/>
                <a:cs typeface="Times New Roman" panose="02020603050405020304" pitchFamily="18" charset="0"/>
              </a:rPr>
              <a:t>:</a:t>
            </a:r>
            <a:endParaRPr lang="en-US" sz="1400" dirty="0">
              <a:effectLst/>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400" dirty="0">
                <a:effectLst/>
                <a:ea typeface="Calibri" panose="020F0502020204030204" pitchFamily="34" charset="0"/>
                <a:cs typeface="Times New Roman" panose="02020603050405020304" pitchFamily="18" charset="0"/>
              </a:rPr>
              <a:t>Where, </a:t>
            </a:r>
          </a:p>
          <a:p>
            <a:pPr marL="0" marR="0" algn="just">
              <a:lnSpc>
                <a:spcPct val="150000"/>
              </a:lnSpc>
              <a:spcBef>
                <a:spcPts val="0"/>
              </a:spcBef>
              <a:spcAft>
                <a:spcPts val="800"/>
              </a:spcAft>
            </a:pPr>
            <a:r>
              <a:rPr lang="en-US" sz="1400" dirty="0">
                <a:effectLst/>
                <a:ea typeface="Calibri" panose="020F0502020204030204" pitchFamily="34" charset="0"/>
                <a:cs typeface="Times New Roman" panose="02020603050405020304" pitchFamily="18" charset="0"/>
              </a:rPr>
              <a:t>TP = true positive, FP = false positive, TN= true negative, FN = false negative</a:t>
            </a:r>
          </a:p>
          <a:p>
            <a:pPr marL="171450" indent="-171450">
              <a:spcAft>
                <a:spcPts val="600"/>
              </a:spcAft>
              <a:buFont typeface="Arial" panose="020B0604020202020204" pitchFamily="34" charset="0"/>
              <a:buChar char="•"/>
              <a:defRPr/>
            </a:pPr>
            <a:endParaRPr lang="en-US" sz="1300" dirty="0">
              <a:effectLst/>
              <a:ea typeface="Calibri" panose="020F0502020204030204" pitchFamily="34" charset="0"/>
              <a:cs typeface="Times New Roman" panose="02020603050405020304" pitchFamily="18" charset="0"/>
            </a:endParaRPr>
          </a:p>
          <a:p>
            <a:pPr marL="171450" indent="-171450">
              <a:spcAft>
                <a:spcPts val="600"/>
              </a:spcAft>
              <a:buFont typeface="Arial" panose="020B0604020202020204" pitchFamily="34" charset="0"/>
              <a:buChar char="•"/>
              <a:defRPr/>
            </a:pPr>
            <a:endParaRPr lang="en-US" sz="1000" b="1" u="sng" dirty="0">
              <a:solidFill>
                <a:srgbClr val="FF0000"/>
              </a:solidFill>
              <a:latin typeface="+mj-lt"/>
              <a:cs typeface="Segoe UI" panose="020B0502040204020203" pitchFamily="34" charset="0"/>
            </a:endParaRPr>
          </a:p>
        </p:txBody>
      </p:sp>
      <p:pic>
        <p:nvPicPr>
          <p:cNvPr id="3" name="Picture 2">
            <a:extLst>
              <a:ext uri="{FF2B5EF4-FFF2-40B4-BE49-F238E27FC236}">
                <a16:creationId xmlns:a16="http://schemas.microsoft.com/office/drawing/2014/main" id="{D36CE5E6-356B-11EB-0960-C7ABD9EDFBA2}"/>
              </a:ext>
            </a:extLst>
          </p:cNvPr>
          <p:cNvPicPr>
            <a:picLocks noChangeAspect="1"/>
          </p:cNvPicPr>
          <p:nvPr/>
        </p:nvPicPr>
        <p:blipFill rotWithShape="1">
          <a:blip r:embed="rId2"/>
          <a:srcRect l="43336" t="32251" r="10655" b="34224"/>
          <a:stretch/>
        </p:blipFill>
        <p:spPr bwMode="auto">
          <a:xfrm>
            <a:off x="6578869" y="1341386"/>
            <a:ext cx="4745990" cy="50108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9057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5427-E5E7-1CFF-9C9E-90FDC073C799}"/>
              </a:ext>
            </a:extLst>
          </p:cNvPr>
          <p:cNvSpPr>
            <a:spLocks noGrp="1"/>
          </p:cNvSpPr>
          <p:nvPr>
            <p:ph type="title"/>
          </p:nvPr>
        </p:nvSpPr>
        <p:spPr>
          <a:xfrm>
            <a:off x="596766" y="355501"/>
            <a:ext cx="10757034" cy="798512"/>
          </a:xfrm>
        </p:spPr>
        <p:txBody>
          <a:bodyPr>
            <a:normAutofit/>
          </a:bodyPr>
          <a:lstStyle/>
          <a:p>
            <a:r>
              <a:rPr lang="en-US" dirty="0">
                <a:cs typeface="Times New Roman" panose="02020603050405020304" pitchFamily="18" charset="0"/>
              </a:rPr>
              <a:t>Step: 3 Results</a:t>
            </a:r>
          </a:p>
        </p:txBody>
      </p:sp>
      <p:sp>
        <p:nvSpPr>
          <p:cNvPr id="3" name="Content Placeholder 2">
            <a:extLst>
              <a:ext uri="{FF2B5EF4-FFF2-40B4-BE49-F238E27FC236}">
                <a16:creationId xmlns:a16="http://schemas.microsoft.com/office/drawing/2014/main" id="{1C158A4B-38FD-5FEF-4196-F3249BE11E9E}"/>
              </a:ext>
            </a:extLst>
          </p:cNvPr>
          <p:cNvSpPr>
            <a:spLocks noGrp="1"/>
          </p:cNvSpPr>
          <p:nvPr>
            <p:ph idx="1"/>
          </p:nvPr>
        </p:nvSpPr>
        <p:spPr>
          <a:xfrm>
            <a:off x="596766" y="1414913"/>
            <a:ext cx="6102417" cy="5166861"/>
          </a:xfrm>
        </p:spPr>
        <p:txBody>
          <a:bodyPr>
            <a:normAutofit/>
          </a:bodyPr>
          <a:lstStyle/>
          <a:p>
            <a:pPr marL="285750" indent="-285750">
              <a:lnSpc>
                <a:spcPct val="100000"/>
              </a:lnSpc>
              <a:buFont typeface="Arial" panose="020B0604020202020204" pitchFamily="34" charset="0"/>
              <a:buChar char="•"/>
            </a:pPr>
            <a:r>
              <a:rPr lang="en-US" sz="1400" dirty="0">
                <a:cs typeface="Times New Roman" panose="02020603050405020304" pitchFamily="18" charset="0"/>
              </a:rPr>
              <a:t>The comparison between prediction model.  Here we can see clearly SVM(support vector machine) and RF(random forest) has high percentage. </a:t>
            </a:r>
          </a:p>
          <a:p>
            <a:pPr marL="285750" indent="-285750">
              <a:lnSpc>
                <a:spcPct val="100000"/>
              </a:lnSpc>
              <a:buFont typeface="Arial" panose="020B0604020202020204" pitchFamily="34" charset="0"/>
              <a:buChar char="•"/>
            </a:pPr>
            <a:r>
              <a:rPr lang="en-US" sz="1400" dirty="0">
                <a:cs typeface="Times New Roman" panose="02020603050405020304" pitchFamily="18" charset="0"/>
              </a:rPr>
              <a:t>So I decide go with RF because</a:t>
            </a:r>
          </a:p>
          <a:p>
            <a:pPr marL="342900" indent="-342900">
              <a:lnSpc>
                <a:spcPct val="100000"/>
              </a:lnSpc>
              <a:buFont typeface="+mj-lt"/>
              <a:buAutoNum type="arabicPeriod"/>
            </a:pPr>
            <a:r>
              <a:rPr lang="en-US" sz="1400" i="0" u="sng" dirty="0">
                <a:solidFill>
                  <a:srgbClr val="C00000"/>
                </a:solidFill>
                <a:effectLst/>
              </a:rPr>
              <a:t>Ease of Use</a:t>
            </a:r>
            <a:endParaRPr lang="en-US" sz="1400" u="sng" dirty="0">
              <a:solidFill>
                <a:srgbClr val="C00000"/>
              </a:solidFill>
              <a:cs typeface="Times New Roman" panose="02020603050405020304" pitchFamily="18" charset="0"/>
            </a:endParaRPr>
          </a:p>
          <a:p>
            <a:pPr marL="342900" indent="-342900">
              <a:lnSpc>
                <a:spcPct val="100000"/>
              </a:lnSpc>
              <a:buFont typeface="+mj-lt"/>
              <a:buAutoNum type="arabicPeriod"/>
            </a:pPr>
            <a:r>
              <a:rPr lang="en-US" sz="1400" i="0" u="sng" dirty="0">
                <a:solidFill>
                  <a:srgbClr val="C00000"/>
                </a:solidFill>
                <a:effectLst/>
              </a:rPr>
              <a:t>Scalability</a:t>
            </a:r>
            <a:endParaRPr lang="en-US" sz="1400" u="sng" dirty="0">
              <a:solidFill>
                <a:srgbClr val="C00000"/>
              </a:solidFill>
              <a:cs typeface="Times New Roman" panose="02020603050405020304" pitchFamily="18" charset="0"/>
            </a:endParaRPr>
          </a:p>
          <a:p>
            <a:pPr marL="342900" indent="-342900">
              <a:lnSpc>
                <a:spcPct val="100000"/>
              </a:lnSpc>
              <a:buFont typeface="+mj-lt"/>
              <a:buAutoNum type="arabicPeriod"/>
            </a:pPr>
            <a:r>
              <a:rPr lang="en-US" sz="1400" i="0" u="sng" dirty="0">
                <a:solidFill>
                  <a:srgbClr val="C00000"/>
                </a:solidFill>
                <a:effectLst/>
              </a:rPr>
              <a:t>Feature Importance</a:t>
            </a:r>
            <a:endParaRPr lang="en-US" sz="1400" u="sng" dirty="0">
              <a:solidFill>
                <a:srgbClr val="C00000"/>
              </a:solidFill>
              <a:cs typeface="Times New Roman" panose="02020603050405020304" pitchFamily="18" charset="0"/>
            </a:endParaRPr>
          </a:p>
          <a:p>
            <a:pPr marL="342900" indent="-342900">
              <a:lnSpc>
                <a:spcPct val="100000"/>
              </a:lnSpc>
              <a:buFont typeface="+mj-lt"/>
              <a:buAutoNum type="arabicPeriod"/>
            </a:pPr>
            <a:r>
              <a:rPr lang="en-US" sz="1400" i="0" u="sng" dirty="0">
                <a:solidFill>
                  <a:srgbClr val="C00000"/>
                </a:solidFill>
                <a:effectLst/>
              </a:rPr>
              <a:t>Ensemble Averaging</a:t>
            </a:r>
            <a:endParaRPr lang="en-US" sz="1400" u="sng" dirty="0">
              <a:solidFill>
                <a:srgbClr val="C00000"/>
              </a:solidFill>
              <a:cs typeface="Times New Roman" panose="02020603050405020304" pitchFamily="18" charset="0"/>
            </a:endParaRPr>
          </a:p>
          <a:p>
            <a:r>
              <a:rPr lang="en-US" sz="1400" dirty="0">
                <a:cs typeface="Times New Roman" panose="02020603050405020304" pitchFamily="18" charset="0"/>
              </a:rPr>
              <a:t> </a:t>
            </a:r>
            <a:endParaRPr lang="en-US" sz="1400" dirty="0"/>
          </a:p>
          <a:p>
            <a:endParaRPr lang="en-US" sz="1800" dirty="0"/>
          </a:p>
          <a:p>
            <a:endParaRPr lang="en-US" dirty="0"/>
          </a:p>
          <a:p>
            <a:endParaRPr lang="en-US" dirty="0"/>
          </a:p>
          <a:p>
            <a:endParaRPr lang="en-US" dirty="0"/>
          </a:p>
          <a:p>
            <a:endParaRPr lang="en-US" dirty="0"/>
          </a:p>
          <a:p>
            <a:pPr marL="0" indent="0" algn="ctr">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9A1D560E-D42A-D1CE-AF78-AE887035BBCC}"/>
              </a:ext>
            </a:extLst>
          </p:cNvPr>
          <p:cNvPicPr>
            <a:picLocks noChangeAspect="1"/>
          </p:cNvPicPr>
          <p:nvPr/>
        </p:nvPicPr>
        <p:blipFill>
          <a:blip r:embed="rId2"/>
          <a:stretch>
            <a:fillRect/>
          </a:stretch>
        </p:blipFill>
        <p:spPr>
          <a:xfrm>
            <a:off x="6913344" y="1414913"/>
            <a:ext cx="4440456" cy="4928135"/>
          </a:xfrm>
          <a:prstGeom prst="rect">
            <a:avLst/>
          </a:prstGeom>
        </p:spPr>
      </p:pic>
    </p:spTree>
    <p:extLst>
      <p:ext uri="{BB962C8B-B14F-4D97-AF65-F5344CB8AC3E}">
        <p14:creationId xmlns:p14="http://schemas.microsoft.com/office/powerpoint/2010/main" val="264997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5427-E5E7-1CFF-9C9E-90FDC073C799}"/>
              </a:ext>
            </a:extLst>
          </p:cNvPr>
          <p:cNvSpPr>
            <a:spLocks noGrp="1"/>
          </p:cNvSpPr>
          <p:nvPr>
            <p:ph type="title"/>
          </p:nvPr>
        </p:nvSpPr>
        <p:spPr>
          <a:xfrm>
            <a:off x="596766" y="355501"/>
            <a:ext cx="10757034" cy="798512"/>
          </a:xfrm>
        </p:spPr>
        <p:txBody>
          <a:bodyPr>
            <a:normAutofit/>
          </a:bodyPr>
          <a:lstStyle/>
          <a:p>
            <a:r>
              <a:rPr lang="en-US" dirty="0">
                <a:cs typeface="Times New Roman" panose="02020603050405020304" pitchFamily="18" charset="0"/>
              </a:rPr>
              <a:t>Step: 3 Results - Continue</a:t>
            </a:r>
          </a:p>
        </p:txBody>
      </p:sp>
      <p:sp>
        <p:nvSpPr>
          <p:cNvPr id="3" name="Content Placeholder 2">
            <a:extLst>
              <a:ext uri="{FF2B5EF4-FFF2-40B4-BE49-F238E27FC236}">
                <a16:creationId xmlns:a16="http://schemas.microsoft.com/office/drawing/2014/main" id="{1C158A4B-38FD-5FEF-4196-F3249BE11E9E}"/>
              </a:ext>
            </a:extLst>
          </p:cNvPr>
          <p:cNvSpPr>
            <a:spLocks noGrp="1"/>
          </p:cNvSpPr>
          <p:nvPr>
            <p:ph idx="1"/>
          </p:nvPr>
        </p:nvSpPr>
        <p:spPr>
          <a:xfrm>
            <a:off x="596766" y="1414913"/>
            <a:ext cx="11030552" cy="5166861"/>
          </a:xfrm>
        </p:spPr>
        <p:txBody>
          <a:bodyPr>
            <a:normAutofit/>
          </a:bodyPr>
          <a:lstStyle/>
          <a:p>
            <a:pPr marL="285750" indent="-285750">
              <a:lnSpc>
                <a:spcPct val="100000"/>
              </a:lnSpc>
              <a:buFont typeface="Arial" panose="020B0604020202020204" pitchFamily="34" charset="0"/>
              <a:buChar char="•"/>
            </a:pPr>
            <a:r>
              <a:rPr lang="en-US" sz="1400" dirty="0">
                <a:cs typeface="Times New Roman" panose="02020603050405020304" pitchFamily="18" charset="0"/>
              </a:rPr>
              <a:t>Now I add random search and grid search more technique in the RF model for getting better result.</a:t>
            </a:r>
          </a:p>
          <a:p>
            <a:pPr marL="285750" indent="-285750">
              <a:lnSpc>
                <a:spcPct val="100000"/>
              </a:lnSpc>
              <a:buFont typeface="Arial" panose="020B0604020202020204" pitchFamily="34" charset="0"/>
              <a:buChar char="•"/>
            </a:pPr>
            <a:r>
              <a:rPr lang="en-US" sz="1400" dirty="0"/>
              <a:t>Random search and grid search are techniques used in machine learning to tune hyperparameters and optimize the performance of a model. These methods help you find the best combination of hyperparameters for your model without manually trying different values.</a:t>
            </a:r>
          </a:p>
          <a:p>
            <a:pPr marL="285750" indent="-285750">
              <a:lnSpc>
                <a:spcPct val="100000"/>
              </a:lnSpc>
              <a:buFont typeface="Arial" panose="020B0604020202020204" pitchFamily="34" charset="0"/>
              <a:buChar char="•"/>
            </a:pPr>
            <a:r>
              <a:rPr lang="en-US" sz="1400" dirty="0"/>
              <a:t>After add these two technique in the prediction model I got the below result.</a:t>
            </a:r>
          </a:p>
          <a:p>
            <a:endParaRPr lang="en-US" sz="1800" dirty="0"/>
          </a:p>
          <a:p>
            <a:endParaRPr lang="en-US" dirty="0"/>
          </a:p>
          <a:p>
            <a:endParaRPr lang="en-US" dirty="0"/>
          </a:p>
          <a:p>
            <a:endParaRPr lang="en-US" dirty="0"/>
          </a:p>
          <a:p>
            <a:endParaRPr lang="en-US" dirty="0"/>
          </a:p>
          <a:p>
            <a:pPr marL="0" indent="0" algn="ctr">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a:p>
            <a:endParaRPr lang="en-US" dirty="0"/>
          </a:p>
          <a:p>
            <a:endParaRPr lang="en-US" dirty="0"/>
          </a:p>
        </p:txBody>
      </p:sp>
      <p:pic>
        <p:nvPicPr>
          <p:cNvPr id="8" name="Picture 7">
            <a:extLst>
              <a:ext uri="{FF2B5EF4-FFF2-40B4-BE49-F238E27FC236}">
                <a16:creationId xmlns:a16="http://schemas.microsoft.com/office/drawing/2014/main" id="{981D374C-2F59-366F-AEEC-D1D598E5E916}"/>
              </a:ext>
            </a:extLst>
          </p:cNvPr>
          <p:cNvPicPr>
            <a:picLocks noChangeAspect="1"/>
          </p:cNvPicPr>
          <p:nvPr/>
        </p:nvPicPr>
        <p:blipFill>
          <a:blip r:embed="rId2"/>
          <a:stretch>
            <a:fillRect/>
          </a:stretch>
        </p:blipFill>
        <p:spPr>
          <a:xfrm>
            <a:off x="1347269" y="3590222"/>
            <a:ext cx="9529546" cy="2272429"/>
          </a:xfrm>
          <a:prstGeom prst="rect">
            <a:avLst/>
          </a:prstGeom>
        </p:spPr>
      </p:pic>
    </p:spTree>
    <p:extLst>
      <p:ext uri="{BB962C8B-B14F-4D97-AF65-F5344CB8AC3E}">
        <p14:creationId xmlns:p14="http://schemas.microsoft.com/office/powerpoint/2010/main" val="134243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83BA-9931-012D-5943-CD443BDB09BA}"/>
              </a:ext>
            </a:extLst>
          </p:cNvPr>
          <p:cNvSpPr>
            <a:spLocks noGrp="1"/>
          </p:cNvSpPr>
          <p:nvPr>
            <p:ph type="title"/>
          </p:nvPr>
        </p:nvSpPr>
        <p:spPr>
          <a:xfrm>
            <a:off x="606392" y="519125"/>
            <a:ext cx="11385582" cy="663575"/>
          </a:xfrm>
        </p:spPr>
        <p:txBody>
          <a:bodyPr>
            <a:normAutofit/>
          </a:bodyPr>
          <a:lstStyle/>
          <a:p>
            <a:r>
              <a:rPr lang="en-US" dirty="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45F9833-D2BD-9FFC-FFFD-4CB06B731689}"/>
              </a:ext>
            </a:extLst>
          </p:cNvPr>
          <p:cNvSpPr>
            <a:spLocks noGrp="1"/>
          </p:cNvSpPr>
          <p:nvPr>
            <p:ph idx="1"/>
          </p:nvPr>
        </p:nvSpPr>
        <p:spPr>
          <a:xfrm>
            <a:off x="606392" y="1530417"/>
            <a:ext cx="11011301" cy="3773103"/>
          </a:xfrm>
        </p:spPr>
        <p:txBody>
          <a:bodyPr>
            <a:noAutofit/>
          </a:bodyPr>
          <a:lstStyle/>
          <a:p>
            <a:pPr marL="342900" indent="-342900" algn="just">
              <a:lnSpc>
                <a:spcPct val="150000"/>
              </a:lnSpc>
              <a:buFont typeface="Arial" panose="020B0604020202020204" pitchFamily="34" charset="0"/>
              <a:buChar char="•"/>
            </a:pPr>
            <a:r>
              <a:rPr lang="en-US" sz="1400" dirty="0">
                <a:cs typeface="Times New Roman" panose="02020603050405020304" pitchFamily="18" charset="0"/>
              </a:rPr>
              <a:t>One of the primary objectives of this study was the implementation of DET before the execution of ML classifiers on the WDBC dataset. These DM techniques enabled us to improve the prediction model’s performance with a maximum F1 score and an accuracy score higher than before. We got the RF with grid search model had acquired the highest accuracy (98.1%). </a:t>
            </a:r>
          </a:p>
          <a:p>
            <a:pPr marL="342900" indent="-342900" algn="just">
              <a:lnSpc>
                <a:spcPct val="150000"/>
              </a:lnSpc>
              <a:buFont typeface="Arial" panose="020B0604020202020204" pitchFamily="34" charset="0"/>
              <a:buChar char="•"/>
            </a:pPr>
            <a:r>
              <a:rPr lang="en-US" sz="1400" dirty="0">
                <a:cs typeface="Times New Roman" panose="02020603050405020304" pitchFamily="18" charset="0"/>
              </a:rPr>
              <a:t>Meanwhile, RF  also secured 97.2% accuracy, which shows that DET effectively detect higher accuracy. </a:t>
            </a:r>
          </a:p>
          <a:p>
            <a:pPr marL="342900" indent="-342900" algn="just">
              <a:lnSpc>
                <a:spcPct val="150000"/>
              </a:lnSpc>
              <a:buFont typeface="Arial" panose="020B0604020202020204" pitchFamily="34" charset="0"/>
              <a:buChar char="•"/>
            </a:pPr>
            <a:r>
              <a:rPr lang="en-US" sz="1400" dirty="0">
                <a:cs typeface="Times New Roman" panose="02020603050405020304" pitchFamily="18" charset="0"/>
              </a:rPr>
              <a:t>Our outcomes depict the competence of our prediction models for BC diagnosis and provide adequate results by utilizing a short time for training the model. These sophisticated models, techniques, and results would help the physician and data analyst to apply a more intelligent classifier to diagnose BC features.</a:t>
            </a:r>
          </a:p>
        </p:txBody>
      </p:sp>
    </p:spTree>
    <p:extLst>
      <p:ext uri="{BB962C8B-B14F-4D97-AF65-F5344CB8AC3E}">
        <p14:creationId xmlns:p14="http://schemas.microsoft.com/office/powerpoint/2010/main" val="187098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83BA-9931-012D-5943-CD443BDB09BA}"/>
              </a:ext>
            </a:extLst>
          </p:cNvPr>
          <p:cNvSpPr>
            <a:spLocks noGrp="1"/>
          </p:cNvSpPr>
          <p:nvPr>
            <p:ph type="title"/>
          </p:nvPr>
        </p:nvSpPr>
        <p:spPr>
          <a:xfrm>
            <a:off x="559067" y="528755"/>
            <a:ext cx="11356707" cy="663575"/>
          </a:xfrm>
        </p:spPr>
        <p:txBody>
          <a:bodyPr>
            <a:normAutofit/>
          </a:bodyPr>
          <a:lstStyle/>
          <a:p>
            <a:r>
              <a:rPr lang="en-US" dirty="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245F9833-D2BD-9FFC-FFFD-4CB06B731689}"/>
              </a:ext>
            </a:extLst>
          </p:cNvPr>
          <p:cNvSpPr>
            <a:spLocks noGrp="1"/>
          </p:cNvSpPr>
          <p:nvPr>
            <p:ph idx="1"/>
          </p:nvPr>
        </p:nvSpPr>
        <p:spPr>
          <a:xfrm>
            <a:off x="559067" y="1347537"/>
            <a:ext cx="11039375" cy="4829426"/>
          </a:xfrm>
        </p:spPr>
        <p:txBody>
          <a:bodyPr>
            <a:normAutofit/>
          </a:bodyPr>
          <a:lstStyle/>
          <a:p>
            <a:pPr marL="171450" indent="-171450" algn="just">
              <a:lnSpc>
                <a:spcPct val="200000"/>
              </a:lnSpc>
              <a:buFont typeface="Arial" panose="020B0604020202020204" pitchFamily="34" charset="0"/>
              <a:buChar char="•"/>
            </a:pPr>
            <a:r>
              <a:rPr lang="en-US" sz="1400" dirty="0">
                <a:cs typeface="Times New Roman" panose="02020603050405020304" pitchFamily="18" charset="0"/>
              </a:rPr>
              <a:t>We will conduct experiments on the datasets from other countries and try to answer whether or not the different area patient’s data affect the model’s performance</a:t>
            </a:r>
          </a:p>
          <a:p>
            <a:pPr marL="171450" indent="-171450" algn="just">
              <a:lnSpc>
                <a:spcPct val="200000"/>
              </a:lnSpc>
              <a:buFont typeface="Arial" panose="020B0604020202020204" pitchFamily="34" charset="0"/>
              <a:buChar char="•"/>
            </a:pPr>
            <a:r>
              <a:rPr lang="en-US" sz="1400" dirty="0">
                <a:cs typeface="Times New Roman" panose="02020603050405020304" pitchFamily="18" charset="0"/>
              </a:rPr>
              <a:t>We will add some more techniques and see what will happen.</a:t>
            </a:r>
          </a:p>
        </p:txBody>
      </p:sp>
    </p:spTree>
    <p:extLst>
      <p:ext uri="{BB962C8B-B14F-4D97-AF65-F5344CB8AC3E}">
        <p14:creationId xmlns:p14="http://schemas.microsoft.com/office/powerpoint/2010/main" val="2903296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72D3FF-FECA-254E-3B8D-83EE627EF4BF}"/>
              </a:ext>
            </a:extLst>
          </p:cNvPr>
          <p:cNvPicPr>
            <a:picLocks noChangeAspect="1"/>
          </p:cNvPicPr>
          <p:nvPr/>
        </p:nvPicPr>
        <p:blipFill rotWithShape="1">
          <a:blip r:embed="rId2">
            <a:extLst>
              <a:ext uri="{28A0092B-C50C-407E-A947-70E740481C1C}">
                <a14:useLocalDpi xmlns:a14="http://schemas.microsoft.com/office/drawing/2010/main" val="0"/>
              </a:ext>
            </a:extLst>
          </a:blip>
          <a:srcRect t="7813" b="7813"/>
          <a:stretch/>
        </p:blipFill>
        <p:spPr>
          <a:xfrm>
            <a:off x="0" y="0"/>
            <a:ext cx="12192000" cy="6858000"/>
          </a:xfrm>
          <a:prstGeom prst="rect">
            <a:avLst/>
          </a:prstGeom>
        </p:spPr>
      </p:pic>
      <p:sp>
        <p:nvSpPr>
          <p:cNvPr id="5" name="TextBox 4">
            <a:extLst>
              <a:ext uri="{FF2B5EF4-FFF2-40B4-BE49-F238E27FC236}">
                <a16:creationId xmlns:a16="http://schemas.microsoft.com/office/drawing/2014/main" id="{7EA93EA3-D55F-5014-1555-CC35856BA726}"/>
              </a:ext>
            </a:extLst>
          </p:cNvPr>
          <p:cNvSpPr txBox="1"/>
          <p:nvPr/>
        </p:nvSpPr>
        <p:spPr>
          <a:xfrm>
            <a:off x="4897921" y="2746187"/>
            <a:ext cx="6433458" cy="1200329"/>
          </a:xfrm>
          <a:prstGeom prst="rect">
            <a:avLst/>
          </a:prstGeom>
          <a:noFill/>
        </p:spPr>
        <p:txBody>
          <a:bodyPr wrap="square">
            <a:spAutoFit/>
          </a:bodyPr>
          <a:lstStyle/>
          <a:p>
            <a:pPr algn="ctr"/>
            <a:r>
              <a:rPr lang="en-US" sz="7200" dirty="0">
                <a:solidFill>
                  <a:srgbClr val="C00000"/>
                </a:solidFill>
              </a:rPr>
              <a:t>Thank you</a:t>
            </a:r>
          </a:p>
        </p:txBody>
      </p:sp>
      <p:sp>
        <p:nvSpPr>
          <p:cNvPr id="2" name="TextBox 1">
            <a:extLst>
              <a:ext uri="{FF2B5EF4-FFF2-40B4-BE49-F238E27FC236}">
                <a16:creationId xmlns:a16="http://schemas.microsoft.com/office/drawing/2014/main" id="{B7F6B4D7-A1C4-AC73-6F43-10F53464B4BD}"/>
              </a:ext>
            </a:extLst>
          </p:cNvPr>
          <p:cNvSpPr txBox="1"/>
          <p:nvPr/>
        </p:nvSpPr>
        <p:spPr>
          <a:xfrm>
            <a:off x="8499072" y="190911"/>
            <a:ext cx="3580633" cy="646331"/>
          </a:xfrm>
          <a:prstGeom prst="rect">
            <a:avLst/>
          </a:prstGeom>
          <a:noFill/>
        </p:spPr>
        <p:txBody>
          <a:bodyPr wrap="square">
            <a:spAutoFit/>
          </a:bodyPr>
          <a:lstStyle/>
          <a:p>
            <a:r>
              <a:rPr lang="en-GB" dirty="0"/>
              <a:t>Present By : Jaydeep purohit</a:t>
            </a:r>
          </a:p>
          <a:p>
            <a:r>
              <a:rPr lang="en-GB" dirty="0"/>
              <a:t>Registration Number : 2202140</a:t>
            </a:r>
          </a:p>
        </p:txBody>
      </p:sp>
    </p:spTree>
    <p:extLst>
      <p:ext uri="{BB962C8B-B14F-4D97-AF65-F5344CB8AC3E}">
        <p14:creationId xmlns:p14="http://schemas.microsoft.com/office/powerpoint/2010/main" val="390861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4629-F09E-5D18-12E6-4F5C193E3000}"/>
              </a:ext>
            </a:extLst>
          </p:cNvPr>
          <p:cNvSpPr>
            <a:spLocks noGrp="1"/>
          </p:cNvSpPr>
          <p:nvPr>
            <p:ph type="title"/>
          </p:nvPr>
        </p:nvSpPr>
        <p:spPr>
          <a:xfrm>
            <a:off x="521207" y="419180"/>
            <a:ext cx="6877119" cy="640080"/>
          </a:xfrm>
        </p:spPr>
        <p:txBody>
          <a:bodyPr/>
          <a:lstStyle/>
          <a:p>
            <a:r>
              <a:rPr lang="en-US" dirty="0"/>
              <a:t>An introduction</a:t>
            </a:r>
          </a:p>
        </p:txBody>
      </p:sp>
      <p:sp>
        <p:nvSpPr>
          <p:cNvPr id="6" name="Content Placeholder 17">
            <a:extLst>
              <a:ext uri="{FF2B5EF4-FFF2-40B4-BE49-F238E27FC236}">
                <a16:creationId xmlns:a16="http://schemas.microsoft.com/office/drawing/2014/main" id="{08DD3699-2639-E6F1-9B18-C89826EA1D09}"/>
              </a:ext>
            </a:extLst>
          </p:cNvPr>
          <p:cNvSpPr txBox="1">
            <a:spLocks/>
          </p:cNvSpPr>
          <p:nvPr/>
        </p:nvSpPr>
        <p:spPr>
          <a:xfrm>
            <a:off x="606392" y="1296100"/>
            <a:ext cx="11011301" cy="511384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pPr>
            <a:r>
              <a:rPr lang="en-US" sz="1400" dirty="0">
                <a:latin typeface="Segoe UI" panose="020B0502040204020203" pitchFamily="34" charset="0"/>
                <a:cs typeface="Segoe UI" panose="020B0502040204020203" pitchFamily="34" charset="0"/>
              </a:rPr>
              <a:t>Breast cancer is the </a:t>
            </a:r>
            <a:r>
              <a:rPr lang="en-US" sz="1400" u="sng" dirty="0">
                <a:solidFill>
                  <a:srgbClr val="C00000"/>
                </a:solidFill>
                <a:highlight>
                  <a:srgbClr val="F2F2F2"/>
                </a:highlight>
                <a:latin typeface="Segoe UI" panose="020B0502040204020203" pitchFamily="34" charset="0"/>
                <a:cs typeface="Segoe UI" panose="020B0502040204020203" pitchFamily="34" charset="0"/>
              </a:rPr>
              <a:t>second leading</a:t>
            </a:r>
            <a:r>
              <a:rPr lang="en-US" sz="1400" dirty="0">
                <a:latin typeface="Segoe UI" panose="020B0502040204020203" pitchFamily="34" charset="0"/>
                <a:cs typeface="Segoe UI" panose="020B0502040204020203" pitchFamily="34" charset="0"/>
              </a:rPr>
              <a:t> cause of cancer death in women, second only to lung cancer.</a:t>
            </a:r>
          </a:p>
          <a:p>
            <a:pPr>
              <a:lnSpc>
                <a:spcPct val="100000"/>
              </a:lnSpc>
              <a:spcAft>
                <a:spcPts val="2000"/>
              </a:spcAft>
            </a:pPr>
            <a:r>
              <a:rPr lang="en-US" sz="1400" dirty="0">
                <a:latin typeface="Segoe UI" panose="020B0502040204020203" pitchFamily="34" charset="0"/>
                <a:cs typeface="Segoe UI" panose="020B0502040204020203" pitchFamily="34" charset="0"/>
              </a:rPr>
              <a:t>The leading risk factor for breast cancer is </a:t>
            </a:r>
            <a:r>
              <a:rPr lang="en-US" sz="1400" u="sng" dirty="0">
                <a:solidFill>
                  <a:srgbClr val="C00000"/>
                </a:solidFill>
                <a:latin typeface="Segoe UI" panose="020B0502040204020203" pitchFamily="34" charset="0"/>
                <a:cs typeface="Segoe UI" panose="020B0502040204020203" pitchFamily="34" charset="0"/>
              </a:rPr>
              <a:t>simply being a women.</a:t>
            </a:r>
            <a:r>
              <a:rPr lang="en-US" sz="1400" dirty="0">
                <a:latin typeface="Segoe UI" panose="020B0502040204020203" pitchFamily="34" charset="0"/>
                <a:cs typeface="Segoe UI" panose="020B0502040204020203" pitchFamily="34" charset="0"/>
              </a:rPr>
              <a:t> Though breast cancer does occur in men, the disease is 100 times more common in women.</a:t>
            </a:r>
          </a:p>
          <a:p>
            <a:pPr>
              <a:lnSpc>
                <a:spcPct val="100000"/>
              </a:lnSpc>
              <a:spcAft>
                <a:spcPts val="2000"/>
              </a:spcAft>
            </a:pPr>
            <a:r>
              <a:rPr lang="en-US" sz="1400" dirty="0">
                <a:latin typeface="Segoe UI" panose="020B0502040204020203" pitchFamily="34" charset="0"/>
                <a:cs typeface="Segoe UI" panose="020B0502040204020203" pitchFamily="34" charset="0"/>
              </a:rPr>
              <a:t>Men can also get a breast cancer. In 2017, the American cancer society </a:t>
            </a:r>
            <a:r>
              <a:rPr lang="en-US" sz="1400" u="sng" dirty="0">
                <a:solidFill>
                  <a:srgbClr val="C00000"/>
                </a:solidFill>
                <a:latin typeface="Segoe UI" panose="020B0502040204020203" pitchFamily="34" charset="0"/>
                <a:cs typeface="Segoe UI" panose="020B0502040204020203" pitchFamily="34" charset="0"/>
              </a:rPr>
              <a:t>estimates</a:t>
            </a:r>
            <a:r>
              <a:rPr lang="en-US" sz="1400" dirty="0">
                <a:latin typeface="Segoe UI" panose="020B0502040204020203" pitchFamily="34" charset="0"/>
                <a:cs typeface="Segoe UI" panose="020B0502040204020203" pitchFamily="34" charset="0"/>
              </a:rPr>
              <a:t> 2470 new cases of invasive breast cancer will be diagnosed in men in the U.S.</a:t>
            </a:r>
          </a:p>
          <a:p>
            <a:pPr>
              <a:lnSpc>
                <a:spcPct val="100000"/>
              </a:lnSpc>
              <a:spcAft>
                <a:spcPts val="2000"/>
              </a:spcAft>
            </a:pPr>
            <a:r>
              <a:rPr lang="en-US" sz="1400" dirty="0">
                <a:latin typeface="Segoe UI" panose="020B0502040204020203" pitchFamily="34" charset="0"/>
                <a:cs typeface="Segoe UI" panose="020B0502040204020203" pitchFamily="34" charset="0"/>
              </a:rPr>
              <a:t>A women has about </a:t>
            </a:r>
            <a:r>
              <a:rPr lang="en-US" sz="1400" u="sng" dirty="0">
                <a:solidFill>
                  <a:srgbClr val="C00000"/>
                </a:solidFill>
                <a:latin typeface="Segoe UI" panose="020B0502040204020203" pitchFamily="34" charset="0"/>
                <a:cs typeface="Segoe UI" panose="020B0502040204020203" pitchFamily="34" charset="0"/>
              </a:rPr>
              <a:t>one in eight chance</a:t>
            </a:r>
            <a:r>
              <a:rPr lang="en-US" sz="1400" dirty="0">
                <a:latin typeface="Segoe UI" panose="020B0502040204020203" pitchFamily="34" charset="0"/>
                <a:cs typeface="Segoe UI" panose="020B0502040204020203" pitchFamily="34" charset="0"/>
              </a:rPr>
              <a:t> of being diagnosis with breast cancer in her lifetime, according to the national cancer institute.</a:t>
            </a:r>
          </a:p>
          <a:p>
            <a:pPr>
              <a:lnSpc>
                <a:spcPct val="100000"/>
              </a:lnSpc>
              <a:spcAft>
                <a:spcPts val="2000"/>
              </a:spcAft>
            </a:pPr>
            <a:r>
              <a:rPr lang="en-US" sz="1400" dirty="0">
                <a:latin typeface="Segoe UI" panose="020B0502040204020203" pitchFamily="34" charset="0"/>
                <a:cs typeface="Segoe UI" panose="020B0502040204020203" pitchFamily="34" charset="0"/>
              </a:rPr>
              <a:t>Most women (about eight out of ten) who get breast cancer </a:t>
            </a:r>
            <a:r>
              <a:rPr lang="en-US" sz="1400" u="sng" dirty="0">
                <a:solidFill>
                  <a:srgbClr val="C00000"/>
                </a:solidFill>
                <a:latin typeface="Segoe UI" panose="020B0502040204020203" pitchFamily="34" charset="0"/>
                <a:cs typeface="Segoe UI" panose="020B0502040204020203" pitchFamily="34" charset="0"/>
              </a:rPr>
              <a:t>do not have a family history of the disease.</a:t>
            </a:r>
          </a:p>
          <a:p>
            <a:pPr>
              <a:lnSpc>
                <a:spcPct val="100000"/>
              </a:lnSpc>
              <a:spcAft>
                <a:spcPts val="2000"/>
              </a:spcAft>
            </a:pPr>
            <a:r>
              <a:rPr lang="en-US" sz="1400" dirty="0">
                <a:latin typeface="Segoe UI" panose="020B0502040204020203" pitchFamily="34" charset="0"/>
                <a:cs typeface="Segoe UI" panose="020B0502040204020203" pitchFamily="34" charset="0"/>
              </a:rPr>
              <a:t>But women have close blood relatives with breast cancer have a higher risk, having a first degree relative (mother, sister or daughter) with breast cancer </a:t>
            </a:r>
            <a:r>
              <a:rPr lang="en-US" sz="1400" u="sng" dirty="0">
                <a:solidFill>
                  <a:srgbClr val="C00000"/>
                </a:solidFill>
                <a:latin typeface="Segoe UI" panose="020B0502040204020203" pitchFamily="34" charset="0"/>
                <a:cs typeface="Segoe UI" panose="020B0502040204020203" pitchFamily="34" charset="0"/>
              </a:rPr>
              <a:t>almost double</a:t>
            </a:r>
            <a:r>
              <a:rPr lang="en-US" sz="1400" dirty="0">
                <a:latin typeface="Segoe UI" panose="020B0502040204020203" pitchFamily="34" charset="0"/>
                <a:cs typeface="Segoe UI" panose="020B0502040204020203" pitchFamily="34" charset="0"/>
              </a:rPr>
              <a:t> a women’s risk.</a:t>
            </a:r>
          </a:p>
        </p:txBody>
      </p:sp>
    </p:spTree>
    <p:extLst>
      <p:ext uri="{BB962C8B-B14F-4D97-AF65-F5344CB8AC3E}">
        <p14:creationId xmlns:p14="http://schemas.microsoft.com/office/powerpoint/2010/main" val="330161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4629-F09E-5D18-12E6-4F5C193E3000}"/>
              </a:ext>
            </a:extLst>
          </p:cNvPr>
          <p:cNvSpPr>
            <a:spLocks noGrp="1"/>
          </p:cNvSpPr>
          <p:nvPr>
            <p:ph type="title"/>
          </p:nvPr>
        </p:nvSpPr>
        <p:spPr>
          <a:xfrm>
            <a:off x="521207" y="419180"/>
            <a:ext cx="6877119" cy="640080"/>
          </a:xfrm>
        </p:spPr>
        <p:txBody>
          <a:bodyPr/>
          <a:lstStyle/>
          <a:p>
            <a:r>
              <a:rPr lang="en-US" dirty="0"/>
              <a:t>Background Research Area</a:t>
            </a:r>
          </a:p>
        </p:txBody>
      </p:sp>
      <p:sp>
        <p:nvSpPr>
          <p:cNvPr id="6" name="Content Placeholder 17">
            <a:extLst>
              <a:ext uri="{FF2B5EF4-FFF2-40B4-BE49-F238E27FC236}">
                <a16:creationId xmlns:a16="http://schemas.microsoft.com/office/drawing/2014/main" id="{08DD3699-2639-E6F1-9B18-C89826EA1D09}"/>
              </a:ext>
            </a:extLst>
          </p:cNvPr>
          <p:cNvSpPr txBox="1">
            <a:spLocks/>
          </p:cNvSpPr>
          <p:nvPr/>
        </p:nvSpPr>
        <p:spPr>
          <a:xfrm>
            <a:off x="606392" y="1296100"/>
            <a:ext cx="11011301" cy="511384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spcAft>
                <a:spcPts val="800"/>
              </a:spcAft>
            </a:pPr>
            <a:r>
              <a:rPr lang="en-US" sz="1400" kern="100" dirty="0">
                <a:ea typeface="Calibri" panose="020F0502020204030204" pitchFamily="34" charset="0"/>
                <a:cs typeface="Times New Roman" panose="02020603050405020304" pitchFamily="18" charset="0"/>
              </a:rPr>
              <a:t>A</a:t>
            </a:r>
            <a:r>
              <a:rPr lang="en-US" sz="1400" kern="100" dirty="0">
                <a:effectLst/>
                <a:ea typeface="Calibri" panose="020F0502020204030204" pitchFamily="34" charset="0"/>
                <a:cs typeface="Times New Roman" panose="02020603050405020304" pitchFamily="18" charset="0"/>
              </a:rPr>
              <a:t> research study proved that BC prediction with ML classifiers in the early phases does not just increase the survival chances but can control the diffusion of cancerous cells in the body </a:t>
            </a:r>
            <a:r>
              <a:rPr lang="en-US" sz="1400" kern="0" dirty="0">
                <a:effectLst/>
                <a:ea typeface="Calibri" panose="020F0502020204030204" pitchFamily="34" charset="0"/>
                <a:cs typeface="Times New Roman" panose="02020603050405020304" pitchFamily="18" charset="0"/>
              </a:rPr>
              <a:t>(</a:t>
            </a:r>
            <a:r>
              <a:rPr lang="en-US" sz="1400" kern="0" dirty="0" err="1">
                <a:solidFill>
                  <a:srgbClr val="212121"/>
                </a:solidFill>
                <a:effectLst/>
                <a:ea typeface="Calibri" panose="020F0502020204030204" pitchFamily="34" charset="0"/>
                <a:cs typeface="Times New Roman" panose="02020603050405020304" pitchFamily="18" charset="0"/>
              </a:rPr>
              <a:t>Rabiei</a:t>
            </a:r>
            <a:r>
              <a:rPr lang="en-US" sz="1400" kern="0" dirty="0">
                <a:solidFill>
                  <a:srgbClr val="212121"/>
                </a:solidFill>
                <a:effectLst/>
                <a:ea typeface="Calibri" panose="020F0502020204030204" pitchFamily="34" charset="0"/>
                <a:cs typeface="Times New Roman" panose="02020603050405020304" pitchFamily="18" charset="0"/>
              </a:rPr>
              <a:t> R, et al., 2022</a:t>
            </a:r>
            <a:r>
              <a:rPr lang="en-US" sz="1400" kern="0" dirty="0">
                <a:effectLst/>
                <a:ea typeface="Calibri" panose="020F0502020204030204" pitchFamily="34" charset="0"/>
                <a:cs typeface="Times New Roman" panose="02020603050405020304" pitchFamily="18" charset="0"/>
              </a:rPr>
              <a:t>). </a:t>
            </a:r>
            <a:r>
              <a:rPr lang="en-US" sz="1400" kern="100" dirty="0">
                <a:effectLst/>
                <a:ea typeface="Calibri" panose="020F0502020204030204" pitchFamily="34" charset="0"/>
                <a:cs typeface="Times New Roman" panose="02020603050405020304" pitchFamily="18" charset="0"/>
              </a:rPr>
              <a:t> </a:t>
            </a:r>
          </a:p>
          <a:p>
            <a:pPr algn="just">
              <a:lnSpc>
                <a:spcPct val="150000"/>
              </a:lnSpc>
              <a:spcBef>
                <a:spcPts val="0"/>
              </a:spcBef>
              <a:spcAft>
                <a:spcPts val="800"/>
              </a:spcAft>
            </a:pPr>
            <a:r>
              <a:rPr lang="en-US" sz="1400" kern="100" dirty="0">
                <a:ea typeface="Calibri" panose="020F0502020204030204" pitchFamily="34" charset="0"/>
                <a:cs typeface="Times New Roman" panose="02020603050405020304" pitchFamily="18" charset="0"/>
              </a:rPr>
              <a:t>T</a:t>
            </a:r>
            <a:r>
              <a:rPr lang="en-US" sz="1400" kern="100" dirty="0">
                <a:effectLst/>
                <a:ea typeface="Calibri" panose="020F0502020204030204" pitchFamily="34" charset="0"/>
                <a:cs typeface="Times New Roman" panose="02020603050405020304" pitchFamily="18" charset="0"/>
              </a:rPr>
              <a:t>he SVM based method for BC diagnosis and achieved practical results in prediction </a:t>
            </a:r>
            <a:r>
              <a:rPr lang="en-US" sz="1400" kern="0" dirty="0">
                <a:effectLst/>
                <a:ea typeface="Calibri" panose="020F0502020204030204" pitchFamily="34" charset="0"/>
                <a:cs typeface="Times New Roman" panose="02020603050405020304" pitchFamily="18" charset="0"/>
              </a:rPr>
              <a:t>(</a:t>
            </a:r>
            <a:r>
              <a:rPr lang="en-US" sz="1400" kern="0" dirty="0" err="1">
                <a:effectLst/>
                <a:ea typeface="Calibri" panose="020F0502020204030204" pitchFamily="34" charset="0"/>
                <a:cs typeface="Times New Roman" panose="02020603050405020304" pitchFamily="18" charset="0"/>
              </a:rPr>
              <a:t>Kamyab</a:t>
            </a:r>
            <a:r>
              <a:rPr lang="en-US" sz="1400" kern="0" dirty="0">
                <a:effectLst/>
                <a:ea typeface="Calibri" panose="020F0502020204030204" pitchFamily="34" charset="0"/>
                <a:cs typeface="Times New Roman" panose="02020603050405020304" pitchFamily="18" charset="0"/>
              </a:rPr>
              <a:t>, M., et al., 2018). </a:t>
            </a:r>
            <a:r>
              <a:rPr lang="en-US" sz="1400" kern="100" dirty="0">
                <a:effectLst/>
                <a:ea typeface="Calibri" panose="020F0502020204030204" pitchFamily="34" charset="0"/>
                <a:cs typeface="Times New Roman" panose="02020603050405020304" pitchFamily="18" charset="0"/>
              </a:rPr>
              <a:t> </a:t>
            </a:r>
          </a:p>
          <a:p>
            <a:pPr algn="just">
              <a:lnSpc>
                <a:spcPct val="150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Similarly, </a:t>
            </a:r>
            <a:r>
              <a:rPr lang="en-US" sz="1400" kern="100" dirty="0" err="1">
                <a:effectLst/>
                <a:ea typeface="Calibri" panose="020F0502020204030204" pitchFamily="34" charset="0"/>
                <a:cs typeface="Times New Roman" panose="02020603050405020304" pitchFamily="18" charset="0"/>
              </a:rPr>
              <a:t>Furey</a:t>
            </a:r>
            <a:r>
              <a:rPr lang="en-US" sz="1400" kern="100" dirty="0">
                <a:effectLst/>
                <a:ea typeface="Calibri" panose="020F0502020204030204" pitchFamily="34" charset="0"/>
                <a:cs typeface="Times New Roman" panose="02020603050405020304" pitchFamily="18" charset="0"/>
              </a:rPr>
              <a:t> et al. (2023) also employed SVM for cancer tissue classification with a linear kernel and attained </a:t>
            </a:r>
            <a:r>
              <a:rPr lang="en-US" sz="1400" kern="100" dirty="0">
                <a:solidFill>
                  <a:schemeClr val="tx1"/>
                </a:solidFill>
                <a:effectLst/>
                <a:ea typeface="Calibri" panose="020F0502020204030204" pitchFamily="34" charset="0"/>
                <a:cs typeface="Times New Roman" panose="02020603050405020304" pitchFamily="18" charset="0"/>
              </a:rPr>
              <a:t>a</a:t>
            </a:r>
            <a:r>
              <a:rPr lang="en-US" sz="1400" u="sng" kern="100" dirty="0">
                <a:solidFill>
                  <a:srgbClr val="C00000"/>
                </a:solidFill>
                <a:effectLst/>
                <a:ea typeface="Calibri" panose="020F0502020204030204" pitchFamily="34" charset="0"/>
                <a:cs typeface="Times New Roman" panose="02020603050405020304" pitchFamily="18" charset="0"/>
              </a:rPr>
              <a:t> 93.4%</a:t>
            </a:r>
            <a:r>
              <a:rPr lang="en-US" sz="1400" kern="100" dirty="0">
                <a:effectLst/>
                <a:ea typeface="Calibri" panose="020F0502020204030204" pitchFamily="34" charset="0"/>
                <a:cs typeface="Times New Roman" panose="02020603050405020304" pitchFamily="18" charset="0"/>
              </a:rPr>
              <a:t> accuracy. </a:t>
            </a:r>
          </a:p>
          <a:p>
            <a:pPr algn="just">
              <a:lnSpc>
                <a:spcPct val="150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Later, this work was extended by Zheng et al. (2022) by delivering a K-SVM hybrid model for WDBC dataset classification and acquiring </a:t>
            </a:r>
            <a:r>
              <a:rPr lang="en-US" sz="1400" u="sng" kern="100" dirty="0">
                <a:solidFill>
                  <a:srgbClr val="C00000"/>
                </a:solidFill>
                <a:effectLst/>
                <a:ea typeface="Calibri" panose="020F0502020204030204" pitchFamily="34" charset="0"/>
                <a:cs typeface="Times New Roman" panose="02020603050405020304" pitchFamily="18" charset="0"/>
              </a:rPr>
              <a:t>97%</a:t>
            </a:r>
            <a:r>
              <a:rPr lang="en-US" sz="1400" kern="100" dirty="0">
                <a:effectLst/>
                <a:ea typeface="Calibri" panose="020F0502020204030204" pitchFamily="34" charset="0"/>
                <a:cs typeface="Times New Roman" panose="02020603050405020304" pitchFamily="18" charset="0"/>
              </a:rPr>
              <a:t> accuracy.  </a:t>
            </a:r>
          </a:p>
          <a:p>
            <a:pPr algn="just">
              <a:lnSpc>
                <a:spcPct val="150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Meanwhile, some other researchers worked on different classifiers, such as </a:t>
            </a:r>
            <a:r>
              <a:rPr lang="en-US" sz="1400" kern="100" dirty="0" err="1">
                <a:effectLst/>
                <a:ea typeface="Calibri" panose="020F0502020204030204" pitchFamily="34" charset="0"/>
                <a:cs typeface="Times New Roman" panose="02020603050405020304" pitchFamily="18" charset="0"/>
              </a:rPr>
              <a:t>Seddik</a:t>
            </a:r>
            <a:r>
              <a:rPr lang="en-US" sz="1400" kern="100" dirty="0">
                <a:effectLst/>
                <a:ea typeface="Calibri" panose="020F0502020204030204" pitchFamily="34" charset="0"/>
                <a:cs typeface="Times New Roman" panose="02020603050405020304" pitchFamily="18" charset="0"/>
              </a:rPr>
              <a:t> et al. (2023), who proposed a method based on tumor variables for a binary logistic model to diagnose BC WDBC data and secure good results. </a:t>
            </a:r>
          </a:p>
          <a:p>
            <a:pPr algn="just">
              <a:lnSpc>
                <a:spcPct val="150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Likewise, Mert et al. (2023) used a KNN classifier to predict breast cancer by designing a feature reduction method with independent component analysis. It distributed the features with reduced one feature and 30 features and computed the performance, and attained </a:t>
            </a:r>
            <a:r>
              <a:rPr lang="en-US" sz="1400" u="sng" kern="100" dirty="0">
                <a:solidFill>
                  <a:srgbClr val="C00000"/>
                </a:solidFill>
                <a:effectLst/>
                <a:ea typeface="Calibri" panose="020F0502020204030204" pitchFamily="34" charset="0"/>
                <a:cs typeface="Times New Roman" panose="02020603050405020304" pitchFamily="18" charset="0"/>
              </a:rPr>
              <a:t>91%</a:t>
            </a:r>
            <a:r>
              <a:rPr lang="en-US" sz="1400" kern="100" dirty="0">
                <a:effectLst/>
                <a:ea typeface="Calibri" panose="020F0502020204030204" pitchFamily="34" charset="0"/>
                <a:cs typeface="Times New Roman" panose="02020603050405020304" pitchFamily="18" charset="0"/>
              </a:rPr>
              <a:t> accuracy. </a:t>
            </a:r>
          </a:p>
        </p:txBody>
      </p:sp>
    </p:spTree>
    <p:extLst>
      <p:ext uri="{BB962C8B-B14F-4D97-AF65-F5344CB8AC3E}">
        <p14:creationId xmlns:p14="http://schemas.microsoft.com/office/powerpoint/2010/main" val="315088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2400" dirty="0">
                <a:cs typeface="Segoe UI" panose="020B0502040204020203" pitchFamily="34" charset="0"/>
              </a:rPr>
              <a:t>What is machine learning and why we are using it ?</a:t>
            </a:r>
            <a:endParaRPr lang="en-US" sz="2400" dirty="0">
              <a:cs typeface="Segoe UI Light" panose="020B0502040204020203" pitchFamily="34" charset="0"/>
            </a:endParaRPr>
          </a:p>
        </p:txBody>
      </p:sp>
      <p:sp>
        <p:nvSpPr>
          <p:cNvPr id="38" name="Content Placeholder 17"/>
          <p:cNvSpPr txBox="1">
            <a:spLocks/>
          </p:cNvSpPr>
          <p:nvPr/>
        </p:nvSpPr>
        <p:spPr>
          <a:xfrm>
            <a:off x="606391" y="2536007"/>
            <a:ext cx="4953763" cy="19416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Aft>
                <a:spcPts val="600"/>
              </a:spcAft>
              <a:defRPr/>
            </a:pPr>
            <a:r>
              <a:rPr lang="en-US" b="1" dirty="0">
                <a:latin typeface="Segoe UI" panose="020B0502040204020203" pitchFamily="34" charset="0"/>
                <a:cs typeface="Segoe UI" panose="020B0502040204020203" pitchFamily="34" charset="0"/>
              </a:rPr>
              <a:t>Machine learning </a:t>
            </a:r>
            <a:r>
              <a:rPr lang="en-US" dirty="0">
                <a:latin typeface="Segoe UI" panose="020B0502040204020203" pitchFamily="34" charset="0"/>
                <a:cs typeface="Segoe UI" panose="020B0502040204020203" pitchFamily="34" charset="0"/>
              </a:rPr>
              <a:t>is a field of</a:t>
            </a:r>
            <a:r>
              <a:rPr lang="en-US" b="1" dirty="0">
                <a:latin typeface="Segoe UI" panose="020B0502040204020203" pitchFamily="34" charset="0"/>
                <a:cs typeface="Segoe UI" panose="020B0502040204020203" pitchFamily="34" charset="0"/>
              </a:rPr>
              <a:t> Artificial intelligence </a:t>
            </a:r>
            <a:r>
              <a:rPr lang="en-US" dirty="0">
                <a:latin typeface="Segoe UI" panose="020B0502040204020203" pitchFamily="34" charset="0"/>
                <a:cs typeface="Segoe UI" panose="020B0502040204020203" pitchFamily="34" charset="0"/>
              </a:rPr>
              <a:t>that uses statistical technique to give computer system the ability to “learn” (e.g., progressively improve performance on a specific task) from data, without being explicitly programmed </a:t>
            </a:r>
            <a:endParaRPr lang="en-US" b="1"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F5DB5C0-F6E4-1FE4-F8EC-E95A46844920}"/>
              </a:ext>
            </a:extLst>
          </p:cNvPr>
          <p:cNvPicPr>
            <a:picLocks noChangeAspect="1"/>
          </p:cNvPicPr>
          <p:nvPr/>
        </p:nvPicPr>
        <p:blipFill>
          <a:blip r:embed="rId2"/>
          <a:stretch>
            <a:fillRect/>
          </a:stretch>
        </p:blipFill>
        <p:spPr>
          <a:xfrm>
            <a:off x="5929162" y="1617482"/>
            <a:ext cx="5419023" cy="4494560"/>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4629-F09E-5D18-12E6-4F5C193E3000}"/>
              </a:ext>
            </a:extLst>
          </p:cNvPr>
          <p:cNvSpPr>
            <a:spLocks noGrp="1"/>
          </p:cNvSpPr>
          <p:nvPr>
            <p:ph type="title"/>
          </p:nvPr>
        </p:nvSpPr>
        <p:spPr>
          <a:xfrm>
            <a:off x="521207" y="419180"/>
            <a:ext cx="6877119" cy="640080"/>
          </a:xfrm>
        </p:spPr>
        <p:txBody>
          <a:bodyPr/>
          <a:lstStyle/>
          <a:p>
            <a:r>
              <a:rPr lang="en-US" dirty="0">
                <a:latin typeface="Segoe UI Light" panose="020B0502040204020203" pitchFamily="34" charset="0"/>
                <a:cs typeface="Segoe UI Light" panose="020B0502040204020203" pitchFamily="34" charset="0"/>
              </a:rPr>
              <a:t>overview</a:t>
            </a:r>
            <a:endParaRPr lang="en-US" dirty="0"/>
          </a:p>
        </p:txBody>
      </p:sp>
      <p:sp>
        <p:nvSpPr>
          <p:cNvPr id="6" name="Content Placeholder 17">
            <a:extLst>
              <a:ext uri="{FF2B5EF4-FFF2-40B4-BE49-F238E27FC236}">
                <a16:creationId xmlns:a16="http://schemas.microsoft.com/office/drawing/2014/main" id="{08DD3699-2639-E6F1-9B18-C89826EA1D09}"/>
              </a:ext>
            </a:extLst>
          </p:cNvPr>
          <p:cNvSpPr txBox="1">
            <a:spLocks/>
          </p:cNvSpPr>
          <p:nvPr/>
        </p:nvSpPr>
        <p:spPr>
          <a:xfrm>
            <a:off x="606392" y="1324976"/>
            <a:ext cx="10972799" cy="51138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Bef>
                <a:spcPts val="0"/>
              </a:spcBef>
              <a:spcAft>
                <a:spcPts val="800"/>
              </a:spcAft>
            </a:pPr>
            <a:r>
              <a:rPr lang="en-US" sz="1300" dirty="0">
                <a:cs typeface="Times New Roman" panose="02020603050405020304" pitchFamily="18" charset="0"/>
              </a:rPr>
              <a:t>In this research, four different prediction models were formulated with four machine learning algorithms such as </a:t>
            </a:r>
            <a:r>
              <a:rPr lang="en-US" sz="1300" u="sng" dirty="0">
                <a:solidFill>
                  <a:srgbClr val="C00000"/>
                </a:solidFill>
                <a:cs typeface="Times New Roman" panose="02020603050405020304" pitchFamily="18" charset="0"/>
              </a:rPr>
              <a:t>SVM, KNN, LR, and EC </a:t>
            </a:r>
            <a:r>
              <a:rPr lang="en-US" sz="1300" dirty="0">
                <a:cs typeface="Times New Roman" panose="02020603050405020304" pitchFamily="18" charset="0"/>
              </a:rPr>
              <a:t>to deal with a massive volume of tumor features for the extraction of essential information for the diagnosis of BC.  </a:t>
            </a:r>
          </a:p>
          <a:p>
            <a:pPr>
              <a:lnSpc>
                <a:spcPct val="200000"/>
              </a:lnSpc>
              <a:spcBef>
                <a:spcPts val="0"/>
              </a:spcBef>
              <a:spcAft>
                <a:spcPts val="800"/>
              </a:spcAft>
            </a:pPr>
            <a:r>
              <a:rPr lang="en-US" sz="1300" dirty="0">
                <a:cs typeface="Times New Roman" panose="02020603050405020304" pitchFamily="18" charset="0"/>
              </a:rPr>
              <a:t>The objective was to explore an </a:t>
            </a:r>
            <a:r>
              <a:rPr lang="en-US" sz="1300" u="sng" dirty="0">
                <a:solidFill>
                  <a:srgbClr val="C00000"/>
                </a:solidFill>
                <a:cs typeface="Times New Roman" panose="02020603050405020304" pitchFamily="18" charset="0"/>
              </a:rPr>
              <a:t>accurate and efficient prediction </a:t>
            </a:r>
            <a:r>
              <a:rPr lang="en-US" sz="1300" dirty="0">
                <a:cs typeface="Times New Roman" panose="02020603050405020304" pitchFamily="18" charset="0"/>
              </a:rPr>
              <a:t>model for tumor classification by using DM techniques such as DET, Feature Distribution, Elimination, and Constructing a Hyperparameter for the practical analysis of WDBC.</a:t>
            </a:r>
          </a:p>
          <a:p>
            <a:pPr>
              <a:lnSpc>
                <a:spcPct val="200000"/>
              </a:lnSpc>
              <a:spcBef>
                <a:spcPts val="0"/>
              </a:spcBef>
              <a:spcAft>
                <a:spcPts val="800"/>
              </a:spcAft>
            </a:pPr>
            <a:r>
              <a:rPr lang="en-US" sz="1300" dirty="0">
                <a:cs typeface="Times New Roman" panose="02020603050405020304" pitchFamily="18" charset="0"/>
              </a:rPr>
              <a:t>These techniques enabled the machine learning predictive models to improve accuracy and enhance diagnostic efficiency.</a:t>
            </a:r>
            <a:endParaRPr lang="en-US" sz="1300" dirty="0">
              <a:effectLst/>
              <a:ea typeface="Calibri" panose="020F0502020204030204" pitchFamily="34" charset="0"/>
              <a:cs typeface="Times New Roman" panose="02020603050405020304" pitchFamily="18" charset="0"/>
            </a:endParaRPr>
          </a:p>
        </p:txBody>
      </p:sp>
      <p:sp>
        <p:nvSpPr>
          <p:cNvPr id="3" name="Oval 2">
            <a:extLst>
              <a:ext uri="{FF2B5EF4-FFF2-40B4-BE49-F238E27FC236}">
                <a16:creationId xmlns:a16="http://schemas.microsoft.com/office/drawing/2014/main" id="{032E92AA-49C9-837B-6079-42B05EE81544}"/>
              </a:ext>
            </a:extLst>
          </p:cNvPr>
          <p:cNvSpPr/>
          <p:nvPr/>
        </p:nvSpPr>
        <p:spPr>
          <a:xfrm>
            <a:off x="1193537" y="3858128"/>
            <a:ext cx="2252312" cy="1424539"/>
          </a:xfrm>
          <a:prstGeom prst="ellipse">
            <a:avLst/>
          </a:prstGeom>
          <a:solidFill>
            <a:srgbClr val="D24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Brest cancer </a:t>
            </a:r>
          </a:p>
          <a:p>
            <a:pPr algn="ctr"/>
            <a:r>
              <a:rPr lang="en-US" dirty="0">
                <a:ln w="0"/>
                <a:solidFill>
                  <a:schemeClr val="tx1"/>
                </a:solidFill>
                <a:effectLst>
                  <a:outerShdw blurRad="38100" dist="19050" dir="2700000" algn="tl" rotWithShape="0">
                    <a:schemeClr val="dk1">
                      <a:alpha val="40000"/>
                    </a:schemeClr>
                  </a:outerShdw>
                </a:effectLst>
              </a:rPr>
              <a:t>Data set</a:t>
            </a:r>
          </a:p>
        </p:txBody>
      </p:sp>
      <p:sp>
        <p:nvSpPr>
          <p:cNvPr id="4" name="Plus Sign 3">
            <a:extLst>
              <a:ext uri="{FF2B5EF4-FFF2-40B4-BE49-F238E27FC236}">
                <a16:creationId xmlns:a16="http://schemas.microsoft.com/office/drawing/2014/main" id="{452DC876-7EDA-4000-C716-06A6F202EA35}"/>
              </a:ext>
            </a:extLst>
          </p:cNvPr>
          <p:cNvSpPr/>
          <p:nvPr/>
        </p:nvSpPr>
        <p:spPr>
          <a:xfrm>
            <a:off x="3580600" y="4055445"/>
            <a:ext cx="1135781" cy="1029904"/>
          </a:xfrm>
          <a:prstGeom prst="mathPlus">
            <a:avLst/>
          </a:prstGeom>
          <a:solidFill>
            <a:srgbClr val="D24726"/>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5B320043-E9AB-D32D-B2DA-FA83A74D9273}"/>
              </a:ext>
            </a:extLst>
          </p:cNvPr>
          <p:cNvSpPr/>
          <p:nvPr/>
        </p:nvSpPr>
        <p:spPr>
          <a:xfrm>
            <a:off x="4878421" y="3858128"/>
            <a:ext cx="2252312" cy="1424539"/>
          </a:xfrm>
          <a:prstGeom prst="ellipse">
            <a:avLst/>
          </a:prstGeom>
          <a:solidFill>
            <a:srgbClr val="D24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Machine</a:t>
            </a:r>
            <a:br>
              <a:rPr lang="en-US" dirty="0">
                <a:ln w="0"/>
                <a:solidFill>
                  <a:schemeClr val="tx1"/>
                </a:solidFill>
                <a:effectLst>
                  <a:outerShdw blurRad="38100" dist="19050" dir="2700000" algn="tl" rotWithShape="0">
                    <a:schemeClr val="dk1">
                      <a:alpha val="40000"/>
                    </a:schemeClr>
                  </a:outerShdw>
                </a:effectLst>
              </a:rPr>
            </a:br>
            <a:r>
              <a:rPr lang="en-US" dirty="0">
                <a:ln w="0"/>
                <a:solidFill>
                  <a:schemeClr val="tx1"/>
                </a:solidFill>
                <a:effectLst>
                  <a:outerShdw blurRad="38100" dist="19050" dir="2700000" algn="tl" rotWithShape="0">
                    <a:schemeClr val="dk1">
                      <a:alpha val="40000"/>
                    </a:schemeClr>
                  </a:outerShdw>
                </a:effectLst>
              </a:rPr>
              <a:t>learning</a:t>
            </a:r>
          </a:p>
        </p:txBody>
      </p:sp>
      <p:sp>
        <p:nvSpPr>
          <p:cNvPr id="7" name="Equals 6">
            <a:extLst>
              <a:ext uri="{FF2B5EF4-FFF2-40B4-BE49-F238E27FC236}">
                <a16:creationId xmlns:a16="http://schemas.microsoft.com/office/drawing/2014/main" id="{7C9D6311-CD0F-EB90-00C4-DB6424C9DAEC}"/>
              </a:ext>
            </a:extLst>
          </p:cNvPr>
          <p:cNvSpPr/>
          <p:nvPr/>
        </p:nvSpPr>
        <p:spPr>
          <a:xfrm>
            <a:off x="7295953" y="4190199"/>
            <a:ext cx="1039528" cy="760396"/>
          </a:xfrm>
          <a:prstGeom prst="mathEqual">
            <a:avLst/>
          </a:prstGeom>
          <a:solidFill>
            <a:srgbClr val="D24726"/>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8" name="Oval 7">
            <a:extLst>
              <a:ext uri="{FF2B5EF4-FFF2-40B4-BE49-F238E27FC236}">
                <a16:creationId xmlns:a16="http://schemas.microsoft.com/office/drawing/2014/main" id="{24E7879B-5ADA-6516-EA15-A4554AF74DEE}"/>
              </a:ext>
            </a:extLst>
          </p:cNvPr>
          <p:cNvSpPr/>
          <p:nvPr/>
        </p:nvSpPr>
        <p:spPr>
          <a:xfrm>
            <a:off x="8505556" y="3858128"/>
            <a:ext cx="2252312" cy="1424539"/>
          </a:xfrm>
          <a:prstGeom prst="ellipse">
            <a:avLst/>
          </a:prstGeom>
          <a:solidFill>
            <a:srgbClr val="D24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Diagnosis</a:t>
            </a:r>
          </a:p>
        </p:txBody>
      </p:sp>
    </p:spTree>
    <p:extLst>
      <p:ext uri="{BB962C8B-B14F-4D97-AF65-F5344CB8AC3E}">
        <p14:creationId xmlns:p14="http://schemas.microsoft.com/office/powerpoint/2010/main" val="277889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0DCC-E188-E0FD-5463-0BACBB9FB4AD}"/>
              </a:ext>
            </a:extLst>
          </p:cNvPr>
          <p:cNvSpPr>
            <a:spLocks noGrp="1"/>
          </p:cNvSpPr>
          <p:nvPr>
            <p:ph type="title"/>
          </p:nvPr>
        </p:nvSpPr>
        <p:spPr>
          <a:xfrm>
            <a:off x="581026" y="586507"/>
            <a:ext cx="11201400" cy="558800"/>
          </a:xfrm>
        </p:spPr>
        <p:txBody>
          <a:bodyPr>
            <a:normAutofit/>
          </a:bodyPr>
          <a:lstStyle/>
          <a:p>
            <a:r>
              <a:rPr lang="en-US" dirty="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A9CFF81-6DD4-A0AC-B890-7A909482F8D7}"/>
              </a:ext>
            </a:extLst>
          </p:cNvPr>
          <p:cNvSpPr>
            <a:spLocks noGrp="1"/>
          </p:cNvSpPr>
          <p:nvPr>
            <p:ph idx="1"/>
          </p:nvPr>
        </p:nvSpPr>
        <p:spPr>
          <a:xfrm>
            <a:off x="581026" y="1357162"/>
            <a:ext cx="11027042" cy="5529714"/>
          </a:xfrm>
        </p:spPr>
        <p:txBody>
          <a:bodyPr>
            <a:noAutofit/>
          </a:bodyPr>
          <a:lstStyle/>
          <a:p>
            <a:pPr marL="342900" marR="0" lvl="0" indent="-342900">
              <a:lnSpc>
                <a:spcPct val="200000"/>
              </a:lnSpc>
              <a:spcBef>
                <a:spcPts val="0"/>
              </a:spcBef>
              <a:spcAft>
                <a:spcPts val="0"/>
              </a:spcAft>
              <a:buFont typeface="Arial" panose="020B0604020202020204" pitchFamily="34" charset="0"/>
              <a:buChar char="•"/>
            </a:pPr>
            <a:r>
              <a:rPr lang="en-US" sz="1300" dirty="0">
                <a:effectLst/>
                <a:ea typeface="Calibri" panose="020F0502020204030204" pitchFamily="34" charset="0"/>
                <a:cs typeface="Calibri" panose="020F0502020204030204" pitchFamily="34" charset="0"/>
              </a:rPr>
              <a:t>With the WDBC BC dataset, which improved in quality by identifying the tumor and classifying it as benign or malignant, we looked at 4-prediction ML algorithms such as SVM, KNN, LR as well as EC. </a:t>
            </a:r>
            <a:endParaRPr lang="en-US" sz="13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1300" dirty="0">
                <a:effectLst/>
                <a:ea typeface="Calibri" panose="020F0502020204030204" pitchFamily="34" charset="0"/>
                <a:cs typeface="Calibri" panose="020F0502020204030204" pitchFamily="34" charset="0"/>
              </a:rPr>
              <a:t>Before putting several ML classifiers into use as prediction models, these methods the forecasting methods to reach their highest levels of diagnosis accuracy for BC. </a:t>
            </a:r>
            <a:endParaRPr lang="en-US" sz="13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Arial" panose="020B0604020202020204" pitchFamily="34" charset="0"/>
              <a:buChar char="•"/>
            </a:pPr>
            <a:r>
              <a:rPr lang="en-US" sz="1300" dirty="0">
                <a:effectLst/>
                <a:ea typeface="Calibri" panose="020F0502020204030204" pitchFamily="34" charset="0"/>
                <a:cs typeface="Calibri" panose="020F0502020204030204" pitchFamily="34" charset="0"/>
              </a:rPr>
              <a:t>We design tests to verify the models' time complexity prediction as well as classification accuracy, and we provide comparative analysis with literature review as well as different evaluation matrices.</a:t>
            </a:r>
          </a:p>
        </p:txBody>
      </p:sp>
      <p:sp>
        <p:nvSpPr>
          <p:cNvPr id="4" name="Rectangle 3">
            <a:extLst>
              <a:ext uri="{FF2B5EF4-FFF2-40B4-BE49-F238E27FC236}">
                <a16:creationId xmlns:a16="http://schemas.microsoft.com/office/drawing/2014/main" id="{3589EED0-4363-DE16-C933-036CEA9AEFEA}"/>
              </a:ext>
            </a:extLst>
          </p:cNvPr>
          <p:cNvSpPr/>
          <p:nvPr/>
        </p:nvSpPr>
        <p:spPr>
          <a:xfrm>
            <a:off x="1713300" y="4360244"/>
            <a:ext cx="2127183" cy="1140594"/>
          </a:xfrm>
          <a:prstGeom prst="rect">
            <a:avLst/>
          </a:prstGeom>
          <a:solidFill>
            <a:srgbClr val="D24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Classify</a:t>
            </a:r>
            <a:endParaRPr lang="en-US" dirty="0">
              <a:ln w="22225">
                <a:solidFill>
                  <a:schemeClr val="accent2"/>
                </a:solidFill>
                <a:prstDash val="solid"/>
              </a:ln>
              <a:solidFill>
                <a:schemeClr val="accent2">
                  <a:lumMod val="40000"/>
                  <a:lumOff val="60000"/>
                </a:schemeClr>
              </a:solidFill>
            </a:endParaRPr>
          </a:p>
        </p:txBody>
      </p:sp>
      <p:sp>
        <p:nvSpPr>
          <p:cNvPr id="5" name="Arrow: Right 4">
            <a:extLst>
              <a:ext uri="{FF2B5EF4-FFF2-40B4-BE49-F238E27FC236}">
                <a16:creationId xmlns:a16="http://schemas.microsoft.com/office/drawing/2014/main" id="{1BA1CE69-D7BB-C241-458F-CCF054131142}"/>
              </a:ext>
            </a:extLst>
          </p:cNvPr>
          <p:cNvSpPr/>
          <p:nvPr/>
        </p:nvSpPr>
        <p:spPr>
          <a:xfrm>
            <a:off x="4138867" y="4639377"/>
            <a:ext cx="750771" cy="558800"/>
          </a:xfrm>
          <a:prstGeom prst="rightArrow">
            <a:avLst/>
          </a:prstGeom>
          <a:solidFill>
            <a:srgbClr val="D2472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2E40379A-9169-4D58-82A5-D550B2F6C293}"/>
              </a:ext>
            </a:extLst>
          </p:cNvPr>
          <p:cNvSpPr/>
          <p:nvPr/>
        </p:nvSpPr>
        <p:spPr>
          <a:xfrm>
            <a:off x="5225419" y="4319604"/>
            <a:ext cx="2127183" cy="1140594"/>
          </a:xfrm>
          <a:prstGeom prst="rect">
            <a:avLst/>
          </a:prstGeom>
          <a:solidFill>
            <a:srgbClr val="D24726"/>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Prediction</a:t>
            </a:r>
            <a:endParaRPr lang="en-US" dirty="0">
              <a:ln w="22225">
                <a:solidFill>
                  <a:schemeClr val="accent2"/>
                </a:solidFill>
                <a:prstDash val="solid"/>
              </a:ln>
              <a:solidFill>
                <a:schemeClr val="accent2">
                  <a:lumMod val="40000"/>
                  <a:lumOff val="60000"/>
                </a:schemeClr>
              </a:solidFill>
            </a:endParaRPr>
          </a:p>
        </p:txBody>
      </p:sp>
      <p:sp>
        <p:nvSpPr>
          <p:cNvPr id="7" name="Arrow: Right 6">
            <a:extLst>
              <a:ext uri="{FF2B5EF4-FFF2-40B4-BE49-F238E27FC236}">
                <a16:creationId xmlns:a16="http://schemas.microsoft.com/office/drawing/2014/main" id="{91585535-ACB5-15C0-081C-53DDF828CA2C}"/>
              </a:ext>
            </a:extLst>
          </p:cNvPr>
          <p:cNvSpPr/>
          <p:nvPr/>
        </p:nvSpPr>
        <p:spPr>
          <a:xfrm>
            <a:off x="7688383" y="4639377"/>
            <a:ext cx="750771" cy="558800"/>
          </a:xfrm>
          <a:prstGeom prst="rightArrow">
            <a:avLst/>
          </a:prstGeom>
          <a:solidFill>
            <a:srgbClr val="D24726"/>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E11F6E35-8C42-1D84-E457-FD26FD82ECD8}"/>
              </a:ext>
            </a:extLst>
          </p:cNvPr>
          <p:cNvSpPr/>
          <p:nvPr/>
        </p:nvSpPr>
        <p:spPr>
          <a:xfrm>
            <a:off x="8695525" y="4348480"/>
            <a:ext cx="2127183" cy="1140594"/>
          </a:xfrm>
          <a:prstGeom prst="rect">
            <a:avLst/>
          </a:prstGeom>
          <a:solidFill>
            <a:srgbClr val="D24726"/>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Testing</a:t>
            </a:r>
            <a:endParaRPr lang="en-US"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6584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09E9-1C02-0711-735B-2955597CDF76}"/>
              </a:ext>
            </a:extLst>
          </p:cNvPr>
          <p:cNvSpPr>
            <a:spLocks noGrp="1"/>
          </p:cNvSpPr>
          <p:nvPr>
            <p:ph type="title"/>
          </p:nvPr>
        </p:nvSpPr>
        <p:spPr>
          <a:xfrm>
            <a:off x="304800" y="365126"/>
            <a:ext cx="11658600" cy="76835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Proposed Methodology</a:t>
            </a:r>
            <a:endParaRPr lang="en-US" sz="4000" dirty="0"/>
          </a:p>
        </p:txBody>
      </p:sp>
      <p:sp>
        <p:nvSpPr>
          <p:cNvPr id="3" name="Content Placeholder 2">
            <a:extLst>
              <a:ext uri="{FF2B5EF4-FFF2-40B4-BE49-F238E27FC236}">
                <a16:creationId xmlns:a16="http://schemas.microsoft.com/office/drawing/2014/main" id="{A1D9C391-79B9-15C7-D4F1-A69B03E4272F}"/>
              </a:ext>
            </a:extLst>
          </p:cNvPr>
          <p:cNvSpPr>
            <a:spLocks noGrp="1"/>
          </p:cNvSpPr>
          <p:nvPr>
            <p:ph idx="1"/>
          </p:nvPr>
        </p:nvSpPr>
        <p:spPr>
          <a:xfrm>
            <a:off x="616016" y="1362075"/>
            <a:ext cx="10972801" cy="4730717"/>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List of Machine Learning algorithms below:</a:t>
            </a:r>
          </a:p>
          <a:p>
            <a:pPr marL="514350" indent="-51435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Support Vector Classification (SVC)</a:t>
            </a:r>
          </a:p>
          <a:p>
            <a:pPr marL="514350" indent="-51435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Linear Regression (LR) </a:t>
            </a:r>
            <a:r>
              <a:rPr lang="en-US" sz="1400" kern="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Hasan, A.S.M.T.; et al., 2022</a:t>
            </a:r>
            <a:r>
              <a:rPr lang="en-US" sz="1400" kern="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514350" indent="-514350" algn="just">
              <a:lnSpc>
                <a:spcPct val="150000"/>
              </a:lnSpc>
              <a:buFont typeface="+mj-lt"/>
              <a:buAutoNum type="arabicPeriod"/>
            </a:pPr>
            <a:r>
              <a:rPr lang="en-US" sz="1400" kern="0" dirty="0">
                <a:solidFill>
                  <a:srgbClr val="252525"/>
                </a:solidFill>
                <a:latin typeface="Times New Roman" panose="02020603050405020304" pitchFamily="18" charset="0"/>
                <a:cs typeface="Times New Roman" panose="02020603050405020304" pitchFamily="18" charset="0"/>
              </a:rPr>
              <a:t>K-Nearest Neighbor (KNN) </a:t>
            </a:r>
            <a:r>
              <a:rPr lang="en-US" sz="1400" kern="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Soham Chattopadhyay</a:t>
            </a: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 et al., 2022</a:t>
            </a:r>
            <a:r>
              <a:rPr lang="en-US" sz="1400" kern="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514350" indent="-51435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Random Forest (EC) </a:t>
            </a:r>
            <a:r>
              <a:rPr lang="en-US" sz="1400" kern="0" dirty="0">
                <a:solidFill>
                  <a:srgbClr val="252525"/>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4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Hager Saleh, et al., 2022</a:t>
            </a:r>
            <a:r>
              <a:rPr lang="en-US" sz="1400" kern="0" dirty="0">
                <a:effectLst/>
                <a:latin typeface="Times New Roman" panose="02020603050405020304" pitchFamily="18" charset="0"/>
                <a:ea typeface="Calibri" panose="020F0502020204030204" pitchFamily="34" charset="0"/>
                <a:cs typeface="Times New Roman" panose="02020603050405020304" pitchFamily="18" charset="0"/>
              </a:rPr>
              <a:t>)</a:t>
            </a:r>
          </a:p>
          <a:p>
            <a:pPr marL="514350" indent="-514350" algn="just">
              <a:lnSpc>
                <a:spcPct val="150000"/>
              </a:lnSpc>
              <a:buFont typeface="+mj-lt"/>
              <a:buAutoNum type="arabicPeriod"/>
            </a:pPr>
            <a:r>
              <a:rPr lang="en-US" sz="1400" kern="0" dirty="0">
                <a:latin typeface="Times New Roman" panose="02020603050405020304" pitchFamily="18" charset="0"/>
                <a:ea typeface="Calibri" panose="020F0502020204030204" pitchFamily="34" charset="0"/>
                <a:cs typeface="Times New Roman" panose="02020603050405020304" pitchFamily="18" charset="0"/>
              </a:rPr>
              <a:t>Decision Tree</a:t>
            </a:r>
          </a:p>
          <a:p>
            <a:pPr marL="514350" indent="-514350" algn="just">
              <a:lnSpc>
                <a:spcPct val="150000"/>
              </a:lnSpc>
              <a:buFont typeface="+mj-lt"/>
              <a:buAutoNum type="arabicPeriod"/>
            </a:pPr>
            <a:r>
              <a:rPr lang="en-US" sz="1400" kern="0" dirty="0">
                <a:latin typeface="Times New Roman" panose="02020603050405020304" pitchFamily="18" charset="0"/>
                <a:ea typeface="Calibri" panose="020F0502020204030204" pitchFamily="34" charset="0"/>
                <a:cs typeface="Times New Roman" panose="02020603050405020304" pitchFamily="18" charset="0"/>
              </a:rPr>
              <a:t>Gradient Boosting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33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CFC2-07ED-8517-F63D-D576E9E8B8C8}"/>
              </a:ext>
            </a:extLst>
          </p:cNvPr>
          <p:cNvSpPr>
            <a:spLocks noGrp="1"/>
          </p:cNvSpPr>
          <p:nvPr>
            <p:ph type="title"/>
          </p:nvPr>
        </p:nvSpPr>
        <p:spPr>
          <a:xfrm>
            <a:off x="490889" y="479425"/>
            <a:ext cx="10992050" cy="682625"/>
          </a:xfrm>
        </p:spPr>
        <p:txBody>
          <a:bodyPr>
            <a:normAutofit/>
          </a:bodyPr>
          <a:lstStyle/>
          <a:p>
            <a:r>
              <a:rPr lang="en-US" dirty="0">
                <a:cs typeface="Times New Roman" panose="02020603050405020304" pitchFamily="18" charset="0"/>
              </a:rPr>
              <a:t>Flow of Working</a:t>
            </a:r>
          </a:p>
        </p:txBody>
      </p:sp>
      <p:sp>
        <p:nvSpPr>
          <p:cNvPr id="3" name="Content Placeholder 2">
            <a:extLst>
              <a:ext uri="{FF2B5EF4-FFF2-40B4-BE49-F238E27FC236}">
                <a16:creationId xmlns:a16="http://schemas.microsoft.com/office/drawing/2014/main" id="{A1B3614B-42FB-4CD6-8D84-C8D964EA1235}"/>
              </a:ext>
            </a:extLst>
          </p:cNvPr>
          <p:cNvSpPr>
            <a:spLocks noGrp="1"/>
          </p:cNvSpPr>
          <p:nvPr>
            <p:ph idx="1"/>
          </p:nvPr>
        </p:nvSpPr>
        <p:spPr>
          <a:xfrm>
            <a:off x="342899" y="1162050"/>
            <a:ext cx="11534775" cy="54102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endParaRPr lang="en-US" dirty="0"/>
          </a:p>
          <a:p>
            <a:pPr marL="0" indent="0" algn="ctr">
              <a:buNone/>
            </a:pPr>
            <a:r>
              <a:rPr lang="en-US" sz="1600" dirty="0">
                <a:latin typeface="Times New Roman" panose="02020603050405020304" pitchFamily="18" charset="0"/>
                <a:cs typeface="Times New Roman" panose="02020603050405020304" pitchFamily="18" charset="0"/>
              </a:rPr>
              <a:t>Flow of Working</a:t>
            </a:r>
          </a:p>
        </p:txBody>
      </p:sp>
      <p:pic>
        <p:nvPicPr>
          <p:cNvPr id="5" name="Picture 4">
            <a:extLst>
              <a:ext uri="{FF2B5EF4-FFF2-40B4-BE49-F238E27FC236}">
                <a16:creationId xmlns:a16="http://schemas.microsoft.com/office/drawing/2014/main" id="{090FD10B-8726-E396-682B-D5736E42D0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1598" y="1725059"/>
            <a:ext cx="9817375" cy="4059723"/>
          </a:xfrm>
          <a:prstGeom prst="rect">
            <a:avLst/>
          </a:prstGeom>
          <a:solidFill>
            <a:srgbClr val="D24726"/>
          </a:solidFill>
          <a:ln>
            <a:noFill/>
          </a:ln>
        </p:spPr>
      </p:pic>
    </p:spTree>
    <p:extLst>
      <p:ext uri="{BB962C8B-B14F-4D97-AF65-F5344CB8AC3E}">
        <p14:creationId xmlns:p14="http://schemas.microsoft.com/office/powerpoint/2010/main" val="87752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Step 1: Collecting data</a:t>
            </a:r>
          </a:p>
        </p:txBody>
      </p:sp>
      <p:sp>
        <p:nvSpPr>
          <p:cNvPr id="5" name="Content Placeholder 4"/>
          <p:cNvSpPr>
            <a:spLocks noGrp="1"/>
          </p:cNvSpPr>
          <p:nvPr>
            <p:ph sz="half" idx="4294967295"/>
          </p:nvPr>
        </p:nvSpPr>
        <p:spPr>
          <a:xfrm>
            <a:off x="1204457" y="1341386"/>
            <a:ext cx="9401286" cy="1945641"/>
          </a:xfrm>
        </p:spPr>
        <p:txBody>
          <a:bodyPr vert="horz" lIns="91440" tIns="45720" rIns="91440" bIns="45720" rtlCol="0">
            <a:normAutofit fontScale="40000" lnSpcReduction="20000"/>
          </a:bodyPr>
          <a:lstStyle/>
          <a:p>
            <a:pPr marL="171450" indent="-171450">
              <a:spcAft>
                <a:spcPts val="600"/>
              </a:spcAft>
              <a:buFont typeface="Arial" panose="020B0604020202020204" pitchFamily="34" charset="0"/>
              <a:buChar char="•"/>
              <a:defRPr/>
            </a:pPr>
            <a:r>
              <a:rPr lang="en-US" sz="3000" dirty="0"/>
              <a:t>The WDBC dataset contains data from </a:t>
            </a:r>
            <a:r>
              <a:rPr lang="en-US" sz="3000" u="sng" dirty="0">
                <a:solidFill>
                  <a:srgbClr val="FF0000"/>
                </a:solidFill>
              </a:rPr>
              <a:t>569</a:t>
            </a:r>
            <a:r>
              <a:rPr lang="en-US" sz="3000" dirty="0"/>
              <a:t> patients and includes </a:t>
            </a:r>
            <a:r>
              <a:rPr lang="en-US" sz="3000" u="sng" dirty="0">
                <a:solidFill>
                  <a:srgbClr val="FF0000"/>
                </a:solidFill>
              </a:rPr>
              <a:t>10 breast tumor </a:t>
            </a:r>
            <a:r>
              <a:rPr lang="en-US" sz="3000" dirty="0"/>
              <a:t>feature characteristics. It was delivered by Dr. William H. Wolberg at the University of Wisconsin Madison's General Surgery Department in the USA.</a:t>
            </a:r>
          </a:p>
          <a:p>
            <a:pPr marL="171450" indent="-171450">
              <a:spcAft>
                <a:spcPts val="600"/>
              </a:spcAft>
              <a:buFont typeface="Arial" panose="020B0604020202020204" pitchFamily="34" charset="0"/>
              <a:buChar char="•"/>
              <a:defRPr/>
            </a:pPr>
            <a:r>
              <a:rPr lang="en-US" sz="3000" dirty="0"/>
              <a:t>WDBC dataset available on Kaggle website and dataset source link is here: (https://www.kaggle.com/code/meetnagadia/breast-cancer-classification/input) Based on the digital scan, cytological feature analysis was then carried out using software named </a:t>
            </a:r>
            <a:r>
              <a:rPr lang="en-US" sz="3000" dirty="0" err="1"/>
              <a:t>Xcyt</a:t>
            </a:r>
            <a:r>
              <a:rPr lang="en-US" sz="3000" dirty="0"/>
              <a:t>. Finally, the diagnosis of each sample such as Malignant (M) or Benign (B). </a:t>
            </a:r>
          </a:p>
          <a:p>
            <a:pPr marL="171450" indent="-171450">
              <a:spcAft>
                <a:spcPts val="600"/>
              </a:spcAft>
              <a:buFont typeface="Arial" panose="020B0604020202020204" pitchFamily="34" charset="0"/>
              <a:buChar char="•"/>
              <a:defRPr/>
            </a:pPr>
            <a:r>
              <a:rPr lang="en-US" sz="3000" dirty="0"/>
              <a:t>the breast cancer data includes </a:t>
            </a:r>
            <a:r>
              <a:rPr lang="en-US" sz="3000" u="sng" dirty="0">
                <a:solidFill>
                  <a:srgbClr val="FF0000"/>
                </a:solidFill>
              </a:rPr>
              <a:t>569 examples, each with 32 attributes.</a:t>
            </a:r>
            <a:endParaRPr lang="en-US" sz="1000" b="1" u="sng" dirty="0">
              <a:solidFill>
                <a:srgbClr val="FF0000"/>
              </a:solidFill>
              <a:latin typeface="+mj-lt"/>
              <a:cs typeface="Segoe UI" panose="020B0502040204020203" pitchFamily="34" charset="0"/>
            </a:endParaRPr>
          </a:p>
        </p:txBody>
      </p:sp>
      <p:pic>
        <p:nvPicPr>
          <p:cNvPr id="8" name="Picture 7">
            <a:extLst>
              <a:ext uri="{FF2B5EF4-FFF2-40B4-BE49-F238E27FC236}">
                <a16:creationId xmlns:a16="http://schemas.microsoft.com/office/drawing/2014/main" id="{75C49EAF-B434-86C3-F040-8AEBF8DEBDD6}"/>
              </a:ext>
            </a:extLst>
          </p:cNvPr>
          <p:cNvPicPr>
            <a:picLocks noChangeAspect="1"/>
          </p:cNvPicPr>
          <p:nvPr/>
        </p:nvPicPr>
        <p:blipFill>
          <a:blip r:embed="rId2"/>
          <a:stretch>
            <a:fillRect/>
          </a:stretch>
        </p:blipFill>
        <p:spPr>
          <a:xfrm>
            <a:off x="1174286" y="3287028"/>
            <a:ext cx="9673837" cy="3094528"/>
          </a:xfrm>
          <a:prstGeom prst="rect">
            <a:avLst/>
          </a:prstGeom>
        </p:spPr>
      </p:pic>
    </p:spTree>
    <p:extLst>
      <p:ext uri="{BB962C8B-B14F-4D97-AF65-F5344CB8AC3E}">
        <p14:creationId xmlns:p14="http://schemas.microsoft.com/office/powerpoint/2010/main" val="165488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{069CC494-A83B-42C0-9183-592C76B6A4FB}tf10001108_win32</Template>
  <TotalTime>1363</TotalTime>
  <Words>1609</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Lora</vt:lpstr>
      <vt:lpstr>Segoe UI</vt:lpstr>
      <vt:lpstr>Segoe UI Body</vt:lpstr>
      <vt:lpstr>Segoe UI Light</vt:lpstr>
      <vt:lpstr>Times New Roman</vt:lpstr>
      <vt:lpstr>Custom</vt:lpstr>
      <vt:lpstr>PowerPoint Presentation</vt:lpstr>
      <vt:lpstr>An introduction</vt:lpstr>
      <vt:lpstr>Background Research Area</vt:lpstr>
      <vt:lpstr>What is machine learning and why we are using it ?</vt:lpstr>
      <vt:lpstr>overview</vt:lpstr>
      <vt:lpstr>Objectives</vt:lpstr>
      <vt:lpstr>Proposed Methodology</vt:lpstr>
      <vt:lpstr>Flow of Working</vt:lpstr>
      <vt:lpstr>Step 1: Collecting data</vt:lpstr>
      <vt:lpstr>Step 2: Exploring and preparing the data</vt:lpstr>
      <vt:lpstr>Step 3: Result – Confusion matrix</vt:lpstr>
      <vt:lpstr>Performance Evaluation Matrices</vt:lpstr>
      <vt:lpstr>Step: 3 Results</vt:lpstr>
      <vt:lpstr>Step: 3 Results - Continue</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Jaydeep Purohit</dc:creator>
  <cp:keywords/>
  <cp:lastModifiedBy>Jaydeep Purohit</cp:lastModifiedBy>
  <cp:revision>139</cp:revision>
  <dcterms:created xsi:type="dcterms:W3CDTF">2023-09-04T11:59:04Z</dcterms:created>
  <dcterms:modified xsi:type="dcterms:W3CDTF">2023-09-09T13:18:30Z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