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56" r:id="rId4"/>
    <p:sldId id="259" r:id="rId5"/>
    <p:sldId id="260" r:id="rId6"/>
    <p:sldId id="261" r:id="rId7"/>
    <p:sldId id="268" r:id="rId8"/>
    <p:sldId id="270" r:id="rId9"/>
    <p:sldId id="266" r:id="rId10"/>
    <p:sldId id="269" r:id="rId11"/>
    <p:sldId id="267" r:id="rId12"/>
    <p:sldId id="262"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5E2B399-8CB0-4E6D-A34B-6C2B7D22455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0D0340-E0FA-4247-8863-DA328E4DA44C}"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35E2B399-8CB0-4E6D-A34B-6C2B7D22455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0D0340-E0FA-4247-8863-DA328E4DA44C}"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35E2B399-8CB0-4E6D-A34B-6C2B7D22455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0D0340-E0FA-4247-8863-DA328E4DA44C}"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35E2B399-8CB0-4E6D-A34B-6C2B7D22455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0D0340-E0FA-4247-8863-DA328E4DA44C}"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5E2B399-8CB0-4E6D-A34B-6C2B7D22455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0D0340-E0FA-4247-8863-DA328E4DA44C}"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35E2B399-8CB0-4E6D-A34B-6C2B7D22455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0D0340-E0FA-4247-8863-DA328E4DA44C}"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35E2B399-8CB0-4E6D-A34B-6C2B7D224556}"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0D0340-E0FA-4247-8863-DA328E4DA44C}"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5E2B399-8CB0-4E6D-A34B-6C2B7D224556}"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0D0340-E0FA-4247-8863-DA328E4DA44C}"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E2B399-8CB0-4E6D-A34B-6C2B7D224556}"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0D0340-E0FA-4247-8863-DA328E4DA44C}"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5E2B399-8CB0-4E6D-A34B-6C2B7D22455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0D0340-E0FA-4247-8863-DA328E4DA44C}"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5E2B399-8CB0-4E6D-A34B-6C2B7D22455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0D0340-E0FA-4247-8863-DA328E4DA44C}"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E2B399-8CB0-4E6D-A34B-6C2B7D224556}"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0D0340-E0FA-4247-8863-DA328E4DA44C}"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280" y="-95297"/>
            <a:ext cx="10515600" cy="1325563"/>
          </a:xfrm>
        </p:spPr>
        <p:txBody>
          <a:bodyPr>
            <a:normAutofit/>
          </a:bodyPr>
          <a:lstStyle/>
          <a:p>
            <a:pPr algn="ctr"/>
            <a:r>
              <a:rPr lang="en-IN" sz="4800" b="1" i="0" u="none" strike="noStrike" dirty="0">
                <a:solidFill>
                  <a:srgbClr val="000000"/>
                </a:solidFill>
                <a:effectLst/>
                <a:latin typeface="Calibri" panose="020F0502020204030204" pitchFamily="34" charset="0"/>
              </a:rPr>
              <a:t>Concrete strength regression</a:t>
            </a:r>
            <a:endParaRPr lang="en-IN" sz="48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13681" y="1814013"/>
            <a:ext cx="6764638" cy="446949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9440" y="1249680"/>
            <a:ext cx="9875520" cy="61489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76400" y="678934"/>
            <a:ext cx="6096000" cy="369332"/>
          </a:xfrm>
          <a:prstGeom prst="rect">
            <a:avLst/>
          </a:prstGeom>
          <a:noFill/>
        </p:spPr>
        <p:txBody>
          <a:bodyPr wrap="square">
            <a:spAutoFit/>
          </a:bodyPr>
          <a:lstStyle/>
          <a:p>
            <a:r>
              <a:rPr lang="en-US" dirty="0">
                <a:solidFill>
                  <a:srgbClr val="374151"/>
                </a:solidFill>
                <a:latin typeface="Söhne"/>
              </a:rPr>
              <a:t>P</a:t>
            </a:r>
            <a:r>
              <a:rPr lang="en-US" b="0" i="0" dirty="0">
                <a:solidFill>
                  <a:srgbClr val="374151"/>
                </a:solidFill>
                <a:effectLst/>
                <a:latin typeface="Söhne"/>
              </a:rPr>
              <a:t>atterns and relationships in a dataset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0" i="0" dirty="0">
                <a:solidFill>
                  <a:srgbClr val="374151"/>
                </a:solidFill>
                <a:effectLst/>
                <a:latin typeface="Söhne"/>
              </a:rPr>
              <a:t>Machine Learning Models and Hyperparameter Tuning</a:t>
            </a:r>
            <a:endParaRPr lang="en-IN" dirty="0"/>
          </a:p>
        </p:txBody>
      </p:sp>
      <p:sp>
        <p:nvSpPr>
          <p:cNvPr id="3" name="Content Placeholder 2"/>
          <p:cNvSpPr>
            <a:spLocks noGrp="1"/>
          </p:cNvSpPr>
          <p:nvPr>
            <p:ph idx="1"/>
          </p:nvPr>
        </p:nvSpPr>
        <p:spPr/>
        <p:txBody>
          <a:bodyPr/>
          <a:lstStyle/>
          <a:p>
            <a:r>
              <a:rPr lang="en-US" dirty="0"/>
              <a:t>Splitting the dataset into train and test sets</a:t>
            </a:r>
            <a:endParaRPr lang="en-US" dirty="0"/>
          </a:p>
          <a:p>
            <a:r>
              <a:rPr lang="en-US" dirty="0"/>
              <a:t>Scaling the variables</a:t>
            </a:r>
            <a:endParaRPr lang="en-US" dirty="0"/>
          </a:p>
          <a:p>
            <a:r>
              <a:rPr lang="en-US" dirty="0"/>
              <a:t>Training multiple models like Linear Regression, Decision Tree, Random Forest, and Support Vector Regression</a:t>
            </a:r>
            <a:endParaRPr lang="en-US" dirty="0"/>
          </a:p>
          <a:p>
            <a:r>
              <a:rPr lang="en-US" dirty="0"/>
              <a:t>Checking their performance using Mean Squared Error (MSE) or R-squared score</a:t>
            </a:r>
            <a:endParaRPr lang="en-US" dirty="0"/>
          </a:p>
          <a:p>
            <a:r>
              <a:rPr lang="en-US" dirty="0"/>
              <a:t>Choosing the best model</a:t>
            </a:r>
            <a:endParaRPr lang="en-US" dirty="0"/>
          </a:p>
          <a:p>
            <a:r>
              <a:rPr lang="en-US" dirty="0"/>
              <a:t>Using </a:t>
            </a:r>
            <a:r>
              <a:rPr lang="en-US" dirty="0" err="1"/>
              <a:t>GridSearchCV</a:t>
            </a:r>
            <a:r>
              <a:rPr lang="en-US" dirty="0"/>
              <a:t> to tune the hyperparameters of the best model</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i="0" dirty="0">
                <a:solidFill>
                  <a:srgbClr val="292929"/>
                </a:solidFill>
                <a:effectLst/>
                <a:latin typeface="sohne"/>
              </a:rPr>
              <a:t>Conclusion</a:t>
            </a:r>
            <a:br>
              <a:rPr lang="en-IN" b="1" i="0" dirty="0">
                <a:solidFill>
                  <a:srgbClr val="292929"/>
                </a:solidFill>
                <a:effectLst/>
                <a:latin typeface="sohne"/>
              </a:rPr>
            </a:br>
            <a:endParaRPr lang="en-IN" dirty="0"/>
          </a:p>
        </p:txBody>
      </p:sp>
      <p:sp>
        <p:nvSpPr>
          <p:cNvPr id="3" name="Content Placeholder 2"/>
          <p:cNvSpPr>
            <a:spLocks noGrp="1"/>
          </p:cNvSpPr>
          <p:nvPr>
            <p:ph idx="1"/>
          </p:nvPr>
        </p:nvSpPr>
        <p:spPr>
          <a:xfrm>
            <a:off x="838200" y="1825624"/>
            <a:ext cx="10515600" cy="5032375"/>
          </a:xfrm>
        </p:spPr>
        <p:txBody>
          <a:bodyPr/>
          <a:lstStyle/>
          <a:p>
            <a:r>
              <a:rPr lang="en-US" dirty="0"/>
              <a:t>We have </a:t>
            </a:r>
            <a:r>
              <a:rPr lang="en-US" dirty="0" err="1"/>
              <a:t>analysed</a:t>
            </a:r>
            <a:r>
              <a:rPr lang="en-US" dirty="0"/>
              <a:t> the Compressive Strength Data and used Machine Learning to Predict the Compressive Strength of Concrete. We have used Linear Regression and its variations, Decision Trees and Random Forests to make predictions and compared their performance. Random Forest Regressor has the lowest RMSE which is 5.35 so its a good choice for this problem. Also, we can further improve the performance of the algorithm by tuning the hyperparameters by performing a grid search or random search.</a:t>
            </a:r>
            <a:endParaRPr lang="en-US" dirty="0"/>
          </a:p>
          <a:p>
            <a:r>
              <a:rPr lang="en-US" dirty="0"/>
              <a:t>RMSE </a:t>
            </a:r>
            <a:r>
              <a:rPr lang="en-US" dirty="0" err="1"/>
              <a:t>LinearRegression</a:t>
            </a:r>
            <a:r>
              <a:rPr lang="en-US" dirty="0"/>
              <a:t> = 10.59</a:t>
            </a:r>
            <a:endParaRPr lang="en-US" dirty="0"/>
          </a:p>
          <a:p>
            <a:r>
              <a:rPr lang="en-US" dirty="0"/>
              <a:t>RMSE </a:t>
            </a:r>
            <a:r>
              <a:rPr lang="en-US" dirty="0" err="1"/>
              <a:t>DecisionTreeRegressor</a:t>
            </a:r>
            <a:r>
              <a:rPr lang="en-US" dirty="0"/>
              <a:t> = 6.46</a:t>
            </a:r>
            <a:endParaRPr lang="en-US" dirty="0"/>
          </a:p>
          <a:p>
            <a:r>
              <a:rPr lang="en-US" dirty="0"/>
              <a:t>RMSE </a:t>
            </a:r>
            <a:r>
              <a:rPr lang="en-US" dirty="0" err="1"/>
              <a:t>random_Forest</a:t>
            </a:r>
            <a:r>
              <a:rPr lang="en-US" dirty="0"/>
              <a:t> = 5.35</a:t>
            </a:r>
            <a:endParaRPr lang="en-US" dirty="0"/>
          </a:p>
          <a:p>
            <a:endParaRPr lang="en-US"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0" y="3244334"/>
            <a:ext cx="6096000" cy="769441"/>
          </a:xfrm>
          <a:prstGeom prst="rect">
            <a:avLst/>
          </a:prstGeom>
          <a:noFill/>
        </p:spPr>
        <p:txBody>
          <a:bodyPr wrap="square">
            <a:spAutoFit/>
          </a:bodyPr>
          <a:lstStyle/>
          <a:p>
            <a:pPr algn="ctr"/>
            <a:r>
              <a:rPr lang="en-IN" sz="4400" dirty="0"/>
              <a:t>Thank You</a:t>
            </a:r>
            <a:endParaRPr lang="en-IN"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i="0" dirty="0">
                <a:solidFill>
                  <a:srgbClr val="292929"/>
                </a:solidFill>
                <a:effectLst/>
                <a:latin typeface="sohne"/>
              </a:rPr>
              <a:t>Concrete Compressive Strength Prediction using Machine Learning</a:t>
            </a:r>
            <a:br>
              <a:rPr lang="en-US" b="1" i="0" dirty="0">
                <a:solidFill>
                  <a:srgbClr val="292929"/>
                </a:solidFill>
                <a:effectLst/>
                <a:latin typeface="sohne"/>
              </a:rPr>
            </a:br>
            <a:endParaRPr lang="en-IN" dirty="0"/>
          </a:p>
        </p:txBody>
      </p:sp>
      <p:sp>
        <p:nvSpPr>
          <p:cNvPr id="3" name="Subtitle 2"/>
          <p:cNvSpPr>
            <a:spLocks noGrp="1"/>
          </p:cNvSpPr>
          <p:nvPr>
            <p:ph type="subTitle" idx="1"/>
          </p:nvPr>
        </p:nvSpPr>
        <p:spPr/>
        <p:txBody>
          <a:bodyPr>
            <a:noAutofit/>
          </a:bodyPr>
          <a:lstStyle/>
          <a:p>
            <a:r>
              <a:rPr lang="en-IN" sz="1800" dirty="0"/>
              <a:t>By</a:t>
            </a:r>
            <a:endParaRPr lang="en-IN" sz="1800" dirty="0"/>
          </a:p>
          <a:p>
            <a:r>
              <a:rPr lang="en-IN" sz="1800" dirty="0"/>
              <a:t>Jaydeep </a:t>
            </a:r>
            <a:r>
              <a:rPr lang="en-IN" sz="1800" dirty="0" err="1"/>
              <a:t>Chotaliya</a:t>
            </a:r>
            <a:endParaRPr lang="en-IN" sz="1800" dirty="0"/>
          </a:p>
          <a:p>
            <a:r>
              <a:rPr lang="en-IN" sz="1800" dirty="0"/>
              <a:t>Rohit </a:t>
            </a:r>
            <a:r>
              <a:rPr lang="en-IN" sz="1800" dirty="0" err="1"/>
              <a:t>Sankpal</a:t>
            </a:r>
            <a:endParaRPr lang="en-IN" sz="1800" dirty="0"/>
          </a:p>
          <a:p>
            <a:r>
              <a:rPr lang="en-IN" sz="1800" dirty="0"/>
              <a:t>Vijay </a:t>
            </a:r>
            <a:r>
              <a:rPr lang="en-IN" sz="1800" dirty="0" err="1"/>
              <a:t>Mirge</a:t>
            </a:r>
            <a:endParaRPr lang="en-IN" sz="1800" dirty="0"/>
          </a:p>
          <a:p>
            <a:r>
              <a:rPr lang="en-IN" sz="1800" dirty="0"/>
              <a:t>Jogendra Singh </a:t>
            </a:r>
            <a:r>
              <a:rPr lang="en-IN" sz="1800" dirty="0" err="1"/>
              <a:t>Mertiya</a:t>
            </a:r>
            <a:endParaRPr lang="en-IN"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endParaRPr lang="en-IN" dirty="0"/>
          </a:p>
        </p:txBody>
      </p:sp>
      <p:sp>
        <p:nvSpPr>
          <p:cNvPr id="3" name="Content Placeholder 2"/>
          <p:cNvSpPr>
            <a:spLocks noGrp="1"/>
          </p:cNvSpPr>
          <p:nvPr>
            <p:ph idx="1"/>
          </p:nvPr>
        </p:nvSpPr>
        <p:spPr/>
        <p:txBody>
          <a:bodyPr/>
          <a:lstStyle/>
          <a:p>
            <a:r>
              <a:rPr lang="en-US" dirty="0"/>
              <a:t>The Compressive Strength of Concrete determines the quality of Concrete.</a:t>
            </a:r>
            <a:endParaRPr lang="en-US" dirty="0"/>
          </a:p>
          <a:p>
            <a:r>
              <a:rPr lang="en-US" dirty="0"/>
              <a:t>Project focuses on predicting the compressive strength of concrete</a:t>
            </a:r>
            <a:endParaRPr lang="en-US" dirty="0"/>
          </a:p>
          <a:p>
            <a:r>
              <a:rPr lang="en-US" dirty="0"/>
              <a:t>Concrete is the most important material in civil engineering</a:t>
            </a:r>
            <a:endParaRPr lang="en-US" dirty="0"/>
          </a:p>
          <a:p>
            <a:r>
              <a:rPr lang="en-US" dirty="0"/>
              <a:t>Compressive strength of concrete is a highly non-linear function of age and components</a:t>
            </a:r>
            <a:endParaRPr lang="en-US" dirty="0"/>
          </a:p>
          <a:p>
            <a:r>
              <a:rPr lang="en-US" dirty="0"/>
              <a:t>Goal is to develop a machine learning model to predict compressive strength accurately</a:t>
            </a:r>
            <a:endParaRPr lang="en-US" dirty="0"/>
          </a:p>
          <a:p>
            <a:endParaRPr lang="en-US" dirty="0"/>
          </a:p>
          <a:p>
            <a:pPr marL="0" indent="0">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374151"/>
                </a:solidFill>
                <a:effectLst/>
                <a:latin typeface="Söhne"/>
              </a:rPr>
              <a:t>Dataset used for the project</a:t>
            </a:r>
            <a:endParaRPr lang="en-IN" dirty="0"/>
          </a:p>
        </p:txBody>
      </p:sp>
      <p:sp>
        <p:nvSpPr>
          <p:cNvPr id="3" name="Content Placeholder 2"/>
          <p:cNvSpPr>
            <a:spLocks noGrp="1"/>
          </p:cNvSpPr>
          <p:nvPr>
            <p:ph idx="1"/>
          </p:nvPr>
        </p:nvSpPr>
        <p:spPr/>
        <p:txBody>
          <a:bodyPr/>
          <a:lstStyle/>
          <a:p>
            <a:r>
              <a:rPr lang="en-US" b="0" i="0" dirty="0">
                <a:solidFill>
                  <a:srgbClr val="374151"/>
                </a:solidFill>
                <a:effectLst/>
                <a:latin typeface="Söhne"/>
              </a:rPr>
              <a:t>The dataset for this project is related to the compressive strength of concrete. It contains information about the various components that make up the concrete mixture, such as cement, blast furnace slag, fly ash, water, superplasticizer, coarse aggregate, fine aggregate, and age. The target variable in this dataset is the compressive strength of the concrete, measured in megapascals (MPa). The goal of the project is to develop a machine learning model to accurately predict the compressive strength of concrete based on the given input variables.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0" i="0" dirty="0">
                <a:solidFill>
                  <a:srgbClr val="374151"/>
                </a:solidFill>
                <a:effectLst/>
                <a:latin typeface="Söhne"/>
              </a:rPr>
              <a:t>Data </a:t>
            </a:r>
            <a:r>
              <a:rPr lang="en-IN" sz="4000" b="0" i="0" dirty="0" err="1">
                <a:solidFill>
                  <a:srgbClr val="374151"/>
                </a:solidFill>
                <a:effectLst/>
                <a:latin typeface="Söhne"/>
              </a:rPr>
              <a:t>Preprocessing</a:t>
            </a:r>
            <a:r>
              <a:rPr lang="en-IN" sz="4000" b="0" i="0" dirty="0">
                <a:solidFill>
                  <a:srgbClr val="374151"/>
                </a:solidFill>
                <a:effectLst/>
                <a:latin typeface="Söhne"/>
              </a:rPr>
              <a:t> and Exploratory Data Analysis</a:t>
            </a:r>
            <a:endParaRPr lang="en-IN" sz="4000" dirty="0"/>
          </a:p>
        </p:txBody>
      </p:sp>
      <p:sp>
        <p:nvSpPr>
          <p:cNvPr id="3" name="Content Placeholder 2"/>
          <p:cNvSpPr>
            <a:spLocks noGrp="1"/>
          </p:cNvSpPr>
          <p:nvPr>
            <p:ph idx="1"/>
          </p:nvPr>
        </p:nvSpPr>
        <p:spPr/>
        <p:txBody>
          <a:bodyPr>
            <a:normAutofit fontScale="92500" lnSpcReduction="20000"/>
          </a:bodyPr>
          <a:lstStyle/>
          <a:p>
            <a:r>
              <a:rPr lang="en-US" dirty="0"/>
              <a:t>Importing the dataset</a:t>
            </a:r>
            <a:endParaRPr lang="en-US" dirty="0"/>
          </a:p>
          <a:p>
            <a:r>
              <a:rPr lang="en-US" dirty="0"/>
              <a:t>Checking the size of the dataset</a:t>
            </a:r>
            <a:endParaRPr lang="en-US" dirty="0"/>
          </a:p>
          <a:p>
            <a:r>
              <a:rPr lang="en-US" dirty="0"/>
              <a:t>Finding and treating missing values </a:t>
            </a:r>
            <a:endParaRPr lang="en-US" dirty="0"/>
          </a:p>
          <a:p>
            <a:r>
              <a:rPr lang="en-US" dirty="0"/>
              <a:t>Checking column types</a:t>
            </a:r>
            <a:endParaRPr lang="en-US" dirty="0"/>
          </a:p>
          <a:p>
            <a:r>
              <a:rPr lang="en-US" dirty="0"/>
              <a:t>Performing univariate analysis</a:t>
            </a:r>
            <a:endParaRPr lang="en-US" dirty="0"/>
          </a:p>
          <a:p>
            <a:r>
              <a:rPr lang="en-US" dirty="0"/>
              <a:t>Checking the distribution of numerical variables</a:t>
            </a:r>
            <a:endParaRPr lang="en-US" dirty="0"/>
          </a:p>
          <a:p>
            <a:r>
              <a:rPr lang="en-US" dirty="0"/>
              <a:t>Performing bivariate analysis</a:t>
            </a:r>
            <a:endParaRPr lang="en-US" dirty="0"/>
          </a:p>
          <a:p>
            <a:r>
              <a:rPr lang="en-US" dirty="0"/>
              <a:t>Plotting pair plots</a:t>
            </a:r>
            <a:endParaRPr lang="en-US" dirty="0"/>
          </a:p>
          <a:p>
            <a:r>
              <a:rPr lang="en-US" dirty="0"/>
              <a:t>Performing Chi-square analysis to check for the relationship between age and compressive strength</a:t>
            </a:r>
            <a:endParaRPr lang="en-US" dirty="0"/>
          </a:p>
          <a:p>
            <a:r>
              <a:rPr lang="en-US" dirty="0"/>
              <a:t>Calculating Pearson correlation and plotting their heatmap</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0880" y="756240"/>
            <a:ext cx="10637520" cy="59595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90880" y="0"/>
            <a:ext cx="6096000" cy="646331"/>
          </a:xfrm>
          <a:prstGeom prst="rect">
            <a:avLst/>
          </a:prstGeom>
          <a:noFill/>
        </p:spPr>
        <p:txBody>
          <a:bodyPr wrap="square">
            <a:spAutoFit/>
          </a:bodyPr>
          <a:lstStyle/>
          <a:p>
            <a:r>
              <a:rPr lang="en-US" dirty="0"/>
              <a:t>Compressive strength of concrete is a highly non-linear function of age and components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541774"/>
            <a:ext cx="6096000" cy="369332"/>
          </a:xfrm>
          <a:prstGeom prst="rect">
            <a:avLst/>
          </a:prstGeom>
          <a:noFill/>
        </p:spPr>
        <p:txBody>
          <a:bodyPr wrap="square">
            <a:spAutoFit/>
          </a:bodyPr>
          <a:lstStyle/>
          <a:p>
            <a:r>
              <a:rPr lang="en-IN" b="0" i="0" dirty="0">
                <a:solidFill>
                  <a:srgbClr val="374151"/>
                </a:solidFill>
                <a:effectLst/>
                <a:latin typeface="Söhne"/>
              </a:rPr>
              <a:t>common challenges</a:t>
            </a:r>
            <a:endParaRPr lang="en-IN" dirty="0"/>
          </a:p>
        </p:txBody>
      </p:sp>
      <p:sp>
        <p:nvSpPr>
          <p:cNvPr id="5" name="TextBox 4"/>
          <p:cNvSpPr txBox="1"/>
          <p:nvPr/>
        </p:nvSpPr>
        <p:spPr>
          <a:xfrm>
            <a:off x="995680" y="1134745"/>
            <a:ext cx="9545955" cy="1753235"/>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374151"/>
                </a:solidFill>
                <a:effectLst/>
                <a:latin typeface="Söhne"/>
              </a:rPr>
              <a:t>Difficulty in identifying the relationship between variables: With highly non-linear relationships</a:t>
            </a:r>
            <a:endParaRPr lang="en-US" b="0" i="0" dirty="0">
              <a:solidFill>
                <a:srgbClr val="374151"/>
              </a:solidFill>
              <a:effectLst/>
              <a:latin typeface="Söhne"/>
            </a:endParaRPr>
          </a:p>
          <a:p>
            <a:pPr marL="285750" indent="-285750">
              <a:buFont typeface="Arial" panose="020B0604020202020204" pitchFamily="34" charset="0"/>
              <a:buChar char="•"/>
            </a:pPr>
            <a:r>
              <a:rPr lang="en-US" b="0" i="0" dirty="0">
                <a:solidFill>
                  <a:srgbClr val="374151"/>
                </a:solidFill>
                <a:effectLst/>
                <a:latin typeface="Söhne"/>
              </a:rPr>
              <a:t>Model complexity: Non-linear relationships can require more complex models to accurately capture the relationship between input and output variables. This can increase the complexity of the model and make it harder to interpret</a:t>
            </a:r>
            <a:r>
              <a:rPr lang="en-US" dirty="0">
                <a:solidFill>
                  <a:srgbClr val="374151"/>
                </a:solidFill>
                <a:latin typeface="Söhne"/>
              </a:rPr>
              <a:t>.</a:t>
            </a:r>
            <a:endParaRPr lang="en-IN" dirty="0"/>
          </a:p>
        </p:txBody>
      </p:sp>
      <p:sp>
        <p:nvSpPr>
          <p:cNvPr id="7" name="TextBox 6"/>
          <p:cNvSpPr txBox="1"/>
          <p:nvPr/>
        </p:nvSpPr>
        <p:spPr>
          <a:xfrm>
            <a:off x="822960" y="2945001"/>
            <a:ext cx="6096000" cy="369332"/>
          </a:xfrm>
          <a:prstGeom prst="rect">
            <a:avLst/>
          </a:prstGeom>
          <a:noFill/>
        </p:spPr>
        <p:txBody>
          <a:bodyPr wrap="square">
            <a:spAutoFit/>
          </a:bodyPr>
          <a:lstStyle/>
          <a:p>
            <a:r>
              <a:rPr lang="en-US" b="0" i="0" dirty="0">
                <a:solidFill>
                  <a:srgbClr val="374151"/>
                </a:solidFill>
                <a:effectLst/>
                <a:latin typeface="Söhne"/>
              </a:rPr>
              <a:t>few things you can do</a:t>
            </a:r>
            <a:endParaRPr lang="en-IN" dirty="0"/>
          </a:p>
        </p:txBody>
      </p:sp>
      <p:sp>
        <p:nvSpPr>
          <p:cNvPr id="9" name="TextBox 8"/>
          <p:cNvSpPr txBox="1"/>
          <p:nvPr/>
        </p:nvSpPr>
        <p:spPr>
          <a:xfrm>
            <a:off x="1259840" y="3429000"/>
            <a:ext cx="9632315" cy="645160"/>
          </a:xfrm>
          <a:prstGeom prst="rect">
            <a:avLst/>
          </a:prstGeom>
          <a:noFill/>
        </p:spPr>
        <p:txBody>
          <a:bodyPr wrap="square">
            <a:spAutoFit/>
          </a:bodyPr>
          <a:lstStyle/>
          <a:p>
            <a:r>
              <a:rPr lang="en-US" b="0" i="0" dirty="0">
                <a:solidFill>
                  <a:srgbClr val="374151"/>
                </a:solidFill>
                <a:effectLst/>
                <a:latin typeface="Söhne"/>
              </a:rPr>
              <a:t>Non-linear models: </a:t>
            </a:r>
            <a:r>
              <a:rPr lang="en-US" dirty="0">
                <a:solidFill>
                  <a:srgbClr val="374151"/>
                </a:solidFill>
                <a:latin typeface="Söhne"/>
              </a:rPr>
              <a:t>here</a:t>
            </a:r>
            <a:r>
              <a:rPr lang="en-US" b="0" i="0" dirty="0">
                <a:solidFill>
                  <a:srgbClr val="374151"/>
                </a:solidFill>
                <a:effectLst/>
                <a:latin typeface="Söhne"/>
              </a:rPr>
              <a:t> non-linear models like decision trees, random forests are best fit we can say.</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10640" y="771524"/>
            <a:ext cx="9225280" cy="55489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10640" y="309859"/>
            <a:ext cx="6096000" cy="461665"/>
          </a:xfrm>
          <a:prstGeom prst="rect">
            <a:avLst/>
          </a:prstGeom>
          <a:noFill/>
        </p:spPr>
        <p:txBody>
          <a:bodyPr wrap="square">
            <a:spAutoFit/>
          </a:bodyPr>
          <a:lstStyle/>
          <a:p>
            <a:r>
              <a:rPr lang="en-IN" sz="2400" dirty="0">
                <a:solidFill>
                  <a:srgbClr val="374151"/>
                </a:solidFill>
                <a:latin typeface="Söhne"/>
              </a:rPr>
              <a:t>D</a:t>
            </a:r>
            <a:r>
              <a:rPr lang="en-IN" sz="2400" b="0" i="0" dirty="0">
                <a:solidFill>
                  <a:srgbClr val="374151"/>
                </a:solidFill>
                <a:effectLst/>
                <a:latin typeface="Söhne"/>
              </a:rPr>
              <a:t>istribution of a dataset</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15503" y="1986581"/>
            <a:ext cx="7028497" cy="46481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682240" y="1063251"/>
            <a:ext cx="6096000" cy="923330"/>
          </a:xfrm>
          <a:prstGeom prst="rect">
            <a:avLst/>
          </a:prstGeom>
          <a:noFill/>
        </p:spPr>
        <p:txBody>
          <a:bodyPr wrap="square">
            <a:spAutoFit/>
          </a:bodyPr>
          <a:lstStyle/>
          <a:p>
            <a:r>
              <a:rPr lang="en-IN" dirty="0" err="1"/>
              <a:t>df</a:t>
            </a:r>
            <a:r>
              <a:rPr lang="en-IN" dirty="0"/>
              <a:t> = </a:t>
            </a:r>
            <a:r>
              <a:rPr lang="en-IN" dirty="0" err="1"/>
              <a:t>np.random.normal</a:t>
            </a:r>
            <a:r>
              <a:rPr lang="en-IN" dirty="0"/>
              <a:t>(0, 1, 1000)</a:t>
            </a:r>
            <a:endParaRPr lang="en-IN" dirty="0"/>
          </a:p>
          <a:p>
            <a:r>
              <a:rPr lang="en-IN" dirty="0" err="1"/>
              <a:t>plt.hist</a:t>
            </a:r>
            <a:r>
              <a:rPr lang="en-IN" dirty="0"/>
              <a:t>(</a:t>
            </a:r>
            <a:r>
              <a:rPr lang="en-IN" dirty="0" err="1"/>
              <a:t>df</a:t>
            </a:r>
            <a:r>
              <a:rPr lang="en-IN" dirty="0"/>
              <a:t>, bins=10)</a:t>
            </a:r>
            <a:endParaRPr lang="en-IN" dirty="0"/>
          </a:p>
          <a:p>
            <a:r>
              <a:rPr lang="en-IN" dirty="0" err="1"/>
              <a:t>plt.show</a:t>
            </a:r>
            <a:r>
              <a:rPr lang="en-IN" dirty="0"/>
              <a:t>()</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3225</Words>
  <Application>WPS Presentation</Application>
  <PresentationFormat>Widescreen</PresentationFormat>
  <Paragraphs>76</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Calibri</vt:lpstr>
      <vt:lpstr>sohne</vt:lpstr>
      <vt:lpstr>Segoe Print</vt:lpstr>
      <vt:lpstr>Söhne</vt:lpstr>
      <vt:lpstr>Calibri Light</vt:lpstr>
      <vt:lpstr>Microsoft YaHei</vt:lpstr>
      <vt:lpstr>Arial Unicode MS</vt:lpstr>
      <vt:lpstr>Office Theme</vt:lpstr>
      <vt:lpstr>Concrete strength regression</vt:lpstr>
      <vt:lpstr>Concrete Compressive Strength Prediction using Machine Learning </vt:lpstr>
      <vt:lpstr>Introduction:</vt:lpstr>
      <vt:lpstr>Dataset used for the project</vt:lpstr>
      <vt:lpstr>Data Preprocessing and Exploratory Data Analysis</vt:lpstr>
      <vt:lpstr>PowerPoint 演示文稿</vt:lpstr>
      <vt:lpstr>PowerPoint 演示文稿</vt:lpstr>
      <vt:lpstr>PowerPoint 演示文稿</vt:lpstr>
      <vt:lpstr>PowerPoint 演示文稿</vt:lpstr>
      <vt:lpstr>PowerPoint 演示文稿</vt:lpstr>
      <vt:lpstr>Machine Learning Models and Hyperparameter Tuning</vt:lpstr>
      <vt:lpstr>Conclusion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Concrete strength regression</dc:title>
  <dc:creator>Jogendra Singh</dc:creator>
  <cp:lastModifiedBy>jigs7</cp:lastModifiedBy>
  <cp:revision>3</cp:revision>
  <dcterms:created xsi:type="dcterms:W3CDTF">2023-03-27T05:16:00Z</dcterms:created>
  <dcterms:modified xsi:type="dcterms:W3CDTF">2023-03-30T16:39:22Z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8EDCD4CA0848496CB5F92E8E2F45D22A</vt:lpwstr>
  </property>
  <property fmtid="{D5CDD505-2E9C-101B-9397-08002B2CF9AE}" pid="3" name="KSOProductBuildVer">
    <vt:lpwstr>1033-11.2.0.11513</vt:lpwstr>
  </property>
</Properties>
</file>