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300" r:id="rId3"/>
    <p:sldId id="287" r:id="rId4"/>
    <p:sldId id="299" r:id="rId5"/>
    <p:sldId id="302" r:id="rId6"/>
    <p:sldId id="301" r:id="rId7"/>
    <p:sldId id="303" r:id="rId8"/>
    <p:sldId id="304" r:id="rId9"/>
    <p:sldId id="305" r:id="rId10"/>
    <p:sldId id="27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78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232018-C7A7-4ABB-A3EC-16F6DD9C0DBD}"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C842CB2-15FA-49E0-AA46-E87F9DE823C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232018-C7A7-4ABB-A3EC-16F6DD9C0DBD}"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842CB2-15FA-49E0-AA46-E87F9DE823C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232018-C7A7-4ABB-A3EC-16F6DD9C0DBD}"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842CB2-15FA-49E0-AA46-E87F9DE823C6}"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C232018-C7A7-4ABB-A3EC-16F6DD9C0DBD}" type="datetimeFigureOut">
              <a:rPr lang="en-IN" smtClean="0"/>
              <a:t>03-10-2023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842CB2-15FA-49E0-AA46-E87F9DE823C6}"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C232018-C7A7-4ABB-A3EC-16F6DD9C0DBD}" type="datetimeFigureOut">
              <a:rPr lang="en-IN" smtClean="0"/>
              <a:t>03-10-2023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842CB2-15FA-49E0-AA46-E87F9DE823C6}"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C232018-C7A7-4ABB-A3EC-16F6DD9C0DBD}" type="datetimeFigureOut">
              <a:rPr lang="en-IN" smtClean="0"/>
              <a:t>03-10-2023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842CB2-15FA-49E0-AA46-E87F9DE823C6}"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232018-C7A7-4ABB-A3EC-16F6DD9C0DBD}"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842CB2-15FA-49E0-AA46-E87F9DE823C6}"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232018-C7A7-4ABB-A3EC-16F6DD9C0DBD}"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842CB2-15FA-49E0-AA46-E87F9DE823C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232018-C7A7-4ABB-A3EC-16F6DD9C0DBD}"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842CB2-15FA-49E0-AA46-E87F9DE823C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232018-C7A7-4ABB-A3EC-16F6DD9C0DBD}"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842CB2-15FA-49E0-AA46-E87F9DE823C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232018-C7A7-4ABB-A3EC-16F6DD9C0DBD}" type="datetimeFigureOut">
              <a:rPr lang="en-IN" smtClean="0"/>
              <a:t>03-10-2023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C842CB2-15FA-49E0-AA46-E87F9DE823C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232018-C7A7-4ABB-A3EC-16F6DD9C0DBD}" type="datetimeFigureOut">
              <a:rPr lang="en-IN" smtClean="0"/>
              <a:t>03-10-2023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C842CB2-15FA-49E0-AA46-E87F9DE823C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232018-C7A7-4ABB-A3EC-16F6DD9C0DBD}" type="datetimeFigureOut">
              <a:rPr lang="en-IN" smtClean="0"/>
              <a:t>03-10-2023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C842CB2-15FA-49E0-AA46-E87F9DE823C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232018-C7A7-4ABB-A3EC-16F6DD9C0DBD}" type="datetimeFigureOut">
              <a:rPr lang="en-IN" smtClean="0"/>
              <a:t>03-10-2023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C842CB2-15FA-49E0-AA46-E87F9DE823C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232018-C7A7-4ABB-A3EC-16F6DD9C0DBD}" type="datetimeFigureOut">
              <a:rPr lang="en-IN" smtClean="0"/>
              <a:t>03-10-2023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C842CB2-15FA-49E0-AA46-E87F9DE823C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232018-C7A7-4ABB-A3EC-16F6DD9C0DBD}" type="datetimeFigureOut">
              <a:rPr lang="en-IN" smtClean="0"/>
              <a:t>03-10-2023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842CB2-15FA-49E0-AA46-E87F9DE823C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C232018-C7A7-4ABB-A3EC-16F6DD9C0DBD}" type="datetimeFigureOut">
              <a:rPr lang="en-IN" smtClean="0"/>
              <a:t>03-10-2023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C842CB2-15FA-49E0-AA46-E87F9DE823C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63050" cy="1531190"/>
          </a:xfrm>
        </p:spPr>
        <p:txBody>
          <a:bodyPr>
            <a:noAutofit/>
          </a:bodyPr>
          <a:lstStyle/>
          <a:p>
            <a:pPr algn="ctr"/>
            <a:r>
              <a:rPr lang="en-IN" sz="4000" b="1" dirty="0">
                <a:latin typeface="Times New Roman" panose="02020603050405020304" pitchFamily="18" charset="0"/>
                <a:cs typeface="Times New Roman" panose="02020603050405020304" pitchFamily="18" charset="0"/>
              </a:rPr>
              <a:t>Diabetes </a:t>
            </a:r>
            <a:r>
              <a:rPr lang="en-US" sz="4000" b="1" dirty="0">
                <a:latin typeface="Times New Roman" panose="02020603050405020304" pitchFamily="18" charset="0"/>
                <a:cs typeface="Times New Roman" panose="02020603050405020304" pitchFamily="18" charset="0"/>
              </a:rPr>
              <a:t>Analysis</a:t>
            </a:r>
            <a:r>
              <a:rPr lang="en-IN" sz="4000" b="1" dirty="0">
                <a:latin typeface="Times New Roman" panose="02020603050405020304" pitchFamily="18" charset="0"/>
                <a:cs typeface="Times New Roman" panose="02020603050405020304" pitchFamily="18" charset="0"/>
              </a:rPr>
              <a:t> </a:t>
            </a:r>
            <a:r>
              <a:rPr lang="en-US" altLang="en-IN" sz="4000" b="1" dirty="0">
                <a:latin typeface="Times New Roman" panose="02020603050405020304" pitchFamily="18" charset="0"/>
                <a:cs typeface="Times New Roman" panose="02020603050405020304" pitchFamily="18" charset="0"/>
              </a:rPr>
              <a:t>on Female</a:t>
            </a:r>
          </a:p>
        </p:txBody>
      </p:sp>
      <p:sp>
        <p:nvSpPr>
          <p:cNvPr id="3" name="Subtitle 2"/>
          <p:cNvSpPr>
            <a:spLocks noGrp="1"/>
          </p:cNvSpPr>
          <p:nvPr>
            <p:ph type="subTitle" idx="1"/>
          </p:nvPr>
        </p:nvSpPr>
        <p:spPr>
          <a:xfrm>
            <a:off x="2768283" y="3701913"/>
            <a:ext cx="8915399" cy="1531190"/>
          </a:xfrm>
        </p:spPr>
        <p:txBody>
          <a:bodyPr>
            <a:normAutofit/>
          </a:bodyPr>
          <a:lstStyle/>
          <a:p>
            <a:pPr algn="r"/>
            <a:r>
              <a:rPr lang="en-US" altLang="en-IN" dirty="0"/>
              <a:t>Prepared by :</a:t>
            </a:r>
            <a:endParaRPr lang="en-IN" dirty="0"/>
          </a:p>
          <a:p>
            <a:pPr algn="r"/>
            <a:r>
              <a:rPr lang="en-IN" b="1" dirty="0"/>
              <a:t>Jaydeep </a:t>
            </a:r>
            <a:r>
              <a:rPr lang="en-IN" b="1" dirty="0" err="1"/>
              <a:t>Chotaliya</a:t>
            </a:r>
            <a:endParaRPr lang="en-IN" b="1" dirty="0"/>
          </a:p>
          <a:p>
            <a:pPr algn="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92924" y="624110"/>
            <a:ext cx="8911687" cy="2500090"/>
          </a:xfrm>
        </p:spPr>
        <p:txBody>
          <a:bodyPr>
            <a:normAutofit/>
          </a:bodyPr>
          <a:lstStyle/>
          <a:p>
            <a:pPr algn="ctr"/>
            <a:r>
              <a:rPr lang="en-IN" sz="7200" dirty="0">
                <a:latin typeface="Times New Roman" panose="02020603050405020304" pitchFamily="18" charset="0"/>
                <a:cs typeface="Times New Roman" panose="02020603050405020304" pitchFamily="18" charset="0"/>
              </a:rPr>
              <a:t>THANK </a:t>
            </a:r>
            <a:br>
              <a:rPr lang="en-IN" sz="7200" dirty="0">
                <a:latin typeface="Times New Roman" panose="02020603050405020304" pitchFamily="18" charset="0"/>
                <a:cs typeface="Times New Roman" panose="02020603050405020304" pitchFamily="18" charset="0"/>
              </a:rPr>
            </a:br>
            <a:r>
              <a:rPr lang="en-IN" sz="7200" dirty="0">
                <a:latin typeface="Times New Roman" panose="02020603050405020304" pitchFamily="18" charset="0"/>
                <a:cs typeface="Times New Roman" panose="02020603050405020304" pitchFamily="18" charset="0"/>
              </a:rPr>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63BF-45E8-4CDB-E769-F03FFED03AE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2099D3D-BBA7-10FF-0D9F-12C5C91D1BAF}"/>
              </a:ext>
            </a:extLst>
          </p:cNvPr>
          <p:cNvSpPr>
            <a:spLocks noGrp="1"/>
          </p:cNvSpPr>
          <p:nvPr>
            <p:ph idx="1"/>
          </p:nvPr>
        </p:nvSpPr>
        <p:spPr/>
        <p:txBody>
          <a:bodyPr/>
          <a:lstStyle/>
          <a:p>
            <a:r>
              <a:rPr lang="en-US" dirty="0"/>
              <a:t>Project focus on health related factors which affect the diabetes such as Insulin, Age, Blood Pressure, BMI, exc. </a:t>
            </a:r>
          </a:p>
          <a:p>
            <a:r>
              <a:rPr lang="en-US" dirty="0"/>
              <a:t>Develop an accurate and efficient diabetes detection model using machine learning techniques.</a:t>
            </a:r>
          </a:p>
          <a:p>
            <a:endParaRPr lang="en-US" dirty="0"/>
          </a:p>
        </p:txBody>
      </p:sp>
    </p:spTree>
    <p:extLst>
      <p:ext uri="{BB962C8B-B14F-4D97-AF65-F5344CB8AC3E}">
        <p14:creationId xmlns:p14="http://schemas.microsoft.com/office/powerpoint/2010/main" val="706291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Diabetes Statistics: The Rising Global Burden</a:t>
            </a:r>
          </a:p>
        </p:txBody>
      </p:sp>
      <p:sp>
        <p:nvSpPr>
          <p:cNvPr id="3" name="Content Placeholder 2"/>
          <p:cNvSpPr>
            <a:spLocks noGrp="1"/>
          </p:cNvSpPr>
          <p:nvPr>
            <p:ph idx="1"/>
          </p:nvPr>
        </p:nvSpPr>
        <p:spPr/>
        <p:txBody>
          <a:bodyPr>
            <a:normAutofit/>
          </a:bodyPr>
          <a:lstStyle/>
          <a:p>
            <a:pPr algn="just"/>
            <a:r>
              <a:rPr lang="en-US" dirty="0"/>
              <a:t>Diabetes stems from insufficient insulin production or ineffective insulin utilization, a hormone vital for blood glucose regulation.</a:t>
            </a:r>
          </a:p>
          <a:p>
            <a:pPr algn="just"/>
            <a:r>
              <a:rPr lang="en-US" dirty="0"/>
              <a:t>In 2019, diabetes caused 1.5 million deaths, with 48% occurring before age 70, while 8.5% of adults had diabetes in 2014.</a:t>
            </a:r>
          </a:p>
          <a:p>
            <a:pPr algn="just"/>
            <a:r>
              <a:rPr lang="en-US" dirty="0"/>
              <a:t>By 2040, an estimated 642 million individuals globally will be affected by diabetes, indicating that one in ten adults will be living with the condition.</a:t>
            </a:r>
          </a:p>
          <a:p>
            <a:pPr algn="just"/>
            <a:r>
              <a:rPr lang="en-US" dirty="0"/>
              <a:t>Another 460 000 kidney disease deaths were caused by diabetes, and raised blood glucose causes around 20% of cardiovascular deaths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C4F99-089D-5270-A5E7-14330294F069}"/>
              </a:ext>
            </a:extLst>
          </p:cNvPr>
          <p:cNvSpPr>
            <a:spLocks noGrp="1"/>
          </p:cNvSpPr>
          <p:nvPr>
            <p:ph type="title"/>
          </p:nvPr>
        </p:nvSpPr>
        <p:spPr/>
        <p:txBody>
          <a:bodyPr/>
          <a:lstStyle/>
          <a:p>
            <a:r>
              <a:rPr lang="en-US" dirty="0"/>
              <a:t>Analysis</a:t>
            </a:r>
          </a:p>
        </p:txBody>
      </p:sp>
      <p:pic>
        <p:nvPicPr>
          <p:cNvPr id="9" name="Picture 8">
            <a:extLst>
              <a:ext uri="{FF2B5EF4-FFF2-40B4-BE49-F238E27FC236}">
                <a16:creationId xmlns:a16="http://schemas.microsoft.com/office/drawing/2014/main" id="{E0E44BBE-6745-34E6-11CF-5F88D55A84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7781" y="1457983"/>
            <a:ext cx="9160230" cy="50211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41491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AC1F4B-2E18-030B-3086-1C2162FEF633}"/>
              </a:ext>
            </a:extLst>
          </p:cNvPr>
          <p:cNvSpPr>
            <a:spLocks noGrp="1"/>
          </p:cNvSpPr>
          <p:nvPr>
            <p:ph idx="1"/>
          </p:nvPr>
        </p:nvSpPr>
        <p:spPr>
          <a:xfrm>
            <a:off x="2563087" y="1452153"/>
            <a:ext cx="8915400" cy="4823955"/>
          </a:xfrm>
        </p:spPr>
        <p:txBody>
          <a:bodyPr/>
          <a:lstStyle/>
          <a:p>
            <a:r>
              <a:rPr lang="en-US" dirty="0"/>
              <a:t>Firstly, the problem is analyzed by identifying various factors. The most prominent factor is the glucose level which is correlated to diabetes.</a:t>
            </a:r>
          </a:p>
          <a:p>
            <a:r>
              <a:rPr lang="en-US" dirty="0"/>
              <a:t>The Previous picture illustrates that a high glucose level indicates a person has more chance of diabetes.</a:t>
            </a:r>
          </a:p>
          <a:p>
            <a:r>
              <a:rPr lang="en-US" dirty="0"/>
              <a:t>In a real-life scenario Several factors can play a role in high glucose levels in people with diabetes. </a:t>
            </a:r>
          </a:p>
          <a:p>
            <a:r>
              <a:rPr lang="en-US" dirty="0"/>
              <a:t>In a person without diabetes, the pancreas produces insulin, a hormone that helps cells absorb glucose from the bloodstream, thus regulating blood sugar levels. However, in individuals with diabetes, either the body doesn't produce enough insulin (Type 1 diabetes), or the insulin it does produce is not effectively used (Type 2 diabetes). They include food and physical activity, illness, and medications not related to diabetes.</a:t>
            </a:r>
          </a:p>
        </p:txBody>
      </p:sp>
    </p:spTree>
    <p:extLst>
      <p:ext uri="{BB962C8B-B14F-4D97-AF65-F5344CB8AC3E}">
        <p14:creationId xmlns:p14="http://schemas.microsoft.com/office/powerpoint/2010/main" val="2006307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055C56-EFE0-ADC0-2105-FEDDB254399A}"/>
              </a:ext>
            </a:extLst>
          </p:cNvPr>
          <p:cNvSpPr>
            <a:spLocks noGrp="1"/>
          </p:cNvSpPr>
          <p:nvPr>
            <p:ph idx="1"/>
          </p:nvPr>
        </p:nvSpPr>
        <p:spPr>
          <a:xfrm>
            <a:off x="2644630" y="734291"/>
            <a:ext cx="8915400" cy="663435"/>
          </a:xfrm>
        </p:spPr>
        <p:txBody>
          <a:bodyPr/>
          <a:lstStyle/>
          <a:p>
            <a:r>
              <a:rPr lang="en-US" dirty="0"/>
              <a:t>Additionally,  Body Mass Index is more crucial for diabetes people here is the correlation between BMI and Diabetes.</a:t>
            </a:r>
          </a:p>
          <a:p>
            <a:endParaRPr lang="en-US" dirty="0"/>
          </a:p>
        </p:txBody>
      </p:sp>
      <p:pic>
        <p:nvPicPr>
          <p:cNvPr id="4" name="Picture 3">
            <a:extLst>
              <a:ext uri="{FF2B5EF4-FFF2-40B4-BE49-F238E27FC236}">
                <a16:creationId xmlns:a16="http://schemas.microsoft.com/office/drawing/2014/main" id="{94B805A7-CEAA-A06C-1947-7E7E73C92963}"/>
              </a:ext>
            </a:extLst>
          </p:cNvPr>
          <p:cNvPicPr>
            <a:picLocks noChangeAspect="1"/>
          </p:cNvPicPr>
          <p:nvPr/>
        </p:nvPicPr>
        <p:blipFill rotWithShape="1">
          <a:blip r:embed="rId2">
            <a:extLst>
              <a:ext uri="{28A0092B-C50C-407E-A947-70E740481C1C}">
                <a14:useLocalDpi xmlns:a14="http://schemas.microsoft.com/office/drawing/2010/main" val="0"/>
              </a:ext>
            </a:extLst>
          </a:blip>
          <a:srcRect r="16575"/>
          <a:stretch/>
        </p:blipFill>
        <p:spPr>
          <a:xfrm>
            <a:off x="2644630" y="1397726"/>
            <a:ext cx="8255725" cy="5355771"/>
          </a:xfrm>
          <a:prstGeom prst="rect">
            <a:avLst/>
          </a:prstGeom>
        </p:spPr>
      </p:pic>
    </p:spTree>
    <p:extLst>
      <p:ext uri="{BB962C8B-B14F-4D97-AF65-F5344CB8AC3E}">
        <p14:creationId xmlns:p14="http://schemas.microsoft.com/office/powerpoint/2010/main" val="3908783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54E406-E93F-D355-2854-0F5386B5E05B}"/>
              </a:ext>
            </a:extLst>
          </p:cNvPr>
          <p:cNvSpPr>
            <a:spLocks noGrp="1"/>
          </p:cNvSpPr>
          <p:nvPr>
            <p:ph idx="1"/>
          </p:nvPr>
        </p:nvSpPr>
        <p:spPr/>
        <p:txBody>
          <a:bodyPr/>
          <a:lstStyle/>
          <a:p>
            <a:r>
              <a:rPr lang="en-US" b="0" i="0" dirty="0">
                <a:effectLst/>
              </a:rPr>
              <a:t>The Body Mass Index (BMI) is a metric that assesses body fat in relation to height and weight. To compute it, weight in kilograms is divided by the square of height in meters. An individual with a BMI of 25 or more is classified as overweight, while a BMI of 30 or more indicates obesity.</a:t>
            </a:r>
          </a:p>
          <a:p>
            <a:r>
              <a:rPr lang="en-US" dirty="0"/>
              <a:t>The graph shows elevated glucose levels in patients compared to the average glucose level, suggesting potential implications for the individuals' health.</a:t>
            </a:r>
          </a:p>
        </p:txBody>
      </p:sp>
    </p:spTree>
    <p:extLst>
      <p:ext uri="{BB962C8B-B14F-4D97-AF65-F5344CB8AC3E}">
        <p14:creationId xmlns:p14="http://schemas.microsoft.com/office/powerpoint/2010/main" val="1150358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CA037-BA6D-900B-565D-A219DB1FF450}"/>
              </a:ext>
            </a:extLst>
          </p:cNvPr>
          <p:cNvSpPr>
            <a:spLocks noGrp="1"/>
          </p:cNvSpPr>
          <p:nvPr>
            <p:ph type="title"/>
          </p:nvPr>
        </p:nvSpPr>
        <p:spPr/>
        <p:txBody>
          <a:bodyPr/>
          <a:lstStyle/>
          <a:p>
            <a:r>
              <a:rPr lang="en-US" dirty="0"/>
              <a:t>Analyzing the models</a:t>
            </a:r>
          </a:p>
        </p:txBody>
      </p:sp>
      <p:sp>
        <p:nvSpPr>
          <p:cNvPr id="3" name="Content Placeholder 2">
            <a:extLst>
              <a:ext uri="{FF2B5EF4-FFF2-40B4-BE49-F238E27FC236}">
                <a16:creationId xmlns:a16="http://schemas.microsoft.com/office/drawing/2014/main" id="{C13433C7-3CA8-6A19-5D5D-368C5409C4A3}"/>
              </a:ext>
            </a:extLst>
          </p:cNvPr>
          <p:cNvSpPr>
            <a:spLocks noGrp="1"/>
          </p:cNvSpPr>
          <p:nvPr>
            <p:ph idx="1"/>
          </p:nvPr>
        </p:nvSpPr>
        <p:spPr/>
        <p:txBody>
          <a:bodyPr/>
          <a:lstStyle/>
          <a:p>
            <a:r>
              <a:rPr lang="en-US" dirty="0"/>
              <a:t>The objective of this study is to determine whether the individual under consideration is affected by diabetes based on an analysis of relevant health indicators.</a:t>
            </a:r>
          </a:p>
          <a:p>
            <a:r>
              <a:rPr lang="en-US" dirty="0"/>
              <a:t>Here is over main focus on categorizing data into predefined classes or categories based on features. It involves training a model to learn patterns in labeled data and make predictions on new, unseen data.</a:t>
            </a:r>
          </a:p>
          <a:p>
            <a:r>
              <a:rPr lang="en-US" dirty="0"/>
              <a:t>To achieve the desired goal, I've developed four models: Logistic Regression, Support Vector Machine, Decision Tree, and Random Forest.</a:t>
            </a:r>
          </a:p>
        </p:txBody>
      </p:sp>
    </p:spTree>
    <p:extLst>
      <p:ext uri="{BB962C8B-B14F-4D97-AF65-F5344CB8AC3E}">
        <p14:creationId xmlns:p14="http://schemas.microsoft.com/office/powerpoint/2010/main" val="1863351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C2C5EC-636F-A13A-D449-81B32E4CF770}"/>
              </a:ext>
            </a:extLst>
          </p:cNvPr>
          <p:cNvSpPr>
            <a:spLocks noGrp="1"/>
          </p:cNvSpPr>
          <p:nvPr>
            <p:ph idx="1"/>
          </p:nvPr>
        </p:nvSpPr>
        <p:spPr>
          <a:xfrm>
            <a:off x="2561503" y="1280891"/>
            <a:ext cx="8915400" cy="4555811"/>
          </a:xfrm>
        </p:spPr>
        <p:txBody>
          <a:bodyPr>
            <a:noAutofit/>
          </a:bodyPr>
          <a:lstStyle/>
          <a:p>
            <a:r>
              <a:rPr lang="en-US" dirty="0"/>
              <a:t>In conclusion, after a comprehensive evaluation of four machine learning models for our classification problem, it is evident that the logistic regression model stands out as the best fit. Several factors contribute to this determination.</a:t>
            </a:r>
          </a:p>
          <a:p>
            <a:endParaRPr lang="en-US" dirty="0"/>
          </a:p>
          <a:p>
            <a:r>
              <a:rPr lang="en-US" dirty="0"/>
              <a:t>Firstly, logistic regression is known for its simplicity and interpretability, making it easy to understand and explain to stakeholders, aiding in decision-making processes. The model provides clear insights into the impact of each feature on the predicted outcome.</a:t>
            </a:r>
          </a:p>
          <a:p>
            <a:endParaRPr lang="en-US" dirty="0"/>
          </a:p>
          <a:p>
            <a:r>
              <a:rPr lang="en-US" dirty="0"/>
              <a:t>Secondly, logistic regression has demonstrated a </a:t>
            </a:r>
            <a:r>
              <a:rPr lang="en-US" b="1" dirty="0"/>
              <a:t>high accuracy model with 81% accuracy, 0.7 precision score, 0.63 recall, and 0.66 F1-score.</a:t>
            </a:r>
          </a:p>
        </p:txBody>
      </p:sp>
    </p:spTree>
    <p:extLst>
      <p:ext uri="{BB962C8B-B14F-4D97-AF65-F5344CB8AC3E}">
        <p14:creationId xmlns:p14="http://schemas.microsoft.com/office/powerpoint/2010/main" val="118216143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1217</TotalTime>
  <Words>598</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Times New Roman</vt:lpstr>
      <vt:lpstr>Wingdings 3</vt:lpstr>
      <vt:lpstr>Wisp</vt:lpstr>
      <vt:lpstr>Diabetes Analysis on Female</vt:lpstr>
      <vt:lpstr>Agenda</vt:lpstr>
      <vt:lpstr>Diabetes Statistics: The Rising Global Burden</vt:lpstr>
      <vt:lpstr>Analysis</vt:lpstr>
      <vt:lpstr>PowerPoint Presentation</vt:lpstr>
      <vt:lpstr>PowerPoint Presentation</vt:lpstr>
      <vt:lpstr>PowerPoint Presentation</vt:lpstr>
      <vt:lpstr>Analyzing the models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Detailed Market Entry case study on Mercedes-Benz</dc:title>
  <dc:creator>Arnold</dc:creator>
  <cp:lastModifiedBy>Jignesh Parmar</cp:lastModifiedBy>
  <cp:revision>15</cp:revision>
  <dcterms:created xsi:type="dcterms:W3CDTF">2023-01-23T10:14:00Z</dcterms:created>
  <dcterms:modified xsi:type="dcterms:W3CDTF">2023-10-03T11:46:49Z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280D6ED6CB954E99BD63DABCB7ED7F59</vt:lpwstr>
  </property>
  <property fmtid="{D5CDD505-2E9C-101B-9397-08002B2CF9AE}" pid="3" name="KSOProductBuildVer">
    <vt:lpwstr>1033-11.2.0.11486</vt:lpwstr>
  </property>
</Properties>
</file>