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7" r:id="rId4"/>
    <p:sldId id="288" r:id="rId5"/>
    <p:sldId id="289" r:id="rId6"/>
    <p:sldId id="290" r:id="rId7"/>
    <p:sldId id="292" r:id="rId8"/>
    <p:sldId id="294" r:id="rId9"/>
    <p:sldId id="291" r:id="rId10"/>
    <p:sldId id="295" r:id="rId11"/>
    <p:sldId id="296" r:id="rId12"/>
    <p:sldId id="297" r:id="rId13"/>
    <p:sldId id="298"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232018-C7A7-4ABB-A3EC-16F6DD9C0DB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842CB2-15FA-49E0-AA46-E87F9DE823C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C232018-C7A7-4ABB-A3EC-16F6DD9C0DB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842CB2-15FA-49E0-AA46-E87F9DE823C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C232018-C7A7-4ABB-A3EC-16F6DD9C0DB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842CB2-15FA-49E0-AA46-E87F9DE823C6}"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5C232018-C7A7-4ABB-A3EC-16F6DD9C0DB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42CB2-15FA-49E0-AA46-E87F9DE823C6}"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5C232018-C7A7-4ABB-A3EC-16F6DD9C0DB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42CB2-15FA-49E0-AA46-E87F9DE823C6}"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5C232018-C7A7-4ABB-A3EC-16F6DD9C0DB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42CB2-15FA-49E0-AA46-E87F9DE823C6}"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C232018-C7A7-4ABB-A3EC-16F6DD9C0DB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842CB2-15FA-49E0-AA46-E87F9DE823C6}"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C232018-C7A7-4ABB-A3EC-16F6DD9C0DB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842CB2-15FA-49E0-AA46-E87F9DE823C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C232018-C7A7-4ABB-A3EC-16F6DD9C0DB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842CB2-15FA-49E0-AA46-E87F9DE823C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C232018-C7A7-4ABB-A3EC-16F6DD9C0DB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842CB2-15FA-49E0-AA46-E87F9DE823C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C232018-C7A7-4ABB-A3EC-16F6DD9C0DB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842CB2-15FA-49E0-AA46-E87F9DE823C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C232018-C7A7-4ABB-A3EC-16F6DD9C0DB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842CB2-15FA-49E0-AA46-E87F9DE823C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232018-C7A7-4ABB-A3EC-16F6DD9C0DB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842CB2-15FA-49E0-AA46-E87F9DE823C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32018-C7A7-4ABB-A3EC-16F6DD9C0DB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842CB2-15FA-49E0-AA46-E87F9DE823C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C232018-C7A7-4ABB-A3EC-16F6DD9C0DB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842CB2-15FA-49E0-AA46-E87F9DE823C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C232018-C7A7-4ABB-A3EC-16F6DD9C0DB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42CB2-15FA-49E0-AA46-E87F9DE823C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232018-C7A7-4ABB-A3EC-16F6DD9C0DBD}"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842CB2-15FA-49E0-AA46-E87F9DE823C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63050" cy="1531190"/>
          </a:xfrm>
        </p:spPr>
        <p:txBody>
          <a:bodyPr>
            <a:noAutofit/>
          </a:bodyPr>
          <a:lstStyle/>
          <a:p>
            <a:pPr algn="ctr"/>
            <a:r>
              <a:rPr lang="en-IN" sz="4000" b="1" dirty="0">
                <a:latin typeface="Times New Roman" panose="02020603050405020304" pitchFamily="18" charset="0"/>
                <a:cs typeface="Times New Roman" panose="02020603050405020304" pitchFamily="18" charset="0"/>
              </a:rPr>
              <a:t>Diabetes </a:t>
            </a:r>
            <a:r>
              <a:rPr lang="en-US" sz="4000" b="1" dirty="0">
                <a:latin typeface="Times New Roman" panose="02020603050405020304" pitchFamily="18" charset="0"/>
                <a:cs typeface="Times New Roman" panose="02020603050405020304" pitchFamily="18" charset="0"/>
              </a:rPr>
              <a:t>Analysis</a:t>
            </a:r>
            <a:r>
              <a:rPr lang="en-IN" sz="4000" b="1" dirty="0">
                <a:latin typeface="Times New Roman" panose="02020603050405020304" pitchFamily="18" charset="0"/>
                <a:cs typeface="Times New Roman" panose="02020603050405020304" pitchFamily="18" charset="0"/>
              </a:rPr>
              <a:t> </a:t>
            </a:r>
            <a:r>
              <a:rPr lang="en-US" altLang="en-IN" sz="4000" b="1" dirty="0">
                <a:latin typeface="Times New Roman" panose="02020603050405020304" pitchFamily="18" charset="0"/>
                <a:cs typeface="Times New Roman" panose="02020603050405020304" pitchFamily="18" charset="0"/>
              </a:rPr>
              <a:t>on Female</a:t>
            </a:r>
            <a:endParaRPr lang="en-US" altLang="en-IN"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68283" y="3701913"/>
            <a:ext cx="8915399" cy="1531190"/>
          </a:xfrm>
        </p:spPr>
        <p:txBody>
          <a:bodyPr>
            <a:normAutofit lnSpcReduction="10000"/>
          </a:bodyPr>
          <a:lstStyle/>
          <a:p>
            <a:pPr algn="r"/>
            <a:r>
              <a:rPr lang="en-US" altLang="en-IN" dirty="0"/>
              <a:t>Prepared by :</a:t>
            </a:r>
            <a:endParaRPr lang="en-IN" dirty="0"/>
          </a:p>
          <a:p>
            <a:pPr algn="r"/>
            <a:r>
              <a:rPr lang="en-IN" b="1" dirty="0"/>
              <a:t>Jaydeep </a:t>
            </a:r>
            <a:r>
              <a:rPr lang="en-IN" b="1" dirty="0" err="1"/>
              <a:t>Chotaliya</a:t>
            </a:r>
            <a:endParaRPr lang="en-IN" b="1" dirty="0"/>
          </a:p>
          <a:p>
            <a:pPr algn="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BloodPressure and Glucose level at different age</a:t>
            </a:r>
            <a:endParaRPr lang="en-US"/>
          </a:p>
        </p:txBody>
      </p:sp>
      <p:pic>
        <p:nvPicPr>
          <p:cNvPr id="4" name="Content Placeholder 3" descr="Screenshot (477)"/>
          <p:cNvPicPr>
            <a:picLocks noChangeAspect="1"/>
          </p:cNvPicPr>
          <p:nvPr>
            <p:ph idx="1"/>
          </p:nvPr>
        </p:nvPicPr>
        <p:blipFill>
          <a:blip r:embed="rId1"/>
          <a:srcRect l="24480" t="17583" r="6512" b="10388"/>
          <a:stretch>
            <a:fillRect/>
          </a:stretch>
        </p:blipFill>
        <p:spPr>
          <a:xfrm>
            <a:off x="2592705" y="2068195"/>
            <a:ext cx="8910955" cy="46208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48180" y="0"/>
            <a:ext cx="8911590" cy="737235"/>
          </a:xfrm>
        </p:spPr>
        <p:txBody>
          <a:bodyPr>
            <a:normAutofit/>
          </a:bodyPr>
          <a:p>
            <a:r>
              <a:rPr lang="en-US" b="1"/>
              <a:t>Final Dashboard</a:t>
            </a:r>
            <a:endParaRPr lang="en-US" b="1"/>
          </a:p>
        </p:txBody>
      </p:sp>
      <p:pic>
        <p:nvPicPr>
          <p:cNvPr id="4" name="Content Placeholder 3" descr="Screenshot (478)"/>
          <p:cNvPicPr>
            <a:picLocks noChangeAspect="1"/>
          </p:cNvPicPr>
          <p:nvPr>
            <p:ph idx="1"/>
          </p:nvPr>
        </p:nvPicPr>
        <p:blipFill>
          <a:blip r:embed="rId1"/>
          <a:srcRect l="11900" t="13986" r="15945" b="13986"/>
          <a:stretch>
            <a:fillRect/>
          </a:stretch>
        </p:blipFill>
        <p:spPr>
          <a:xfrm>
            <a:off x="1136650" y="549910"/>
            <a:ext cx="11055350" cy="62052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a:t>To conclude,find the diabetes is depend on many factor. we can find some co-relation between some parameter of Body like BMI, Glucose level, BloodPressure, diabetes pedigree function and Age but, we cant confidently say that this parameter is perfectly suitable for diabetes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624110"/>
            <a:ext cx="8911687" cy="2500090"/>
          </a:xfrm>
        </p:spPr>
        <p:txBody>
          <a:bodyPr>
            <a:normAutofit/>
          </a:bodyPr>
          <a:lstStyle/>
          <a:p>
            <a:pPr algn="ctr"/>
            <a:r>
              <a:rPr lang="en-IN" sz="7200" dirty="0">
                <a:latin typeface="Times New Roman" panose="02020603050405020304" pitchFamily="18" charset="0"/>
                <a:cs typeface="Times New Roman" panose="02020603050405020304" pitchFamily="18" charset="0"/>
              </a:rPr>
              <a:t>THANK </a:t>
            </a:r>
            <a:br>
              <a:rPr lang="en-IN" sz="7200" dirty="0">
                <a:latin typeface="Times New Roman" panose="02020603050405020304" pitchFamily="18" charset="0"/>
                <a:cs typeface="Times New Roman" panose="02020603050405020304" pitchFamily="18" charset="0"/>
              </a:rPr>
            </a:br>
            <a:r>
              <a:rPr lang="en-IN" sz="7200" dirty="0">
                <a:latin typeface="Times New Roman" panose="02020603050405020304" pitchFamily="18" charset="0"/>
                <a:cs typeface="Times New Roman" panose="02020603050405020304" pitchFamily="18" charset="0"/>
              </a:rPr>
              <a:t>YOU</a:t>
            </a:r>
            <a:endParaRPr lang="en-IN" sz="7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Overview</a:t>
            </a:r>
            <a:endParaRPr lang="en-US"/>
          </a:p>
        </p:txBody>
      </p:sp>
      <p:sp>
        <p:nvSpPr>
          <p:cNvPr id="3" name="Content Placeholder 2"/>
          <p:cNvSpPr>
            <a:spLocks noGrp="1"/>
          </p:cNvSpPr>
          <p:nvPr>
            <p:ph idx="1"/>
          </p:nvPr>
        </p:nvSpPr>
        <p:spPr/>
        <p:txBody>
          <a:bodyPr/>
          <a:p>
            <a:r>
              <a:rPr lang="en-US"/>
              <a:t>Diabetes is a chronic disease that occurs either when the pancreas does not produce enough insulin or when the body cannot effectively use the insulin it produces. Insulin is a hormone that regulates blood glucose.</a:t>
            </a:r>
            <a:endParaRPr lang="en-US"/>
          </a:p>
          <a:p>
            <a:r>
              <a:rPr lang="en-US"/>
              <a:t>In 2014, 8.5% of adults aged 18 years and older had diabetes. In 2019, diabetes was the direct cause of 1.5 million deaths and 48% of all deaths due to diabetes occurred before the age of 70 years. </a:t>
            </a:r>
            <a:endParaRPr lang="en-US"/>
          </a:p>
          <a:p>
            <a:r>
              <a:rPr lang="en-US"/>
              <a:t>Another 460 000 kidney disease deaths were caused by diabetes, and raised blood glucose causes around 20% of cardiovascular deaths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Dataset details	</a:t>
            </a:r>
            <a:endParaRPr lang="en-US"/>
          </a:p>
        </p:txBody>
      </p:sp>
      <p:sp>
        <p:nvSpPr>
          <p:cNvPr id="3" name="Content Placeholder 2"/>
          <p:cNvSpPr>
            <a:spLocks noGrp="1"/>
          </p:cNvSpPr>
          <p:nvPr>
            <p:ph idx="1"/>
          </p:nvPr>
        </p:nvSpPr>
        <p:spPr/>
        <p:txBody>
          <a:bodyPr/>
          <a:p>
            <a:r>
              <a:rPr lang="en-US"/>
              <a:t>This dataset is originally from the National Institute of Diabetes and Digestive and Kidney Diseases.</a:t>
            </a:r>
            <a:endParaRPr lang="en-US"/>
          </a:p>
          <a:p>
            <a:r>
              <a:rPr lang="en-US"/>
              <a:t>The objective of the dataset is to diagnostically predict whether a patient has diabetes, based on certain diagnostic measurements included in the dataset.</a:t>
            </a:r>
            <a:endParaRPr lang="en-US"/>
          </a:p>
          <a:p>
            <a:r>
              <a:rPr lang="en-US"/>
              <a:t> Several constraints were placed on the selection of these instances from a larger database.</a:t>
            </a:r>
            <a:endParaRPr lang="en-US"/>
          </a:p>
          <a:p>
            <a:r>
              <a:rPr lang="en-US"/>
              <a:t>Only Female Data</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General Term used in Dataset</a:t>
            </a:r>
            <a:endParaRPr lang="en-US"/>
          </a:p>
        </p:txBody>
      </p:sp>
      <p:sp>
        <p:nvSpPr>
          <p:cNvPr id="3" name="Content Placeholder 2"/>
          <p:cNvSpPr>
            <a:spLocks noGrp="1"/>
          </p:cNvSpPr>
          <p:nvPr>
            <p:ph idx="1"/>
          </p:nvPr>
        </p:nvSpPr>
        <p:spPr/>
        <p:txBody>
          <a:bodyPr/>
          <a:p>
            <a:r>
              <a:rPr lang="en-US"/>
              <a:t>Glucose: To express the Glucose level in blood</a:t>
            </a:r>
            <a:endParaRPr lang="en-US"/>
          </a:p>
          <a:p>
            <a:r>
              <a:rPr lang="en-US"/>
              <a:t>BloodPressure: To express the Blood pressure measurement</a:t>
            </a:r>
            <a:endParaRPr lang="en-US"/>
          </a:p>
          <a:p>
            <a:r>
              <a:rPr lang="en-US"/>
              <a:t>Insulin: To express the Insulin level in blood</a:t>
            </a:r>
            <a:endParaRPr lang="en-US"/>
          </a:p>
          <a:p>
            <a:r>
              <a:rPr lang="en-US"/>
              <a:t>BMI: To express the Body mass index</a:t>
            </a:r>
            <a:endParaRPr lang="en-US"/>
          </a:p>
          <a:p>
            <a:r>
              <a:rPr lang="en-US"/>
              <a:t>DiabetesPedigreeFunction: To express the Diabetes percentage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624205"/>
            <a:ext cx="8911590" cy="1054735"/>
          </a:xfrm>
        </p:spPr>
        <p:txBody>
          <a:bodyPr/>
          <a:p>
            <a:r>
              <a:rPr lang="en-US"/>
              <a:t>Age wise Diabites </a:t>
            </a:r>
            <a:endParaRPr lang="en-US"/>
          </a:p>
        </p:txBody>
      </p:sp>
      <p:pic>
        <p:nvPicPr>
          <p:cNvPr id="4" name="Content Placeholder 3" descr="Screenshot (474)"/>
          <p:cNvPicPr>
            <a:picLocks noChangeAspect="1"/>
          </p:cNvPicPr>
          <p:nvPr>
            <p:ph idx="1"/>
          </p:nvPr>
        </p:nvPicPr>
        <p:blipFill>
          <a:blip r:embed="rId1"/>
          <a:srcRect l="23809" t="17163" r="5841" b="10388"/>
          <a:stretch>
            <a:fillRect/>
          </a:stretch>
        </p:blipFill>
        <p:spPr>
          <a:xfrm>
            <a:off x="2592705" y="1678940"/>
            <a:ext cx="8574405" cy="496570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Age wise Diabetes</a:t>
            </a:r>
            <a:endParaRPr lang="en-US"/>
          </a:p>
        </p:txBody>
      </p:sp>
      <p:sp>
        <p:nvSpPr>
          <p:cNvPr id="3" name="Content Placeholder 2"/>
          <p:cNvSpPr>
            <a:spLocks noGrp="1"/>
          </p:cNvSpPr>
          <p:nvPr>
            <p:ph idx="1"/>
          </p:nvPr>
        </p:nvSpPr>
        <p:spPr/>
        <p:txBody>
          <a:bodyPr/>
          <a:p>
            <a:r>
              <a:rPr lang="en-US"/>
              <a:t>from above graph we can illustrate that from age between 25 to 45 we can clearly see that the number of patient is more so, female from that age category are not very care about the diabetes control level.</a:t>
            </a:r>
            <a:endParaRPr lang="en-US"/>
          </a:p>
          <a:p>
            <a:r>
              <a:rPr lang="en-US"/>
              <a:t>After age 45+, people are realize that improvement of health so, the number of patient is decrease.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Some import key matrix on Glucose level</a:t>
            </a:r>
            <a:br>
              <a:rPr lang="en-US"/>
            </a:br>
            <a:endParaRPr lang="en-US"/>
          </a:p>
        </p:txBody>
      </p:sp>
      <p:pic>
        <p:nvPicPr>
          <p:cNvPr id="4" name="Content Placeholder 3"/>
          <p:cNvPicPr>
            <a:picLocks noChangeAspect="1"/>
          </p:cNvPicPr>
          <p:nvPr>
            <p:ph idx="1"/>
          </p:nvPr>
        </p:nvPicPr>
        <p:blipFill>
          <a:blip r:embed="rId1"/>
          <a:stretch>
            <a:fillRect/>
          </a:stretch>
        </p:blipFill>
        <p:spPr>
          <a:xfrm>
            <a:off x="1713865" y="1750695"/>
            <a:ext cx="10092690" cy="43808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Glucose level and diabetes</a:t>
            </a:r>
            <a:endParaRPr lang="en-US"/>
          </a:p>
        </p:txBody>
      </p:sp>
      <p:pic>
        <p:nvPicPr>
          <p:cNvPr id="4" name="Content Placeholder 3" descr="Screenshot (475)"/>
          <p:cNvPicPr>
            <a:picLocks noChangeAspect="1"/>
          </p:cNvPicPr>
          <p:nvPr>
            <p:ph idx="1"/>
          </p:nvPr>
        </p:nvPicPr>
        <p:blipFill>
          <a:blip r:embed="rId1"/>
          <a:srcRect l="23582" t="17986" r="6068" b="10388"/>
          <a:stretch>
            <a:fillRect/>
          </a:stretch>
        </p:blipFill>
        <p:spPr>
          <a:xfrm>
            <a:off x="1478915" y="1391920"/>
            <a:ext cx="9796780" cy="5608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Avg Glucose by BMI</a:t>
            </a:r>
            <a:endParaRPr lang="en-US"/>
          </a:p>
        </p:txBody>
      </p:sp>
      <p:pic>
        <p:nvPicPr>
          <p:cNvPr id="4" name="Content Placeholder 3" descr="Screenshot (476)"/>
          <p:cNvPicPr>
            <a:picLocks noChangeAspect="1"/>
          </p:cNvPicPr>
          <p:nvPr>
            <p:ph idx="1"/>
          </p:nvPr>
        </p:nvPicPr>
        <p:blipFill>
          <a:blip r:embed="rId1"/>
          <a:srcRect l="24263" t="17583" r="5841" b="10792"/>
          <a:stretch>
            <a:fillRect/>
          </a:stretch>
        </p:blipFill>
        <p:spPr>
          <a:xfrm>
            <a:off x="2042160" y="1454785"/>
            <a:ext cx="8935085" cy="5147945"/>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2038</Words>
  <Application>WPS Presentation</Application>
  <PresentationFormat>Widescreen</PresentationFormat>
  <Paragraphs>50</Paragraphs>
  <Slides>13</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13</vt:i4>
      </vt:variant>
    </vt:vector>
  </HeadingPairs>
  <TitlesOfParts>
    <vt:vector size="32" baseType="lpstr">
      <vt:lpstr>Arial</vt:lpstr>
      <vt:lpstr>SimSun</vt:lpstr>
      <vt:lpstr>Wingdings</vt:lpstr>
      <vt:lpstr>Wingdings 3</vt:lpstr>
      <vt:lpstr>Arial</vt:lpstr>
      <vt:lpstr>Times New Roman</vt:lpstr>
      <vt:lpstr>Calibri</vt:lpstr>
      <vt:lpstr>-apple-system</vt:lpstr>
      <vt:lpstr>Segoe Print</vt:lpstr>
      <vt:lpstr>Lucida Sans Unicode</vt:lpstr>
      <vt:lpstr>Century Gothic</vt:lpstr>
      <vt:lpstr>Microsoft YaHei</vt:lpstr>
      <vt:lpstr>Arial Unicode MS</vt:lpstr>
      <vt:lpstr>Cambria</vt:lpstr>
      <vt:lpstr>Tahoma</vt:lpstr>
      <vt:lpstr>Times New Roman</vt:lpstr>
      <vt:lpstr>Cambria</vt:lpstr>
      <vt:lpstr>Montserrat</vt:lpstr>
      <vt:lpstr>Wisp</vt:lpstr>
      <vt:lpstr>Detailed Market Entry case study on Mercedes-Benz</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Market Entry case study on Mercedes-Benz</dc:title>
  <dc:creator>Arnold</dc:creator>
  <cp:lastModifiedBy>jigs7</cp:lastModifiedBy>
  <cp:revision>6</cp:revision>
  <dcterms:created xsi:type="dcterms:W3CDTF">2023-01-23T10:14:00Z</dcterms:created>
  <dcterms:modified xsi:type="dcterms:W3CDTF">2023-03-02T09:43:27Z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280D6ED6CB954E99BD63DABCB7ED7F59</vt:lpwstr>
  </property>
  <property fmtid="{D5CDD505-2E9C-101B-9397-08002B2CF9AE}" pid="3" name="KSOProductBuildVer">
    <vt:lpwstr>1033-11.2.0.11486</vt:lpwstr>
  </property>
</Properties>
</file>