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87" r:id="rId3"/>
    <p:sldId id="288" r:id="rId4"/>
    <p:sldId id="289" r:id="rId5"/>
    <p:sldId id="290" r:id="rId6"/>
    <p:sldId id="292" r:id="rId7"/>
    <p:sldId id="294" r:id="rId8"/>
    <p:sldId id="291" r:id="rId9"/>
    <p:sldId id="295" r:id="rId10"/>
    <p:sldId id="296" r:id="rId11"/>
    <p:sldId id="297" r:id="rId12"/>
    <p:sldId id="298" r:id="rId13"/>
    <p:sldId id="27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232018-C7A7-4ABB-A3EC-16F6DD9C0DBD}" type="datetimeFigureOut">
              <a:rPr lang="en-IN" smtClean="0"/>
              <a:t>14-05-2023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C842CB2-15FA-49E0-AA46-E87F9DE823C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232018-C7A7-4ABB-A3EC-16F6DD9C0DBD}" type="datetimeFigureOut">
              <a:rPr lang="en-IN" smtClean="0"/>
              <a:t>14-05-2023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C842CB2-15FA-49E0-AA46-E87F9DE823C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232018-C7A7-4ABB-A3EC-16F6DD9C0DBD}" type="datetimeFigureOut">
              <a:rPr lang="en-IN" smtClean="0"/>
              <a:t>14-05-2023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C842CB2-15FA-49E0-AA46-E87F9DE823C6}"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C232018-C7A7-4ABB-A3EC-16F6DD9C0DBD}" type="datetimeFigureOut">
              <a:rPr lang="en-IN" smtClean="0"/>
              <a:t>14-05-2023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842CB2-15FA-49E0-AA46-E87F9DE823C6}"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C232018-C7A7-4ABB-A3EC-16F6DD9C0DBD}" type="datetimeFigureOut">
              <a:rPr lang="en-IN" smtClean="0"/>
              <a:t>14-05-2023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842CB2-15FA-49E0-AA46-E87F9DE823C6}"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C232018-C7A7-4ABB-A3EC-16F6DD9C0DBD}" type="datetimeFigureOut">
              <a:rPr lang="en-IN" smtClean="0"/>
              <a:t>14-05-2023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842CB2-15FA-49E0-AA46-E87F9DE823C6}"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232018-C7A7-4ABB-A3EC-16F6DD9C0DBD}" type="datetimeFigureOut">
              <a:rPr lang="en-IN" smtClean="0"/>
              <a:t>14-05-2023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C842CB2-15FA-49E0-AA46-E87F9DE823C6}"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232018-C7A7-4ABB-A3EC-16F6DD9C0DBD}" type="datetimeFigureOut">
              <a:rPr lang="en-IN" smtClean="0"/>
              <a:t>14-05-2023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C842CB2-15FA-49E0-AA46-E87F9DE823C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232018-C7A7-4ABB-A3EC-16F6DD9C0DBD}" type="datetimeFigureOut">
              <a:rPr lang="en-IN" smtClean="0"/>
              <a:t>14-05-2023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C842CB2-15FA-49E0-AA46-E87F9DE823C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232018-C7A7-4ABB-A3EC-16F6DD9C0DBD}" type="datetimeFigureOut">
              <a:rPr lang="en-IN" smtClean="0"/>
              <a:t>14-05-2023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C842CB2-15FA-49E0-AA46-E87F9DE823C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232018-C7A7-4ABB-A3EC-16F6DD9C0DBD}" type="datetimeFigureOut">
              <a:rPr lang="en-IN" smtClean="0"/>
              <a:t>14-05-2023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C842CB2-15FA-49E0-AA46-E87F9DE823C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232018-C7A7-4ABB-A3EC-16F6DD9C0DBD}" type="datetimeFigureOut">
              <a:rPr lang="en-IN" smtClean="0"/>
              <a:t>14-05-2023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C842CB2-15FA-49E0-AA46-E87F9DE823C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232018-C7A7-4ABB-A3EC-16F6DD9C0DBD}" type="datetimeFigureOut">
              <a:rPr lang="en-IN" smtClean="0"/>
              <a:t>14-05-2023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C842CB2-15FA-49E0-AA46-E87F9DE823C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232018-C7A7-4ABB-A3EC-16F6DD9C0DBD}" type="datetimeFigureOut">
              <a:rPr lang="en-IN" smtClean="0"/>
              <a:t>14-05-2023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C842CB2-15FA-49E0-AA46-E87F9DE823C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232018-C7A7-4ABB-A3EC-16F6DD9C0DBD}" type="datetimeFigureOut">
              <a:rPr lang="en-IN" smtClean="0"/>
              <a:t>14-05-2023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C842CB2-15FA-49E0-AA46-E87F9DE823C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232018-C7A7-4ABB-A3EC-16F6DD9C0DBD}" type="datetimeFigureOut">
              <a:rPr lang="en-IN" smtClean="0"/>
              <a:t>14-05-2023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842CB2-15FA-49E0-AA46-E87F9DE823C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C232018-C7A7-4ABB-A3EC-16F6DD9C0DBD}" type="datetimeFigureOut">
              <a:rPr lang="en-IN" smtClean="0"/>
              <a:t>14-05-2023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C842CB2-15FA-49E0-AA46-E87F9DE823C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63050" cy="1531190"/>
          </a:xfrm>
        </p:spPr>
        <p:txBody>
          <a:bodyPr>
            <a:noAutofit/>
          </a:bodyPr>
          <a:lstStyle/>
          <a:p>
            <a:pPr algn="ctr"/>
            <a:r>
              <a:rPr lang="en-IN" sz="4000" b="1" dirty="0">
                <a:latin typeface="Times New Roman" panose="02020603050405020304" pitchFamily="18" charset="0"/>
                <a:cs typeface="Times New Roman" panose="02020603050405020304" pitchFamily="18" charset="0"/>
              </a:rPr>
              <a:t>Diabetes </a:t>
            </a:r>
            <a:r>
              <a:rPr lang="en-US" sz="4000" b="1" dirty="0">
                <a:latin typeface="Times New Roman" panose="02020603050405020304" pitchFamily="18" charset="0"/>
                <a:cs typeface="Times New Roman" panose="02020603050405020304" pitchFamily="18" charset="0"/>
              </a:rPr>
              <a:t>Analysis</a:t>
            </a:r>
            <a:r>
              <a:rPr lang="en-IN" sz="4000" b="1" dirty="0">
                <a:latin typeface="Times New Roman" panose="02020603050405020304" pitchFamily="18" charset="0"/>
                <a:cs typeface="Times New Roman" panose="02020603050405020304" pitchFamily="18" charset="0"/>
              </a:rPr>
              <a:t> </a:t>
            </a:r>
            <a:r>
              <a:rPr lang="en-US" altLang="en-IN" sz="4000" b="1" dirty="0">
                <a:latin typeface="Times New Roman" panose="02020603050405020304" pitchFamily="18" charset="0"/>
                <a:cs typeface="Times New Roman" panose="02020603050405020304" pitchFamily="18" charset="0"/>
              </a:rPr>
              <a:t>on Female</a:t>
            </a:r>
          </a:p>
        </p:txBody>
      </p:sp>
      <p:sp>
        <p:nvSpPr>
          <p:cNvPr id="3" name="Subtitle 2"/>
          <p:cNvSpPr>
            <a:spLocks noGrp="1"/>
          </p:cNvSpPr>
          <p:nvPr>
            <p:ph type="subTitle" idx="1"/>
          </p:nvPr>
        </p:nvSpPr>
        <p:spPr>
          <a:xfrm>
            <a:off x="2768283" y="3701913"/>
            <a:ext cx="8915399" cy="1531190"/>
          </a:xfrm>
        </p:spPr>
        <p:txBody>
          <a:bodyPr>
            <a:normAutofit lnSpcReduction="10000"/>
          </a:bodyPr>
          <a:lstStyle/>
          <a:p>
            <a:pPr algn="r"/>
            <a:r>
              <a:rPr lang="en-US" altLang="en-IN" dirty="0"/>
              <a:t>Prepared by :</a:t>
            </a:r>
            <a:endParaRPr lang="en-IN" dirty="0"/>
          </a:p>
          <a:p>
            <a:pPr algn="r"/>
            <a:r>
              <a:rPr lang="en-IN" b="1" dirty="0"/>
              <a:t>Jaydeep </a:t>
            </a:r>
            <a:r>
              <a:rPr lang="en-IN" b="1" dirty="0" err="1"/>
              <a:t>Chotaliya</a:t>
            </a:r>
            <a:endParaRPr lang="en-IN" b="1" dirty="0"/>
          </a:p>
          <a:p>
            <a:pPr algn="r"/>
            <a:endParaRPr lang="en-IN"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BloodPressure and Glucose level at different age</a:t>
            </a:r>
          </a:p>
        </p:txBody>
      </p:sp>
      <p:pic>
        <p:nvPicPr>
          <p:cNvPr id="4" name="Content Placeholder 3" descr="Screenshot (477)"/>
          <p:cNvPicPr>
            <a:picLocks noGrp="1" noChangeAspect="1"/>
          </p:cNvPicPr>
          <p:nvPr>
            <p:ph idx="1"/>
          </p:nvPr>
        </p:nvPicPr>
        <p:blipFill>
          <a:blip r:embed="rId2"/>
          <a:srcRect l="24480" t="17583" r="6512" b="10388"/>
          <a:stretch>
            <a:fillRect/>
          </a:stretch>
        </p:blipFill>
        <p:spPr>
          <a:xfrm>
            <a:off x="2592705" y="2068195"/>
            <a:ext cx="8910955" cy="46208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8180" y="0"/>
            <a:ext cx="8911590" cy="737235"/>
          </a:xfrm>
        </p:spPr>
        <p:txBody>
          <a:bodyPr>
            <a:normAutofit/>
          </a:bodyPr>
          <a:lstStyle/>
          <a:p>
            <a:r>
              <a:rPr lang="en-US" b="1"/>
              <a:t>Final Dashboard</a:t>
            </a:r>
          </a:p>
        </p:txBody>
      </p:sp>
      <p:pic>
        <p:nvPicPr>
          <p:cNvPr id="4" name="Content Placeholder 3" descr="Screenshot (478)"/>
          <p:cNvPicPr>
            <a:picLocks noGrp="1" noChangeAspect="1"/>
          </p:cNvPicPr>
          <p:nvPr>
            <p:ph idx="1"/>
          </p:nvPr>
        </p:nvPicPr>
        <p:blipFill>
          <a:blip r:embed="rId2"/>
          <a:srcRect l="11900" t="13986" r="15945" b="13986"/>
          <a:stretch>
            <a:fillRect/>
          </a:stretch>
        </p:blipFill>
        <p:spPr>
          <a:xfrm>
            <a:off x="1136650" y="549910"/>
            <a:ext cx="11055350" cy="62052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Conclusion</a:t>
            </a:r>
          </a:p>
        </p:txBody>
      </p:sp>
      <p:sp>
        <p:nvSpPr>
          <p:cNvPr id="3" name="Content Placeholder 2"/>
          <p:cNvSpPr>
            <a:spLocks noGrp="1"/>
          </p:cNvSpPr>
          <p:nvPr>
            <p:ph idx="1"/>
          </p:nvPr>
        </p:nvSpPr>
        <p:spPr/>
        <p:txBody>
          <a:bodyPr/>
          <a:lstStyle/>
          <a:p>
            <a:r>
              <a:rPr lang="en-US"/>
              <a:t>To conclude,find the diabetes is depend on many factor. we can find some co-relation between some parameter of Body like BMI, Glucose level, BloodPressure, diabetes pedigree function and Age but, we cant confidently say that this parameter is perfectly suitable for diabetes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92924" y="624110"/>
            <a:ext cx="8911687" cy="2500090"/>
          </a:xfrm>
        </p:spPr>
        <p:txBody>
          <a:bodyPr>
            <a:normAutofit/>
          </a:bodyPr>
          <a:lstStyle/>
          <a:p>
            <a:pPr algn="ctr"/>
            <a:r>
              <a:rPr lang="en-IN" sz="7200" dirty="0">
                <a:latin typeface="Times New Roman" panose="02020603050405020304" pitchFamily="18" charset="0"/>
                <a:cs typeface="Times New Roman" panose="02020603050405020304" pitchFamily="18" charset="0"/>
              </a:rPr>
              <a:t>THANK </a:t>
            </a:r>
            <a:br>
              <a:rPr lang="en-IN" sz="7200" dirty="0">
                <a:latin typeface="Times New Roman" panose="02020603050405020304" pitchFamily="18" charset="0"/>
                <a:cs typeface="Times New Roman" panose="02020603050405020304" pitchFamily="18" charset="0"/>
              </a:rPr>
            </a:br>
            <a:r>
              <a:rPr lang="en-IN" sz="7200" dirty="0">
                <a:latin typeface="Times New Roman" panose="02020603050405020304" pitchFamily="18" charset="0"/>
                <a:cs typeface="Times New Roman" panose="02020603050405020304" pitchFamily="18" charset="0"/>
              </a:rPr>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a:t>
            </a:r>
          </a:p>
        </p:txBody>
      </p:sp>
      <p:sp>
        <p:nvSpPr>
          <p:cNvPr id="3" name="Content Placeholder 2"/>
          <p:cNvSpPr>
            <a:spLocks noGrp="1"/>
          </p:cNvSpPr>
          <p:nvPr>
            <p:ph idx="1"/>
          </p:nvPr>
        </p:nvSpPr>
        <p:spPr/>
        <p:txBody>
          <a:bodyPr/>
          <a:lstStyle/>
          <a:p>
            <a:r>
              <a:rPr lang="en-US" dirty="0"/>
              <a:t>Diabetes is a chronic disease that occurs either when the pancreas does not produce enough insulin or when the body cannot effectively use the insulin it produces. Insulin is a hormone that regulates blood glucose.</a:t>
            </a:r>
          </a:p>
          <a:p>
            <a:r>
              <a:rPr lang="en-US" dirty="0"/>
              <a:t>In 2014, 8.5% of adults aged 18 years and older had diabetes. In 2019, diabetes was the direct cause of 1.5 million deaths and 48% of all deaths due to diabetes occurred before the age of 70 years. </a:t>
            </a:r>
          </a:p>
          <a:p>
            <a:r>
              <a:rPr lang="en-US" dirty="0"/>
              <a:t>According to the growing morbidity in recent years, in 2040, the world’s diabetic patients will reach 642 million, which means that one of the ten adults in the future is suffering from diabetes.</a:t>
            </a:r>
          </a:p>
          <a:p>
            <a:r>
              <a:rPr lang="en-US" dirty="0"/>
              <a:t>Another 460 000 kidney disease deaths were caused by diabetes, and raised blood glucose causes around 20% of cardiovascular deaths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Dataset details	</a:t>
            </a:r>
          </a:p>
        </p:txBody>
      </p:sp>
      <p:sp>
        <p:nvSpPr>
          <p:cNvPr id="3" name="Content Placeholder 2"/>
          <p:cNvSpPr>
            <a:spLocks noGrp="1"/>
          </p:cNvSpPr>
          <p:nvPr>
            <p:ph idx="1"/>
          </p:nvPr>
        </p:nvSpPr>
        <p:spPr/>
        <p:txBody>
          <a:bodyPr/>
          <a:lstStyle/>
          <a:p>
            <a:r>
              <a:rPr lang="en-US"/>
              <a:t>This dataset is originally from the National Institute of Diabetes and Digestive and Kidney Diseases.</a:t>
            </a:r>
          </a:p>
          <a:p>
            <a:r>
              <a:rPr lang="en-US"/>
              <a:t>The objective of the dataset is to diagnostically predict whether a patient has diabetes, based on certain diagnostic measurements included in the dataset.</a:t>
            </a:r>
          </a:p>
          <a:p>
            <a:r>
              <a:rPr lang="en-US"/>
              <a:t> Several constraints were placed on the selection of these instances from a larger database.</a:t>
            </a:r>
          </a:p>
          <a:p>
            <a:r>
              <a:rPr lang="en-US"/>
              <a:t>Only Female 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General Term used in Dataset</a:t>
            </a:r>
          </a:p>
        </p:txBody>
      </p:sp>
      <p:sp>
        <p:nvSpPr>
          <p:cNvPr id="3" name="Content Placeholder 2"/>
          <p:cNvSpPr>
            <a:spLocks noGrp="1"/>
          </p:cNvSpPr>
          <p:nvPr>
            <p:ph idx="1"/>
          </p:nvPr>
        </p:nvSpPr>
        <p:spPr/>
        <p:txBody>
          <a:bodyPr/>
          <a:lstStyle/>
          <a:p>
            <a:r>
              <a:rPr lang="en-US"/>
              <a:t>Glucose: To express the Glucose level in blood</a:t>
            </a:r>
          </a:p>
          <a:p>
            <a:r>
              <a:rPr lang="en-US"/>
              <a:t>BloodPressure: To express the Blood pressure measurement</a:t>
            </a:r>
          </a:p>
          <a:p>
            <a:r>
              <a:rPr lang="en-US"/>
              <a:t>Insulin: To express the Insulin level in blood</a:t>
            </a:r>
          </a:p>
          <a:p>
            <a:r>
              <a:rPr lang="en-US"/>
              <a:t>BMI: To express the Body mass index</a:t>
            </a:r>
          </a:p>
          <a:p>
            <a:r>
              <a:rPr lang="en-US"/>
              <a:t>DiabetesPedigreeFunction: To express the Diabetes percentage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705" y="624205"/>
            <a:ext cx="8911590" cy="1054735"/>
          </a:xfrm>
        </p:spPr>
        <p:txBody>
          <a:bodyPr/>
          <a:lstStyle/>
          <a:p>
            <a:r>
              <a:rPr lang="en-US"/>
              <a:t>Age wise Diabites </a:t>
            </a:r>
          </a:p>
        </p:txBody>
      </p:sp>
      <p:pic>
        <p:nvPicPr>
          <p:cNvPr id="4" name="Content Placeholder 3" descr="Screenshot (474)"/>
          <p:cNvPicPr>
            <a:picLocks noGrp="1" noChangeAspect="1"/>
          </p:cNvPicPr>
          <p:nvPr>
            <p:ph idx="1"/>
          </p:nvPr>
        </p:nvPicPr>
        <p:blipFill>
          <a:blip r:embed="rId2"/>
          <a:srcRect l="23809" t="17163" r="5841" b="10388"/>
          <a:stretch>
            <a:fillRect/>
          </a:stretch>
        </p:blipFill>
        <p:spPr>
          <a:xfrm>
            <a:off x="2592705" y="1678940"/>
            <a:ext cx="8574405" cy="4965700"/>
          </a:xfrm>
          <a:prstGeom prst="rect">
            <a:avLst/>
          </a:prstGeom>
          <a:effectLst>
            <a:outerShdw blurRad="50800" dist="38100" dir="5400000" algn="t" rotWithShape="0">
              <a:prstClr val="black">
                <a:alpha val="40000"/>
              </a:prst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 wise Diabetes</a:t>
            </a:r>
          </a:p>
        </p:txBody>
      </p:sp>
      <p:sp>
        <p:nvSpPr>
          <p:cNvPr id="3" name="Content Placeholder 2"/>
          <p:cNvSpPr>
            <a:spLocks noGrp="1"/>
          </p:cNvSpPr>
          <p:nvPr>
            <p:ph idx="1"/>
          </p:nvPr>
        </p:nvSpPr>
        <p:spPr/>
        <p:txBody>
          <a:bodyPr/>
          <a:lstStyle/>
          <a:p>
            <a:r>
              <a:rPr lang="en-US"/>
              <a:t>from above graph we can illustrate that from age between 25 to 45 we can clearly see that the number of patient is more so, female from that age category are not very care about the diabetes control level.</a:t>
            </a:r>
          </a:p>
          <a:p>
            <a:r>
              <a:rPr lang="en-US"/>
              <a:t>After age 45+, people are realize that improvement of health so, the number of patient is decrease.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sym typeface="+mn-ea"/>
              </a:rPr>
              <a:t>Some import key matrix on Glucose level</a:t>
            </a:r>
            <a:br>
              <a:rPr lang="en-US"/>
            </a:br>
            <a:endParaRPr lang="en-US"/>
          </a:p>
        </p:txBody>
      </p:sp>
      <p:pic>
        <p:nvPicPr>
          <p:cNvPr id="4" name="Content Placeholder 3"/>
          <p:cNvPicPr>
            <a:picLocks noGrp="1" noChangeAspect="1"/>
          </p:cNvPicPr>
          <p:nvPr>
            <p:ph idx="1"/>
          </p:nvPr>
        </p:nvPicPr>
        <p:blipFill>
          <a:blip r:embed="rId2"/>
          <a:stretch>
            <a:fillRect/>
          </a:stretch>
        </p:blipFill>
        <p:spPr>
          <a:xfrm>
            <a:off x="1713865" y="1750695"/>
            <a:ext cx="10092690" cy="43808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Glucose level and diabetes</a:t>
            </a:r>
          </a:p>
        </p:txBody>
      </p:sp>
      <p:pic>
        <p:nvPicPr>
          <p:cNvPr id="4" name="Content Placeholder 3" descr="Screenshot (475)"/>
          <p:cNvPicPr>
            <a:picLocks noGrp="1" noChangeAspect="1"/>
          </p:cNvPicPr>
          <p:nvPr>
            <p:ph idx="1"/>
          </p:nvPr>
        </p:nvPicPr>
        <p:blipFill>
          <a:blip r:embed="rId2"/>
          <a:srcRect l="23582" t="17986" r="6068" b="10388"/>
          <a:stretch>
            <a:fillRect/>
          </a:stretch>
        </p:blipFill>
        <p:spPr>
          <a:xfrm>
            <a:off x="1478915" y="1391920"/>
            <a:ext cx="9796780" cy="56083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Avg Glucose by BMI</a:t>
            </a:r>
          </a:p>
        </p:txBody>
      </p:sp>
      <p:pic>
        <p:nvPicPr>
          <p:cNvPr id="4" name="Content Placeholder 3" descr="Screenshot (476)"/>
          <p:cNvPicPr>
            <a:picLocks noGrp="1" noChangeAspect="1"/>
          </p:cNvPicPr>
          <p:nvPr>
            <p:ph idx="1"/>
          </p:nvPr>
        </p:nvPicPr>
        <p:blipFill>
          <a:blip r:embed="rId2"/>
          <a:srcRect l="24263" t="17583" r="5841" b="10792"/>
          <a:stretch>
            <a:fillRect/>
          </a:stretch>
        </p:blipFill>
        <p:spPr>
          <a:xfrm>
            <a:off x="2042160" y="1454785"/>
            <a:ext cx="8935085" cy="5147945"/>
          </a:xfrm>
          <a:prstGeom prst="rect">
            <a:avLst/>
          </a:prstGeom>
        </p:spPr>
      </p:pic>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404</Words>
  <Application>Microsoft Office PowerPoint</Application>
  <PresentationFormat>Widescreen</PresentationFormat>
  <Paragraphs>31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Times New Roman</vt:lpstr>
      <vt:lpstr>Wingdings 3</vt:lpstr>
      <vt:lpstr>Wisp</vt:lpstr>
      <vt:lpstr>Diabetes Analysis on Female</vt:lpstr>
      <vt:lpstr>Overview</vt:lpstr>
      <vt:lpstr>Dataset details </vt:lpstr>
      <vt:lpstr>General Term used in Dataset</vt:lpstr>
      <vt:lpstr>Age wise Diabites </vt:lpstr>
      <vt:lpstr>Age wise Diabetes</vt:lpstr>
      <vt:lpstr>Some import key matrix on Glucose level </vt:lpstr>
      <vt:lpstr>Glucose level and diabetes</vt:lpstr>
      <vt:lpstr>Avg Glucose by BMI</vt:lpstr>
      <vt:lpstr>BloodPressure and Glucose level at different age</vt:lpstr>
      <vt:lpstr>Final Dashboard</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Detailed Market Entry case study on Mercedes-Benz</dc:title>
  <dc:creator>Arnold</dc:creator>
  <cp:lastModifiedBy>Jignesh Parmar</cp:lastModifiedBy>
  <cp:revision>7</cp:revision>
  <dcterms:created xsi:type="dcterms:W3CDTF">2023-01-23T10:14:00Z</dcterms:created>
  <dcterms:modified xsi:type="dcterms:W3CDTF">2023-05-14T08:36:57Z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280D6ED6CB954E99BD63DABCB7ED7F59</vt:lpwstr>
  </property>
  <property fmtid="{D5CDD505-2E9C-101B-9397-08002B2CF9AE}" pid="3" name="KSOProductBuildVer">
    <vt:lpwstr>1033-11.2.0.11486</vt:lpwstr>
  </property>
</Properties>
</file>