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4"/>
  </p:sldMasterIdLst>
  <p:notesMasterIdLst>
    <p:notesMasterId r:id="rId23"/>
  </p:notesMasterIdLst>
  <p:sldIdLst>
    <p:sldId id="256" r:id="rId5"/>
    <p:sldId id="257" r:id="rId6"/>
    <p:sldId id="258" r:id="rId7"/>
    <p:sldId id="270" r:id="rId8"/>
    <p:sldId id="266" r:id="rId9"/>
    <p:sldId id="261" r:id="rId10"/>
    <p:sldId id="259" r:id="rId11"/>
    <p:sldId id="273" r:id="rId12"/>
    <p:sldId id="271" r:id="rId13"/>
    <p:sldId id="272" r:id="rId14"/>
    <p:sldId id="262" r:id="rId15"/>
    <p:sldId id="263" r:id="rId16"/>
    <p:sldId id="264" r:id="rId17"/>
    <p:sldId id="265" r:id="rId18"/>
    <p:sldId id="267" r:id="rId19"/>
    <p:sldId id="268" r:id="rId20"/>
    <p:sldId id="269" r:id="rId21"/>
    <p:sldId id="27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D1920-23E1-E4CF-9143-4078CD745798}" v="780" dt="2021-11-17T19:17:37.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83bf9122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b83bf9122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07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b83bf9122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b83bf9122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b83bf9122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b83bf9122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b859cfd5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b859cfd5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b859cfd5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b859cfd5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b83bf9122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b83bf9122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07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b83bf9122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b83bf9122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26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b83bf9122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b83bf9122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77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b83bf9122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b83bf9122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859cfd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859cfd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859cfd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859cfd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769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83bf912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83bf912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29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83bf9122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b83bf9122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83bf912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83bf912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b83bf912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b83bf912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96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83bf9122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b83bf9122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84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3389/frobt.2020.590681" TargetMode="Externa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ieeexplore.ieee.org/document/4428426"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ieeexplore.ieee.org/document/4428426"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675" y="192810"/>
            <a:ext cx="8962650" cy="507801"/>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accent5"/>
                </a:solidFill>
                <a:latin typeface="Trebuchet MS" panose="020B0603020202020204" pitchFamily="34" charset="0"/>
              </a:rPr>
              <a:t>Introduction to Robotics ME 639:</a:t>
            </a:r>
            <a:r>
              <a:rPr lang="en" sz="2100" b="1" dirty="0">
                <a:latin typeface="Trebuchet MS" panose="020B0603020202020204" pitchFamily="34" charset="0"/>
              </a:rPr>
              <a:t> </a:t>
            </a:r>
            <a:r>
              <a:rPr lang="en" sz="2100" b="1" dirty="0">
                <a:solidFill>
                  <a:schemeClr val="dk1"/>
                </a:solidFill>
                <a:latin typeface="Trebuchet MS" panose="020B0603020202020204" pitchFamily="34" charset="0"/>
              </a:rPr>
              <a:t>Industrial Project Final Presentation</a:t>
            </a:r>
            <a:endParaRPr sz="2100" dirty="0">
              <a:solidFill>
                <a:schemeClr val="dk1"/>
              </a:solidFill>
              <a:latin typeface="Trebuchet MS" panose="020B0603020202020204" pitchFamily="34" charset="0"/>
            </a:endParaRPr>
          </a:p>
        </p:txBody>
      </p:sp>
      <p:pic>
        <p:nvPicPr>
          <p:cNvPr id="55" name="Google Shape;55;p13"/>
          <p:cNvPicPr preferRelativeResize="0"/>
          <p:nvPr/>
        </p:nvPicPr>
        <p:blipFill>
          <a:blip r:embed="rId3">
            <a:alphaModFix/>
          </a:blip>
          <a:stretch>
            <a:fillRect/>
          </a:stretch>
        </p:blipFill>
        <p:spPr>
          <a:xfrm>
            <a:off x="3892625" y="3703606"/>
            <a:ext cx="1358750" cy="1336474"/>
          </a:xfrm>
          <a:prstGeom prst="rect">
            <a:avLst/>
          </a:prstGeom>
          <a:noFill/>
          <a:ln>
            <a:noFill/>
          </a:ln>
        </p:spPr>
      </p:pic>
      <p:sp>
        <p:nvSpPr>
          <p:cNvPr id="56" name="Google Shape;56;p13"/>
          <p:cNvSpPr txBox="1"/>
          <p:nvPr/>
        </p:nvSpPr>
        <p:spPr>
          <a:xfrm>
            <a:off x="1403653" y="923013"/>
            <a:ext cx="6336694"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solidFill>
                  <a:schemeClr val="accent5"/>
                </a:solidFill>
                <a:latin typeface="Trebuchet MS" panose="020B0603020202020204" pitchFamily="34" charset="0"/>
              </a:rPr>
              <a:t>Project Title:</a:t>
            </a:r>
            <a:r>
              <a:rPr lang="en" sz="2500" b="1" dirty="0">
                <a:latin typeface="Trebuchet MS" panose="020B0603020202020204" pitchFamily="34" charset="0"/>
              </a:rPr>
              <a:t> Joint Impedance Control</a:t>
            </a:r>
            <a:endParaRPr sz="2500" b="1" dirty="0">
              <a:latin typeface="Trebuchet MS" panose="020B0603020202020204" pitchFamily="34" charset="0"/>
            </a:endParaRPr>
          </a:p>
        </p:txBody>
      </p:sp>
      <p:sp>
        <p:nvSpPr>
          <p:cNvPr id="57" name="Google Shape;57;p13"/>
          <p:cNvSpPr txBox="1"/>
          <p:nvPr/>
        </p:nvSpPr>
        <p:spPr>
          <a:xfrm>
            <a:off x="181350" y="1714771"/>
            <a:ext cx="8781300" cy="18774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solidFill>
                  <a:schemeClr val="accent5"/>
                </a:solidFill>
                <a:latin typeface="Trebuchet MS" panose="020B0603020202020204" pitchFamily="34" charset="0"/>
              </a:rPr>
              <a:t>Team Name: </a:t>
            </a:r>
            <a:r>
              <a:rPr lang="en" sz="2100" b="1" dirty="0">
                <a:solidFill>
                  <a:schemeClr val="dk1"/>
                </a:solidFill>
                <a:latin typeface="Trebuchet MS" panose="020B0603020202020204" pitchFamily="34" charset="0"/>
              </a:rPr>
              <a:t>The Usual Suspects</a:t>
            </a:r>
            <a:endParaRPr sz="1600" b="1" dirty="0">
              <a:solidFill>
                <a:schemeClr val="accent5"/>
              </a:solidFill>
              <a:latin typeface="Trebuchet MS" panose="020B0603020202020204" pitchFamily="34" charset="0"/>
            </a:endParaRPr>
          </a:p>
          <a:p>
            <a:pPr marL="0" lvl="0" indent="0" algn="l" rtl="0">
              <a:spcBef>
                <a:spcPts val="0"/>
              </a:spcBef>
              <a:spcAft>
                <a:spcPts val="0"/>
              </a:spcAft>
              <a:buNone/>
            </a:pPr>
            <a:endParaRPr sz="1700" b="1" dirty="0">
              <a:solidFill>
                <a:schemeClr val="accent5"/>
              </a:solidFill>
              <a:latin typeface="Trebuchet MS" panose="020B0603020202020204" pitchFamily="34" charset="0"/>
            </a:endParaRPr>
          </a:p>
          <a:p>
            <a:pPr marL="0" lvl="0" indent="0" algn="ctr" rtl="0">
              <a:spcBef>
                <a:spcPts val="0"/>
              </a:spcBef>
              <a:spcAft>
                <a:spcPts val="0"/>
              </a:spcAft>
              <a:buNone/>
            </a:pPr>
            <a:r>
              <a:rPr lang="en" sz="2000" b="1" dirty="0">
                <a:solidFill>
                  <a:schemeClr val="accent5"/>
                </a:solidFill>
                <a:latin typeface="Trebuchet MS" panose="020B0603020202020204" pitchFamily="34" charset="0"/>
              </a:rPr>
              <a:t>Team Members:</a:t>
            </a:r>
            <a:r>
              <a:rPr lang="en" sz="2000" b="1" dirty="0">
                <a:latin typeface="Trebuchet MS" panose="020B0603020202020204" pitchFamily="34" charset="0"/>
              </a:rPr>
              <a:t> Jaydeep Ramnani | Navneet Kaur | Srujan Pandya</a:t>
            </a:r>
            <a:endParaRPr sz="2000" b="1" dirty="0">
              <a:latin typeface="Trebuchet MS" panose="020B0603020202020204" pitchFamily="34" charset="0"/>
            </a:endParaRPr>
          </a:p>
          <a:p>
            <a:pPr marL="0" lvl="0" indent="0" algn="l" rtl="0">
              <a:spcBef>
                <a:spcPts val="0"/>
              </a:spcBef>
              <a:spcAft>
                <a:spcPts val="0"/>
              </a:spcAft>
              <a:buNone/>
            </a:pPr>
            <a:endParaRPr sz="1700" b="1" dirty="0">
              <a:solidFill>
                <a:schemeClr val="accent5"/>
              </a:solidFill>
              <a:latin typeface="Trebuchet MS" panose="020B0603020202020204" pitchFamily="34" charset="0"/>
            </a:endParaRPr>
          </a:p>
          <a:p>
            <a:pPr marL="0" lvl="0" indent="0" algn="ctr" rtl="0">
              <a:spcBef>
                <a:spcPts val="0"/>
              </a:spcBef>
              <a:spcAft>
                <a:spcPts val="0"/>
              </a:spcAft>
              <a:buNone/>
            </a:pPr>
            <a:r>
              <a:rPr lang="en" sz="1800" b="1" dirty="0">
                <a:solidFill>
                  <a:schemeClr val="accent5"/>
                </a:solidFill>
                <a:latin typeface="Trebuchet MS" panose="020B0603020202020204" pitchFamily="34" charset="0"/>
              </a:rPr>
              <a:t>Instructor:</a:t>
            </a:r>
            <a:r>
              <a:rPr lang="en" sz="1800" b="1" dirty="0">
                <a:latin typeface="Trebuchet MS" panose="020B0603020202020204" pitchFamily="34" charset="0"/>
              </a:rPr>
              <a:t> Prof. Harish PM</a:t>
            </a:r>
            <a:endParaRPr sz="1800" b="1" dirty="0">
              <a:latin typeface="Trebuchet MS" panose="020B0603020202020204" pitchFamily="34" charset="0"/>
            </a:endParaRPr>
          </a:p>
          <a:p>
            <a:pPr marL="0" lvl="0" indent="0" algn="ctr" rtl="0">
              <a:spcBef>
                <a:spcPts val="0"/>
              </a:spcBef>
              <a:spcAft>
                <a:spcPts val="0"/>
              </a:spcAft>
              <a:buNone/>
            </a:pPr>
            <a:r>
              <a:rPr lang="en" sz="1700" b="1" dirty="0">
                <a:solidFill>
                  <a:schemeClr val="accent5"/>
                </a:solidFill>
                <a:latin typeface="Trebuchet MS" panose="020B0603020202020204" pitchFamily="34" charset="0"/>
              </a:rPr>
              <a:t>Teaching Assistant:</a:t>
            </a:r>
            <a:r>
              <a:rPr lang="en" sz="1700" b="1" dirty="0">
                <a:latin typeface="Trebuchet MS" panose="020B0603020202020204" pitchFamily="34" charset="0"/>
              </a:rPr>
              <a:t> Suraj Borate</a:t>
            </a:r>
            <a:endParaRPr sz="17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11700" y="135731"/>
            <a:ext cx="8520600" cy="4579144"/>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Key Results 5: Reaction Torque when Patient Effort is a Random Disturbance</a:t>
            </a:r>
          </a:p>
          <a:p>
            <a:pPr marL="0" lvl="0" indent="0" algn="l" rtl="0">
              <a:lnSpc>
                <a:spcPct val="95000"/>
              </a:lnSpc>
              <a:spcBef>
                <a:spcPts val="0"/>
              </a:spcBef>
              <a:spcAft>
                <a:spcPts val="0"/>
              </a:spcAft>
              <a:buSzPts val="1018"/>
              <a:buNone/>
            </a:pPr>
            <a:endParaRPr lang="en-US" sz="1765" b="1" dirty="0">
              <a:solidFill>
                <a:schemeClr val="accent5"/>
              </a:solidFill>
              <a:latin typeface="Trebuchet MS" panose="020B0603020202020204" pitchFamily="34" charset="0"/>
            </a:endParaRPr>
          </a:p>
          <a:p>
            <a:pPr marL="0" lvl="0" indent="0" algn="l" rtl="0">
              <a:lnSpc>
                <a:spcPct val="95000"/>
              </a:lnSpc>
              <a:spcBef>
                <a:spcPts val="0"/>
              </a:spcBef>
              <a:spcAft>
                <a:spcPts val="0"/>
              </a:spcAft>
              <a:buSzPts val="1018"/>
              <a:buNone/>
            </a:pPr>
            <a:endParaRPr lang="en-US" sz="1765" b="1" dirty="0">
              <a:solidFill>
                <a:schemeClr val="accent5"/>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91" name="Google Shape;91;p18"/>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92" name="Google Shape;92;p18"/>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9</a:t>
            </a:r>
          </a:p>
        </p:txBody>
      </p:sp>
      <p:pic>
        <p:nvPicPr>
          <p:cNvPr id="2" name="Picture 2">
            <a:extLst>
              <a:ext uri="{FF2B5EF4-FFF2-40B4-BE49-F238E27FC236}">
                <a16:creationId xmlns:a16="http://schemas.microsoft.com/office/drawing/2014/main" id="{22CDD9E0-F455-4370-81D4-4000A8919684}"/>
              </a:ext>
            </a:extLst>
          </p:cNvPr>
          <p:cNvPicPr>
            <a:picLocks noChangeAspect="1"/>
          </p:cNvPicPr>
          <p:nvPr/>
        </p:nvPicPr>
        <p:blipFill>
          <a:blip r:embed="rId4"/>
          <a:stretch>
            <a:fillRect/>
          </a:stretch>
        </p:blipFill>
        <p:spPr>
          <a:xfrm>
            <a:off x="396240" y="559356"/>
            <a:ext cx="8252460" cy="3163729"/>
          </a:xfrm>
          <a:prstGeom prst="rect">
            <a:avLst/>
          </a:prstGeom>
        </p:spPr>
      </p:pic>
      <p:sp>
        <p:nvSpPr>
          <p:cNvPr id="7" name="TextBox 6">
            <a:extLst>
              <a:ext uri="{FF2B5EF4-FFF2-40B4-BE49-F238E27FC236}">
                <a16:creationId xmlns:a16="http://schemas.microsoft.com/office/drawing/2014/main" id="{DD18463A-76E7-452F-8845-9AB116A247C3}"/>
              </a:ext>
            </a:extLst>
          </p:cNvPr>
          <p:cNvSpPr txBox="1"/>
          <p:nvPr/>
        </p:nvSpPr>
        <p:spPr>
          <a:xfrm>
            <a:off x="336052" y="3746183"/>
            <a:ext cx="7325858" cy="1169551"/>
          </a:xfrm>
          <a:prstGeom prst="rect">
            <a:avLst/>
          </a:prstGeom>
          <a:noFill/>
        </p:spPr>
        <p:txBody>
          <a:bodyPr wrap="square" lIns="91440" tIns="45720" rIns="91440" bIns="45720" rtlCol="0" anchor="t">
            <a:spAutoFit/>
          </a:bodyPr>
          <a:lstStyle/>
          <a:p>
            <a:pPr algn="just"/>
            <a:r>
              <a:rPr lang="en-IN" b="1" dirty="0">
                <a:latin typeface="Trebuchet MS"/>
              </a:rPr>
              <a:t>Results:</a:t>
            </a:r>
            <a:endParaRPr lang="en-US" b="1" dirty="0"/>
          </a:p>
          <a:p>
            <a:pPr algn="just"/>
            <a:r>
              <a:rPr lang="en-IN" dirty="0">
                <a:latin typeface="Trebuchet MS"/>
              </a:rPr>
              <a:t>Now, the patient effort is a random disturbance, therefore the reaction torque between the limb and the exoskeleton need no be zero and hence it shows up on the graph. Notice that the motor torque has also changed, accommodating the lead or lag in the patient torque from the desired patient torque.</a:t>
            </a:r>
          </a:p>
        </p:txBody>
      </p:sp>
    </p:spTree>
    <p:extLst>
      <p:ext uri="{BB962C8B-B14F-4D97-AF65-F5344CB8AC3E}">
        <p14:creationId xmlns:p14="http://schemas.microsoft.com/office/powerpoint/2010/main" val="11613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232171" y="246162"/>
            <a:ext cx="7611667" cy="4625876"/>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Insights / Interim Conclusions / Discussion:</a:t>
            </a:r>
            <a:endParaRPr lang="en-US" sz="1600" dirty="0">
              <a:solidFill>
                <a:srgbClr val="000000"/>
              </a:solidFill>
              <a:latin typeface="Trebuchet MS" panose="020B0603020202020204" pitchFamily="34" charset="0"/>
            </a:endParaRPr>
          </a:p>
          <a:p>
            <a:pPr marL="0" lvl="0" indent="0" algn="just" rtl="0">
              <a:lnSpc>
                <a:spcPct val="100000"/>
              </a:lnSpc>
              <a:spcBef>
                <a:spcPts val="1200"/>
              </a:spcBef>
              <a:spcAft>
                <a:spcPts val="0"/>
              </a:spcAft>
              <a:buNone/>
            </a:pPr>
            <a:r>
              <a:rPr lang="en-IN" sz="1600" dirty="0">
                <a:solidFill>
                  <a:srgbClr val="000000"/>
                </a:solidFill>
                <a:latin typeface="Trebuchet MS" panose="020B0603020202020204" pitchFamily="34" charset="0"/>
              </a:rPr>
              <a:t>As expected and desired, in the first case when the patient effort is 100%, there is no interaction force and the graph shows the same.</a:t>
            </a:r>
            <a:endParaRPr lang="en-US" sz="1600" dirty="0">
              <a:solidFill>
                <a:srgbClr val="000000"/>
              </a:solidFill>
              <a:latin typeface="Trebuchet MS" panose="020B0603020202020204" pitchFamily="34" charset="0"/>
            </a:endParaRPr>
          </a:p>
          <a:p>
            <a:pPr marL="0" lvl="0" indent="0" algn="just" rtl="0">
              <a:lnSpc>
                <a:spcPct val="100000"/>
              </a:lnSpc>
              <a:spcBef>
                <a:spcPts val="1200"/>
              </a:spcBef>
              <a:spcAft>
                <a:spcPts val="0"/>
              </a:spcAft>
              <a:buNone/>
            </a:pPr>
            <a:r>
              <a:rPr lang="en-US" sz="1600" dirty="0">
                <a:solidFill>
                  <a:srgbClr val="000000"/>
                </a:solidFill>
                <a:latin typeface="Trebuchet MS" panose="020B0603020202020204" pitchFamily="34" charset="0"/>
              </a:rPr>
              <a:t>In step 2, when the patient torque is added as a random disturbance to the system, one can see that the motor torque is higher than before, compensating for the lead/lag of the actual patient torque from the desired patient torque. </a:t>
            </a:r>
          </a:p>
          <a:p>
            <a:pPr marL="0" lvl="0" indent="0" algn="just" rtl="0">
              <a:lnSpc>
                <a:spcPct val="100000"/>
              </a:lnSpc>
              <a:spcBef>
                <a:spcPts val="1200"/>
              </a:spcBef>
              <a:spcAft>
                <a:spcPts val="0"/>
              </a:spcAft>
              <a:buNone/>
            </a:pPr>
            <a:r>
              <a:rPr lang="en-US" sz="1600" dirty="0">
                <a:solidFill>
                  <a:srgbClr val="000000"/>
                </a:solidFill>
                <a:latin typeface="Trebuchet MS" panose="020B0603020202020204" pitchFamily="34" charset="0"/>
              </a:rPr>
              <a:t>We also measure the patient torque which follows a random trajectory and therefore the interaction torque arises. The reaction torque can calculated from the motor dynamics (see Appendix).</a:t>
            </a:r>
          </a:p>
          <a:p>
            <a:pPr marL="0" lvl="0" indent="0" algn="just" rtl="0">
              <a:lnSpc>
                <a:spcPct val="100000"/>
              </a:lnSpc>
              <a:spcBef>
                <a:spcPts val="1200"/>
              </a:spcBef>
              <a:spcAft>
                <a:spcPts val="0"/>
              </a:spcAft>
              <a:buNone/>
            </a:pPr>
            <a:r>
              <a:rPr lang="en-US" sz="1600" b="1" dirty="0">
                <a:solidFill>
                  <a:srgbClr val="000000"/>
                </a:solidFill>
                <a:latin typeface="Trebuchet MS" panose="020B0603020202020204" pitchFamily="34" charset="0"/>
              </a:rPr>
              <a:t>How it Works: </a:t>
            </a:r>
            <a:r>
              <a:rPr lang="en-US" sz="1600" dirty="0">
                <a:solidFill>
                  <a:srgbClr val="000000"/>
                </a:solidFill>
                <a:latin typeface="Trebuchet MS" panose="020B0603020202020204" pitchFamily="34" charset="0"/>
              </a:rPr>
              <a:t>Consider the disturbance added in step-2 and determine the actual trajectory of the overall system. Determine the motor torque from the control law. Since the overall dynamics incorporates the motor torque and the patient torque, and since the motor torque and actual trajectory is known, one can find the unknown patient torque from the dynamic equations of motion.</a:t>
            </a:r>
            <a:endParaRPr sz="1600" b="1" dirty="0">
              <a:solidFill>
                <a:srgbClr val="000000"/>
              </a:solidFill>
              <a:latin typeface="Trebuchet MS" panose="020B0603020202020204" pitchFamily="34" charset="0"/>
            </a:endParaRPr>
          </a:p>
        </p:txBody>
      </p:sp>
      <p:pic>
        <p:nvPicPr>
          <p:cNvPr id="98" name="Google Shape;98;p19"/>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99" name="Google Shape;99;p19"/>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10</a:t>
            </a:r>
            <a:endParaRPr dirty="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4" name="Google Shape;104;p20"/>
              <p:cNvSpPr txBox="1">
                <a:spLocks noGrp="1"/>
              </p:cNvSpPr>
              <p:nvPr>
                <p:ph type="body" idx="1"/>
              </p:nvPr>
            </p:nvSpPr>
            <p:spPr>
              <a:xfrm>
                <a:off x="335756" y="67281"/>
                <a:ext cx="8579644" cy="368781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sz="1700" b="1" dirty="0">
                    <a:solidFill>
                      <a:schemeClr val="accent5"/>
                    </a:solidFill>
                    <a:latin typeface="Trebuchet MS" panose="020B0603020202020204" pitchFamily="34" charset="0"/>
                  </a:rPr>
                  <a:t>APPENDIX:</a:t>
                </a:r>
              </a:p>
              <a:p>
                <a:pPr marL="0" lvl="0" indent="0">
                  <a:lnSpc>
                    <a:spcPct val="95000"/>
                  </a:lnSpc>
                  <a:spcBef>
                    <a:spcPts val="1200"/>
                  </a:spcBef>
                  <a:buSzPts val="1018"/>
                  <a:buNone/>
                </a:pPr>
                <a:r>
                  <a:rPr lang="en-IN" sz="1600" dirty="0">
                    <a:solidFill>
                      <a:schemeClr val="dk1"/>
                    </a:solidFill>
                    <a:latin typeface="Trebuchet MS" panose="020B0603020202020204" pitchFamily="34" charset="0"/>
                  </a:rPr>
                  <a:t>Control Law: </a:t>
                </a:r>
                <a14:m>
                  <m:oMath xmlns:m="http://schemas.openxmlformats.org/officeDocument/2006/math">
                    <m:r>
                      <a:rPr lang="en-US" sz="1600" b="0" i="1" smtClean="0">
                        <a:solidFill>
                          <a:schemeClr val="dk1"/>
                        </a:solidFill>
                        <a:latin typeface="Cambria Math" panose="02040503050406030204" pitchFamily="18" charset="0"/>
                      </a:rPr>
                      <m:t>𝜏</m:t>
                    </m:r>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𝐾</m:t>
                    </m:r>
                    <m:d>
                      <m:dPr>
                        <m:ctrlPr>
                          <a:rPr lang="en-US" sz="1600" b="0" i="1" smtClean="0">
                            <a:solidFill>
                              <a:schemeClr val="dk1"/>
                            </a:solidFill>
                            <a:latin typeface="Cambria Math" panose="02040503050406030204" pitchFamily="18" charset="0"/>
                          </a:rPr>
                        </m:ctrlPr>
                      </m:d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𝑞</m:t>
                        </m:r>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𝐷</m:t>
                    </m:r>
                    <m:d>
                      <m:dPr>
                        <m:ctrlPr>
                          <a:rPr lang="en-US" sz="1600" b="0" i="1" smtClean="0">
                            <a:solidFill>
                              <a:schemeClr val="dk1"/>
                            </a:solidFill>
                            <a:latin typeface="Cambria Math" panose="02040503050406030204" pitchFamily="18" charset="0"/>
                          </a:rPr>
                        </m:ctrlPr>
                      </m:dPr>
                      <m:e>
                        <m:acc>
                          <m:accPr>
                            <m:chr m:val="̇"/>
                            <m:ctrlPr>
                              <a:rPr lang="en-US" sz="1600" b="0" i="1" smtClean="0">
                                <a:solidFill>
                                  <a:schemeClr val="dk1"/>
                                </a:solidFill>
                                <a:latin typeface="Cambria Math" panose="02040503050406030204" pitchFamily="18" charset="0"/>
                              </a:rPr>
                            </m:ctrlPr>
                          </m:acc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e>
                        </m:acc>
                        <m:r>
                          <a:rPr lang="en-US" sz="1600" b="0" i="1" smtClean="0">
                            <a:solidFill>
                              <a:schemeClr val="dk1"/>
                            </a:solidFill>
                            <a:latin typeface="Cambria Math" panose="02040503050406030204" pitchFamily="18" charset="0"/>
                          </a:rPr>
                          <m:t>−</m:t>
                        </m:r>
                        <m:acc>
                          <m:accPr>
                            <m:chr m:val="̇"/>
                            <m:ctrlPr>
                              <a:rPr lang="en-US" sz="1600" b="0" i="1" smtClean="0">
                                <a:solidFill>
                                  <a:schemeClr val="dk1"/>
                                </a:solidFill>
                                <a:latin typeface="Cambria Math" panose="02040503050406030204" pitchFamily="18" charset="0"/>
                              </a:rPr>
                            </m:ctrlPr>
                          </m:accPr>
                          <m:e>
                            <m:r>
                              <a:rPr lang="en-US" sz="1600" b="0" i="1" smtClean="0">
                                <a:solidFill>
                                  <a:schemeClr val="dk1"/>
                                </a:solidFill>
                                <a:latin typeface="Cambria Math" panose="02040503050406030204" pitchFamily="18" charset="0"/>
                              </a:rPr>
                              <m:t>𝑞</m:t>
                            </m:r>
                          </m:e>
                        </m:acc>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𝑀</m:t>
                    </m:r>
                    <m:d>
                      <m:dPr>
                        <m:ctrlPr>
                          <a:rPr lang="en-US" sz="1600" b="0" i="1" smtClean="0">
                            <a:solidFill>
                              <a:schemeClr val="dk1"/>
                            </a:solidFill>
                            <a:latin typeface="Cambria Math" panose="02040503050406030204" pitchFamily="18" charset="0"/>
                          </a:rPr>
                        </m:ctrlPr>
                      </m:dPr>
                      <m:e>
                        <m:r>
                          <a:rPr lang="en-US" sz="1600" b="0" i="1" smtClean="0">
                            <a:solidFill>
                              <a:schemeClr val="dk1"/>
                            </a:solidFill>
                            <a:latin typeface="Cambria Math" panose="02040503050406030204" pitchFamily="18" charset="0"/>
                          </a:rPr>
                          <m:t>𝑞</m:t>
                        </m:r>
                      </m:e>
                    </m:d>
                    <m:acc>
                      <m:accPr>
                        <m:chr m:val="̈"/>
                        <m:ctrlPr>
                          <a:rPr lang="en-US" sz="1600" b="0" i="1" smtClean="0">
                            <a:solidFill>
                              <a:schemeClr val="dk1"/>
                            </a:solidFill>
                            <a:latin typeface="Cambria Math" panose="02040503050406030204" pitchFamily="18" charset="0"/>
                          </a:rPr>
                        </m:ctrlPr>
                      </m:accPr>
                      <m:e>
                        <m:sSub>
                          <m:sSubPr>
                            <m:ctrlPr>
                              <a:rPr lang="en-US" sz="1600" b="0" i="1" smtClean="0">
                                <a:solidFill>
                                  <a:schemeClr val="dk1"/>
                                </a:solidFill>
                                <a:latin typeface="Cambria Math" panose="02040503050406030204" pitchFamily="18" charset="0"/>
                              </a:rPr>
                            </m:ctrlPr>
                          </m:sSubPr>
                          <m:e>
                            <m:r>
                              <a:rPr lang="en-US" sz="1600" b="0" i="1" smtClean="0">
                                <a:solidFill>
                                  <a:schemeClr val="dk1"/>
                                </a:solidFill>
                                <a:latin typeface="Cambria Math" panose="02040503050406030204" pitchFamily="18" charset="0"/>
                              </a:rPr>
                              <m:t>𝑞</m:t>
                            </m:r>
                          </m:e>
                          <m:sub>
                            <m:r>
                              <a:rPr lang="en-US" sz="1600" b="0" i="1" smtClean="0">
                                <a:solidFill>
                                  <a:schemeClr val="dk1"/>
                                </a:solidFill>
                                <a:latin typeface="Cambria Math" panose="02040503050406030204" pitchFamily="18" charset="0"/>
                              </a:rPr>
                              <m:t>𝑑</m:t>
                            </m:r>
                          </m:sub>
                        </m:sSub>
                      </m:e>
                    </m:acc>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𝐶</m:t>
                    </m:r>
                    <m:d>
                      <m:dPr>
                        <m:ctrlPr>
                          <a:rPr lang="en-US" sz="1600" b="0" i="1" smtClean="0">
                            <a:solidFill>
                              <a:schemeClr val="dk1"/>
                            </a:solidFill>
                            <a:latin typeface="Cambria Math" panose="02040503050406030204" pitchFamily="18" charset="0"/>
                          </a:rPr>
                        </m:ctrlPr>
                      </m:dPr>
                      <m:e>
                        <m:r>
                          <a:rPr lang="en-US" sz="1600" b="0" i="1" smtClean="0">
                            <a:solidFill>
                              <a:schemeClr val="dk1"/>
                            </a:solidFill>
                            <a:latin typeface="Cambria Math" panose="02040503050406030204" pitchFamily="18" charset="0"/>
                          </a:rPr>
                          <m:t>𝑞</m:t>
                        </m:r>
                        <m:r>
                          <a:rPr lang="en-US" sz="1600" b="0" i="1" smtClean="0">
                            <a:solidFill>
                              <a:schemeClr val="dk1"/>
                            </a:solidFill>
                            <a:latin typeface="Cambria Math" panose="02040503050406030204" pitchFamily="18" charset="0"/>
                          </a:rPr>
                          <m:t>,</m:t>
                        </m:r>
                        <m:acc>
                          <m:accPr>
                            <m:chr m:val="̇"/>
                            <m:ctrlPr>
                              <a:rPr lang="en-US" sz="1600" b="0" i="1" smtClean="0">
                                <a:solidFill>
                                  <a:schemeClr val="dk1"/>
                                </a:solidFill>
                                <a:latin typeface="Cambria Math" panose="02040503050406030204" pitchFamily="18" charset="0"/>
                              </a:rPr>
                            </m:ctrlPr>
                          </m:accPr>
                          <m:e>
                            <m:r>
                              <a:rPr lang="en-US" sz="1600" b="0" i="1" smtClean="0">
                                <a:solidFill>
                                  <a:schemeClr val="dk1"/>
                                </a:solidFill>
                                <a:latin typeface="Cambria Math" panose="02040503050406030204" pitchFamily="18" charset="0"/>
                              </a:rPr>
                              <m:t>𝑞</m:t>
                            </m:r>
                          </m:e>
                        </m:acc>
                      </m:e>
                    </m:d>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𝑔</m:t>
                    </m:r>
                    <m:r>
                      <a:rPr lang="en-US" sz="1600" b="0" i="1" smtClean="0">
                        <a:solidFill>
                          <a:schemeClr val="dk1"/>
                        </a:solidFill>
                        <a:latin typeface="Cambria Math" panose="02040503050406030204" pitchFamily="18" charset="0"/>
                      </a:rPr>
                      <m:t>(</m:t>
                    </m:r>
                    <m:r>
                      <a:rPr lang="en-US" sz="1600" b="0" i="1" smtClean="0">
                        <a:solidFill>
                          <a:schemeClr val="dk1"/>
                        </a:solidFill>
                        <a:latin typeface="Cambria Math" panose="02040503050406030204" pitchFamily="18" charset="0"/>
                      </a:rPr>
                      <m:t>𝑞</m:t>
                    </m:r>
                    <m:r>
                      <a:rPr lang="en-US" sz="1600" b="0" i="1" smtClean="0">
                        <a:solidFill>
                          <a:schemeClr val="dk1"/>
                        </a:solidFill>
                        <a:latin typeface="Cambria Math" panose="02040503050406030204" pitchFamily="18" charset="0"/>
                      </a:rPr>
                      <m:t>)</m:t>
                    </m:r>
                  </m:oMath>
                </a14:m>
                <a:endParaRPr lang="en-US" sz="1600" b="1" dirty="0">
                  <a:solidFill>
                    <a:srgbClr val="000000"/>
                  </a:solidFill>
                  <a:latin typeface="Trebuchet MS" panose="020B0603020202020204" pitchFamily="34" charset="0"/>
                </a:endParaRPr>
              </a:p>
              <a:p>
                <a:pPr marL="0" lvl="0" indent="0">
                  <a:lnSpc>
                    <a:spcPct val="95000"/>
                  </a:lnSpc>
                  <a:spcBef>
                    <a:spcPts val="1200"/>
                  </a:spcBef>
                  <a:buSzPts val="1018"/>
                  <a:buNone/>
                </a:pPr>
                <a:r>
                  <a:rPr lang="en-IN" sz="1600" dirty="0">
                    <a:solidFill>
                      <a:srgbClr val="000000"/>
                    </a:solidFill>
                    <a:latin typeface="Trebuchet MS" panose="020B0603020202020204" pitchFamily="34" charset="0"/>
                  </a:rPr>
                  <a:t>Where,</a:t>
                </a:r>
              </a:p>
              <a:p>
                <a:pPr marL="0" lvl="0" indent="0">
                  <a:lnSpc>
                    <a:spcPct val="150000"/>
                  </a:lnSpc>
                  <a:spcBef>
                    <a:spcPts val="1200"/>
                  </a:spcBef>
                  <a:buSzPts val="1018"/>
                  <a:buNone/>
                </a:pPr>
                <a14:m>
                  <m:oMathPara xmlns:m="http://schemas.openxmlformats.org/officeDocument/2006/math">
                    <m:oMathParaPr>
                      <m:jc m:val="centerGroup"/>
                    </m:oMathParaPr>
                    <m:oMath xmlns:m="http://schemas.openxmlformats.org/officeDocument/2006/math">
                      <m:r>
                        <a:rPr lang="en-US" sz="1600" b="0" i="1" smtClean="0">
                          <a:solidFill>
                            <a:srgbClr val="000000"/>
                          </a:solidFill>
                          <a:latin typeface="Cambria Math" panose="02040503050406030204" pitchFamily="18" charset="0"/>
                        </a:rPr>
                        <m:t>𝑀</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𝐼𝑛𝑒𝑟𝑡𝑖𝑎</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Para>
                </a14:m>
                <a:endParaRPr lang="en-IN" sz="1600" dirty="0">
                  <a:solidFill>
                    <a:srgbClr val="000000"/>
                  </a:solidFill>
                  <a:latin typeface="Trebuchet MS" panose="020B0603020202020204" pitchFamily="34" charset="0"/>
                </a:endParaRPr>
              </a:p>
              <a:p>
                <a:pPr marL="0" lvl="0" indent="0" algn="ctr">
                  <a:lnSpc>
                    <a:spcPct val="150000"/>
                  </a:lnSpc>
                  <a:spcBef>
                    <a:spcPts val="1200"/>
                  </a:spcBef>
                  <a:buSzPts val="1018"/>
                  <a:buNone/>
                </a:pPr>
                <a14:m>
                  <m:oMathPara xmlns:m="http://schemas.openxmlformats.org/officeDocument/2006/math">
                    <m:oMathParaPr>
                      <m:jc m:val="center"/>
                    </m:oMathParaPr>
                    <m:oMath xmlns:m="http://schemas.openxmlformats.org/officeDocument/2006/math">
                      <m:r>
                        <a:rPr lang="en-US" sz="1600" b="0" i="1" smtClean="0">
                          <a:solidFill>
                            <a:srgbClr val="000000"/>
                          </a:solidFill>
                          <a:latin typeface="Cambria Math" panose="02040503050406030204" pitchFamily="18" charset="0"/>
                        </a:rPr>
                        <m:t>𝐶</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r>
                            <a:rPr lang="en-US" sz="1600" b="0" i="1" smtClean="0">
                              <a:solidFill>
                                <a:srgbClr val="000000"/>
                              </a:solidFill>
                              <a:latin typeface="Cambria Math" panose="02040503050406030204" pitchFamily="18" charset="0"/>
                            </a:rPr>
                            <m:t>,</m:t>
                          </m:r>
                          <m:acc>
                            <m:accPr>
                              <m:chr m:val="̇"/>
                              <m:ctrlPr>
                                <a:rPr lang="en-US" sz="1600" b="0" i="1" smtClean="0">
                                  <a:solidFill>
                                    <a:srgbClr val="000000"/>
                                  </a:solidFill>
                                  <a:latin typeface="Cambria Math" panose="02040503050406030204" pitchFamily="18" charset="0"/>
                                </a:rPr>
                              </m:ctrlPr>
                            </m:accPr>
                            <m:e>
                              <m:r>
                                <a:rPr lang="en-US" sz="1600" b="0" i="1" smtClean="0">
                                  <a:solidFill>
                                    <a:srgbClr val="000000"/>
                                  </a:solidFill>
                                  <a:latin typeface="Cambria Math" panose="02040503050406030204" pitchFamily="18" charset="0"/>
                                </a:rPr>
                                <m:t>𝑞</m:t>
                              </m:r>
                            </m:e>
                          </m:acc>
                        </m:e>
                      </m:d>
                      <m:r>
                        <a:rPr lang="en-US" sz="1600" b="0" i="1" smtClean="0">
                          <a:solidFill>
                            <a:srgbClr val="000000"/>
                          </a:solidFill>
                          <a:latin typeface="Cambria Math" panose="02040503050406030204" pitchFamily="18" charset="0"/>
                        </a:rPr>
                        <m:t>=</m:t>
                      </m:r>
                      <m:r>
                        <a:rPr lang="en-IN" sz="1600" b="0" i="1" smtClean="0">
                          <a:solidFill>
                            <a:srgbClr val="000000"/>
                          </a:solidFill>
                          <a:latin typeface="Cambria Math" panose="02040503050406030204" pitchFamily="18" charset="0"/>
                        </a:rPr>
                        <m:t>𝐷𝑎𝑚𝑝𝑖𝑛𝑔</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𝑇𝑒𝑟𝑚𝑠</m:t>
                      </m:r>
                    </m:oMath>
                    <m:oMath xmlns:m="http://schemas.openxmlformats.org/officeDocument/2006/math">
                      <m:r>
                        <a:rPr lang="en-US" sz="1600" b="0" i="1" smtClean="0">
                          <a:solidFill>
                            <a:srgbClr val="000000"/>
                          </a:solidFill>
                          <a:latin typeface="Cambria Math" panose="02040503050406030204" pitchFamily="18" charset="0"/>
                        </a:rPr>
                        <m:t>𝑔</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r>
                        <a:rPr lang="en-US" sz="1600" b="0" i="1" smtClean="0">
                          <a:solidFill>
                            <a:srgbClr val="000000"/>
                          </a:solidFill>
                          <a:latin typeface="Cambria Math" panose="02040503050406030204" pitchFamily="18" charset="0"/>
                        </a:rPr>
                        <m:t>=</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𝑚𝑔𝑙</m:t>
                          </m:r>
                        </m:num>
                        <m:den>
                          <m:r>
                            <a:rPr lang="en-US" sz="1600" b="0" i="1" smtClean="0">
                              <a:solidFill>
                                <a:srgbClr val="000000"/>
                              </a:solidFill>
                              <a:latin typeface="Cambria Math" panose="02040503050406030204" pitchFamily="18" charset="0"/>
                            </a:rPr>
                            <m:t>2</m:t>
                          </m:r>
                        </m:den>
                      </m:f>
                      <m:func>
                        <m:funcPr>
                          <m:ctrlPr>
                            <a:rPr lang="en-US" sz="1600" b="0" i="1" smtClean="0">
                              <a:solidFill>
                                <a:srgbClr val="000000"/>
                              </a:solidFill>
                              <a:latin typeface="Cambria Math" panose="02040503050406030204" pitchFamily="18" charset="0"/>
                            </a:rPr>
                          </m:ctrlPr>
                        </m:funcPr>
                        <m:fName>
                          <m:r>
                            <m:rPr>
                              <m:sty m:val="p"/>
                            </m:rPr>
                            <a:rPr lang="en-US" sz="1600" b="0" i="0" smtClean="0">
                              <a:solidFill>
                                <a:srgbClr val="000000"/>
                              </a:solidFill>
                              <a:latin typeface="Cambria Math" panose="02040503050406030204" pitchFamily="18" charset="0"/>
                            </a:rPr>
                            <m:t>sin</m:t>
                          </m:r>
                        </m:fName>
                        <m:e>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𝑞</m:t>
                              </m:r>
                            </m:e>
                          </m:d>
                        </m:e>
                      </m:func>
                    </m:oMath>
                    <m:oMath xmlns:m="http://schemas.openxmlformats.org/officeDocument/2006/math">
                      <m:r>
                        <a:rPr lang="en-US" sz="1600" b="0" i="1" smtClean="0">
                          <a:solidFill>
                            <a:srgbClr val="000000"/>
                          </a:solidFill>
                          <a:latin typeface="Cambria Math" panose="02040503050406030204" pitchFamily="18" charset="0"/>
                        </a:rPr>
                        <m:t>𝐾</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𝑆𝑡𝑖𝑓𝑓𝑛𝑒𝑠𝑠</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𝐶𝑜𝑒𝑓𝑓𝑖𝑐𝑖𝑒𝑛𝑡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 xmlns:m="http://schemas.openxmlformats.org/officeDocument/2006/math">
                      <m:r>
                        <a:rPr lang="en-US" sz="1600" b="0" i="1" smtClean="0">
                          <a:solidFill>
                            <a:srgbClr val="000000"/>
                          </a:solidFill>
                          <a:latin typeface="Cambria Math" panose="02040503050406030204" pitchFamily="18" charset="0"/>
                        </a:rPr>
                        <m:t>𝐷</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𝐷𝑎𝑚𝑝𝑖𝑛𝑔</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𝐶𝑜𝑒𝑓𝑓𝑖𝑐𝑖𝑒𝑛𝑡</m:t>
                      </m:r>
                      <m:r>
                        <a:rPr lang="en-US" sz="1600" b="0" i="1" smtClean="0">
                          <a:solidFill>
                            <a:srgbClr val="000000"/>
                          </a:solidFill>
                          <a:latin typeface="Cambria Math" panose="02040503050406030204" pitchFamily="18" charset="0"/>
                        </a:rPr>
                        <m:t> </m:t>
                      </m:r>
                      <m:r>
                        <a:rPr lang="en-US" sz="1600" b="0" i="1" smtClean="0">
                          <a:solidFill>
                            <a:srgbClr val="000000"/>
                          </a:solidFill>
                          <a:latin typeface="Cambria Math" panose="02040503050406030204" pitchFamily="18" charset="0"/>
                        </a:rPr>
                        <m:t>𝑀𝑎𝑡𝑟𝑖𝑥</m:t>
                      </m:r>
                    </m:oMath>
                  </m:oMathPara>
                </a14:m>
                <a:endParaRPr lang="en-US" sz="1600" dirty="0">
                  <a:solidFill>
                    <a:srgbClr val="000000"/>
                  </a:solidFill>
                  <a:latin typeface="Trebuchet MS" panose="020B0603020202020204" pitchFamily="34" charset="0"/>
                </a:endParaRPr>
              </a:p>
            </p:txBody>
          </p:sp>
        </mc:Choice>
        <mc:Fallback>
          <p:sp>
            <p:nvSpPr>
              <p:cNvPr id="104" name="Google Shape;104;p20"/>
              <p:cNvSpPr txBox="1">
                <a:spLocks noGrp="1" noRot="1" noChangeAspect="1" noMove="1" noResize="1" noEditPoints="1" noAdjustHandles="1" noChangeArrowheads="1" noChangeShapeType="1" noTextEdit="1"/>
              </p:cNvSpPr>
              <p:nvPr>
                <p:ph type="body" idx="1"/>
              </p:nvPr>
            </p:nvSpPr>
            <p:spPr>
              <a:xfrm>
                <a:off x="335756" y="67281"/>
                <a:ext cx="8579644" cy="3687819"/>
              </a:xfrm>
              <a:prstGeom prst="rect">
                <a:avLst/>
              </a:prstGeom>
              <a:blipFill>
                <a:blip r:embed="rId3"/>
                <a:stretch>
                  <a:fillRect l="-355"/>
                </a:stretch>
              </a:blipFill>
              <a:ln w="9525" cap="flat" cmpd="sng">
                <a:solidFill>
                  <a:schemeClr val="lt1"/>
                </a:solidFill>
                <a:prstDash val="solid"/>
                <a:round/>
                <a:headEnd type="none" w="sm" len="sm"/>
                <a:tailEnd type="none" w="sm" len="sm"/>
              </a:ln>
            </p:spPr>
            <p:txBody>
              <a:bodyPr/>
              <a:lstStyle/>
              <a:p>
                <a:r>
                  <a:rPr lang="en-IN">
                    <a:noFill/>
                  </a:rPr>
                  <a:t> </a:t>
                </a:r>
              </a:p>
            </p:txBody>
          </p:sp>
        </mc:Fallback>
      </mc:AlternateContent>
      <p:pic>
        <p:nvPicPr>
          <p:cNvPr id="105" name="Google Shape;105;p20"/>
          <p:cNvPicPr preferRelativeResize="0"/>
          <p:nvPr/>
        </p:nvPicPr>
        <p:blipFill>
          <a:blip r:embed="rId4">
            <a:alphaModFix/>
          </a:blip>
          <a:stretch>
            <a:fillRect/>
          </a:stretch>
        </p:blipFill>
        <p:spPr>
          <a:xfrm>
            <a:off x="7785250" y="3807025"/>
            <a:ext cx="1358750" cy="1336474"/>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7F4A542-5E51-4984-930A-FFC64DDB31C3}"/>
                  </a:ext>
                </a:extLst>
              </p:cNvPr>
              <p:cNvSpPr txBox="1"/>
              <p:nvPr/>
            </p:nvSpPr>
            <p:spPr>
              <a:xfrm>
                <a:off x="405756" y="3224674"/>
                <a:ext cx="7379494" cy="1552926"/>
              </a:xfrm>
              <a:prstGeom prst="rect">
                <a:avLst/>
              </a:prstGeom>
              <a:noFill/>
            </p:spPr>
            <p:txBody>
              <a:bodyPr wrap="square" rtlCol="0">
                <a:spAutoFit/>
              </a:bodyPr>
              <a:lstStyle/>
              <a:p>
                <a:pPr>
                  <a:lnSpc>
                    <a:spcPct val="150000"/>
                  </a:lnSpc>
                </a:pPr>
                <a:r>
                  <a:rPr lang="en-US" sz="1600" dirty="0">
                    <a:latin typeface="Trebuchet MS" panose="020B0603020202020204" pitchFamily="34" charset="0"/>
                  </a:rPr>
                  <a:t>The control law governs the motor torque through the control parameters. The proportional and derivative constants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𝑑</m:t>
                        </m:r>
                      </m:sub>
                    </m:sSub>
                  </m:oMath>
                </a14:m>
                <a:r>
                  <a:rPr lang="en-US" sz="1600" dirty="0">
                    <a:latin typeface="Trebuchet MS" panose="020B0603020202020204" pitchFamily="34" charset="0"/>
                  </a:rPr>
                  <a:t>) are equivalent to the stiffness and damping coefficient matrices (since there is only one link here). That means, the robot acts like a spring-mass-damper system.</a:t>
                </a:r>
                <a:endParaRPr lang="en-IN" sz="1600" dirty="0">
                  <a:latin typeface="Trebuchet MS" panose="020B0603020202020204" pitchFamily="34" charset="0"/>
                </a:endParaRPr>
              </a:p>
            </p:txBody>
          </p:sp>
        </mc:Choice>
        <mc:Fallback>
          <p:sp>
            <p:nvSpPr>
              <p:cNvPr id="2" name="TextBox 1">
                <a:extLst>
                  <a:ext uri="{FF2B5EF4-FFF2-40B4-BE49-F238E27FC236}">
                    <a16:creationId xmlns:a16="http://schemas.microsoft.com/office/drawing/2014/main" id="{67F4A542-5E51-4984-930A-FFC64DDB31C3}"/>
                  </a:ext>
                </a:extLst>
              </p:cNvPr>
              <p:cNvSpPr txBox="1">
                <a:spLocks noRot="1" noChangeAspect="1" noMove="1" noResize="1" noEditPoints="1" noAdjustHandles="1" noChangeArrowheads="1" noChangeShapeType="1" noTextEdit="1"/>
              </p:cNvSpPr>
              <p:nvPr/>
            </p:nvSpPr>
            <p:spPr>
              <a:xfrm>
                <a:off x="405756" y="3224674"/>
                <a:ext cx="7379494" cy="1552926"/>
              </a:xfrm>
              <a:prstGeom prst="rect">
                <a:avLst/>
              </a:prstGeom>
              <a:blipFill>
                <a:blip r:embed="rId5"/>
                <a:stretch>
                  <a:fillRect l="-496" b="-3922"/>
                </a:stretch>
              </a:blipFill>
            </p:spPr>
            <p:txBody>
              <a:bodyPr/>
              <a:lstStyle/>
              <a:p>
                <a:r>
                  <a:rPr lang="en-IN">
                    <a:noFill/>
                  </a:rPr>
                  <a:t> </a:t>
                </a:r>
              </a:p>
            </p:txBody>
          </p:sp>
        </mc:Fallback>
      </mc:AlternateContent>
      <p:sp>
        <p:nvSpPr>
          <p:cNvPr id="3" name="Google Shape;99;p19">
            <a:extLst>
              <a:ext uri="{FF2B5EF4-FFF2-40B4-BE49-F238E27FC236}">
                <a16:creationId xmlns:a16="http://schemas.microsoft.com/office/drawing/2014/main" id="{3DC26797-1B26-4A33-94F3-B6FB4B951856}"/>
              </a:ext>
            </a:extLst>
          </p:cNvPr>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11</a:t>
            </a:r>
            <a:endParaRPr dirty="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 name="Google Shape;112;p21"/>
              <p:cNvSpPr txBox="1">
                <a:spLocks noGrp="1"/>
              </p:cNvSpPr>
              <p:nvPr>
                <p:ph type="body" idx="1"/>
              </p:nvPr>
            </p:nvSpPr>
            <p:spPr>
              <a:xfrm>
                <a:off x="183111" y="135731"/>
                <a:ext cx="8718001" cy="4864894"/>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US" b="1" dirty="0">
                    <a:solidFill>
                      <a:schemeClr val="accent5"/>
                    </a:solidFill>
                    <a:latin typeface="Trebuchet MS" panose="020B0603020202020204" pitchFamily="34" charset="0"/>
                  </a:rPr>
                  <a:t>Equations for Link and Exoskeleton:</a:t>
                </a:r>
              </a:p>
              <a:p>
                <a:pPr marL="0" lvl="0" indent="0" algn="just" rtl="0">
                  <a:spcBef>
                    <a:spcPts val="0"/>
                  </a:spcBef>
                  <a:spcAft>
                    <a:spcPts val="1200"/>
                  </a:spcAft>
                  <a:buNone/>
                </a:pPr>
                <a:r>
                  <a:rPr lang="en-US" sz="1600" dirty="0">
                    <a:solidFill>
                      <a:schemeClr val="tx1"/>
                    </a:solidFill>
                    <a:latin typeface="Trebuchet MS" panose="020B0603020202020204" pitchFamily="34" charset="0"/>
                  </a:rPr>
                  <a:t>Desired Patient Torque: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𝑀</m:t>
                        </m:r>
                      </m:e>
                      <m:sub>
                        <m:r>
                          <a:rPr lang="en-IN" sz="1600" b="0" i="1" smtClean="0">
                            <a:solidFill>
                              <a:schemeClr val="tx1"/>
                            </a:solidFill>
                            <a:latin typeface="Cambria Math" panose="02040503050406030204" pitchFamily="18" charset="0"/>
                          </a:rPr>
                          <m:t>𝑝</m:t>
                        </m:r>
                      </m:sub>
                    </m:sSub>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𝑞</m:t>
                        </m:r>
                      </m:e>
                    </m:d>
                    <m:acc>
                      <m:accPr>
                        <m:chr m:val="̈"/>
                        <m:ctrlPr>
                          <a:rPr lang="en-US" sz="1600" b="0" i="1" smtClean="0">
                            <a:solidFill>
                              <a:schemeClr val="tx1"/>
                            </a:solidFill>
                            <a:latin typeface="Cambria Math" panose="02040503050406030204" pitchFamily="18" charset="0"/>
                          </a:rPr>
                        </m:ctrlPr>
                      </m:accPr>
                      <m:e>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𝑞</m:t>
                            </m:r>
                          </m:e>
                          <m:sub>
                            <m:r>
                              <a:rPr lang="en-IN" sz="1600" b="0" i="1" smtClean="0">
                                <a:solidFill>
                                  <a:schemeClr val="tx1"/>
                                </a:solidFill>
                                <a:latin typeface="Cambria Math" panose="02040503050406030204" pitchFamily="18" charset="0"/>
                              </a:rPr>
                              <m:t>𝑑</m:t>
                            </m:r>
                          </m:sub>
                        </m:sSub>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 </m:t>
                    </m:r>
                    <m:acc>
                      <m:accPr>
                        <m:chr m:val="̇"/>
                        <m:ctrlPr>
                          <a:rPr lang="en-IN" sz="1600" b="0" i="1" smtClean="0">
                            <a:solidFill>
                              <a:schemeClr val="tx1"/>
                            </a:solidFill>
                            <a:latin typeface="Cambria Math" panose="02040503050406030204" pitchFamily="18" charset="0"/>
                          </a:rPr>
                        </m:ctrlPr>
                      </m:accPr>
                      <m:e>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𝑞</m:t>
                            </m:r>
                          </m:e>
                          <m:sub>
                            <m:r>
                              <a:rPr lang="en-IN" sz="1600" b="0" i="1" smtClean="0">
                                <a:solidFill>
                                  <a:schemeClr val="tx1"/>
                                </a:solidFill>
                                <a:latin typeface="Cambria Math" panose="02040503050406030204" pitchFamily="18" charset="0"/>
                              </a:rPr>
                              <m:t>𝑑</m:t>
                            </m:r>
                          </m:sub>
                        </m:sSub>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𝑝</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𝑝</m:t>
                            </m:r>
                          </m:e>
                          <m:sub>
                            <m:r>
                              <a:rPr lang="en-IN" sz="1600" b="0" i="1" smtClean="0">
                                <a:solidFill>
                                  <a:schemeClr val="tx1"/>
                                </a:solidFill>
                                <a:latin typeface="Cambria Math" panose="02040503050406030204" pitchFamily="18" charset="0"/>
                              </a:rPr>
                              <m:t>𝑑</m:t>
                            </m:r>
                          </m:sub>
                        </m:sSub>
                      </m:sub>
                    </m:sSub>
                  </m:oMath>
                </a14:m>
                <a:r>
                  <a:rPr lang="en-US" sz="1600" dirty="0">
                    <a:solidFill>
                      <a:schemeClr val="tx1"/>
                    </a:solidFill>
                    <a:latin typeface="Trebuchet MS" panose="020B0603020202020204" pitchFamily="34" charset="0"/>
                  </a:rPr>
                  <a:t> (the desired patient torque is entirely provided by the patient)</a:t>
                </a:r>
              </a:p>
              <a:p>
                <a:pPr marL="0" lvl="0" indent="0" algn="just" rtl="0">
                  <a:spcBef>
                    <a:spcPts val="0"/>
                  </a:spcBef>
                  <a:spcAft>
                    <a:spcPts val="1200"/>
                  </a:spcAft>
                  <a:buNone/>
                </a:pPr>
                <a:r>
                  <a:rPr lang="en-US" sz="1600" dirty="0">
                    <a:solidFill>
                      <a:schemeClr val="tx1"/>
                    </a:solidFill>
                    <a:latin typeface="Trebuchet MS" panose="020B0603020202020204" pitchFamily="34" charset="0"/>
                  </a:rPr>
                  <a:t>Since there is only one link, the matrices reduce to a constant with the coefficients being the moment of inertia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𝑝</m:t>
                        </m:r>
                      </m:sub>
                    </m:sSub>
                  </m:oMath>
                </a14:m>
                <a:r>
                  <a:rPr lang="en-US" sz="1600" dirty="0">
                    <a:solidFill>
                      <a:schemeClr val="tx1"/>
                    </a:solidFill>
                    <a:latin typeface="Trebuchet MS" panose="020B0603020202020204" pitchFamily="34" charset="0"/>
                  </a:rPr>
                  <a:t>) and damping coefficient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oMath>
                </a14:m>
                <a:r>
                  <a:rPr lang="en-US" sz="1600" dirty="0">
                    <a:solidFill>
                      <a:schemeClr val="tx1"/>
                    </a:solidFill>
                    <a:latin typeface="Trebuchet MS" panose="020B0603020202020204" pitchFamily="34" charset="0"/>
                  </a:rPr>
                  <a:t>) respectively.</a:t>
                </a:r>
              </a:p>
              <a:p>
                <a:pPr marL="0" lvl="0" indent="0" algn="just" rtl="0">
                  <a:spcBef>
                    <a:spcPts val="0"/>
                  </a:spcBef>
                  <a:spcAft>
                    <a:spcPts val="1200"/>
                  </a:spcAft>
                  <a:buNone/>
                </a:pPr>
                <a:r>
                  <a:rPr lang="en-US" sz="1600" dirty="0">
                    <a:solidFill>
                      <a:schemeClr val="tx1"/>
                    </a:solidFill>
                    <a:latin typeface="Trebuchet MS" panose="020B0603020202020204" pitchFamily="34" charset="0"/>
                  </a:rPr>
                  <a:t>For exoskeleton: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𝑒</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𝑚</m:t>
                        </m:r>
                      </m:sub>
                    </m:sSub>
                    <m:r>
                      <a:rPr lang="en-IN" sz="1600" b="0" i="1" smtClean="0">
                        <a:solidFill>
                          <a:schemeClr val="tx1"/>
                        </a:solidFill>
                        <a:latin typeface="Cambria Math" panose="02040503050406030204" pitchFamily="18" charset="0"/>
                      </a:rPr>
                      <m:t>−</m:t>
                    </m:r>
                    <m:r>
                      <a:rPr lang="en-IN" sz="1600" b="0" i="1" smtClean="0">
                        <a:solidFill>
                          <a:schemeClr val="tx1"/>
                        </a:solidFill>
                        <a:latin typeface="Cambria Math" panose="02040503050406030204" pitchFamily="18" charset="0"/>
                      </a:rPr>
                      <m:t>𝐹𝐿</m:t>
                    </m:r>
                    <m:r>
                      <a:rPr lang="en-IN" sz="1600" b="0" i="1" smtClean="0">
                        <a:solidFill>
                          <a:schemeClr val="tx1"/>
                        </a:solidFill>
                        <a:latin typeface="Cambria Math" panose="02040503050406030204" pitchFamily="18" charset="0"/>
                      </a:rPr>
                      <m:t> </m:t>
                    </m:r>
                  </m:oMath>
                </a14:m>
                <a:endParaRPr lang="en-US" sz="1600" dirty="0">
                  <a:solidFill>
                    <a:schemeClr val="tx1"/>
                  </a:solidFill>
                  <a:latin typeface="Trebuchet MS" panose="020B0603020202020204" pitchFamily="34" charset="0"/>
                </a:endParaRPr>
              </a:p>
              <a:p>
                <a:pPr marL="0" lvl="0" indent="0" algn="just" rtl="0">
                  <a:spcBef>
                    <a:spcPts val="0"/>
                  </a:spcBef>
                  <a:spcAft>
                    <a:spcPts val="1200"/>
                  </a:spcAft>
                  <a:buNone/>
                </a:pPr>
                <a:r>
                  <a:rPr lang="en-US" sz="1600" dirty="0">
                    <a:solidFill>
                      <a:schemeClr val="tx1"/>
                    </a:solidFill>
                    <a:latin typeface="Trebuchet MS" panose="020B0603020202020204" pitchFamily="34" charset="0"/>
                  </a:rPr>
                  <a:t>For patient: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𝑔</m:t>
                        </m:r>
                      </m:e>
                      <m:sub>
                        <m:r>
                          <a:rPr lang="en-IN" sz="1600" b="0" i="1" smtClean="0">
                            <a:solidFill>
                              <a:schemeClr val="tx1"/>
                            </a:solidFill>
                            <a:latin typeface="Cambria Math" panose="02040503050406030204" pitchFamily="18" charset="0"/>
                          </a:rPr>
                          <m:t>𝑝</m:t>
                        </m:r>
                      </m:sub>
                    </m:sSub>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r>
                      <a:rPr lang="en-IN" sz="1600" b="0" i="1" smtClean="0">
                        <a:solidFill>
                          <a:schemeClr val="tx1"/>
                        </a:solidFill>
                        <a:latin typeface="Cambria Math" panose="02040503050406030204" pitchFamily="18" charset="0"/>
                      </a:rPr>
                      <m:t>𝐹𝐿</m:t>
                    </m:r>
                    <m:r>
                      <a:rPr lang="en-IN" sz="1600" b="0" i="1" smtClean="0">
                        <a:solidFill>
                          <a:schemeClr val="tx1"/>
                        </a:solidFill>
                        <a:latin typeface="Cambria Math" panose="02040503050406030204" pitchFamily="18" charset="0"/>
                      </a:rPr>
                      <m:t> </m:t>
                    </m:r>
                  </m:oMath>
                </a14:m>
                <a:endParaRPr lang="en-US" sz="1600" dirty="0">
                  <a:solidFill>
                    <a:schemeClr val="tx1"/>
                  </a:solidFill>
                  <a:latin typeface="Trebuchet MS" panose="020B0603020202020204" pitchFamily="34" charset="0"/>
                </a:endParaRPr>
              </a:p>
              <a:p>
                <a:pPr marL="0" lvl="0" indent="0" algn="just" rtl="0">
                  <a:spcBef>
                    <a:spcPts val="0"/>
                  </a:spcBef>
                  <a:spcAft>
                    <a:spcPts val="1200"/>
                  </a:spcAft>
                  <a:buNone/>
                </a:pPr>
                <a:r>
                  <a:rPr lang="en-US" sz="1600" dirty="0">
                    <a:solidFill>
                      <a:schemeClr val="tx1"/>
                    </a:solidFill>
                    <a:latin typeface="Trebuchet MS" panose="020B0603020202020204" pitchFamily="34" charset="0"/>
                  </a:rPr>
                  <a:t>Note: The term </a:t>
                </a:r>
                <a14:m>
                  <m:oMath xmlns:m="http://schemas.openxmlformats.org/officeDocument/2006/math">
                    <m:r>
                      <a:rPr lang="en-IN" sz="1600" b="0" i="1" smtClean="0">
                        <a:solidFill>
                          <a:schemeClr val="tx1"/>
                        </a:solidFill>
                        <a:latin typeface="Cambria Math" panose="02040503050406030204" pitchFamily="18" charset="0"/>
                      </a:rPr>
                      <m:t>𝐹𝑙</m:t>
                    </m:r>
                  </m:oMath>
                </a14:m>
                <a:r>
                  <a:rPr lang="en-US" sz="1600" dirty="0">
                    <a:solidFill>
                      <a:schemeClr val="tx1"/>
                    </a:solidFill>
                    <a:latin typeface="Trebuchet MS" panose="020B0603020202020204" pitchFamily="34" charset="0"/>
                  </a:rPr>
                  <a:t> here represents the torque exerted by the interaction force. This force/torque becomes internal when the two equations are added for the dynamics of the overall “limb + exoskeleton” system.</a:t>
                </a:r>
              </a:p>
              <a:p>
                <a:pPr marL="0" lvl="0" indent="0" algn="just">
                  <a:spcAft>
                    <a:spcPts val="1200"/>
                  </a:spcAft>
                  <a:buNone/>
                </a:pPr>
                <a:r>
                  <a:rPr lang="en-US" sz="1600" dirty="0">
                    <a:solidFill>
                      <a:schemeClr val="tx1"/>
                    </a:solidFill>
                    <a:latin typeface="Trebuchet MS" panose="020B0603020202020204" pitchFamily="34" charset="0"/>
                  </a:rPr>
                  <a:t>Overall dynamics:</a:t>
                </a:r>
              </a:p>
              <a:p>
                <a:pPr marL="0" lvl="0" indent="0" algn="just">
                  <a:spcAft>
                    <a:spcPts val="1200"/>
                  </a:spcAft>
                  <a:buNone/>
                </a:pPr>
                <a14:m>
                  <m:oMathPara xmlns:m="http://schemas.openxmlformats.org/officeDocument/2006/math">
                    <m:oMathParaPr>
                      <m:jc m:val="centerGroup"/>
                    </m:oMathParaPr>
                    <m:oMath xmlns:m="http://schemas.openxmlformats.org/officeDocument/2006/math">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𝐽</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 </m:t>
                          </m:r>
                          <m:r>
                            <a:rPr lang="en-IN" sz="1600" i="1">
                              <a:solidFill>
                                <a:schemeClr val="tx1"/>
                              </a:solidFill>
                              <a:latin typeface="Cambria Math" panose="02040503050406030204" pitchFamily="18" charset="0"/>
                            </a:rPr>
                            <m:t>𝐽</m:t>
                          </m:r>
                        </m:e>
                        <m:sub>
                          <m:r>
                            <a:rPr lang="en-IN" sz="1600" i="1">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acc>
                        <m:accPr>
                          <m:chr m:val="̈"/>
                          <m:ctrlPr>
                            <a:rPr lang="en-IN" sz="1600" i="1">
                              <a:solidFill>
                                <a:schemeClr val="tx1"/>
                              </a:solidFill>
                              <a:latin typeface="Cambria Math" panose="02040503050406030204" pitchFamily="18" charset="0"/>
                            </a:rPr>
                          </m:ctrlPr>
                        </m:accPr>
                        <m:e>
                          <m:r>
                            <a:rPr lang="en-IN" sz="1600" i="1">
                              <a:solidFill>
                                <a:schemeClr val="tx1"/>
                              </a:solidFill>
                              <a:latin typeface="Cambria Math" panose="02040503050406030204" pitchFamily="18" charset="0"/>
                            </a:rPr>
                            <m:t>𝑞</m:t>
                          </m:r>
                        </m:e>
                      </m:acc>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m:t>
                          </m:r>
                          <m:r>
                            <a:rPr lang="en-IN" sz="1600" i="1">
                              <a:solidFill>
                                <a:schemeClr val="tx1"/>
                              </a:solidFill>
                              <a:latin typeface="Cambria Math" panose="02040503050406030204" pitchFamily="18" charset="0"/>
                            </a:rPr>
                            <m:t>𝐶</m:t>
                          </m:r>
                        </m:e>
                        <m:sub>
                          <m:r>
                            <a:rPr lang="en-IN" sz="1600" i="1">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acc>
                        <m:accPr>
                          <m:chr m:val="̇"/>
                          <m:ctrlPr>
                            <a:rPr lang="en-IN" sz="1600" i="1">
                              <a:solidFill>
                                <a:schemeClr val="tx1"/>
                              </a:solidFill>
                              <a:latin typeface="Cambria Math" panose="02040503050406030204" pitchFamily="18" charset="0"/>
                            </a:rPr>
                          </m:ctrlPr>
                        </m:accPr>
                        <m:e>
                          <m:r>
                            <a:rPr lang="en-IN" sz="1600" i="1">
                              <a:solidFill>
                                <a:schemeClr val="tx1"/>
                              </a:solidFill>
                              <a:latin typeface="Cambria Math" panose="02040503050406030204" pitchFamily="18" charset="0"/>
                            </a:rPr>
                            <m:t>𝑞</m:t>
                          </m:r>
                        </m:e>
                      </m:acc>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𝑔</m:t>
                          </m:r>
                        </m:e>
                        <m:sub>
                          <m:r>
                            <a:rPr lang="en-IN" sz="1600" i="1">
                              <a:solidFill>
                                <a:schemeClr val="tx1"/>
                              </a:solidFill>
                              <a:latin typeface="Cambria Math" panose="02040503050406030204" pitchFamily="18" charset="0"/>
                            </a:rPr>
                            <m:t>𝑝</m:t>
                          </m:r>
                        </m:sub>
                      </m:sSub>
                      <m:d>
                        <m:dPr>
                          <m:ctrlPr>
                            <a:rPr lang="en-IN" sz="1600" i="1">
                              <a:solidFill>
                                <a:schemeClr val="tx1"/>
                              </a:solidFill>
                              <a:latin typeface="Cambria Math" panose="02040503050406030204" pitchFamily="18" charset="0"/>
                            </a:rPr>
                          </m:ctrlPr>
                        </m:dPr>
                        <m:e>
                          <m:r>
                            <a:rPr lang="en-IN" sz="1600" i="1">
                              <a:solidFill>
                                <a:schemeClr val="tx1"/>
                              </a:solidFill>
                              <a:latin typeface="Cambria Math" panose="02040503050406030204" pitchFamily="18" charset="0"/>
                            </a:rPr>
                            <m:t>𝑞</m:t>
                          </m:r>
                        </m:e>
                      </m:d>
                      <m:r>
                        <a:rPr lang="en-IN" sz="1600" b="0" i="1" smtClean="0">
                          <a:solidFill>
                            <a:schemeClr val="tx1"/>
                          </a:solidFill>
                          <a:latin typeface="Cambria Math" panose="02040503050406030204" pitchFamily="18" charset="0"/>
                        </a:rPr>
                        <m:t>+ </m:t>
                      </m:r>
                      <m:r>
                        <a:rPr lang="en-IN" sz="1600" i="1">
                          <a:solidFill>
                            <a:schemeClr val="tx1"/>
                          </a:solidFill>
                          <a:latin typeface="Cambria Math" panose="02040503050406030204" pitchFamily="18" charset="0"/>
                        </a:rPr>
                        <m:t>=</m:t>
                      </m:r>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𝜏</m:t>
                          </m:r>
                        </m:e>
                        <m:sub>
                          <m:r>
                            <a:rPr lang="en-IN" sz="1600" i="1">
                              <a:solidFill>
                                <a:schemeClr val="tx1"/>
                              </a:solidFill>
                              <a:latin typeface="Cambria Math" panose="02040503050406030204" pitchFamily="18" charset="0"/>
                            </a:rPr>
                            <m:t>𝑝</m:t>
                          </m:r>
                        </m:sub>
                      </m:sSub>
                      <m:r>
                        <a:rPr lang="en-IN" sz="1600" i="1">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𝜏</m:t>
                          </m:r>
                        </m:e>
                        <m:sub>
                          <m:r>
                            <a:rPr lang="en-IN" sz="1600" b="0" i="1" smtClean="0">
                              <a:solidFill>
                                <a:schemeClr val="tx1"/>
                              </a:solidFill>
                              <a:latin typeface="Cambria Math" panose="02040503050406030204" pitchFamily="18" charset="0"/>
                            </a:rPr>
                            <m:t>𝑚</m:t>
                          </m:r>
                        </m:sub>
                      </m:sSub>
                    </m:oMath>
                  </m:oMathPara>
                </a14:m>
                <a:endParaRPr lang="en-US" sz="1600" dirty="0">
                  <a:solidFill>
                    <a:schemeClr val="tx1"/>
                  </a:solidFill>
                  <a:latin typeface="Trebuchet MS" panose="020B0603020202020204" pitchFamily="34" charset="0"/>
                </a:endParaRPr>
              </a:p>
              <a:p>
                <a:pPr marL="0" lvl="0" indent="0" algn="just" rtl="0">
                  <a:spcBef>
                    <a:spcPts val="0"/>
                  </a:spcBef>
                  <a:spcAft>
                    <a:spcPts val="1200"/>
                  </a:spcAft>
                  <a:buNone/>
                </a:pPr>
                <a:endParaRPr lang="en-US" sz="1600" dirty="0">
                  <a:solidFill>
                    <a:schemeClr val="tx1"/>
                  </a:solidFill>
                  <a:latin typeface="Trebuchet MS" panose="020B0603020202020204" pitchFamily="34" charset="0"/>
                </a:endParaRPr>
              </a:p>
            </p:txBody>
          </p:sp>
        </mc:Choice>
        <mc:Fallback xmlns="">
          <p:sp>
            <p:nvSpPr>
              <p:cNvPr id="112" name="Google Shape;112;p21"/>
              <p:cNvSpPr txBox="1">
                <a:spLocks noGrp="1" noRot="1" noChangeAspect="1" noMove="1" noResize="1" noEditPoints="1" noAdjustHandles="1" noChangeArrowheads="1" noChangeShapeType="1" noTextEdit="1"/>
              </p:cNvSpPr>
              <p:nvPr>
                <p:ph type="body" idx="1"/>
              </p:nvPr>
            </p:nvSpPr>
            <p:spPr>
              <a:xfrm>
                <a:off x="183111" y="135731"/>
                <a:ext cx="8718001" cy="4864894"/>
              </a:xfrm>
              <a:prstGeom prst="rect">
                <a:avLst/>
              </a:prstGeom>
              <a:blipFill>
                <a:blip r:embed="rId3"/>
                <a:stretch>
                  <a:fillRect l="-559" r="-420"/>
                </a:stretch>
              </a:blipFill>
            </p:spPr>
            <p:txBody>
              <a:bodyPr/>
              <a:lstStyle/>
              <a:p>
                <a:r>
                  <a:rPr lang="en-IN">
                    <a:noFill/>
                  </a:rPr>
                  <a:t> </a:t>
                </a:r>
              </a:p>
            </p:txBody>
          </p:sp>
        </mc:Fallback>
      </mc:AlternateContent>
      <p:pic>
        <p:nvPicPr>
          <p:cNvPr id="4" name="Google Shape;105;p20">
            <a:extLst>
              <a:ext uri="{FF2B5EF4-FFF2-40B4-BE49-F238E27FC236}">
                <a16:creationId xmlns:a16="http://schemas.microsoft.com/office/drawing/2014/main" id="{92FD7AEE-DBFE-4A70-A2AD-A8676EF97F06}"/>
              </a:ext>
            </a:extLst>
          </p:cNvPr>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2" name="Google Shape;99;p19">
            <a:extLst>
              <a:ext uri="{FF2B5EF4-FFF2-40B4-BE49-F238E27FC236}">
                <a16:creationId xmlns:a16="http://schemas.microsoft.com/office/drawing/2014/main" id="{1755716A-A0B6-4ADD-8479-1AC041D2AA6F}"/>
              </a:ext>
            </a:extLst>
          </p:cNvPr>
          <p:cNvSpPr txBox="1"/>
          <p:nvPr/>
        </p:nvSpPr>
        <p:spPr>
          <a:xfrm>
            <a:off x="4203225" y="4663225"/>
            <a:ext cx="4989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 name="Google Shape;118;p22"/>
              <p:cNvSpPr txBox="1">
                <a:spLocks noGrp="1"/>
              </p:cNvSpPr>
              <p:nvPr>
                <p:ph type="body" idx="1"/>
              </p:nvPr>
            </p:nvSpPr>
            <p:spPr>
              <a:xfrm>
                <a:off x="311700" y="128588"/>
                <a:ext cx="7473550" cy="495061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900" b="1" dirty="0">
                    <a:solidFill>
                      <a:schemeClr val="accent5"/>
                    </a:solidFill>
                    <a:latin typeface="Trebuchet MS" panose="020B0603020202020204" pitchFamily="34" charset="0"/>
                  </a:rPr>
                  <a:t>Assumptions: </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In the first step, it is assumed that the patient has the capacity to apply enough torque to follow the desired trajectory. As a result, the exoskeleton has to only lift its own weight and track the desired trajectory.</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The damping factor is not considered in this analysis. That is, the term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 </m:t>
                    </m:r>
                    <m:r>
                      <a:rPr lang="en-IN" sz="1600" b="0" i="1" smtClean="0">
                        <a:solidFill>
                          <a:schemeClr val="tx1"/>
                        </a:solidFill>
                        <a:latin typeface="Cambria Math" panose="02040503050406030204" pitchFamily="18" charset="0"/>
                      </a:rPr>
                      <m:t>𝑜𝑟</m:t>
                    </m:r>
                    <m:r>
                      <a:rPr lang="en-IN" sz="1600" b="0" i="1" smtClean="0">
                        <a:solidFill>
                          <a:schemeClr val="tx1"/>
                        </a:solidFill>
                        <a:latin typeface="Cambria Math" panose="02040503050406030204" pitchFamily="18" charset="0"/>
                      </a:rPr>
                      <m:t> </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r>
                      <a:rPr lang="en-IN" sz="1600" b="0" i="1" smtClean="0">
                        <a:solidFill>
                          <a:schemeClr val="tx1"/>
                        </a:solidFill>
                        <a:latin typeface="Cambria Math" panose="02040503050406030204" pitchFamily="18" charset="0"/>
                      </a:rPr>
                      <m:t> </m:t>
                    </m:r>
                  </m:oMath>
                </a14:m>
                <a:r>
                  <a:rPr lang="en-US" sz="1600" dirty="0">
                    <a:solidFill>
                      <a:schemeClr val="tx1"/>
                    </a:solidFill>
                    <a:latin typeface="Trebuchet MS" panose="020B0603020202020204" pitchFamily="34" charset="0"/>
                  </a:rPr>
                  <a:t>is zero due to the damping factors being zero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𝑝</m:t>
                        </m:r>
                      </m:sub>
                    </m:sSub>
                    <m:r>
                      <a:rPr lang="en-IN" sz="1600" b="0" i="1" smtClean="0">
                        <a:solidFill>
                          <a:schemeClr val="tx1"/>
                        </a:solidFill>
                        <a:latin typeface="Cambria Math" panose="02040503050406030204" pitchFamily="18" charset="0"/>
                      </a:rPr>
                      <m:t>=</m:t>
                    </m:r>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𝐶</m:t>
                        </m:r>
                      </m:e>
                      <m:sub>
                        <m:r>
                          <a:rPr lang="en-IN" sz="1600" b="0" i="1" smtClean="0">
                            <a:solidFill>
                              <a:schemeClr val="tx1"/>
                            </a:solidFill>
                            <a:latin typeface="Cambria Math" panose="02040503050406030204" pitchFamily="18" charset="0"/>
                          </a:rPr>
                          <m:t>𝑒</m:t>
                        </m:r>
                      </m:sub>
                    </m:sSub>
                    <m:r>
                      <a:rPr lang="en-IN" sz="1600" b="0" i="1" smtClean="0">
                        <a:solidFill>
                          <a:schemeClr val="tx1"/>
                        </a:solidFill>
                        <a:latin typeface="Cambria Math" panose="02040503050406030204" pitchFamily="18" charset="0"/>
                      </a:rPr>
                      <m:t>=0</m:t>
                    </m:r>
                  </m:oMath>
                </a14:m>
                <a:r>
                  <a:rPr lang="en-US" sz="1600" dirty="0">
                    <a:solidFill>
                      <a:schemeClr val="tx1"/>
                    </a:solidFill>
                    <a:latin typeface="Trebuchet MS" panose="020B0603020202020204" pitchFamily="34" charset="0"/>
                  </a:rPr>
                  <a:t>).</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Since the exact location of the attachment of the patient’s body to the exoskeleton is not given, the distance </a:t>
                </a:r>
                <a14:m>
                  <m:oMath xmlns:m="http://schemas.openxmlformats.org/officeDocument/2006/math">
                    <m:r>
                      <a:rPr lang="en-IN" sz="1600" b="0" i="1" smtClean="0">
                        <a:solidFill>
                          <a:schemeClr val="tx1"/>
                        </a:solidFill>
                        <a:latin typeface="Cambria Math" panose="02040503050406030204" pitchFamily="18" charset="0"/>
                      </a:rPr>
                      <m:t>𝐿</m:t>
                    </m:r>
                  </m:oMath>
                </a14:m>
                <a:r>
                  <a:rPr lang="en-US" sz="1600" dirty="0">
                    <a:solidFill>
                      <a:schemeClr val="tx1"/>
                    </a:solidFill>
                    <a:latin typeface="Trebuchet MS" panose="020B0603020202020204" pitchFamily="34" charset="0"/>
                  </a:rPr>
                  <a:t> is arbitrary as of now. The torque due to the interaction effort can be calculated by back-tracking.</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The damping terms are linearized for mathematical simplicity i.e. the function </a:t>
                </a:r>
                <a14:m>
                  <m:oMath xmlns:m="http://schemas.openxmlformats.org/officeDocument/2006/math">
                    <m:r>
                      <a:rPr lang="en-IN" sz="1600" b="0" i="1" smtClean="0">
                        <a:solidFill>
                          <a:schemeClr val="tx1"/>
                        </a:solidFill>
                        <a:latin typeface="Cambria Math" panose="02040503050406030204" pitchFamily="18" charset="0"/>
                      </a:rPr>
                      <m:t>𝐶</m:t>
                    </m:r>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𝑞</m:t>
                        </m:r>
                        <m:r>
                          <a:rPr lang="en-IN" sz="1600" b="0" i="1" smtClean="0">
                            <a:solidFill>
                              <a:schemeClr val="tx1"/>
                            </a:solidFill>
                            <a:latin typeface="Cambria Math" panose="02040503050406030204" pitchFamily="18" charset="0"/>
                          </a:rPr>
                          <m:t>,</m:t>
                        </m:r>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e>
                    </m:d>
                  </m:oMath>
                </a14:m>
                <a:r>
                  <a:rPr lang="en-US" sz="1600" dirty="0">
                    <a:solidFill>
                      <a:schemeClr val="tx1"/>
                    </a:solidFill>
                    <a:latin typeface="Trebuchet MS" panose="020B0603020202020204" pitchFamily="34" charset="0"/>
                  </a:rPr>
                  <a:t> is assumed to be of the form </a:t>
                </a:r>
                <a14:m>
                  <m:oMath xmlns:m="http://schemas.openxmlformats.org/officeDocument/2006/math">
                    <m:r>
                      <a:rPr lang="en-IN" sz="1600" b="0" i="1" smtClean="0">
                        <a:solidFill>
                          <a:schemeClr val="tx1"/>
                        </a:solidFill>
                        <a:latin typeface="Cambria Math" panose="02040503050406030204" pitchFamily="18" charset="0"/>
                      </a:rPr>
                      <m:t>𝐶</m:t>
                    </m:r>
                    <m:acc>
                      <m:accPr>
                        <m:chr m:val="̇"/>
                        <m:ctrlPr>
                          <a:rPr lang="en-IN" sz="1600" b="0" i="1" smtClean="0">
                            <a:solidFill>
                              <a:schemeClr val="tx1"/>
                            </a:solidFill>
                            <a:latin typeface="Cambria Math" panose="02040503050406030204" pitchFamily="18" charset="0"/>
                          </a:rPr>
                        </m:ctrlPr>
                      </m:accPr>
                      <m:e>
                        <m:r>
                          <a:rPr lang="en-IN" sz="1600" b="0" i="1" smtClean="0">
                            <a:solidFill>
                              <a:schemeClr val="tx1"/>
                            </a:solidFill>
                            <a:latin typeface="Cambria Math" panose="02040503050406030204" pitchFamily="18" charset="0"/>
                          </a:rPr>
                          <m:t>𝑞</m:t>
                        </m:r>
                      </m:e>
                    </m:acc>
                  </m:oMath>
                </a14:m>
                <a:r>
                  <a:rPr lang="en-US" sz="1600" dirty="0">
                    <a:solidFill>
                      <a:schemeClr val="tx1"/>
                    </a:solidFill>
                    <a:latin typeface="Trebuchet MS" panose="020B0603020202020204" pitchFamily="34" charset="0"/>
                  </a:rPr>
                  <a:t> where </a:t>
                </a:r>
                <a14:m>
                  <m:oMath xmlns:m="http://schemas.openxmlformats.org/officeDocument/2006/math">
                    <m:r>
                      <a:rPr lang="en-IN" sz="1600" b="0" i="1" smtClean="0">
                        <a:solidFill>
                          <a:schemeClr val="tx1"/>
                        </a:solidFill>
                        <a:latin typeface="Cambria Math" panose="02040503050406030204" pitchFamily="18" charset="0"/>
                      </a:rPr>
                      <m:t>𝐶</m:t>
                    </m:r>
                  </m:oMath>
                </a14:m>
                <a:r>
                  <a:rPr lang="en-US" sz="1600" dirty="0">
                    <a:solidFill>
                      <a:schemeClr val="tx1"/>
                    </a:solidFill>
                    <a:latin typeface="Trebuchet MS" panose="020B0603020202020204" pitchFamily="34" charset="0"/>
                  </a:rPr>
                  <a:t> is a constant.</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There is no external torque considered for the overall system (the torque due to interaction force becomes an internal torque). Also, any additional disturbance to the system is assumed to be coming from the patient and is included in the patient torque.</a:t>
                </a:r>
              </a:p>
              <a:p>
                <a:pPr marL="342900" lvl="0" algn="just" rtl="0">
                  <a:spcBef>
                    <a:spcPts val="0"/>
                  </a:spcBef>
                  <a:spcAft>
                    <a:spcPts val="1200"/>
                  </a:spcAft>
                  <a:buAutoNum type="arabicPeriod"/>
                </a:pPr>
                <a:r>
                  <a:rPr lang="en-US" sz="1600" dirty="0">
                    <a:solidFill>
                      <a:schemeClr val="tx1"/>
                    </a:solidFill>
                    <a:latin typeface="Trebuchet MS" panose="020B0603020202020204" pitchFamily="34" charset="0"/>
                  </a:rPr>
                  <a:t>Friction forces/torques are not considered (negligible).</a:t>
                </a:r>
              </a:p>
            </p:txBody>
          </p:sp>
        </mc:Choice>
        <mc:Fallback xmlns="">
          <p:sp>
            <p:nvSpPr>
              <p:cNvPr id="118" name="Google Shape;118;p22"/>
              <p:cNvSpPr txBox="1">
                <a:spLocks noGrp="1" noRot="1" noChangeAspect="1" noMove="1" noResize="1" noEditPoints="1" noAdjustHandles="1" noChangeArrowheads="1" noChangeShapeType="1" noTextEdit="1"/>
              </p:cNvSpPr>
              <p:nvPr>
                <p:ph type="body" idx="1"/>
              </p:nvPr>
            </p:nvSpPr>
            <p:spPr>
              <a:xfrm>
                <a:off x="311700" y="128588"/>
                <a:ext cx="7473550" cy="4950617"/>
              </a:xfrm>
              <a:prstGeom prst="rect">
                <a:avLst/>
              </a:prstGeom>
              <a:blipFill>
                <a:blip r:embed="rId3"/>
                <a:stretch>
                  <a:fillRect l="-653" t="-123" r="-326"/>
                </a:stretch>
              </a:blipFill>
            </p:spPr>
            <p:txBody>
              <a:bodyPr/>
              <a:lstStyle/>
              <a:p>
                <a:r>
                  <a:rPr lang="en-IN">
                    <a:noFill/>
                  </a:rPr>
                  <a:t> </a:t>
                </a:r>
              </a:p>
            </p:txBody>
          </p:sp>
        </mc:Fallback>
      </mc:AlternateContent>
      <p:pic>
        <p:nvPicPr>
          <p:cNvPr id="4" name="Google Shape;105;p20">
            <a:extLst>
              <a:ext uri="{FF2B5EF4-FFF2-40B4-BE49-F238E27FC236}">
                <a16:creationId xmlns:a16="http://schemas.microsoft.com/office/drawing/2014/main" id="{1CB5772E-2CA5-4AD8-8130-AA073597EE7C}"/>
              </a:ext>
            </a:extLst>
          </p:cNvPr>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5" name="Google Shape;99;p19">
            <a:extLst>
              <a:ext uri="{FF2B5EF4-FFF2-40B4-BE49-F238E27FC236}">
                <a16:creationId xmlns:a16="http://schemas.microsoft.com/office/drawing/2014/main" id="{FBE3CA13-4025-4097-81A2-7BD8928F63C1}"/>
              </a:ext>
            </a:extLst>
          </p:cNvPr>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13</a:t>
            </a:r>
            <a:endParaRPr dirty="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321468" y="151513"/>
            <a:ext cx="7572375" cy="4656231"/>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b="1" dirty="0">
                <a:solidFill>
                  <a:schemeClr val="accent5"/>
                </a:solidFill>
                <a:latin typeface="Trebuchet MS" panose="020B0603020202020204" pitchFamily="34" charset="0"/>
              </a:rPr>
              <a:t>POSSIBLE FUTURE WORK: VARIABLE IMPEDANCE CONTROL</a:t>
            </a:r>
            <a:endParaRPr lang="en-US" sz="1750" dirty="0">
              <a:solidFill>
                <a:srgbClr val="000000"/>
              </a:solidFill>
              <a:latin typeface="Trebuchet MS" panose="020B0603020202020204" pitchFamily="34" charset="0"/>
            </a:endParaRPr>
          </a:p>
          <a:p>
            <a:pPr marL="0" lvl="0" indent="0">
              <a:lnSpc>
                <a:spcPct val="100000"/>
              </a:lnSpc>
              <a:spcBef>
                <a:spcPts val="1200"/>
              </a:spcBef>
              <a:buSzPts val="1018"/>
              <a:buNone/>
            </a:pPr>
            <a:r>
              <a:rPr lang="en-US" sz="1700" dirty="0">
                <a:solidFill>
                  <a:srgbClr val="000000"/>
                </a:solidFill>
                <a:latin typeface="Trebuchet MS" panose="020B0603020202020204" pitchFamily="34" charset="0"/>
              </a:rPr>
              <a:t>Our work includes the two cases: 0% patient effort and 100% patient effort. </a:t>
            </a:r>
          </a:p>
          <a:p>
            <a:pPr marL="0" lvl="0" indent="0" algn="just">
              <a:lnSpc>
                <a:spcPct val="100000"/>
              </a:lnSpc>
              <a:spcBef>
                <a:spcPts val="1200"/>
              </a:spcBef>
              <a:buSzPts val="1018"/>
              <a:buNone/>
            </a:pPr>
            <a:r>
              <a:rPr lang="en-US" sz="1700" dirty="0">
                <a:solidFill>
                  <a:srgbClr val="000000"/>
                </a:solidFill>
                <a:latin typeface="Trebuchet MS" panose="020B0603020202020204" pitchFamily="34" charset="0"/>
              </a:rPr>
              <a:t>We applied </a:t>
            </a:r>
            <a:r>
              <a:rPr lang="en-US" sz="1700" i="1" dirty="0">
                <a:solidFill>
                  <a:srgbClr val="000000"/>
                </a:solidFill>
                <a:latin typeface="Trebuchet MS" panose="020B0603020202020204" pitchFamily="34" charset="0"/>
              </a:rPr>
              <a:t>standard</a:t>
            </a:r>
            <a:r>
              <a:rPr lang="en-US" sz="1700" dirty="0">
                <a:solidFill>
                  <a:srgbClr val="000000"/>
                </a:solidFill>
                <a:latin typeface="Trebuchet MS" panose="020B0603020202020204" pitchFamily="34" charset="0"/>
              </a:rPr>
              <a:t> impedance control for the exoskeleton system. An advanced approach to the problem at hand would be of Variable Impedance Control (VIC) which adds flexibility to the controller and increases the efficiency of the robot. </a:t>
            </a:r>
          </a:p>
          <a:p>
            <a:pPr marL="0" lvl="0" indent="0" algn="just">
              <a:lnSpc>
                <a:spcPct val="100000"/>
              </a:lnSpc>
              <a:spcBef>
                <a:spcPts val="1200"/>
              </a:spcBef>
              <a:buSzPts val="1018"/>
              <a:buNone/>
            </a:pPr>
            <a:r>
              <a:rPr lang="en-US" sz="1700" dirty="0">
                <a:solidFill>
                  <a:srgbClr val="000000"/>
                </a:solidFill>
                <a:latin typeface="Trebuchet MS" panose="020B0603020202020204" pitchFamily="34" charset="0"/>
              </a:rPr>
              <a:t>In VIC, variable stiffness and variable damping is introduced, and the impedance control law will be variable. Therefore, in a VIC system, the robot senses the human intention by using the time derivatives of the applied forces and accordingly adjusts the damping or the stiffness parameter. </a:t>
            </a:r>
          </a:p>
          <a:p>
            <a:pPr marL="0" lvl="0" indent="0" algn="just">
              <a:lnSpc>
                <a:spcPct val="100000"/>
              </a:lnSpc>
              <a:spcBef>
                <a:spcPts val="1200"/>
              </a:spcBef>
              <a:buSzPts val="1018"/>
              <a:buNone/>
            </a:pPr>
            <a:r>
              <a:rPr lang="en-US" sz="1700" dirty="0">
                <a:solidFill>
                  <a:srgbClr val="000000"/>
                </a:solidFill>
                <a:latin typeface="Trebuchet MS" panose="020B0603020202020204" pitchFamily="34" charset="0"/>
              </a:rPr>
              <a:t>This control strategy is further exploited by a Variable Impedance Learning Control, where the robot attempts to directly learn a variable impedance control, using either imitation, iterative, or reinforcement learning.</a:t>
            </a:r>
            <a:endParaRPr lang="en-IN" sz="1700" dirty="0">
              <a:solidFill>
                <a:srgbClr val="000000"/>
              </a:solidFill>
              <a:latin typeface="Trebuchet MS" panose="020B0603020202020204" pitchFamily="34" charset="0"/>
            </a:endParaRPr>
          </a:p>
        </p:txBody>
      </p:sp>
      <p:pic>
        <p:nvPicPr>
          <p:cNvPr id="105" name="Google Shape;105;p20"/>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106" name="Google Shape;106;p20"/>
          <p:cNvSpPr txBox="1"/>
          <p:nvPr/>
        </p:nvSpPr>
        <p:spPr>
          <a:xfrm>
            <a:off x="4196081"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14</a:t>
            </a:r>
          </a:p>
        </p:txBody>
      </p:sp>
    </p:spTree>
    <p:extLst>
      <p:ext uri="{BB962C8B-B14F-4D97-AF65-F5344CB8AC3E}">
        <p14:creationId xmlns:p14="http://schemas.microsoft.com/office/powerpoint/2010/main" val="176751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 name="Picture 2">
            <a:extLst>
              <a:ext uri="{FF2B5EF4-FFF2-40B4-BE49-F238E27FC236}">
                <a16:creationId xmlns:a16="http://schemas.microsoft.com/office/drawing/2014/main" id="{A71A5809-0A66-453B-8118-2C87F6752C2A}"/>
              </a:ext>
            </a:extLst>
          </p:cNvPr>
          <p:cNvPicPr>
            <a:picLocks noChangeAspect="1"/>
          </p:cNvPicPr>
          <p:nvPr/>
        </p:nvPicPr>
        <p:blipFill>
          <a:blip r:embed="rId3"/>
          <a:stretch>
            <a:fillRect/>
          </a:stretch>
        </p:blipFill>
        <p:spPr>
          <a:xfrm>
            <a:off x="53578" y="485829"/>
            <a:ext cx="9144000" cy="3473428"/>
          </a:xfrm>
          <a:prstGeom prst="rect">
            <a:avLst/>
          </a:prstGeom>
        </p:spPr>
      </p:pic>
      <p:sp>
        <p:nvSpPr>
          <p:cNvPr id="104" name="Google Shape;104;p20"/>
          <p:cNvSpPr txBox="1">
            <a:spLocks noGrp="1"/>
          </p:cNvSpPr>
          <p:nvPr>
            <p:ph type="body" idx="1"/>
          </p:nvPr>
        </p:nvSpPr>
        <p:spPr>
          <a:xfrm>
            <a:off x="335756" y="80076"/>
            <a:ext cx="8579644" cy="47713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b="1" dirty="0">
                <a:solidFill>
                  <a:schemeClr val="accent5"/>
                </a:solidFill>
                <a:latin typeface="Trebuchet MS" panose="020B0603020202020204" pitchFamily="34" charset="0"/>
              </a:rPr>
              <a:t>EXISTING APPROACHES FOR VARIABLE IMPEDANCE LEARNING/CONTROL</a:t>
            </a:r>
          </a:p>
          <a:p>
            <a:pPr marL="0" lvl="0" indent="0">
              <a:lnSpc>
                <a:spcPct val="100000"/>
              </a:lnSpc>
              <a:spcBef>
                <a:spcPts val="1200"/>
              </a:spcBef>
              <a:buSzPts val="1018"/>
              <a:buNone/>
            </a:pPr>
            <a:endParaRPr lang="en-IN" dirty="0">
              <a:solidFill>
                <a:srgbClr val="000000"/>
              </a:solidFill>
              <a:latin typeface="Trebuchet MS" panose="020B0603020202020204" pitchFamily="34" charset="0"/>
            </a:endParaRPr>
          </a:p>
        </p:txBody>
      </p:sp>
      <p:pic>
        <p:nvPicPr>
          <p:cNvPr id="105" name="Google Shape;105;p20"/>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5" name="Google Shape;104;p20">
            <a:extLst>
              <a:ext uri="{FF2B5EF4-FFF2-40B4-BE49-F238E27FC236}">
                <a16:creationId xmlns:a16="http://schemas.microsoft.com/office/drawing/2014/main" id="{EDE5E25E-BB58-4833-B07D-17AAEDE92381}"/>
              </a:ext>
            </a:extLst>
          </p:cNvPr>
          <p:cNvSpPr txBox="1">
            <a:spLocks/>
          </p:cNvSpPr>
          <p:nvPr/>
        </p:nvSpPr>
        <p:spPr>
          <a:xfrm>
            <a:off x="335756" y="3833159"/>
            <a:ext cx="6950869" cy="1149447"/>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95000"/>
              </a:lnSpc>
              <a:buSzPts val="1018"/>
              <a:buFont typeface="Arial"/>
              <a:buNone/>
            </a:pPr>
            <a:r>
              <a:rPr lang="en-IN" sz="1600" dirty="0">
                <a:solidFill>
                  <a:schemeClr val="tx1"/>
                </a:solidFill>
                <a:latin typeface="Trebuchet MS"/>
              </a:rPr>
              <a:t>The approaches are designed to ensure the physical compatibility of the robot with the environment. That is, it avoids large impact forces or position uncertainties and provides a dynamic relation between the position and the force.</a:t>
            </a:r>
          </a:p>
        </p:txBody>
      </p:sp>
      <p:sp>
        <p:nvSpPr>
          <p:cNvPr id="2" name="Google Shape;99;p19">
            <a:extLst>
              <a:ext uri="{FF2B5EF4-FFF2-40B4-BE49-F238E27FC236}">
                <a16:creationId xmlns:a16="http://schemas.microsoft.com/office/drawing/2014/main" id="{2BC58680-06CC-4878-9EA4-E64FF677D096}"/>
              </a:ext>
            </a:extLst>
          </p:cNvPr>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15</a:t>
            </a:r>
            <a:endParaRPr dirty="0">
              <a:solidFill>
                <a:schemeClr val="accent5"/>
              </a:solidFill>
            </a:endParaRPr>
          </a:p>
        </p:txBody>
      </p:sp>
    </p:spTree>
    <p:extLst>
      <p:ext uri="{BB962C8B-B14F-4D97-AF65-F5344CB8AC3E}">
        <p14:creationId xmlns:p14="http://schemas.microsoft.com/office/powerpoint/2010/main" val="225517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body" idx="1"/>
          </p:nvPr>
        </p:nvSpPr>
        <p:spPr>
          <a:xfrm>
            <a:off x="335756" y="80076"/>
            <a:ext cx="8579644" cy="477138"/>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b="1" dirty="0">
                <a:solidFill>
                  <a:schemeClr val="accent5"/>
                </a:solidFill>
                <a:latin typeface="Trebuchet MS" panose="020B0603020202020204" pitchFamily="34" charset="0"/>
              </a:rPr>
              <a:t>IMPEDANCE CONTROL V/S VARIABLE IMPEDANCE CONTROL</a:t>
            </a:r>
          </a:p>
          <a:p>
            <a:pPr marL="0" lvl="0" indent="0">
              <a:lnSpc>
                <a:spcPct val="100000"/>
              </a:lnSpc>
              <a:spcBef>
                <a:spcPts val="1200"/>
              </a:spcBef>
              <a:buSzPts val="1018"/>
              <a:buNone/>
            </a:pPr>
            <a:endParaRPr lang="en-IN" dirty="0">
              <a:solidFill>
                <a:srgbClr val="000000"/>
              </a:solidFill>
              <a:latin typeface="Trebuchet MS" panose="020B0603020202020204" pitchFamily="34" charset="0"/>
            </a:endParaRPr>
          </a:p>
        </p:txBody>
      </p:sp>
      <p:pic>
        <p:nvPicPr>
          <p:cNvPr id="105" name="Google Shape;105;p20"/>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106" name="Google Shape;106;p20"/>
          <p:cNvSpPr txBox="1"/>
          <p:nvPr/>
        </p:nvSpPr>
        <p:spPr>
          <a:xfrm>
            <a:off x="4196081"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16</a:t>
            </a:r>
            <a:endParaRPr dirty="0">
              <a:solidFill>
                <a:schemeClr val="accent5"/>
              </a:solidFill>
            </a:endParaRPr>
          </a:p>
        </p:txBody>
      </p:sp>
      <p:pic>
        <p:nvPicPr>
          <p:cNvPr id="4" name="Picture 3">
            <a:extLst>
              <a:ext uri="{FF2B5EF4-FFF2-40B4-BE49-F238E27FC236}">
                <a16:creationId xmlns:a16="http://schemas.microsoft.com/office/drawing/2014/main" id="{C3EE3EFC-2B6E-464D-B7DD-5EDE0E305D70}"/>
              </a:ext>
            </a:extLst>
          </p:cNvPr>
          <p:cNvPicPr>
            <a:picLocks noChangeAspect="1"/>
          </p:cNvPicPr>
          <p:nvPr/>
        </p:nvPicPr>
        <p:blipFill>
          <a:blip r:embed="rId4"/>
          <a:stretch>
            <a:fillRect/>
          </a:stretch>
        </p:blipFill>
        <p:spPr>
          <a:xfrm>
            <a:off x="228600" y="507749"/>
            <a:ext cx="5993606" cy="1943099"/>
          </a:xfrm>
          <a:prstGeom prst="rect">
            <a:avLst/>
          </a:prstGeom>
        </p:spPr>
      </p:pic>
      <p:sp>
        <p:nvSpPr>
          <p:cNvPr id="6" name="TextBox 5">
            <a:extLst>
              <a:ext uri="{FF2B5EF4-FFF2-40B4-BE49-F238E27FC236}">
                <a16:creationId xmlns:a16="http://schemas.microsoft.com/office/drawing/2014/main" id="{72492907-F974-4C7D-BF3C-3BDB682225CA}"/>
              </a:ext>
            </a:extLst>
          </p:cNvPr>
          <p:cNvSpPr txBox="1"/>
          <p:nvPr/>
        </p:nvSpPr>
        <p:spPr>
          <a:xfrm>
            <a:off x="6000750" y="871537"/>
            <a:ext cx="2914650" cy="2308324"/>
          </a:xfrm>
          <a:prstGeom prst="rect">
            <a:avLst/>
          </a:prstGeom>
          <a:noFill/>
        </p:spPr>
        <p:txBody>
          <a:bodyPr wrap="square" rtlCol="0">
            <a:spAutoFit/>
          </a:bodyPr>
          <a:lstStyle/>
          <a:p>
            <a:pPr algn="just"/>
            <a:r>
              <a:rPr lang="en-IN" sz="1600" dirty="0">
                <a:latin typeface="Trebuchet MS" panose="020B0603020202020204" pitchFamily="34" charset="0"/>
              </a:rPr>
              <a:t>As compared to the standard impedance model, the VIC needs an Adaptation Strategy that regulates the values of the gains or the stiffness and the damping parameters in order to incorporate the external forces/torques from the physical environment. </a:t>
            </a:r>
          </a:p>
        </p:txBody>
      </p:sp>
      <p:sp>
        <p:nvSpPr>
          <p:cNvPr id="7" name="TextBox 6">
            <a:extLst>
              <a:ext uri="{FF2B5EF4-FFF2-40B4-BE49-F238E27FC236}">
                <a16:creationId xmlns:a16="http://schemas.microsoft.com/office/drawing/2014/main" id="{13654180-676B-47C8-A3A6-D7A69E76045A}"/>
              </a:ext>
            </a:extLst>
          </p:cNvPr>
          <p:cNvSpPr txBox="1"/>
          <p:nvPr/>
        </p:nvSpPr>
        <p:spPr>
          <a:xfrm>
            <a:off x="1621632" y="2263973"/>
            <a:ext cx="2486025" cy="307777"/>
          </a:xfrm>
          <a:prstGeom prst="rect">
            <a:avLst/>
          </a:prstGeom>
          <a:noFill/>
        </p:spPr>
        <p:txBody>
          <a:bodyPr wrap="square" rtlCol="0">
            <a:spAutoFit/>
          </a:bodyPr>
          <a:lstStyle/>
          <a:p>
            <a:r>
              <a:rPr lang="en-IN" dirty="0">
                <a:latin typeface="Trebuchet MS" panose="020B0603020202020204" pitchFamily="34" charset="0"/>
              </a:rPr>
              <a:t>Standard Impedance Control</a:t>
            </a:r>
          </a:p>
        </p:txBody>
      </p:sp>
      <p:sp>
        <p:nvSpPr>
          <p:cNvPr id="11" name="TextBox 10">
            <a:extLst>
              <a:ext uri="{FF2B5EF4-FFF2-40B4-BE49-F238E27FC236}">
                <a16:creationId xmlns:a16="http://schemas.microsoft.com/office/drawing/2014/main" id="{987E68F1-8A45-4139-A119-E2D1D32F7C5C}"/>
              </a:ext>
            </a:extLst>
          </p:cNvPr>
          <p:cNvSpPr txBox="1"/>
          <p:nvPr/>
        </p:nvSpPr>
        <p:spPr>
          <a:xfrm>
            <a:off x="1473730" y="4729208"/>
            <a:ext cx="2971801" cy="307777"/>
          </a:xfrm>
          <a:prstGeom prst="rect">
            <a:avLst/>
          </a:prstGeom>
          <a:noFill/>
        </p:spPr>
        <p:txBody>
          <a:bodyPr wrap="square" rtlCol="0">
            <a:spAutoFit/>
          </a:bodyPr>
          <a:lstStyle/>
          <a:p>
            <a:r>
              <a:rPr lang="en-IN" dirty="0">
                <a:latin typeface="Trebuchet MS" panose="020B0603020202020204" pitchFamily="34" charset="0"/>
              </a:rPr>
              <a:t>Variable Impedance Control (VIC)</a:t>
            </a:r>
          </a:p>
        </p:txBody>
      </p:sp>
      <p:pic>
        <p:nvPicPr>
          <p:cNvPr id="9" name="Picture 8">
            <a:extLst>
              <a:ext uri="{FF2B5EF4-FFF2-40B4-BE49-F238E27FC236}">
                <a16:creationId xmlns:a16="http://schemas.microsoft.com/office/drawing/2014/main" id="{2BF93F4D-9186-4240-B90B-40CB3AD6D08D}"/>
              </a:ext>
            </a:extLst>
          </p:cNvPr>
          <p:cNvPicPr>
            <a:picLocks noChangeAspect="1"/>
          </p:cNvPicPr>
          <p:nvPr/>
        </p:nvPicPr>
        <p:blipFill>
          <a:blip r:embed="rId5"/>
          <a:stretch>
            <a:fillRect/>
          </a:stretch>
        </p:blipFill>
        <p:spPr>
          <a:xfrm>
            <a:off x="452525" y="2571749"/>
            <a:ext cx="5169606" cy="2212377"/>
          </a:xfrm>
          <a:prstGeom prst="rect">
            <a:avLst/>
          </a:prstGeom>
        </p:spPr>
      </p:pic>
      <p:sp>
        <p:nvSpPr>
          <p:cNvPr id="13" name="TextBox 12">
            <a:extLst>
              <a:ext uri="{FF2B5EF4-FFF2-40B4-BE49-F238E27FC236}">
                <a16:creationId xmlns:a16="http://schemas.microsoft.com/office/drawing/2014/main" id="{7D5F53C2-8A18-4961-A088-03C7FAE6C725}"/>
              </a:ext>
            </a:extLst>
          </p:cNvPr>
          <p:cNvSpPr txBox="1"/>
          <p:nvPr/>
        </p:nvSpPr>
        <p:spPr>
          <a:xfrm>
            <a:off x="6000750" y="3232574"/>
            <a:ext cx="2814637" cy="523220"/>
          </a:xfrm>
          <a:prstGeom prst="rect">
            <a:avLst/>
          </a:prstGeom>
          <a:noFill/>
        </p:spPr>
        <p:txBody>
          <a:bodyPr wrap="square" rtlCol="0">
            <a:spAutoFit/>
          </a:bodyPr>
          <a:lstStyle/>
          <a:p>
            <a:r>
              <a:rPr lang="en-IN" b="1" dirty="0">
                <a:latin typeface="Trebuchet MS" panose="020B0603020202020204" pitchFamily="34" charset="0"/>
              </a:rPr>
              <a:t>Reference Paper for Variable Impedance Control: </a:t>
            </a:r>
            <a:r>
              <a:rPr lang="en-IN" b="1" dirty="0">
                <a:latin typeface="Trebuchet MS" panose="020B0603020202020204" pitchFamily="34" charset="0"/>
                <a:hlinkClick r:id="rId6"/>
              </a:rPr>
              <a:t>Link</a:t>
            </a:r>
            <a:endParaRPr lang="en-IN" b="1" dirty="0">
              <a:latin typeface="Trebuchet MS" panose="020B0603020202020204" pitchFamily="34" charset="0"/>
            </a:endParaRPr>
          </a:p>
        </p:txBody>
      </p:sp>
    </p:spTree>
    <p:extLst>
      <p:ext uri="{BB962C8B-B14F-4D97-AF65-F5344CB8AC3E}">
        <p14:creationId xmlns:p14="http://schemas.microsoft.com/office/powerpoint/2010/main" val="151314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FEB1-D02A-46DD-A0D3-AF02DBC8B4EA}"/>
              </a:ext>
            </a:extLst>
          </p:cNvPr>
          <p:cNvSpPr>
            <a:spLocks noGrp="1"/>
          </p:cNvSpPr>
          <p:nvPr>
            <p:ph type="title"/>
          </p:nvPr>
        </p:nvSpPr>
        <p:spPr>
          <a:xfrm>
            <a:off x="311700" y="1657350"/>
            <a:ext cx="8196506" cy="1335300"/>
          </a:xfrm>
        </p:spPr>
        <p:txBody>
          <a:bodyPr>
            <a:normAutofit fontScale="90000"/>
          </a:bodyPr>
          <a:lstStyle/>
          <a:p>
            <a:r>
              <a:rPr lang="en-IN" sz="6000" b="1" dirty="0">
                <a:solidFill>
                  <a:schemeClr val="accent5"/>
                </a:solidFill>
                <a:latin typeface="Trebuchet MS" panose="020B0603020202020204" pitchFamily="34" charset="0"/>
              </a:rPr>
              <a:t>THANK YOU!</a:t>
            </a:r>
            <a:br>
              <a:rPr lang="en-IN" sz="5400" b="1" dirty="0">
                <a:solidFill>
                  <a:schemeClr val="accent5"/>
                </a:solidFill>
                <a:latin typeface="Trebuchet MS" panose="020B0603020202020204" pitchFamily="34" charset="0"/>
              </a:rPr>
            </a:br>
            <a:br>
              <a:rPr lang="en-IN" sz="5400" b="1" dirty="0">
                <a:solidFill>
                  <a:schemeClr val="accent5"/>
                </a:solidFill>
                <a:latin typeface="Trebuchet MS" panose="020B0603020202020204" pitchFamily="34" charset="0"/>
              </a:rPr>
            </a:br>
            <a:r>
              <a:rPr lang="en-IN" sz="5400" b="1" dirty="0">
                <a:solidFill>
                  <a:schemeClr val="accent5"/>
                </a:solidFill>
                <a:latin typeface="Trebuchet MS" panose="020B0603020202020204" pitchFamily="34" charset="0"/>
              </a:rPr>
              <a:t>~ The Usual Suspects</a:t>
            </a:r>
          </a:p>
        </p:txBody>
      </p:sp>
    </p:spTree>
    <p:extLst>
      <p:ext uri="{BB962C8B-B14F-4D97-AF65-F5344CB8AC3E}">
        <p14:creationId xmlns:p14="http://schemas.microsoft.com/office/powerpoint/2010/main" val="328413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1700" y="164307"/>
            <a:ext cx="8520600" cy="4647248"/>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Problem Statement:</a:t>
            </a:r>
            <a:endParaRPr sz="1765" b="1" dirty="0">
              <a:solidFill>
                <a:schemeClr val="accent5"/>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dk1"/>
                </a:solidFill>
                <a:latin typeface="Trebuchet MS" panose="020B0603020202020204" pitchFamily="34" charset="0"/>
              </a:rPr>
              <a:t>“</a:t>
            </a:r>
            <a:r>
              <a:rPr lang="en-IN" sz="1765" dirty="0">
                <a:solidFill>
                  <a:schemeClr val="dk1"/>
                </a:solidFill>
                <a:latin typeface="Trebuchet MS" panose="020B0603020202020204" pitchFamily="34" charset="0"/>
              </a:rPr>
              <a:t>Joint Impedance Control for an Existing Exoskeleton Incorporating Patient Interaction/Effort</a:t>
            </a:r>
            <a:r>
              <a:rPr lang="en" sz="1765" dirty="0">
                <a:solidFill>
                  <a:schemeClr val="dk1"/>
                </a:solidFill>
                <a:latin typeface="Trebuchet MS" panose="020B0603020202020204" pitchFamily="34" charset="0"/>
              </a:rPr>
              <a:t>.”</a:t>
            </a:r>
            <a:endParaRPr sz="1765" dirty="0">
              <a:solidFill>
                <a:schemeClr val="dk1"/>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accent5"/>
                </a:solidFill>
                <a:latin typeface="Trebuchet MS" panose="020B0603020202020204" pitchFamily="34" charset="0"/>
              </a:rPr>
              <a:t>Industry name: </a:t>
            </a:r>
            <a:r>
              <a:rPr lang="en" sz="1765" dirty="0">
                <a:solidFill>
                  <a:schemeClr val="dk1"/>
                </a:solidFill>
                <a:latin typeface="Trebuchet MS" panose="020B0603020202020204" pitchFamily="34" charset="0"/>
              </a:rPr>
              <a:t>Timetooth</a:t>
            </a:r>
            <a:endParaRPr sz="1765" dirty="0">
              <a:solidFill>
                <a:schemeClr val="dk1"/>
              </a:solidFill>
              <a:latin typeface="Trebuchet MS" panose="020B0603020202020204" pitchFamily="34" charset="0"/>
            </a:endParaRPr>
          </a:p>
          <a:p>
            <a:pPr marL="0" lvl="0" indent="0" algn="l" rtl="0">
              <a:lnSpc>
                <a:spcPct val="95000"/>
              </a:lnSpc>
              <a:spcBef>
                <a:spcPts val="1200"/>
              </a:spcBef>
              <a:spcAft>
                <a:spcPts val="0"/>
              </a:spcAft>
              <a:buSzPts val="1018"/>
              <a:buNone/>
            </a:pPr>
            <a:r>
              <a:rPr lang="en" sz="1765" b="1" dirty="0">
                <a:solidFill>
                  <a:schemeClr val="accent5"/>
                </a:solidFill>
                <a:latin typeface="Trebuchet MS" panose="020B0603020202020204" pitchFamily="34" charset="0"/>
              </a:rPr>
              <a:t>Objectives:</a:t>
            </a:r>
            <a:endParaRPr lang="en" sz="1765" b="1" dirty="0">
              <a:solidFill>
                <a:srgbClr val="000000"/>
              </a:solidFill>
              <a:latin typeface="Trebuchet MS" panose="020B0603020202020204" pitchFamily="34" charset="0"/>
            </a:endParaRPr>
          </a:p>
          <a:p>
            <a:pPr marL="285750" indent="-285750">
              <a:lnSpc>
                <a:spcPct val="95000"/>
              </a:lnSpc>
              <a:spcBef>
                <a:spcPts val="1200"/>
              </a:spcBef>
              <a:buSzPts val="1018"/>
            </a:pPr>
            <a:r>
              <a:rPr lang="en-IN" dirty="0">
                <a:solidFill>
                  <a:schemeClr val="tx1"/>
                </a:solidFill>
                <a:latin typeface="Trebuchet MS"/>
              </a:rPr>
              <a:t>Model a 1-DOF Knee Joint-Shank Link rotational system</a:t>
            </a:r>
          </a:p>
          <a:p>
            <a:pPr marL="742950" lvl="1" indent="-285750">
              <a:lnSpc>
                <a:spcPct val="95000"/>
              </a:lnSpc>
              <a:spcBef>
                <a:spcPts val="1200"/>
              </a:spcBef>
              <a:buSzPts val="1018"/>
            </a:pPr>
            <a:r>
              <a:rPr lang="en-IN" sz="1800" dirty="0">
                <a:solidFill>
                  <a:schemeClr val="tx1"/>
                </a:solidFill>
                <a:latin typeface="Trebuchet MS" panose="020B0603020202020204" pitchFamily="34" charset="0"/>
              </a:rPr>
              <a:t>Incorporating Patient Interaction\Effort</a:t>
            </a:r>
          </a:p>
          <a:p>
            <a:pPr marL="742950" lvl="1" indent="-285750">
              <a:lnSpc>
                <a:spcPct val="95000"/>
              </a:lnSpc>
              <a:spcBef>
                <a:spcPts val="1200"/>
              </a:spcBef>
              <a:buSzPts val="1018"/>
            </a:pPr>
            <a:r>
              <a:rPr lang="en-IN" sz="1800" dirty="0">
                <a:solidFill>
                  <a:schemeClr val="tx1"/>
                </a:solidFill>
                <a:latin typeface="Trebuchet MS" panose="020B0603020202020204" pitchFamily="34" charset="0"/>
              </a:rPr>
              <a:t>Using Impedance Control Method </a:t>
            </a:r>
          </a:p>
          <a:p>
            <a:pPr marL="285750" indent="-285750">
              <a:lnSpc>
                <a:spcPct val="95000"/>
              </a:lnSpc>
              <a:spcBef>
                <a:spcPts val="1200"/>
              </a:spcBef>
              <a:buSzPts val="1018"/>
            </a:pPr>
            <a:r>
              <a:rPr lang="en-IN" dirty="0">
                <a:solidFill>
                  <a:schemeClr val="tx1"/>
                </a:solidFill>
                <a:latin typeface="Trebuchet MS" panose="020B0603020202020204" pitchFamily="34" charset="0"/>
              </a:rPr>
              <a:t>Determining Motor Torque, Patient Torque and Reaction Torque for the two cases:</a:t>
            </a:r>
          </a:p>
          <a:p>
            <a:pPr marL="742950" lvl="1" indent="-285750">
              <a:lnSpc>
                <a:spcPct val="95000"/>
              </a:lnSpc>
              <a:spcBef>
                <a:spcPts val="1200"/>
              </a:spcBef>
              <a:buSzPts val="1018"/>
            </a:pPr>
            <a:r>
              <a:rPr lang="en-IN" sz="1800" dirty="0">
                <a:solidFill>
                  <a:schemeClr val="tx1"/>
                </a:solidFill>
                <a:latin typeface="Trebuchet MS"/>
              </a:rPr>
              <a:t>100% Patient Effort</a:t>
            </a:r>
          </a:p>
          <a:p>
            <a:pPr marL="742950" lvl="1" indent="-285750">
              <a:lnSpc>
                <a:spcPct val="95000"/>
              </a:lnSpc>
              <a:spcBef>
                <a:spcPts val="1200"/>
              </a:spcBef>
              <a:buSzPts val="1018"/>
            </a:pPr>
            <a:r>
              <a:rPr lang="en-IN" sz="1800" dirty="0">
                <a:solidFill>
                  <a:schemeClr val="tx1"/>
                </a:solidFill>
                <a:latin typeface="Trebuchet MS"/>
              </a:rPr>
              <a:t>0% Patient Effort</a:t>
            </a:r>
          </a:p>
        </p:txBody>
      </p:sp>
      <p:pic>
        <p:nvPicPr>
          <p:cNvPr id="63" name="Google Shape;63;p14"/>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64" name="Google Shape;64;p14"/>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5"/>
                </a:solidFill>
              </a:rPr>
              <a:t>1</a:t>
            </a:r>
            <a:endParaRPr>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3" name="Picture 2">
            <a:extLst>
              <a:ext uri="{FF2B5EF4-FFF2-40B4-BE49-F238E27FC236}">
                <a16:creationId xmlns:a16="http://schemas.microsoft.com/office/drawing/2014/main" id="{DDC11E33-2480-4EF4-A2EA-3AA5F3D3FE05}"/>
              </a:ext>
            </a:extLst>
          </p:cNvPr>
          <p:cNvPicPr>
            <a:picLocks noChangeAspect="1"/>
          </p:cNvPicPr>
          <p:nvPr/>
        </p:nvPicPr>
        <p:blipFill rotWithShape="1">
          <a:blip r:embed="rId3"/>
          <a:srcRect r="12471" b="8469"/>
          <a:stretch/>
        </p:blipFill>
        <p:spPr>
          <a:xfrm>
            <a:off x="6935057" y="1545386"/>
            <a:ext cx="2208943" cy="1993063"/>
          </a:xfrm>
          <a:prstGeom prst="rect">
            <a:avLst/>
          </a:prstGeom>
        </p:spPr>
      </p:pic>
      <p:sp>
        <p:nvSpPr>
          <p:cNvPr id="69" name="Google Shape;69;p15"/>
          <p:cNvSpPr txBox="1">
            <a:spLocks noGrp="1"/>
          </p:cNvSpPr>
          <p:nvPr>
            <p:ph type="body" idx="1"/>
          </p:nvPr>
        </p:nvSpPr>
        <p:spPr>
          <a:xfrm>
            <a:off x="116428" y="80075"/>
            <a:ext cx="6915055" cy="4791963"/>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b="1" dirty="0">
                <a:solidFill>
                  <a:schemeClr val="accent5"/>
                </a:solidFill>
                <a:latin typeface="Trebuchet MS" panose="020B0603020202020204" pitchFamily="34" charset="0"/>
              </a:rPr>
              <a:t>Rationale / Approach / Ideas:</a:t>
            </a:r>
            <a:endParaRPr b="1" dirty="0">
              <a:solidFill>
                <a:schemeClr val="accent5"/>
              </a:solidFill>
              <a:latin typeface="Trebuchet MS" panose="020B0603020202020204" pitchFamily="34" charset="0"/>
            </a:endParaRPr>
          </a:p>
          <a:p>
            <a:pPr marL="0" lvl="0" indent="0" algn="just" rtl="0">
              <a:lnSpc>
                <a:spcPct val="95000"/>
              </a:lnSpc>
              <a:spcBef>
                <a:spcPts val="1200"/>
              </a:spcBef>
              <a:spcAft>
                <a:spcPts val="0"/>
              </a:spcAft>
              <a:buSzPts val="1018"/>
              <a:buNone/>
            </a:pPr>
            <a:r>
              <a:rPr lang="en-US" sz="1750" dirty="0">
                <a:solidFill>
                  <a:schemeClr val="tx1"/>
                </a:solidFill>
                <a:latin typeface="Trebuchet MS" panose="020B0603020202020204" pitchFamily="34" charset="0"/>
              </a:rPr>
              <a:t>The exoskeleton is assumed to be a single link, 1-DOF system. A motor is attached to move the exoskeleton and the patient’s limb.</a:t>
            </a:r>
          </a:p>
          <a:p>
            <a:pPr marL="0" lvl="0" indent="0" algn="just" rtl="0">
              <a:lnSpc>
                <a:spcPct val="95000"/>
              </a:lnSpc>
              <a:spcBef>
                <a:spcPts val="1200"/>
              </a:spcBef>
              <a:spcAft>
                <a:spcPts val="0"/>
              </a:spcAft>
              <a:buSzPts val="1018"/>
              <a:buNone/>
            </a:pPr>
            <a:r>
              <a:rPr lang="en-US" sz="1750" dirty="0">
                <a:solidFill>
                  <a:schemeClr val="tx1"/>
                </a:solidFill>
                <a:latin typeface="Trebuchet MS" panose="020B0603020202020204" pitchFamily="34" charset="0"/>
              </a:rPr>
              <a:t>Step 1: 100% Patient Effort</a:t>
            </a:r>
          </a:p>
          <a:p>
            <a:pPr marL="0" lvl="0" indent="0" algn="just" rtl="0">
              <a:lnSpc>
                <a:spcPct val="95000"/>
              </a:lnSpc>
              <a:spcBef>
                <a:spcPts val="1200"/>
              </a:spcBef>
              <a:spcAft>
                <a:spcPts val="0"/>
              </a:spcAft>
              <a:buSzPts val="1018"/>
              <a:buNone/>
            </a:pPr>
            <a:r>
              <a:rPr lang="en-US" sz="1750" dirty="0">
                <a:solidFill>
                  <a:schemeClr val="tx1"/>
                </a:solidFill>
                <a:latin typeface="Trebuchet MS" panose="020B0603020202020204" pitchFamily="34" charset="0"/>
              </a:rPr>
              <a:t>the patient is able to apply the required effort to move the limb along the required trajectory. Thus, the motor has to compensate the mass of the exoskeleton and move only the exoskeleton along the required trajectory. The patient torque is then considered as a feedforward term.</a:t>
            </a:r>
          </a:p>
          <a:p>
            <a:pPr marL="0" lvl="0" indent="0" algn="just" rtl="0">
              <a:lnSpc>
                <a:spcPct val="95000"/>
              </a:lnSpc>
              <a:spcBef>
                <a:spcPts val="1200"/>
              </a:spcBef>
              <a:spcAft>
                <a:spcPts val="0"/>
              </a:spcAft>
              <a:buSzPts val="1018"/>
              <a:buNone/>
            </a:pPr>
            <a:r>
              <a:rPr lang="en-US" sz="1750" dirty="0">
                <a:solidFill>
                  <a:schemeClr val="tx1"/>
                </a:solidFill>
                <a:latin typeface="Trebuchet MS" panose="020B0603020202020204" pitchFamily="34" charset="0"/>
              </a:rPr>
              <a:t>Step 2 – 0% Patient Effort</a:t>
            </a:r>
          </a:p>
          <a:p>
            <a:pPr marL="0" lvl="0" indent="0" algn="just" rtl="0">
              <a:lnSpc>
                <a:spcPct val="95000"/>
              </a:lnSpc>
              <a:spcBef>
                <a:spcPts val="1200"/>
              </a:spcBef>
              <a:spcAft>
                <a:spcPts val="0"/>
              </a:spcAft>
              <a:buSzPts val="1018"/>
              <a:buNone/>
            </a:pPr>
            <a:r>
              <a:rPr lang="en-US" sz="1750" dirty="0">
                <a:solidFill>
                  <a:schemeClr val="tx1"/>
                </a:solidFill>
                <a:latin typeface="Trebuchet MS" panose="020B0603020202020204" pitchFamily="34" charset="0"/>
              </a:rPr>
              <a:t>The patient is incapable of applying the required effort to follow the trajectory. The motor will have to provide a torque that will move both the patient’s limb as well as the exoskeleton. This patient effort is incorporated as an unknown disturbance to the system.</a:t>
            </a:r>
            <a:endParaRPr sz="1750" b="1" dirty="0">
              <a:solidFill>
                <a:schemeClr val="accent5"/>
              </a:solidFill>
              <a:latin typeface="Trebuchet MS" panose="020B0603020202020204" pitchFamily="34" charset="0"/>
            </a:endParaRPr>
          </a:p>
          <a:p>
            <a:pPr marL="0" lvl="0" indent="0" algn="just" rtl="0">
              <a:lnSpc>
                <a:spcPct val="95000"/>
              </a:lnSpc>
              <a:spcBef>
                <a:spcPts val="1200"/>
              </a:spcBef>
              <a:spcAft>
                <a:spcPts val="0"/>
              </a:spcAft>
              <a:buSzPts val="1018"/>
              <a:buNone/>
            </a:pPr>
            <a:endParaRPr sz="1765" b="1" dirty="0">
              <a:solidFill>
                <a:schemeClr val="accent5"/>
              </a:solidFill>
              <a:latin typeface="Trebuchet MS" panose="020B0603020202020204" pitchFamily="34" charset="0"/>
            </a:endParaRPr>
          </a:p>
          <a:p>
            <a:pPr marL="0" lvl="0" indent="0" algn="just" rtl="0">
              <a:lnSpc>
                <a:spcPct val="95000"/>
              </a:lnSpc>
              <a:spcBef>
                <a:spcPts val="1200"/>
              </a:spcBef>
              <a:spcAft>
                <a:spcPts val="0"/>
              </a:spcAft>
              <a:buSzPts val="1018"/>
              <a:buNone/>
            </a:pPr>
            <a:endParaRPr sz="1765" b="1" i="1" dirty="0">
              <a:solidFill>
                <a:srgbClr val="000000"/>
              </a:solidFill>
              <a:latin typeface="Trebuchet MS" panose="020B0603020202020204" pitchFamily="34" charset="0"/>
            </a:endParaRPr>
          </a:p>
          <a:p>
            <a:pPr marL="457200" lvl="0" indent="0" algn="just"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0" name="Google Shape;70;p15"/>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71" name="Google Shape;71;p15"/>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5"/>
                </a:solidFill>
              </a:rPr>
              <a:t>2</a:t>
            </a:r>
            <a:endParaRPr>
              <a:solidFill>
                <a:schemeClr val="accent5"/>
              </a:solidFill>
            </a:endParaRPr>
          </a:p>
        </p:txBody>
      </p:sp>
      <p:sp>
        <p:nvSpPr>
          <p:cNvPr id="4" name="TextBox 3">
            <a:extLst>
              <a:ext uri="{FF2B5EF4-FFF2-40B4-BE49-F238E27FC236}">
                <a16:creationId xmlns:a16="http://schemas.microsoft.com/office/drawing/2014/main" id="{438A7C82-FE51-4DBE-A39D-1E47578E4EB9}"/>
              </a:ext>
            </a:extLst>
          </p:cNvPr>
          <p:cNvSpPr txBox="1"/>
          <p:nvPr/>
        </p:nvSpPr>
        <p:spPr>
          <a:xfrm>
            <a:off x="7300817" y="3460344"/>
            <a:ext cx="1726755" cy="307777"/>
          </a:xfrm>
          <a:prstGeom prst="rect">
            <a:avLst/>
          </a:prstGeom>
          <a:noFill/>
        </p:spPr>
        <p:txBody>
          <a:bodyPr wrap="none" rtlCol="0">
            <a:spAutoFit/>
          </a:bodyPr>
          <a:lstStyle/>
          <a:p>
            <a:r>
              <a:rPr lang="en-IN" dirty="0">
                <a:latin typeface="Trebuchet MS" panose="020B0603020202020204" pitchFamily="34" charset="0"/>
              </a:rPr>
              <a:t>1-DOF exoskeleton</a:t>
            </a:r>
          </a:p>
        </p:txBody>
      </p:sp>
      <p:pic>
        <p:nvPicPr>
          <p:cNvPr id="8" name="Picture 7">
            <a:extLst>
              <a:ext uri="{FF2B5EF4-FFF2-40B4-BE49-F238E27FC236}">
                <a16:creationId xmlns:a16="http://schemas.microsoft.com/office/drawing/2014/main" id="{DDE69E05-7910-42E7-9075-42DE879A4C27}"/>
              </a:ext>
            </a:extLst>
          </p:cNvPr>
          <p:cNvPicPr>
            <a:picLocks noChangeAspect="1"/>
          </p:cNvPicPr>
          <p:nvPr/>
        </p:nvPicPr>
        <p:blipFill rotWithShape="1">
          <a:blip r:embed="rId3"/>
          <a:srcRect r="12471" b="8469"/>
          <a:stretch/>
        </p:blipFill>
        <p:spPr>
          <a:xfrm>
            <a:off x="6935057" y="1336475"/>
            <a:ext cx="2208943" cy="1993063"/>
          </a:xfrm>
          <a:prstGeom prst="rect">
            <a:avLst/>
          </a:prstGeom>
        </p:spPr>
      </p:pic>
      <p:sp>
        <p:nvSpPr>
          <p:cNvPr id="9" name="TextBox 8">
            <a:extLst>
              <a:ext uri="{FF2B5EF4-FFF2-40B4-BE49-F238E27FC236}">
                <a16:creationId xmlns:a16="http://schemas.microsoft.com/office/drawing/2014/main" id="{057075E8-7AC3-435B-8329-97F33E25B54C}"/>
              </a:ext>
            </a:extLst>
          </p:cNvPr>
          <p:cNvSpPr txBox="1"/>
          <p:nvPr/>
        </p:nvSpPr>
        <p:spPr>
          <a:xfrm>
            <a:off x="8286560" y="2986772"/>
            <a:ext cx="928878" cy="400110"/>
          </a:xfrm>
          <a:prstGeom prst="rect">
            <a:avLst/>
          </a:prstGeom>
          <a:noFill/>
        </p:spPr>
        <p:txBody>
          <a:bodyPr wrap="square" rtlCol="0">
            <a:spAutoFit/>
          </a:bodyPr>
          <a:lstStyle/>
          <a:p>
            <a:r>
              <a:rPr lang="en-IN" sz="1000" dirty="0">
                <a:latin typeface="Trebuchet MS" panose="020B0603020202020204" pitchFamily="34" charset="0"/>
              </a:rPr>
              <a:t>Image Source: </a:t>
            </a:r>
            <a:r>
              <a:rPr lang="en-IN" sz="1000" dirty="0">
                <a:latin typeface="Trebuchet MS" panose="020B0603020202020204" pitchFamily="34" charset="0"/>
                <a:hlinkClick r:id="rId5"/>
              </a:rPr>
              <a:t>Link</a:t>
            </a:r>
            <a:endParaRPr lang="en-IN" sz="1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5" name="Picture 4">
            <a:extLst>
              <a:ext uri="{FF2B5EF4-FFF2-40B4-BE49-F238E27FC236}">
                <a16:creationId xmlns:a16="http://schemas.microsoft.com/office/drawing/2014/main" id="{57E21FCF-DFBB-46DF-95EB-387D7F7BDDEA}"/>
              </a:ext>
            </a:extLst>
          </p:cNvPr>
          <p:cNvPicPr>
            <a:picLocks noChangeAspect="1"/>
          </p:cNvPicPr>
          <p:nvPr/>
        </p:nvPicPr>
        <p:blipFill>
          <a:blip r:embed="rId3"/>
          <a:stretch>
            <a:fillRect/>
          </a:stretch>
        </p:blipFill>
        <p:spPr>
          <a:xfrm>
            <a:off x="4842025" y="711144"/>
            <a:ext cx="4293394" cy="2578850"/>
          </a:xfrm>
          <a:prstGeom prst="rect">
            <a:avLst/>
          </a:prstGeom>
        </p:spPr>
      </p:pic>
      <p:sp>
        <p:nvSpPr>
          <p:cNvPr id="69" name="Google Shape;69;p15"/>
          <p:cNvSpPr txBox="1">
            <a:spLocks noGrp="1"/>
          </p:cNvSpPr>
          <p:nvPr>
            <p:ph type="body" idx="1"/>
          </p:nvPr>
        </p:nvSpPr>
        <p:spPr>
          <a:xfrm>
            <a:off x="116429" y="80075"/>
            <a:ext cx="4725596" cy="4791963"/>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b="1" dirty="0">
                <a:solidFill>
                  <a:schemeClr val="accent5"/>
                </a:solidFill>
                <a:latin typeface="Trebuchet MS" panose="020B0603020202020204" pitchFamily="34" charset="0"/>
              </a:rPr>
              <a:t>Rationale / Approach / Ideas:</a:t>
            </a:r>
            <a:endParaRPr b="1" dirty="0">
              <a:solidFill>
                <a:schemeClr val="accent5"/>
              </a:solidFill>
              <a:latin typeface="Trebuchet MS" panose="020B0603020202020204" pitchFamily="34" charset="0"/>
            </a:endParaRPr>
          </a:p>
          <a:p>
            <a:pPr marL="0" lvl="0" indent="0" algn="just" rtl="0">
              <a:lnSpc>
                <a:spcPct val="95000"/>
              </a:lnSpc>
              <a:spcBef>
                <a:spcPts val="1200"/>
              </a:spcBef>
              <a:spcAft>
                <a:spcPts val="0"/>
              </a:spcAft>
              <a:buSzPts val="1018"/>
              <a:buNone/>
            </a:pPr>
            <a:r>
              <a:rPr lang="en-IN" sz="1600" dirty="0">
                <a:solidFill>
                  <a:schemeClr val="tx1"/>
                </a:solidFill>
                <a:latin typeface="Trebuchet MS" panose="020B0603020202020204" pitchFamily="34" charset="0"/>
              </a:rPr>
              <a:t>Modelling:</a:t>
            </a:r>
          </a:p>
          <a:p>
            <a:pPr marL="0" lvl="0" indent="0" algn="just" rtl="0">
              <a:lnSpc>
                <a:spcPct val="95000"/>
              </a:lnSpc>
              <a:spcBef>
                <a:spcPts val="1200"/>
              </a:spcBef>
              <a:spcAft>
                <a:spcPts val="0"/>
              </a:spcAft>
              <a:buSzPts val="1018"/>
              <a:buNone/>
            </a:pPr>
            <a:r>
              <a:rPr lang="en-IN" sz="1600" dirty="0">
                <a:solidFill>
                  <a:schemeClr val="tx1"/>
                </a:solidFill>
                <a:latin typeface="Trebuchet MS" panose="020B0603020202020204" pitchFamily="34" charset="0"/>
              </a:rPr>
              <a:t>Both the exoskeleton and the patient links act equivalent to a spring-mass-damper. </a:t>
            </a:r>
          </a:p>
          <a:p>
            <a:pPr marL="0" lvl="0" indent="0" algn="just" rtl="0">
              <a:lnSpc>
                <a:spcPct val="95000"/>
              </a:lnSpc>
              <a:spcBef>
                <a:spcPts val="1200"/>
              </a:spcBef>
              <a:spcAft>
                <a:spcPts val="0"/>
              </a:spcAft>
              <a:buSzPts val="1018"/>
              <a:buNone/>
            </a:pPr>
            <a:r>
              <a:rPr lang="en-IN" sz="1600" dirty="0">
                <a:solidFill>
                  <a:schemeClr val="tx1"/>
                </a:solidFill>
                <a:latin typeface="Trebuchet MS" panose="020B0603020202020204" pitchFamily="34" charset="0"/>
              </a:rPr>
              <a:t>Therefore, in the control law (Appendix), the inertia matrix, the stiffness coefficient matrix and the damping coefficient matrix appear. </a:t>
            </a:r>
          </a:p>
          <a:p>
            <a:pPr marL="0" lvl="0" indent="0" algn="just" rtl="0">
              <a:lnSpc>
                <a:spcPct val="95000"/>
              </a:lnSpc>
              <a:spcBef>
                <a:spcPts val="1200"/>
              </a:spcBef>
              <a:spcAft>
                <a:spcPts val="0"/>
              </a:spcAft>
              <a:buSzPts val="1018"/>
              <a:buNone/>
            </a:pPr>
            <a:r>
              <a:rPr lang="en-IN" sz="1600" dirty="0">
                <a:solidFill>
                  <a:schemeClr val="tx1"/>
                </a:solidFill>
                <a:latin typeface="Trebuchet MS" panose="020B0603020202020204" pitchFamily="34" charset="0"/>
              </a:rPr>
              <a:t>Since in both the subsystems, only one-dimensional motion (1 DOF) is considered, the matrices reduce to the specific values of equivalent inertia (of the link), stiffness and damping coefficient. </a:t>
            </a:r>
          </a:p>
          <a:p>
            <a:pPr marL="0" lvl="0" indent="0" algn="just" rtl="0">
              <a:lnSpc>
                <a:spcPct val="95000"/>
              </a:lnSpc>
              <a:spcBef>
                <a:spcPts val="1200"/>
              </a:spcBef>
              <a:spcAft>
                <a:spcPts val="0"/>
              </a:spcAft>
              <a:buSzPts val="1018"/>
              <a:buNone/>
            </a:pPr>
            <a:r>
              <a:rPr lang="en-IN" sz="1600" dirty="0">
                <a:solidFill>
                  <a:schemeClr val="tx1"/>
                </a:solidFill>
                <a:latin typeface="Trebuchet MS" panose="020B0603020202020204" pitchFamily="34" charset="0"/>
              </a:rPr>
              <a:t>The port ‘</a:t>
            </a:r>
            <a:r>
              <a:rPr lang="en-IN" sz="1600" i="1" dirty="0">
                <a:solidFill>
                  <a:schemeClr val="tx1"/>
                </a:solidFill>
                <a:latin typeface="Trebuchet MS" panose="020B0603020202020204" pitchFamily="34" charset="0"/>
              </a:rPr>
              <a:t>p’ </a:t>
            </a:r>
            <a:r>
              <a:rPr lang="en-IN" sz="1600" dirty="0">
                <a:solidFill>
                  <a:schemeClr val="tx1"/>
                </a:solidFill>
                <a:latin typeface="Trebuchet MS" panose="020B0603020202020204" pitchFamily="34" charset="0"/>
              </a:rPr>
              <a:t>is where the interaction between the two subsystems take place. Therefore, the interaction force acts at the connecting port on both the limb and the exoskeleton.</a:t>
            </a:r>
            <a:endParaRPr lang="en-IN" sz="1600" i="1" dirty="0">
              <a:solidFill>
                <a:schemeClr val="tx1"/>
              </a:solidFill>
              <a:latin typeface="Trebuchet MS" panose="020B0603020202020204" pitchFamily="34" charset="0"/>
            </a:endParaRPr>
          </a:p>
          <a:p>
            <a:pPr marL="0" lvl="0" indent="0" algn="just" rtl="0">
              <a:lnSpc>
                <a:spcPct val="95000"/>
              </a:lnSpc>
              <a:spcBef>
                <a:spcPts val="1200"/>
              </a:spcBef>
              <a:spcAft>
                <a:spcPts val="0"/>
              </a:spcAft>
              <a:buSzPts val="1018"/>
              <a:buNone/>
            </a:pPr>
            <a:endParaRPr sz="1765" b="1" i="1" dirty="0">
              <a:solidFill>
                <a:srgbClr val="000000"/>
              </a:solidFill>
              <a:latin typeface="Trebuchet MS" panose="020B0603020202020204" pitchFamily="34" charset="0"/>
            </a:endParaRPr>
          </a:p>
          <a:p>
            <a:pPr marL="457200" lvl="0" indent="0" algn="just"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0" name="Google Shape;70;p15"/>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71" name="Google Shape;71;p15"/>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3</a:t>
            </a:r>
            <a:endParaRPr>
              <a:solidFill>
                <a:schemeClr val="accent5"/>
              </a:solidFill>
            </a:endParaRPr>
          </a:p>
        </p:txBody>
      </p:sp>
      <p:sp>
        <p:nvSpPr>
          <p:cNvPr id="4" name="TextBox 3">
            <a:extLst>
              <a:ext uri="{FF2B5EF4-FFF2-40B4-BE49-F238E27FC236}">
                <a16:creationId xmlns:a16="http://schemas.microsoft.com/office/drawing/2014/main" id="{438A7C82-FE51-4DBE-A39D-1E47578E4EB9}"/>
              </a:ext>
            </a:extLst>
          </p:cNvPr>
          <p:cNvSpPr txBox="1"/>
          <p:nvPr/>
        </p:nvSpPr>
        <p:spPr>
          <a:xfrm>
            <a:off x="5420912" y="3289994"/>
            <a:ext cx="3318537" cy="307777"/>
          </a:xfrm>
          <a:prstGeom prst="rect">
            <a:avLst/>
          </a:prstGeom>
          <a:noFill/>
        </p:spPr>
        <p:txBody>
          <a:bodyPr wrap="none" rtlCol="0">
            <a:spAutoFit/>
          </a:bodyPr>
          <a:lstStyle/>
          <a:p>
            <a:r>
              <a:rPr lang="en-IN" dirty="0">
                <a:latin typeface="Trebuchet MS" panose="020B0603020202020204" pitchFamily="34" charset="0"/>
              </a:rPr>
              <a:t>Equivalent Spring-Mass-Damper System</a:t>
            </a:r>
          </a:p>
        </p:txBody>
      </p:sp>
      <p:sp>
        <p:nvSpPr>
          <p:cNvPr id="6" name="TextBox 5">
            <a:extLst>
              <a:ext uri="{FF2B5EF4-FFF2-40B4-BE49-F238E27FC236}">
                <a16:creationId xmlns:a16="http://schemas.microsoft.com/office/drawing/2014/main" id="{4D2997B1-77D6-43CB-8849-7D378CF7D090}"/>
              </a:ext>
            </a:extLst>
          </p:cNvPr>
          <p:cNvSpPr txBox="1"/>
          <p:nvPr/>
        </p:nvSpPr>
        <p:spPr>
          <a:xfrm>
            <a:off x="5107781" y="2771775"/>
            <a:ext cx="1726755" cy="307777"/>
          </a:xfrm>
          <a:prstGeom prst="rect">
            <a:avLst/>
          </a:prstGeom>
          <a:noFill/>
        </p:spPr>
        <p:txBody>
          <a:bodyPr wrap="none" rtlCol="0">
            <a:spAutoFit/>
          </a:bodyPr>
          <a:lstStyle/>
          <a:p>
            <a:r>
              <a:rPr lang="en-IN" dirty="0">
                <a:latin typeface="Trebuchet MS" panose="020B0603020202020204" pitchFamily="34" charset="0"/>
              </a:rPr>
              <a:t>Image Source: </a:t>
            </a:r>
            <a:r>
              <a:rPr lang="en-IN" dirty="0">
                <a:latin typeface="Trebuchet MS" panose="020B0603020202020204" pitchFamily="34" charset="0"/>
                <a:hlinkClick r:id="rId5"/>
              </a:rPr>
              <a:t>Link</a:t>
            </a:r>
            <a:endParaRPr lang="en-IN" dirty="0">
              <a:latin typeface="Trebuchet MS" panose="020B0603020202020204" pitchFamily="34" charset="0"/>
            </a:endParaRPr>
          </a:p>
        </p:txBody>
      </p:sp>
    </p:spTree>
    <p:extLst>
      <p:ext uri="{BB962C8B-B14F-4D97-AF65-F5344CB8AC3E}">
        <p14:creationId xmlns:p14="http://schemas.microsoft.com/office/powerpoint/2010/main" val="224312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5" name="Picture 4">
            <a:extLst>
              <a:ext uri="{FF2B5EF4-FFF2-40B4-BE49-F238E27FC236}">
                <a16:creationId xmlns:a16="http://schemas.microsoft.com/office/drawing/2014/main" id="{5FC589EF-8F79-4926-831D-1232D8A65493}"/>
              </a:ext>
            </a:extLst>
          </p:cNvPr>
          <p:cNvPicPr>
            <a:picLocks noChangeAspect="1"/>
          </p:cNvPicPr>
          <p:nvPr/>
        </p:nvPicPr>
        <p:blipFill>
          <a:blip r:embed="rId3"/>
          <a:stretch>
            <a:fillRect/>
          </a:stretch>
        </p:blipFill>
        <p:spPr>
          <a:xfrm>
            <a:off x="0" y="291356"/>
            <a:ext cx="9144000" cy="3600450"/>
          </a:xfrm>
          <a:prstGeom prst="rect">
            <a:avLst/>
          </a:prstGeom>
        </p:spPr>
      </p:pic>
      <p:sp>
        <p:nvSpPr>
          <p:cNvPr id="76" name="Google Shape;76;p16"/>
          <p:cNvSpPr txBox="1">
            <a:spLocks noGrp="1"/>
          </p:cNvSpPr>
          <p:nvPr>
            <p:ph type="body" idx="1"/>
          </p:nvPr>
        </p:nvSpPr>
        <p:spPr>
          <a:xfrm>
            <a:off x="228600" y="185738"/>
            <a:ext cx="8603700" cy="438318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IN" sz="1765" b="1" dirty="0">
                <a:solidFill>
                  <a:schemeClr val="accent5"/>
                </a:solidFill>
                <a:latin typeface="Trebuchet MS" panose="020B0603020202020204" pitchFamily="34" charset="0"/>
              </a:rPr>
              <a:t>SIMULINK MODEL:</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7" name="Google Shape;77;p16"/>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78" name="Google Shape;78;p16"/>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4</a:t>
            </a:r>
            <a:endParaRPr dirty="0">
              <a:solidFill>
                <a:schemeClr val="accent5"/>
              </a:solidFill>
            </a:endParaRPr>
          </a:p>
        </p:txBody>
      </p:sp>
      <p:sp>
        <p:nvSpPr>
          <p:cNvPr id="2" name="TextBox 1">
            <a:extLst>
              <a:ext uri="{FF2B5EF4-FFF2-40B4-BE49-F238E27FC236}">
                <a16:creationId xmlns:a16="http://schemas.microsoft.com/office/drawing/2014/main" id="{B6AC66B6-A47A-4A90-AE2E-FB6AE4B106B0}"/>
              </a:ext>
            </a:extLst>
          </p:cNvPr>
          <p:cNvSpPr txBox="1"/>
          <p:nvPr/>
        </p:nvSpPr>
        <p:spPr>
          <a:xfrm>
            <a:off x="191444" y="4031300"/>
            <a:ext cx="7658100" cy="584775"/>
          </a:xfrm>
          <a:prstGeom prst="rect">
            <a:avLst/>
          </a:prstGeom>
          <a:noFill/>
        </p:spPr>
        <p:txBody>
          <a:bodyPr wrap="square" lIns="91440" tIns="45720" rIns="91440" bIns="45720" rtlCol="0" anchor="t">
            <a:spAutoFit/>
          </a:bodyPr>
          <a:lstStyle/>
          <a:p>
            <a:pPr algn="just"/>
            <a:r>
              <a:rPr lang="en-IN" sz="1600" dirty="0">
                <a:latin typeface="Trebuchet MS"/>
              </a:rPr>
              <a:t>Both the cases are incorporated into one model, where a manual switch controls which case needs to be applied. </a:t>
            </a:r>
            <a:endParaRPr lang="en-US" dirty="0"/>
          </a:p>
        </p:txBody>
      </p:sp>
    </p:spTree>
    <p:extLst>
      <p:ext uri="{BB962C8B-B14F-4D97-AF65-F5344CB8AC3E}">
        <p14:creationId xmlns:p14="http://schemas.microsoft.com/office/powerpoint/2010/main" val="94003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Google Shape;90;p18"/>
              <p:cNvSpPr txBox="1">
                <a:spLocks noGrp="1"/>
              </p:cNvSpPr>
              <p:nvPr>
                <p:ph type="body" idx="1"/>
              </p:nvPr>
            </p:nvSpPr>
            <p:spPr>
              <a:xfrm>
                <a:off x="311700" y="135731"/>
                <a:ext cx="8520600" cy="4579144"/>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Key Results 1: Desired vs Actual </a:t>
                </a:r>
                <a14:m>
                  <m:oMath xmlns:m="http://schemas.openxmlformats.org/officeDocument/2006/math">
                    <m:r>
                      <a:rPr lang="en-US" sz="1765" b="1" i="1" smtClean="0">
                        <a:solidFill>
                          <a:schemeClr val="accent5"/>
                        </a:solidFill>
                        <a:latin typeface="Cambria Math" panose="02040503050406030204" pitchFamily="18" charset="0"/>
                      </a:rPr>
                      <m:t>𝜽</m:t>
                    </m:r>
                    <m:r>
                      <a:rPr lang="en-IN" sz="1765" b="1" i="1" smtClean="0">
                        <a:solidFill>
                          <a:schemeClr val="accent5"/>
                        </a:solidFill>
                        <a:latin typeface="Cambria Math" panose="02040503050406030204" pitchFamily="18" charset="0"/>
                      </a:rPr>
                      <m:t>−</m:t>
                    </m:r>
                    <m:r>
                      <a:rPr lang="en-IN" sz="1765" b="1" i="1" smtClean="0">
                        <a:solidFill>
                          <a:schemeClr val="accent5"/>
                        </a:solidFill>
                        <a:latin typeface="Cambria Math" panose="02040503050406030204" pitchFamily="18" charset="0"/>
                      </a:rPr>
                      <m:t>𝑷𝒓𝒐𝒇𝒊𝒍𝒆</m:t>
                    </m:r>
                  </m:oMath>
                </a14:m>
                <a:r>
                  <a:rPr lang="en-US" sz="1765" b="1" i="1" dirty="0">
                    <a:solidFill>
                      <a:srgbClr val="000000"/>
                    </a:solidFill>
                    <a:latin typeface="Trebuchet MS" panose="020B0603020202020204" pitchFamily="34" charset="0"/>
                  </a:rPr>
                  <a:t> </a:t>
                </a:r>
                <a:r>
                  <a:rPr lang="en-US" sz="1765" b="1" dirty="0">
                    <a:solidFill>
                      <a:schemeClr val="accent5"/>
                    </a:solidFill>
                    <a:latin typeface="Trebuchet MS" panose="020B0603020202020204" pitchFamily="34" charset="0"/>
                  </a:rPr>
                  <a:t>Comparison for the Two Cases</a:t>
                </a: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mc:Choice>
        <mc:Fallback xmlns="">
          <p:sp>
            <p:nvSpPr>
              <p:cNvPr id="90" name="Google Shape;90;p18"/>
              <p:cNvSpPr txBox="1">
                <a:spLocks noGrp="1" noRot="1" noChangeAspect="1" noMove="1" noResize="1" noEditPoints="1" noAdjustHandles="1" noChangeArrowheads="1" noChangeShapeType="1" noTextEdit="1"/>
              </p:cNvSpPr>
              <p:nvPr>
                <p:ph type="body" idx="1"/>
              </p:nvPr>
            </p:nvSpPr>
            <p:spPr>
              <a:xfrm>
                <a:off x="311700" y="135731"/>
                <a:ext cx="8520600" cy="4579144"/>
              </a:xfrm>
              <a:prstGeom prst="rect">
                <a:avLst/>
              </a:prstGeom>
              <a:blipFill>
                <a:blip r:embed="rId3"/>
                <a:stretch>
                  <a:fillRect l="-501"/>
                </a:stretch>
              </a:blipFill>
            </p:spPr>
            <p:txBody>
              <a:bodyPr/>
              <a:lstStyle/>
              <a:p>
                <a:r>
                  <a:rPr lang="en-IN">
                    <a:noFill/>
                  </a:rPr>
                  <a:t> </a:t>
                </a:r>
              </a:p>
            </p:txBody>
          </p:sp>
        </mc:Fallback>
      </mc:AlternateContent>
      <p:pic>
        <p:nvPicPr>
          <p:cNvPr id="91" name="Google Shape;91;p18"/>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92" name="Google Shape;92;p18"/>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5</a:t>
            </a:r>
            <a:endParaRPr dirty="0">
              <a:solidFill>
                <a:schemeClr val="accent5"/>
              </a:solidFill>
            </a:endParaRPr>
          </a:p>
        </p:txBody>
      </p:sp>
      <p:pic>
        <p:nvPicPr>
          <p:cNvPr id="3" name="Picture 2">
            <a:extLst>
              <a:ext uri="{FF2B5EF4-FFF2-40B4-BE49-F238E27FC236}">
                <a16:creationId xmlns:a16="http://schemas.microsoft.com/office/drawing/2014/main" id="{785F7E96-DF41-499B-9CDB-E18695465D55}"/>
              </a:ext>
            </a:extLst>
          </p:cNvPr>
          <p:cNvPicPr>
            <a:picLocks noChangeAspect="1"/>
          </p:cNvPicPr>
          <p:nvPr/>
        </p:nvPicPr>
        <p:blipFill>
          <a:blip r:embed="rId5"/>
          <a:stretch>
            <a:fillRect/>
          </a:stretch>
        </p:blipFill>
        <p:spPr>
          <a:xfrm>
            <a:off x="311700" y="698031"/>
            <a:ext cx="4146000" cy="2909563"/>
          </a:xfrm>
          <a:prstGeom prst="rect">
            <a:avLst/>
          </a:prstGeom>
        </p:spPr>
      </p:pic>
      <p:pic>
        <p:nvPicPr>
          <p:cNvPr id="5" name="Picture 4">
            <a:extLst>
              <a:ext uri="{FF2B5EF4-FFF2-40B4-BE49-F238E27FC236}">
                <a16:creationId xmlns:a16="http://schemas.microsoft.com/office/drawing/2014/main" id="{71A10550-D162-484E-9B80-22F11BFAD617}"/>
              </a:ext>
            </a:extLst>
          </p:cNvPr>
          <p:cNvPicPr>
            <a:picLocks noChangeAspect="1"/>
          </p:cNvPicPr>
          <p:nvPr/>
        </p:nvPicPr>
        <p:blipFill>
          <a:blip r:embed="rId6"/>
          <a:stretch>
            <a:fillRect/>
          </a:stretch>
        </p:blipFill>
        <p:spPr>
          <a:xfrm>
            <a:off x="4572000" y="698030"/>
            <a:ext cx="4260300" cy="2909563"/>
          </a:xfrm>
          <a:prstGeom prst="rect">
            <a:avLst/>
          </a:prstGeom>
        </p:spPr>
      </p:pic>
      <p:sp>
        <p:nvSpPr>
          <p:cNvPr id="6" name="TextBox 5">
            <a:extLst>
              <a:ext uri="{FF2B5EF4-FFF2-40B4-BE49-F238E27FC236}">
                <a16:creationId xmlns:a16="http://schemas.microsoft.com/office/drawing/2014/main" id="{4E057608-539B-4F00-9492-9423CD565CA5}"/>
              </a:ext>
            </a:extLst>
          </p:cNvPr>
          <p:cNvSpPr txBox="1"/>
          <p:nvPr/>
        </p:nvSpPr>
        <p:spPr>
          <a:xfrm>
            <a:off x="311700" y="3639364"/>
            <a:ext cx="4146000" cy="461665"/>
          </a:xfrm>
          <a:prstGeom prst="rect">
            <a:avLst/>
          </a:prstGeom>
          <a:noFill/>
        </p:spPr>
        <p:txBody>
          <a:bodyPr wrap="square" lIns="91440" tIns="45720" rIns="91440" bIns="45720" rtlCol="0" anchor="t">
            <a:spAutoFit/>
          </a:bodyPr>
          <a:lstStyle/>
          <a:p>
            <a:pPr algn="ctr"/>
            <a:r>
              <a:rPr lang="en-IN" sz="1200" dirty="0">
                <a:latin typeface="Trebuchet MS"/>
              </a:rPr>
              <a:t>Case 1: Patient effort is sufficient to follow the trajectory (100% effort)</a:t>
            </a:r>
            <a:endParaRPr lang="en-IN" sz="1200" dirty="0">
              <a:latin typeface="Trebuchet MS" panose="020B0603020202020204" pitchFamily="34" charset="0"/>
            </a:endParaRPr>
          </a:p>
        </p:txBody>
      </p:sp>
      <p:sp>
        <p:nvSpPr>
          <p:cNvPr id="10" name="TextBox 9">
            <a:extLst>
              <a:ext uri="{FF2B5EF4-FFF2-40B4-BE49-F238E27FC236}">
                <a16:creationId xmlns:a16="http://schemas.microsoft.com/office/drawing/2014/main" id="{1E524367-F597-4934-98BF-9448D992C510}"/>
              </a:ext>
            </a:extLst>
          </p:cNvPr>
          <p:cNvSpPr txBox="1"/>
          <p:nvPr/>
        </p:nvSpPr>
        <p:spPr>
          <a:xfrm>
            <a:off x="4572000" y="3639365"/>
            <a:ext cx="3971925" cy="461665"/>
          </a:xfrm>
          <a:prstGeom prst="rect">
            <a:avLst/>
          </a:prstGeom>
          <a:noFill/>
        </p:spPr>
        <p:txBody>
          <a:bodyPr wrap="square" rtlCol="0">
            <a:spAutoFit/>
          </a:bodyPr>
          <a:lstStyle/>
          <a:p>
            <a:pPr algn="ctr"/>
            <a:r>
              <a:rPr lang="en-IN" sz="1200" dirty="0">
                <a:latin typeface="Trebuchet MS" panose="020B0603020202020204" pitchFamily="34" charset="0"/>
              </a:rPr>
              <a:t> Case 2: A random disturbance is added as the patient torque to the system</a:t>
            </a:r>
          </a:p>
        </p:txBody>
      </p:sp>
      <p:sp>
        <p:nvSpPr>
          <p:cNvPr id="9" name="TextBox 8">
            <a:extLst>
              <a:ext uri="{FF2B5EF4-FFF2-40B4-BE49-F238E27FC236}">
                <a16:creationId xmlns:a16="http://schemas.microsoft.com/office/drawing/2014/main" id="{495088CE-273D-45DF-9BD9-38B4037230C0}"/>
              </a:ext>
            </a:extLst>
          </p:cNvPr>
          <p:cNvSpPr txBox="1"/>
          <p:nvPr/>
        </p:nvSpPr>
        <p:spPr>
          <a:xfrm>
            <a:off x="311700" y="4261463"/>
            <a:ext cx="7239244" cy="523220"/>
          </a:xfrm>
          <a:prstGeom prst="rect">
            <a:avLst/>
          </a:prstGeom>
          <a:noFill/>
        </p:spPr>
        <p:txBody>
          <a:bodyPr wrap="square" lIns="91440" tIns="45720" rIns="91440" bIns="45720" rtlCol="0" anchor="t">
            <a:spAutoFit/>
          </a:bodyPr>
          <a:lstStyle/>
          <a:p>
            <a:pPr algn="just"/>
            <a:r>
              <a:rPr lang="en-IN" b="1" dirty="0">
                <a:latin typeface="Trebuchet MS"/>
              </a:rPr>
              <a:t>Results: </a:t>
            </a:r>
            <a:r>
              <a:rPr lang="en-IN" dirty="0">
                <a:latin typeface="Trebuchet MS"/>
              </a:rPr>
              <a:t>In both the cases, the trajectory is followed by the robot, ensuring that the controller is able to control the system and the system will move as desired.</a:t>
            </a:r>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228600" y="185738"/>
            <a:ext cx="8603700" cy="438318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Key Results 2: When Patient Applies the Desired Patient Torque (100% Effort)</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7" name="Google Shape;77;p16"/>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78" name="Google Shape;78;p16"/>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6</a:t>
            </a:r>
            <a:endParaRPr dirty="0">
              <a:solidFill>
                <a:schemeClr val="accent5"/>
              </a:solidFill>
            </a:endParaRPr>
          </a:p>
        </p:txBody>
      </p:sp>
      <p:sp>
        <p:nvSpPr>
          <p:cNvPr id="4" name="TextBox 3">
            <a:extLst>
              <a:ext uri="{FF2B5EF4-FFF2-40B4-BE49-F238E27FC236}">
                <a16:creationId xmlns:a16="http://schemas.microsoft.com/office/drawing/2014/main" id="{908F775F-7A6C-4FBB-BAEC-7F2E4C6962F7}"/>
              </a:ext>
            </a:extLst>
          </p:cNvPr>
          <p:cNvSpPr txBox="1"/>
          <p:nvPr/>
        </p:nvSpPr>
        <p:spPr>
          <a:xfrm>
            <a:off x="6300788" y="728808"/>
            <a:ext cx="2746238" cy="2677656"/>
          </a:xfrm>
          <a:prstGeom prst="rect">
            <a:avLst/>
          </a:prstGeom>
          <a:noFill/>
        </p:spPr>
        <p:txBody>
          <a:bodyPr wrap="square" lIns="91440" tIns="45720" rIns="91440" bIns="45720" rtlCol="0" anchor="t">
            <a:spAutoFit/>
          </a:bodyPr>
          <a:lstStyle/>
          <a:p>
            <a:pPr algn="just"/>
            <a:r>
              <a:rPr lang="en-IN" b="1" dirty="0">
                <a:latin typeface="Trebuchet MS"/>
              </a:rPr>
              <a:t>Step-1 Results:</a:t>
            </a:r>
            <a:r>
              <a:rPr lang="en-IN" dirty="0">
                <a:latin typeface="Trebuchet MS"/>
              </a:rPr>
              <a:t> </a:t>
            </a:r>
            <a:endParaRPr lang="en-IN" dirty="0">
              <a:latin typeface="Trebuchet MS" panose="020B0603020202020204" pitchFamily="34" charset="0"/>
            </a:endParaRPr>
          </a:p>
          <a:p>
            <a:pPr algn="just"/>
            <a:endParaRPr lang="en-IN" dirty="0">
              <a:latin typeface="Trebuchet MS" panose="020B0603020202020204" pitchFamily="34" charset="0"/>
            </a:endParaRPr>
          </a:p>
          <a:p>
            <a:pPr algn="just"/>
            <a:r>
              <a:rPr lang="en-IN" dirty="0">
                <a:latin typeface="Trebuchet MS"/>
              </a:rPr>
              <a:t>The overall system follows the desired trajectory, and the corresponding patient torque and motor torque are measured.</a:t>
            </a:r>
          </a:p>
          <a:p>
            <a:pPr algn="just"/>
            <a:r>
              <a:rPr lang="en-IN" dirty="0">
                <a:latin typeface="Trebuchet MS" panose="020B0603020202020204" pitchFamily="34" charset="0"/>
              </a:rPr>
              <a:t>Here, since it is assumed that there is enough effort provided by the patient, the desired patient torque and the applied patient torque are the same.</a:t>
            </a:r>
          </a:p>
        </p:txBody>
      </p:sp>
      <p:pic>
        <p:nvPicPr>
          <p:cNvPr id="5" name="Picture 5">
            <a:extLst>
              <a:ext uri="{FF2B5EF4-FFF2-40B4-BE49-F238E27FC236}">
                <a16:creationId xmlns:a16="http://schemas.microsoft.com/office/drawing/2014/main" id="{615E6300-FD15-486E-B6CE-F5E2F96DC1EF}"/>
              </a:ext>
            </a:extLst>
          </p:cNvPr>
          <p:cNvPicPr>
            <a:picLocks noChangeAspect="1"/>
          </p:cNvPicPr>
          <p:nvPr/>
        </p:nvPicPr>
        <p:blipFill>
          <a:blip r:embed="rId4"/>
          <a:stretch>
            <a:fillRect/>
          </a:stretch>
        </p:blipFill>
        <p:spPr>
          <a:xfrm>
            <a:off x="304800" y="732307"/>
            <a:ext cx="5995988" cy="3648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228600" y="185738"/>
            <a:ext cx="8603700" cy="4383187"/>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765" b="1" dirty="0">
                <a:solidFill>
                  <a:schemeClr val="accent5"/>
                </a:solidFill>
                <a:latin typeface="Trebuchet MS" panose="020B0603020202020204" pitchFamily="34" charset="0"/>
              </a:rPr>
              <a:t>Key Results 3: When Patient Torque is a Random Disturbance</a:t>
            </a:r>
            <a:endParaRPr sz="1765" b="1" i="1" dirty="0">
              <a:solidFill>
                <a:srgbClr val="000000"/>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77" name="Google Shape;77;p16"/>
          <p:cNvPicPr preferRelativeResize="0"/>
          <p:nvPr/>
        </p:nvPicPr>
        <p:blipFill>
          <a:blip r:embed="rId3">
            <a:alphaModFix/>
          </a:blip>
          <a:stretch>
            <a:fillRect/>
          </a:stretch>
        </p:blipFill>
        <p:spPr>
          <a:xfrm>
            <a:off x="7785250" y="3807025"/>
            <a:ext cx="1358750" cy="1336474"/>
          </a:xfrm>
          <a:prstGeom prst="rect">
            <a:avLst/>
          </a:prstGeom>
          <a:noFill/>
          <a:ln>
            <a:noFill/>
          </a:ln>
        </p:spPr>
      </p:pic>
      <p:sp>
        <p:nvSpPr>
          <p:cNvPr id="78" name="Google Shape;78;p16"/>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7</a:t>
            </a:r>
            <a:endParaRPr dirty="0">
              <a:solidFill>
                <a:schemeClr val="accent5"/>
              </a:solidFill>
            </a:endParaRPr>
          </a:p>
        </p:txBody>
      </p:sp>
      <p:sp>
        <p:nvSpPr>
          <p:cNvPr id="4" name="TextBox 3">
            <a:extLst>
              <a:ext uri="{FF2B5EF4-FFF2-40B4-BE49-F238E27FC236}">
                <a16:creationId xmlns:a16="http://schemas.microsoft.com/office/drawing/2014/main" id="{908F775F-7A6C-4FBB-BAEC-7F2E4C6962F7}"/>
              </a:ext>
            </a:extLst>
          </p:cNvPr>
          <p:cNvSpPr txBox="1"/>
          <p:nvPr/>
        </p:nvSpPr>
        <p:spPr>
          <a:xfrm>
            <a:off x="6241912" y="726280"/>
            <a:ext cx="2746238" cy="2677656"/>
          </a:xfrm>
          <a:prstGeom prst="rect">
            <a:avLst/>
          </a:prstGeom>
          <a:noFill/>
        </p:spPr>
        <p:txBody>
          <a:bodyPr wrap="square" lIns="91440" tIns="45720" rIns="91440" bIns="45720" rtlCol="0" anchor="t">
            <a:spAutoFit/>
          </a:bodyPr>
          <a:lstStyle/>
          <a:p>
            <a:pPr algn="just"/>
            <a:r>
              <a:rPr lang="en-IN" b="1" dirty="0">
                <a:latin typeface="Trebuchet MS"/>
              </a:rPr>
              <a:t>Step-2 Results:</a:t>
            </a:r>
            <a:endParaRPr lang="en-US" b="1" dirty="0"/>
          </a:p>
          <a:p>
            <a:pPr algn="just"/>
            <a:endParaRPr lang="en-IN" dirty="0"/>
          </a:p>
          <a:p>
            <a:pPr algn="just"/>
            <a:r>
              <a:rPr lang="en-IN" dirty="0">
                <a:latin typeface="Trebuchet MS"/>
              </a:rPr>
              <a:t>The system follows the trajectory even when there is a random disturbance (from the patient’s efforts) instead of a known (desired) patient torque. </a:t>
            </a:r>
            <a:endParaRPr lang="en-US" dirty="0"/>
          </a:p>
          <a:p>
            <a:pPr algn="just"/>
            <a:r>
              <a:rPr lang="en-IN" dirty="0">
                <a:latin typeface="Trebuchet MS"/>
              </a:rPr>
              <a:t>The control parameters are unchanged, and the controller is able to control the system even in this case.</a:t>
            </a:r>
            <a:endParaRPr lang="en-US" dirty="0">
              <a:latin typeface="Trebuchet MS"/>
            </a:endParaRPr>
          </a:p>
        </p:txBody>
      </p:sp>
      <p:pic>
        <p:nvPicPr>
          <p:cNvPr id="2" name="Picture 2" descr="Chart, histogram&#10;&#10;Description automatically generated">
            <a:extLst>
              <a:ext uri="{FF2B5EF4-FFF2-40B4-BE49-F238E27FC236}">
                <a16:creationId xmlns:a16="http://schemas.microsoft.com/office/drawing/2014/main" id="{0DA7D824-05CC-4F39-9F89-B2FE78FEC81A}"/>
              </a:ext>
            </a:extLst>
          </p:cNvPr>
          <p:cNvPicPr>
            <a:picLocks noChangeAspect="1"/>
          </p:cNvPicPr>
          <p:nvPr/>
        </p:nvPicPr>
        <p:blipFill>
          <a:blip r:embed="rId4"/>
          <a:stretch>
            <a:fillRect/>
          </a:stretch>
        </p:blipFill>
        <p:spPr>
          <a:xfrm>
            <a:off x="304799" y="726280"/>
            <a:ext cx="5937113" cy="3614741"/>
          </a:xfrm>
          <a:prstGeom prst="rect">
            <a:avLst/>
          </a:prstGeom>
        </p:spPr>
      </p:pic>
    </p:spTree>
    <p:extLst>
      <p:ext uri="{BB962C8B-B14F-4D97-AF65-F5344CB8AC3E}">
        <p14:creationId xmlns:p14="http://schemas.microsoft.com/office/powerpoint/2010/main" val="228788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4" name="Picture 3">
            <a:extLst>
              <a:ext uri="{FF2B5EF4-FFF2-40B4-BE49-F238E27FC236}">
                <a16:creationId xmlns:a16="http://schemas.microsoft.com/office/drawing/2014/main" id="{9FA965E7-44F6-499C-A0EC-E0240CAEFC2C}"/>
              </a:ext>
            </a:extLst>
          </p:cNvPr>
          <p:cNvPicPr>
            <a:picLocks noChangeAspect="1"/>
          </p:cNvPicPr>
          <p:nvPr/>
        </p:nvPicPr>
        <p:blipFill>
          <a:blip r:embed="rId3"/>
          <a:stretch>
            <a:fillRect/>
          </a:stretch>
        </p:blipFill>
        <p:spPr>
          <a:xfrm>
            <a:off x="388261" y="596308"/>
            <a:ext cx="8267463" cy="3147644"/>
          </a:xfrm>
          <a:prstGeom prst="rect">
            <a:avLst/>
          </a:prstGeom>
        </p:spPr>
      </p:pic>
      <p:sp>
        <p:nvSpPr>
          <p:cNvPr id="90" name="Google Shape;90;p18"/>
          <p:cNvSpPr txBox="1">
            <a:spLocks noGrp="1"/>
          </p:cNvSpPr>
          <p:nvPr>
            <p:ph type="body" idx="1"/>
          </p:nvPr>
        </p:nvSpPr>
        <p:spPr>
          <a:xfrm>
            <a:off x="387900" y="173831"/>
            <a:ext cx="8520600" cy="4579144"/>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US" sz="1765" b="1" dirty="0">
                <a:solidFill>
                  <a:schemeClr val="accent5"/>
                </a:solidFill>
                <a:latin typeface="Trebuchet MS" panose="020B0603020202020204" pitchFamily="34" charset="0"/>
              </a:rPr>
              <a:t>Key Results 4: Reaction Torque when Patient Effort is 100 %</a:t>
            </a:r>
          </a:p>
          <a:p>
            <a:pPr marL="0" lvl="0" indent="0" algn="l" rtl="0">
              <a:lnSpc>
                <a:spcPct val="95000"/>
              </a:lnSpc>
              <a:spcBef>
                <a:spcPts val="0"/>
              </a:spcBef>
              <a:spcAft>
                <a:spcPts val="0"/>
              </a:spcAft>
              <a:buSzPts val="1018"/>
              <a:buNone/>
            </a:pPr>
            <a:endParaRPr lang="en-US" sz="1765" b="1" dirty="0">
              <a:solidFill>
                <a:schemeClr val="accent5"/>
              </a:solidFill>
              <a:latin typeface="Trebuchet MS" panose="020B0603020202020204" pitchFamily="34" charset="0"/>
            </a:endParaRPr>
          </a:p>
          <a:p>
            <a:pPr marL="0" lvl="0" indent="0" algn="l" rtl="0">
              <a:lnSpc>
                <a:spcPct val="95000"/>
              </a:lnSpc>
              <a:spcBef>
                <a:spcPts val="0"/>
              </a:spcBef>
              <a:spcAft>
                <a:spcPts val="0"/>
              </a:spcAft>
              <a:buSzPts val="1018"/>
              <a:buNone/>
            </a:pPr>
            <a:endParaRPr lang="en-US" sz="1765" b="1" dirty="0">
              <a:solidFill>
                <a:schemeClr val="accent5"/>
              </a:solidFill>
              <a:latin typeface="Trebuchet MS" panose="020B0603020202020204" pitchFamily="34" charset="0"/>
            </a:endParaRPr>
          </a:p>
          <a:p>
            <a:pPr marL="457200" lvl="0" indent="0" algn="l" rtl="0">
              <a:lnSpc>
                <a:spcPct val="95000"/>
              </a:lnSpc>
              <a:spcBef>
                <a:spcPts val="1200"/>
              </a:spcBef>
              <a:spcAft>
                <a:spcPts val="1200"/>
              </a:spcAft>
              <a:buSzPts val="1018"/>
              <a:buNone/>
            </a:pPr>
            <a:endParaRPr sz="1765" b="1" dirty="0">
              <a:solidFill>
                <a:srgbClr val="000000"/>
              </a:solidFill>
              <a:latin typeface="Trebuchet MS" panose="020B0603020202020204" pitchFamily="34" charset="0"/>
            </a:endParaRPr>
          </a:p>
        </p:txBody>
      </p:sp>
      <p:pic>
        <p:nvPicPr>
          <p:cNvPr id="91" name="Google Shape;91;p18"/>
          <p:cNvPicPr preferRelativeResize="0"/>
          <p:nvPr/>
        </p:nvPicPr>
        <p:blipFill>
          <a:blip r:embed="rId4">
            <a:alphaModFix/>
          </a:blip>
          <a:stretch>
            <a:fillRect/>
          </a:stretch>
        </p:blipFill>
        <p:spPr>
          <a:xfrm>
            <a:off x="7785250" y="3807025"/>
            <a:ext cx="1358750" cy="1336474"/>
          </a:xfrm>
          <a:prstGeom prst="rect">
            <a:avLst/>
          </a:prstGeom>
          <a:noFill/>
          <a:ln>
            <a:noFill/>
          </a:ln>
        </p:spPr>
      </p:pic>
      <p:sp>
        <p:nvSpPr>
          <p:cNvPr id="92" name="Google Shape;92;p18"/>
          <p:cNvSpPr txBox="1"/>
          <p:nvPr/>
        </p:nvSpPr>
        <p:spPr>
          <a:xfrm>
            <a:off x="4203225" y="4663225"/>
            <a:ext cx="49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5"/>
                </a:solidFill>
              </a:rPr>
              <a:t>8</a:t>
            </a:r>
            <a:endParaRPr dirty="0">
              <a:solidFill>
                <a:schemeClr val="accent5"/>
              </a:solidFill>
            </a:endParaRPr>
          </a:p>
        </p:txBody>
      </p:sp>
      <p:sp>
        <p:nvSpPr>
          <p:cNvPr id="2" name="TextBox 1">
            <a:extLst>
              <a:ext uri="{FF2B5EF4-FFF2-40B4-BE49-F238E27FC236}">
                <a16:creationId xmlns:a16="http://schemas.microsoft.com/office/drawing/2014/main" id="{73709431-CD6D-4518-93AE-2D248B946FFF}"/>
              </a:ext>
            </a:extLst>
          </p:cNvPr>
          <p:cNvSpPr txBox="1"/>
          <p:nvPr/>
        </p:nvSpPr>
        <p:spPr>
          <a:xfrm>
            <a:off x="336052" y="3746183"/>
            <a:ext cx="7325858" cy="954107"/>
          </a:xfrm>
          <a:prstGeom prst="rect">
            <a:avLst/>
          </a:prstGeom>
          <a:noFill/>
        </p:spPr>
        <p:txBody>
          <a:bodyPr wrap="square" lIns="91440" tIns="45720" rIns="91440" bIns="45720" rtlCol="0" anchor="t">
            <a:spAutoFit/>
          </a:bodyPr>
          <a:lstStyle/>
          <a:p>
            <a:pPr algn="just"/>
            <a:r>
              <a:rPr lang="en-IN" b="1" dirty="0">
                <a:latin typeface="Trebuchet MS"/>
              </a:rPr>
              <a:t>Results:</a:t>
            </a:r>
            <a:endParaRPr lang="en-US" b="1" dirty="0"/>
          </a:p>
          <a:p>
            <a:pPr algn="just"/>
            <a:r>
              <a:rPr lang="en-IN" dirty="0">
                <a:latin typeface="Trebuchet MS"/>
              </a:rPr>
              <a:t>Since the patient is able to put in 100% effort, the exoskeleton is not supposed to put in any effort to move the limb and thus, there is almost zero reaction torque between the limb and the exoskeleton link, as expected.</a:t>
            </a:r>
          </a:p>
        </p:txBody>
      </p:sp>
    </p:spTree>
    <p:extLst>
      <p:ext uri="{BB962C8B-B14F-4D97-AF65-F5344CB8AC3E}">
        <p14:creationId xmlns:p14="http://schemas.microsoft.com/office/powerpoint/2010/main" val="3827926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BC92071067E543B882DDA492E52F99" ma:contentTypeVersion="7" ma:contentTypeDescription="Create a new document." ma:contentTypeScope="" ma:versionID="0029e09f792bf684419e0f0b62e5e33b">
  <xsd:schema xmlns:xsd="http://www.w3.org/2001/XMLSchema" xmlns:xs="http://www.w3.org/2001/XMLSchema" xmlns:p="http://schemas.microsoft.com/office/2006/metadata/properties" xmlns:ns3="e4c55e2c-053d-46ed-84b9-287b1b30dba3" xmlns:ns4="812923d5-7256-42d5-9407-a31bd6945914" targetNamespace="http://schemas.microsoft.com/office/2006/metadata/properties" ma:root="true" ma:fieldsID="34b5efd6521ab3b6f125b9e5d69efd15" ns3:_="" ns4:_="">
    <xsd:import namespace="e4c55e2c-053d-46ed-84b9-287b1b30dba3"/>
    <xsd:import namespace="812923d5-7256-42d5-9407-a31bd69459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55e2c-053d-46ed-84b9-287b1b30db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2923d5-7256-42d5-9407-a31bd69459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4CFE6-417B-4D32-994F-3C6E2B60F70D}">
  <ds:schemaRefs>
    <ds:schemaRef ds:uri="http://schemas.microsoft.com/sharepoint/v3/contenttype/forms"/>
  </ds:schemaRefs>
</ds:datastoreItem>
</file>

<file path=customXml/itemProps2.xml><?xml version="1.0" encoding="utf-8"?>
<ds:datastoreItem xmlns:ds="http://schemas.openxmlformats.org/officeDocument/2006/customXml" ds:itemID="{E2B459C2-1675-4667-9F25-C9D04474F573}">
  <ds:schemaRefs>
    <ds:schemaRef ds:uri="http://purl.org/dc/elements/1.1/"/>
    <ds:schemaRef ds:uri="http://purl.org/dc/terms/"/>
    <ds:schemaRef ds:uri="812923d5-7256-42d5-9407-a31bd6945914"/>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e4c55e2c-053d-46ed-84b9-287b1b30dba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BCA834A-9CBB-49B9-9550-51BD954990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55e2c-053d-46ed-84b9-287b1b30dba3"/>
    <ds:schemaRef ds:uri="812923d5-7256-42d5-9407-a31bd69459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486</TotalTime>
  <Words>1681</Words>
  <Application>Microsoft Office PowerPoint</Application>
  <PresentationFormat>On-screen Show (16:9)</PresentationFormat>
  <Paragraphs>114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The Usual Suspects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Srujan Pandya</dc:creator>
  <cp:lastModifiedBy>Srujan Pandya</cp:lastModifiedBy>
  <cp:revision>26</cp:revision>
  <dcterms:modified xsi:type="dcterms:W3CDTF">2021-11-17T19:36:22Z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0x0101005DBC92071067E543B882DDA492E52F99</vt:lpwstr>
  </property>
</Properties>
</file>