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4"/>
  </p:sldMasterIdLst>
  <p:notesMasterIdLst>
    <p:notesMasterId r:id="rId16"/>
  </p:notesMasterIdLst>
  <p:sldIdLst>
    <p:sldId id="256" r:id="rId5"/>
    <p:sldId id="257" r:id="rId6"/>
    <p:sldId id="258" r:id="rId7"/>
    <p:sldId id="266" r:id="rId8"/>
    <p:sldId id="259" r:id="rId9"/>
    <p:sldId id="260" r:id="rId10"/>
    <p:sldId id="261" r:id="rId11"/>
    <p:sldId id="262" r:id="rId12"/>
    <p:sldId id="263" r:id="rId13"/>
    <p:sldId id="264" r:id="rId14"/>
    <p:sldId id="26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b859cfd5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b859cfd5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b859cfd5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b859cfd5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b83bf9122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b83bf9122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b859cfd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b859cfd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b83bf9122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b83bf9122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29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b83bf9122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b83bf9122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b83bf9122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b83bf9122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b83bf9122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b83bf9122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b83bf9122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b83bf9122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b83bf9122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b83bf9122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81350" y="192711"/>
            <a:ext cx="8781300" cy="507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solidFill>
                  <a:schemeClr val="accent5"/>
                </a:solidFill>
                <a:latin typeface="Trebuchet MS" panose="020B0603020202020204" pitchFamily="34" charset="0"/>
              </a:rPr>
              <a:t>Introduction to Robotics ME 639:</a:t>
            </a:r>
            <a:r>
              <a:rPr lang="en" sz="2100" b="1" dirty="0">
                <a:latin typeface="Trebuchet MS" panose="020B0603020202020204" pitchFamily="34" charset="0"/>
              </a:rPr>
              <a:t> </a:t>
            </a:r>
            <a:r>
              <a:rPr lang="en" sz="2100" b="1" dirty="0">
                <a:solidFill>
                  <a:schemeClr val="dk1"/>
                </a:solidFill>
                <a:latin typeface="Trebuchet MS" panose="020B0603020202020204" pitchFamily="34" charset="0"/>
              </a:rPr>
              <a:t>Industrial Project Presentation 2</a:t>
            </a:r>
            <a:endParaRPr sz="2100" dirty="0">
              <a:solidFill>
                <a:schemeClr val="dk1"/>
              </a:solidFill>
              <a:latin typeface="Trebuchet MS" panose="020B0603020202020204" pitchFamily="34" charset="0"/>
            </a:endParaRPr>
          </a:p>
        </p:txBody>
      </p:sp>
      <p:pic>
        <p:nvPicPr>
          <p:cNvPr id="55" name="Google Shape;55;p13"/>
          <p:cNvPicPr preferRelativeResize="0"/>
          <p:nvPr/>
        </p:nvPicPr>
        <p:blipFill>
          <a:blip r:embed="rId3">
            <a:alphaModFix/>
          </a:blip>
          <a:stretch>
            <a:fillRect/>
          </a:stretch>
        </p:blipFill>
        <p:spPr>
          <a:xfrm>
            <a:off x="3892625" y="3703606"/>
            <a:ext cx="1358750" cy="1336474"/>
          </a:xfrm>
          <a:prstGeom prst="rect">
            <a:avLst/>
          </a:prstGeom>
          <a:noFill/>
          <a:ln>
            <a:noFill/>
          </a:ln>
        </p:spPr>
      </p:pic>
      <p:sp>
        <p:nvSpPr>
          <p:cNvPr id="56" name="Google Shape;56;p13"/>
          <p:cNvSpPr txBox="1"/>
          <p:nvPr/>
        </p:nvSpPr>
        <p:spPr>
          <a:xfrm>
            <a:off x="1403653" y="923013"/>
            <a:ext cx="6336694" cy="5693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solidFill>
                  <a:schemeClr val="accent5"/>
                </a:solidFill>
                <a:latin typeface="Trebuchet MS" panose="020B0603020202020204" pitchFamily="34" charset="0"/>
              </a:rPr>
              <a:t>Project Title:</a:t>
            </a:r>
            <a:r>
              <a:rPr lang="en" sz="2500" b="1" dirty="0">
                <a:latin typeface="Trebuchet MS" panose="020B0603020202020204" pitchFamily="34" charset="0"/>
              </a:rPr>
              <a:t> Joint Impedance Control</a:t>
            </a:r>
            <a:endParaRPr sz="2500" b="1" dirty="0">
              <a:latin typeface="Trebuchet MS" panose="020B0603020202020204" pitchFamily="34" charset="0"/>
            </a:endParaRPr>
          </a:p>
        </p:txBody>
      </p:sp>
      <p:sp>
        <p:nvSpPr>
          <p:cNvPr id="57" name="Google Shape;57;p13"/>
          <p:cNvSpPr txBox="1"/>
          <p:nvPr/>
        </p:nvSpPr>
        <p:spPr>
          <a:xfrm>
            <a:off x="181350" y="1714771"/>
            <a:ext cx="8781300" cy="187740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solidFill>
                  <a:schemeClr val="accent5"/>
                </a:solidFill>
                <a:latin typeface="Trebuchet MS" panose="020B0603020202020204" pitchFamily="34" charset="0"/>
              </a:rPr>
              <a:t>Team Name: </a:t>
            </a:r>
            <a:r>
              <a:rPr lang="en" sz="2100" b="1" dirty="0">
                <a:solidFill>
                  <a:schemeClr val="dk1"/>
                </a:solidFill>
                <a:latin typeface="Trebuchet MS" panose="020B0603020202020204" pitchFamily="34" charset="0"/>
              </a:rPr>
              <a:t>The Usual Suspects</a:t>
            </a:r>
            <a:endParaRPr sz="1600" b="1" dirty="0">
              <a:solidFill>
                <a:schemeClr val="accent5"/>
              </a:solidFill>
              <a:latin typeface="Trebuchet MS" panose="020B0603020202020204" pitchFamily="34" charset="0"/>
            </a:endParaRPr>
          </a:p>
          <a:p>
            <a:pPr marL="0" lvl="0" indent="0" algn="l" rtl="0">
              <a:spcBef>
                <a:spcPts val="0"/>
              </a:spcBef>
              <a:spcAft>
                <a:spcPts val="0"/>
              </a:spcAft>
              <a:buNone/>
            </a:pPr>
            <a:endParaRPr sz="1700" b="1" dirty="0">
              <a:solidFill>
                <a:schemeClr val="accent5"/>
              </a:solidFill>
              <a:latin typeface="Trebuchet MS" panose="020B0603020202020204" pitchFamily="34" charset="0"/>
            </a:endParaRPr>
          </a:p>
          <a:p>
            <a:pPr marL="0" lvl="0" indent="0" algn="ctr" rtl="0">
              <a:spcBef>
                <a:spcPts val="0"/>
              </a:spcBef>
              <a:spcAft>
                <a:spcPts val="0"/>
              </a:spcAft>
              <a:buNone/>
            </a:pPr>
            <a:r>
              <a:rPr lang="en" sz="2000" b="1" dirty="0">
                <a:solidFill>
                  <a:schemeClr val="accent5"/>
                </a:solidFill>
                <a:latin typeface="Trebuchet MS" panose="020B0603020202020204" pitchFamily="34" charset="0"/>
              </a:rPr>
              <a:t>Team Members:</a:t>
            </a:r>
            <a:r>
              <a:rPr lang="en" sz="2000" b="1" dirty="0">
                <a:latin typeface="Trebuchet MS" panose="020B0603020202020204" pitchFamily="34" charset="0"/>
              </a:rPr>
              <a:t> Jaydeep Ramnani | Navneet Kaur | Srujan Pandya</a:t>
            </a:r>
            <a:endParaRPr sz="2000" b="1" dirty="0">
              <a:latin typeface="Trebuchet MS" panose="020B0603020202020204" pitchFamily="34" charset="0"/>
            </a:endParaRPr>
          </a:p>
          <a:p>
            <a:pPr marL="0" lvl="0" indent="0" algn="l" rtl="0">
              <a:spcBef>
                <a:spcPts val="0"/>
              </a:spcBef>
              <a:spcAft>
                <a:spcPts val="0"/>
              </a:spcAft>
              <a:buNone/>
            </a:pPr>
            <a:endParaRPr sz="1700" b="1" dirty="0">
              <a:solidFill>
                <a:schemeClr val="accent5"/>
              </a:solidFill>
              <a:latin typeface="Trebuchet MS" panose="020B0603020202020204" pitchFamily="34" charset="0"/>
            </a:endParaRPr>
          </a:p>
          <a:p>
            <a:pPr marL="0" lvl="0" indent="0" algn="ctr" rtl="0">
              <a:spcBef>
                <a:spcPts val="0"/>
              </a:spcBef>
              <a:spcAft>
                <a:spcPts val="0"/>
              </a:spcAft>
              <a:buNone/>
            </a:pPr>
            <a:r>
              <a:rPr lang="en" sz="1800" b="1" dirty="0">
                <a:solidFill>
                  <a:schemeClr val="accent5"/>
                </a:solidFill>
                <a:latin typeface="Trebuchet MS" panose="020B0603020202020204" pitchFamily="34" charset="0"/>
              </a:rPr>
              <a:t>Instructor:</a:t>
            </a:r>
            <a:r>
              <a:rPr lang="en" sz="1800" b="1" dirty="0">
                <a:latin typeface="Trebuchet MS" panose="020B0603020202020204" pitchFamily="34" charset="0"/>
              </a:rPr>
              <a:t> Prof. Harish PM</a:t>
            </a:r>
            <a:endParaRPr sz="1800" b="1" dirty="0">
              <a:latin typeface="Trebuchet MS" panose="020B0603020202020204" pitchFamily="34" charset="0"/>
            </a:endParaRPr>
          </a:p>
          <a:p>
            <a:pPr marL="0" lvl="0" indent="0" algn="ctr" rtl="0">
              <a:spcBef>
                <a:spcPts val="0"/>
              </a:spcBef>
              <a:spcAft>
                <a:spcPts val="0"/>
              </a:spcAft>
              <a:buNone/>
            </a:pPr>
            <a:r>
              <a:rPr lang="en" sz="1700" b="1" dirty="0">
                <a:solidFill>
                  <a:schemeClr val="accent5"/>
                </a:solidFill>
                <a:latin typeface="Trebuchet MS" panose="020B0603020202020204" pitchFamily="34" charset="0"/>
              </a:rPr>
              <a:t>Teaching Assistant:</a:t>
            </a:r>
            <a:r>
              <a:rPr lang="en" sz="1700" b="1" dirty="0">
                <a:latin typeface="Trebuchet MS" panose="020B0603020202020204" pitchFamily="34" charset="0"/>
              </a:rPr>
              <a:t> Suraj Borate</a:t>
            </a:r>
            <a:endParaRPr sz="17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 name="Google Shape;112;p21"/>
              <p:cNvSpPr txBox="1">
                <a:spLocks noGrp="1"/>
              </p:cNvSpPr>
              <p:nvPr>
                <p:ph type="body" idx="1"/>
              </p:nvPr>
            </p:nvSpPr>
            <p:spPr>
              <a:xfrm>
                <a:off x="183111" y="135731"/>
                <a:ext cx="8718001" cy="4864894"/>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solidFill>
                      <a:schemeClr val="tx1"/>
                    </a:solidFill>
                    <a:latin typeface="Trebuchet MS" panose="020B0603020202020204" pitchFamily="34" charset="0"/>
                  </a:rPr>
                  <a:t>Equations for Link and Exoskeleton:</a:t>
                </a:r>
              </a:p>
              <a:p>
                <a:pPr marL="0" lvl="0" indent="0" algn="l" rtl="0">
                  <a:spcBef>
                    <a:spcPts val="0"/>
                  </a:spcBef>
                  <a:spcAft>
                    <a:spcPts val="1200"/>
                  </a:spcAft>
                  <a:buNone/>
                </a:pPr>
                <a:r>
                  <a:rPr lang="en-US" sz="1600" dirty="0">
                    <a:solidFill>
                      <a:schemeClr val="tx1"/>
                    </a:solidFill>
                    <a:latin typeface="Trebuchet MS" panose="020B0603020202020204" pitchFamily="34" charset="0"/>
                  </a:rPr>
                  <a:t>Desired Patient Torque: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𝑀</m:t>
                        </m:r>
                      </m:e>
                      <m:sub>
                        <m:r>
                          <a:rPr lang="en-IN" sz="1600" b="0" i="1" smtClean="0">
                            <a:solidFill>
                              <a:schemeClr val="tx1"/>
                            </a:solidFill>
                            <a:latin typeface="Cambria Math" panose="02040503050406030204" pitchFamily="18" charset="0"/>
                          </a:rPr>
                          <m:t>𝑝</m:t>
                        </m:r>
                      </m:sub>
                    </m:sSub>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𝑞</m:t>
                        </m:r>
                      </m:e>
                    </m:d>
                    <m:acc>
                      <m:accPr>
                        <m:chr m:val="̈"/>
                        <m:ctrlPr>
                          <a:rPr lang="en-US" sz="1600" b="0" i="1" smtClean="0">
                            <a:solidFill>
                              <a:schemeClr val="tx1"/>
                            </a:solidFill>
                            <a:latin typeface="Cambria Math" panose="02040503050406030204" pitchFamily="18" charset="0"/>
                          </a:rPr>
                        </m:ctrlPr>
                      </m:accPr>
                      <m:e>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𝑞</m:t>
                            </m:r>
                          </m:e>
                          <m:sub>
                            <m:r>
                              <a:rPr lang="en-IN" sz="1600" b="0" i="1" smtClean="0">
                                <a:solidFill>
                                  <a:schemeClr val="tx1"/>
                                </a:solidFill>
                                <a:latin typeface="Cambria Math" panose="02040503050406030204" pitchFamily="18" charset="0"/>
                              </a:rPr>
                              <m:t>𝑑</m:t>
                            </m:r>
                          </m:sub>
                        </m:sSub>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 </m:t>
                    </m:r>
                    <m:acc>
                      <m:accPr>
                        <m:chr m:val="̇"/>
                        <m:ctrlPr>
                          <a:rPr lang="en-IN" sz="1600" b="0" i="1" smtClean="0">
                            <a:solidFill>
                              <a:schemeClr val="tx1"/>
                            </a:solidFill>
                            <a:latin typeface="Cambria Math" panose="02040503050406030204" pitchFamily="18" charset="0"/>
                          </a:rPr>
                        </m:ctrlPr>
                      </m:accPr>
                      <m:e>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𝑞</m:t>
                            </m:r>
                          </m:e>
                          <m:sub>
                            <m:r>
                              <a:rPr lang="en-IN" sz="1600" b="0" i="1" smtClean="0">
                                <a:solidFill>
                                  <a:schemeClr val="tx1"/>
                                </a:solidFill>
                                <a:latin typeface="Cambria Math" panose="02040503050406030204" pitchFamily="18" charset="0"/>
                              </a:rPr>
                              <m:t>𝑑</m:t>
                            </m:r>
                          </m:sub>
                        </m:sSub>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𝑝</m:t>
                        </m:r>
                      </m:sub>
                    </m:sSub>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𝑞</m:t>
                        </m:r>
                      </m:e>
                    </m:d>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𝜏</m:t>
                        </m:r>
                      </m:e>
                      <m:sub>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𝑝</m:t>
                            </m:r>
                          </m:e>
                          <m:sub>
                            <m:r>
                              <a:rPr lang="en-IN" sz="1600" b="0" i="1" smtClean="0">
                                <a:solidFill>
                                  <a:schemeClr val="tx1"/>
                                </a:solidFill>
                                <a:latin typeface="Cambria Math" panose="02040503050406030204" pitchFamily="18" charset="0"/>
                              </a:rPr>
                              <m:t>𝑑</m:t>
                            </m:r>
                          </m:sub>
                        </m:sSub>
                      </m:sub>
                    </m:sSub>
                  </m:oMath>
                </a14:m>
                <a:r>
                  <a:rPr lang="en-US" sz="1600" dirty="0">
                    <a:solidFill>
                      <a:schemeClr val="tx1"/>
                    </a:solidFill>
                    <a:latin typeface="Trebuchet MS" panose="020B0603020202020204" pitchFamily="34" charset="0"/>
                  </a:rPr>
                  <a:t> (the desired patient torque is entirely provided by the patient)</a:t>
                </a:r>
              </a:p>
              <a:p>
                <a:pPr marL="0" lvl="0" indent="0" algn="l" rtl="0">
                  <a:spcBef>
                    <a:spcPts val="0"/>
                  </a:spcBef>
                  <a:spcAft>
                    <a:spcPts val="1200"/>
                  </a:spcAft>
                  <a:buNone/>
                </a:pPr>
                <a:r>
                  <a:rPr lang="en-US" sz="1600" dirty="0">
                    <a:solidFill>
                      <a:schemeClr val="tx1"/>
                    </a:solidFill>
                    <a:latin typeface="Trebuchet MS" panose="020B0603020202020204" pitchFamily="34" charset="0"/>
                  </a:rPr>
                  <a:t>Since there is only one link, the matrices reduce to a constant with the coefficients being the moment of inertia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𝐽</m:t>
                        </m:r>
                      </m:e>
                      <m:sub>
                        <m:r>
                          <a:rPr lang="en-IN" sz="1600" b="0" i="1" smtClean="0">
                            <a:solidFill>
                              <a:schemeClr val="tx1"/>
                            </a:solidFill>
                            <a:latin typeface="Cambria Math" panose="02040503050406030204" pitchFamily="18" charset="0"/>
                          </a:rPr>
                          <m:t>𝑝</m:t>
                        </m:r>
                      </m:sub>
                    </m:sSub>
                  </m:oMath>
                </a14:m>
                <a:r>
                  <a:rPr lang="en-US" sz="1600" dirty="0">
                    <a:solidFill>
                      <a:schemeClr val="tx1"/>
                    </a:solidFill>
                    <a:latin typeface="Trebuchet MS" panose="020B0603020202020204" pitchFamily="34" charset="0"/>
                  </a:rPr>
                  <a:t>) and damping coefficient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oMath>
                </a14:m>
                <a:r>
                  <a:rPr lang="en-US" sz="1600" dirty="0">
                    <a:solidFill>
                      <a:schemeClr val="tx1"/>
                    </a:solidFill>
                    <a:latin typeface="Trebuchet MS" panose="020B0603020202020204" pitchFamily="34" charset="0"/>
                  </a:rPr>
                  <a:t>) respectively.</a:t>
                </a:r>
              </a:p>
              <a:p>
                <a:pPr marL="0" lvl="0" indent="0" algn="l" rtl="0">
                  <a:spcBef>
                    <a:spcPts val="0"/>
                  </a:spcBef>
                  <a:spcAft>
                    <a:spcPts val="1200"/>
                  </a:spcAft>
                  <a:buNone/>
                </a:pPr>
                <a:r>
                  <a:rPr lang="en-US" sz="1600" dirty="0">
                    <a:solidFill>
                      <a:schemeClr val="tx1"/>
                    </a:solidFill>
                    <a:latin typeface="Trebuchet MS" panose="020B0603020202020204" pitchFamily="34" charset="0"/>
                  </a:rPr>
                  <a:t>For exoskeleton: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𝐽</m:t>
                        </m:r>
                      </m:e>
                      <m:sub>
                        <m:r>
                          <a:rPr lang="en-IN" sz="1600" b="0" i="1" smtClean="0">
                            <a:solidFill>
                              <a:schemeClr val="tx1"/>
                            </a:solidFill>
                            <a:latin typeface="Cambria Math" panose="02040503050406030204" pitchFamily="18" charset="0"/>
                          </a:rPr>
                          <m:t>𝑒</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𝑒</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𝑒</m:t>
                        </m:r>
                      </m:sub>
                    </m:sSub>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𝑞</m:t>
                        </m:r>
                      </m:e>
                    </m:d>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𝜏</m:t>
                        </m:r>
                      </m:e>
                      <m:sub>
                        <m:r>
                          <a:rPr lang="en-IN" sz="1600" b="0" i="1" smtClean="0">
                            <a:solidFill>
                              <a:schemeClr val="tx1"/>
                            </a:solidFill>
                            <a:latin typeface="Cambria Math" panose="02040503050406030204" pitchFamily="18" charset="0"/>
                          </a:rPr>
                          <m:t>𝑚</m:t>
                        </m:r>
                      </m:sub>
                    </m:sSub>
                    <m:r>
                      <a:rPr lang="en-IN" sz="1600" b="0" i="1" smtClean="0">
                        <a:solidFill>
                          <a:schemeClr val="tx1"/>
                        </a:solidFill>
                        <a:latin typeface="Cambria Math" panose="02040503050406030204" pitchFamily="18" charset="0"/>
                      </a:rPr>
                      <m:t>−</m:t>
                    </m:r>
                    <m:r>
                      <a:rPr lang="en-IN" sz="1600" b="0" i="1" smtClean="0">
                        <a:solidFill>
                          <a:schemeClr val="tx1"/>
                        </a:solidFill>
                        <a:latin typeface="Cambria Math" panose="02040503050406030204" pitchFamily="18" charset="0"/>
                      </a:rPr>
                      <m:t>𝐹𝐿</m:t>
                    </m:r>
                    <m:r>
                      <a:rPr lang="en-IN" sz="1600" b="0" i="1" smtClean="0">
                        <a:solidFill>
                          <a:schemeClr val="tx1"/>
                        </a:solidFill>
                        <a:latin typeface="Cambria Math" panose="02040503050406030204" pitchFamily="18" charset="0"/>
                      </a:rPr>
                      <m:t> </m:t>
                    </m:r>
                  </m:oMath>
                </a14:m>
                <a:endParaRPr lang="en-US" sz="1600" dirty="0">
                  <a:solidFill>
                    <a:schemeClr val="tx1"/>
                  </a:solidFill>
                  <a:latin typeface="Trebuchet MS" panose="020B0603020202020204" pitchFamily="34" charset="0"/>
                </a:endParaRPr>
              </a:p>
              <a:p>
                <a:pPr marL="0" lvl="0" indent="0" algn="l" rtl="0">
                  <a:spcBef>
                    <a:spcPts val="0"/>
                  </a:spcBef>
                  <a:spcAft>
                    <a:spcPts val="1200"/>
                  </a:spcAft>
                  <a:buNone/>
                </a:pPr>
                <a:r>
                  <a:rPr lang="en-US" sz="1600" dirty="0">
                    <a:solidFill>
                      <a:schemeClr val="tx1"/>
                    </a:solidFill>
                    <a:latin typeface="Trebuchet MS" panose="020B0603020202020204" pitchFamily="34" charset="0"/>
                  </a:rPr>
                  <a:t>For patient: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𝐽</m:t>
                        </m:r>
                      </m:e>
                      <m:sub>
                        <m:r>
                          <a:rPr lang="en-IN" sz="1600" b="0" i="1" smtClean="0">
                            <a:solidFill>
                              <a:schemeClr val="tx1"/>
                            </a:solidFill>
                            <a:latin typeface="Cambria Math" panose="02040503050406030204" pitchFamily="18" charset="0"/>
                          </a:rPr>
                          <m:t>𝑝</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𝑝</m:t>
                        </m:r>
                      </m:sub>
                    </m:sSub>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𝑞</m:t>
                        </m:r>
                      </m:e>
                    </m:d>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𝜏</m:t>
                        </m:r>
                      </m:e>
                      <m:sub>
                        <m:r>
                          <a:rPr lang="en-IN" sz="1600" b="0" i="1" smtClean="0">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m:t>
                    </m:r>
                    <m:r>
                      <a:rPr lang="en-IN" sz="1600" b="0" i="1" smtClean="0">
                        <a:solidFill>
                          <a:schemeClr val="tx1"/>
                        </a:solidFill>
                        <a:latin typeface="Cambria Math" panose="02040503050406030204" pitchFamily="18" charset="0"/>
                      </a:rPr>
                      <m:t>𝐹𝐿</m:t>
                    </m:r>
                    <m:r>
                      <a:rPr lang="en-IN" sz="1600" b="0" i="1" smtClean="0">
                        <a:solidFill>
                          <a:schemeClr val="tx1"/>
                        </a:solidFill>
                        <a:latin typeface="Cambria Math" panose="02040503050406030204" pitchFamily="18" charset="0"/>
                      </a:rPr>
                      <m:t> </m:t>
                    </m:r>
                  </m:oMath>
                </a14:m>
                <a:endParaRPr lang="en-US" sz="1600" dirty="0">
                  <a:solidFill>
                    <a:schemeClr val="tx1"/>
                  </a:solidFill>
                  <a:latin typeface="Trebuchet MS" panose="020B0603020202020204" pitchFamily="34" charset="0"/>
                </a:endParaRPr>
              </a:p>
              <a:p>
                <a:pPr marL="0" lvl="0" indent="0" algn="l" rtl="0">
                  <a:spcBef>
                    <a:spcPts val="0"/>
                  </a:spcBef>
                  <a:spcAft>
                    <a:spcPts val="1200"/>
                  </a:spcAft>
                  <a:buNone/>
                </a:pPr>
                <a:r>
                  <a:rPr lang="en-US" sz="1600" dirty="0">
                    <a:solidFill>
                      <a:schemeClr val="tx1"/>
                    </a:solidFill>
                    <a:latin typeface="Trebuchet MS" panose="020B0603020202020204" pitchFamily="34" charset="0"/>
                  </a:rPr>
                  <a:t>Note: The term </a:t>
                </a:r>
                <a14:m>
                  <m:oMath xmlns:m="http://schemas.openxmlformats.org/officeDocument/2006/math">
                    <m:r>
                      <a:rPr lang="en-IN" sz="1600" b="0" i="1" smtClean="0">
                        <a:solidFill>
                          <a:schemeClr val="tx1"/>
                        </a:solidFill>
                        <a:latin typeface="Cambria Math" panose="02040503050406030204" pitchFamily="18" charset="0"/>
                      </a:rPr>
                      <m:t>𝐹𝑙</m:t>
                    </m:r>
                  </m:oMath>
                </a14:m>
                <a:r>
                  <a:rPr lang="en-US" sz="1600" dirty="0">
                    <a:solidFill>
                      <a:schemeClr val="tx1"/>
                    </a:solidFill>
                    <a:latin typeface="Trebuchet MS" panose="020B0603020202020204" pitchFamily="34" charset="0"/>
                  </a:rPr>
                  <a:t> here represents the torque exerted by the interaction force. This force/torque becomes internal when the two equations are added for the dynamics of the overall “limb + exoskeleton” system.</a:t>
                </a:r>
              </a:p>
              <a:p>
                <a:pPr marL="0" lvl="0" indent="0">
                  <a:spcAft>
                    <a:spcPts val="1200"/>
                  </a:spcAft>
                  <a:buNone/>
                </a:pPr>
                <a:r>
                  <a:rPr lang="en-US" sz="1600" dirty="0">
                    <a:solidFill>
                      <a:schemeClr val="tx1"/>
                    </a:solidFill>
                    <a:latin typeface="Trebuchet MS" panose="020B0603020202020204" pitchFamily="34" charset="0"/>
                  </a:rPr>
                  <a:t>Overall dynamics:</a:t>
                </a:r>
              </a:p>
              <a:p>
                <a:pPr marL="0" lvl="0" indent="0">
                  <a:spcAft>
                    <a:spcPts val="1200"/>
                  </a:spcAft>
                  <a:buNone/>
                </a:pPr>
                <a14:m>
                  <m:oMathPara xmlns:m="http://schemas.openxmlformats.org/officeDocument/2006/math">
                    <m:oMathParaPr>
                      <m:jc m:val="centerGroup"/>
                    </m:oMathParaPr>
                    <m:oMath xmlns:m="http://schemas.openxmlformats.org/officeDocument/2006/math">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𝐽</m:t>
                              </m:r>
                            </m:e>
                            <m:sub>
                              <m:r>
                                <a:rPr lang="en-IN" sz="1600" b="0" i="1" smtClean="0">
                                  <a:solidFill>
                                    <a:schemeClr val="tx1"/>
                                  </a:solidFill>
                                  <a:latin typeface="Cambria Math" panose="02040503050406030204" pitchFamily="18" charset="0"/>
                                </a:rPr>
                                <m:t>𝑒</m:t>
                              </m:r>
                            </m:sub>
                          </m:sSub>
                          <m:r>
                            <a:rPr lang="en-IN" sz="1600" b="0" i="1" smtClean="0">
                              <a:solidFill>
                                <a:schemeClr val="tx1"/>
                              </a:solidFill>
                              <a:latin typeface="Cambria Math" panose="02040503050406030204" pitchFamily="18" charset="0"/>
                            </a:rPr>
                            <m:t>+ </m:t>
                          </m:r>
                          <m:r>
                            <a:rPr lang="en-IN" sz="1600" i="1">
                              <a:solidFill>
                                <a:schemeClr val="tx1"/>
                              </a:solidFill>
                              <a:latin typeface="Cambria Math" panose="02040503050406030204" pitchFamily="18" charset="0"/>
                            </a:rPr>
                            <m:t>𝐽</m:t>
                          </m:r>
                        </m:e>
                        <m:sub>
                          <m:r>
                            <a:rPr lang="en-IN" sz="1600" i="1">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m:t>
                      </m:r>
                      <m:acc>
                        <m:accPr>
                          <m:chr m:val="̈"/>
                          <m:ctrlPr>
                            <a:rPr lang="en-IN" sz="1600" i="1">
                              <a:solidFill>
                                <a:schemeClr val="tx1"/>
                              </a:solidFill>
                              <a:latin typeface="Cambria Math" panose="02040503050406030204" pitchFamily="18" charset="0"/>
                            </a:rPr>
                          </m:ctrlPr>
                        </m:accPr>
                        <m:e>
                          <m:r>
                            <a:rPr lang="en-IN" sz="1600" i="1">
                              <a:solidFill>
                                <a:schemeClr val="tx1"/>
                              </a:solidFill>
                              <a:latin typeface="Cambria Math" panose="02040503050406030204" pitchFamily="18" charset="0"/>
                            </a:rPr>
                            <m:t>𝑞</m:t>
                          </m:r>
                        </m:e>
                      </m:acc>
                      <m:r>
                        <a:rPr lang="en-IN" sz="1600" i="1">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𝑒</m:t>
                              </m:r>
                            </m:sub>
                          </m:sSub>
                          <m:r>
                            <a:rPr lang="en-IN" sz="1600" b="0" i="1" smtClean="0">
                              <a:solidFill>
                                <a:schemeClr val="tx1"/>
                              </a:solidFill>
                              <a:latin typeface="Cambria Math" panose="02040503050406030204" pitchFamily="18" charset="0"/>
                            </a:rPr>
                            <m:t>+</m:t>
                          </m:r>
                          <m:r>
                            <a:rPr lang="en-IN" sz="1600" i="1">
                              <a:solidFill>
                                <a:schemeClr val="tx1"/>
                              </a:solidFill>
                              <a:latin typeface="Cambria Math" panose="02040503050406030204" pitchFamily="18" charset="0"/>
                            </a:rPr>
                            <m:t>𝐶</m:t>
                          </m:r>
                        </m:e>
                        <m:sub>
                          <m:r>
                            <a:rPr lang="en-IN" sz="1600" i="1">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m:t>
                      </m:r>
                      <m:acc>
                        <m:accPr>
                          <m:chr m:val="̇"/>
                          <m:ctrlPr>
                            <a:rPr lang="en-IN" sz="1600" i="1">
                              <a:solidFill>
                                <a:schemeClr val="tx1"/>
                              </a:solidFill>
                              <a:latin typeface="Cambria Math" panose="02040503050406030204" pitchFamily="18" charset="0"/>
                            </a:rPr>
                          </m:ctrlPr>
                        </m:accPr>
                        <m:e>
                          <m:r>
                            <a:rPr lang="en-IN" sz="1600" i="1">
                              <a:solidFill>
                                <a:schemeClr val="tx1"/>
                              </a:solidFill>
                              <a:latin typeface="Cambria Math" panose="02040503050406030204" pitchFamily="18" charset="0"/>
                            </a:rPr>
                            <m:t>𝑞</m:t>
                          </m:r>
                        </m:e>
                      </m:acc>
                      <m:r>
                        <a:rPr lang="en-IN" sz="1600" i="1">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𝑔</m:t>
                          </m:r>
                        </m:e>
                        <m:sub>
                          <m:r>
                            <a:rPr lang="en-IN" sz="1600" i="1">
                              <a:solidFill>
                                <a:schemeClr val="tx1"/>
                              </a:solidFill>
                              <a:latin typeface="Cambria Math" panose="02040503050406030204" pitchFamily="18" charset="0"/>
                            </a:rPr>
                            <m:t>𝑝</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𝑞</m:t>
                          </m:r>
                        </m:e>
                      </m:d>
                      <m:r>
                        <a:rPr lang="en-IN" sz="1600" b="0" i="1" smtClean="0">
                          <a:solidFill>
                            <a:schemeClr val="tx1"/>
                          </a:solidFill>
                          <a:latin typeface="Cambria Math" panose="02040503050406030204" pitchFamily="18" charset="0"/>
                        </a:rPr>
                        <m:t>+ </m:t>
                      </m:r>
                      <m:r>
                        <a:rPr lang="en-IN" sz="1600" i="1">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𝜏</m:t>
                          </m:r>
                        </m:e>
                        <m:sub>
                          <m:r>
                            <a:rPr lang="en-IN" sz="1600" i="1">
                              <a:solidFill>
                                <a:schemeClr val="tx1"/>
                              </a:solidFill>
                              <a:latin typeface="Cambria Math" panose="02040503050406030204" pitchFamily="18" charset="0"/>
                            </a:rPr>
                            <m:t>𝑝</m:t>
                          </m:r>
                        </m:sub>
                      </m:sSub>
                      <m:r>
                        <a:rPr lang="en-IN" sz="1600" i="1">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𝜏</m:t>
                          </m:r>
                        </m:e>
                        <m:sub>
                          <m:r>
                            <a:rPr lang="en-IN" sz="1600" b="0" i="1" smtClean="0">
                              <a:solidFill>
                                <a:schemeClr val="tx1"/>
                              </a:solidFill>
                              <a:latin typeface="Cambria Math" panose="02040503050406030204" pitchFamily="18" charset="0"/>
                            </a:rPr>
                            <m:t>𝑚</m:t>
                          </m:r>
                        </m:sub>
                      </m:sSub>
                    </m:oMath>
                  </m:oMathPara>
                </a14:m>
                <a:endParaRPr lang="en-US" sz="1600" dirty="0">
                  <a:solidFill>
                    <a:schemeClr val="tx1"/>
                  </a:solidFill>
                  <a:latin typeface="Trebuchet MS" panose="020B0603020202020204" pitchFamily="34" charset="0"/>
                </a:endParaRPr>
              </a:p>
              <a:p>
                <a:pPr marL="0" lvl="0" indent="0" algn="l" rtl="0">
                  <a:spcBef>
                    <a:spcPts val="0"/>
                  </a:spcBef>
                  <a:spcAft>
                    <a:spcPts val="1200"/>
                  </a:spcAft>
                  <a:buNone/>
                </a:pPr>
                <a:endParaRPr lang="en-US" sz="1600" dirty="0">
                  <a:solidFill>
                    <a:schemeClr val="tx1"/>
                  </a:solidFill>
                  <a:latin typeface="Trebuchet MS" panose="020B0603020202020204" pitchFamily="34" charset="0"/>
                </a:endParaRPr>
              </a:p>
            </p:txBody>
          </p:sp>
        </mc:Choice>
        <mc:Fallback xmlns="">
          <p:sp>
            <p:nvSpPr>
              <p:cNvPr id="112" name="Google Shape;112;p21"/>
              <p:cNvSpPr txBox="1">
                <a:spLocks noGrp="1" noRot="1" noChangeAspect="1" noMove="1" noResize="1" noEditPoints="1" noAdjustHandles="1" noChangeArrowheads="1" noChangeShapeType="1" noTextEdit="1"/>
              </p:cNvSpPr>
              <p:nvPr>
                <p:ph type="body" idx="1"/>
              </p:nvPr>
            </p:nvSpPr>
            <p:spPr>
              <a:xfrm>
                <a:off x="183111" y="135731"/>
                <a:ext cx="8718001" cy="4864894"/>
              </a:xfrm>
              <a:prstGeom prst="rect">
                <a:avLst/>
              </a:prstGeom>
              <a:blipFill>
                <a:blip r:embed="rId3"/>
                <a:stretch>
                  <a:fillRect l="-559"/>
                </a:stretch>
              </a:blipFill>
            </p:spPr>
            <p:txBody>
              <a:bodyPr/>
              <a:lstStyle/>
              <a:p>
                <a:r>
                  <a:rPr lang="en-IN">
                    <a:noFill/>
                  </a:rPr>
                  <a:t> </a:t>
                </a:r>
              </a:p>
            </p:txBody>
          </p:sp>
        </mc:Fallback>
      </mc:AlternateContent>
      <p:pic>
        <p:nvPicPr>
          <p:cNvPr id="4" name="Google Shape;105;p20">
            <a:extLst>
              <a:ext uri="{FF2B5EF4-FFF2-40B4-BE49-F238E27FC236}">
                <a16:creationId xmlns:a16="http://schemas.microsoft.com/office/drawing/2014/main" id="{92FD7AEE-DBFE-4A70-A2AD-A8676EF97F06}"/>
              </a:ext>
            </a:extLst>
          </p:cNvPr>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5" name="Google Shape;99;p19">
            <a:extLst>
              <a:ext uri="{FF2B5EF4-FFF2-40B4-BE49-F238E27FC236}">
                <a16:creationId xmlns:a16="http://schemas.microsoft.com/office/drawing/2014/main" id="{2153779F-27C4-45CB-A735-2CE25AC14194}"/>
              </a:ext>
            </a:extLst>
          </p:cNvPr>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9</a:t>
            </a:r>
            <a:endParaRPr dirty="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8" name="Google Shape;118;p22"/>
              <p:cNvSpPr txBox="1">
                <a:spLocks noGrp="1"/>
              </p:cNvSpPr>
              <p:nvPr>
                <p:ph type="body" idx="1"/>
              </p:nvPr>
            </p:nvSpPr>
            <p:spPr>
              <a:xfrm>
                <a:off x="311700" y="128588"/>
                <a:ext cx="8520600" cy="4950617"/>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sz="1600" dirty="0">
                    <a:solidFill>
                      <a:schemeClr val="tx1"/>
                    </a:solidFill>
                    <a:latin typeface="Trebuchet MS" panose="020B0603020202020204" pitchFamily="34" charset="0"/>
                  </a:rPr>
                  <a:t>Assumptions: </a:t>
                </a:r>
              </a:p>
              <a:p>
                <a:pPr marL="342900" lvl="0" algn="l" rtl="0">
                  <a:spcBef>
                    <a:spcPts val="0"/>
                  </a:spcBef>
                  <a:spcAft>
                    <a:spcPts val="1200"/>
                  </a:spcAft>
                  <a:buAutoNum type="arabicPeriod"/>
                </a:pPr>
                <a:r>
                  <a:rPr lang="en-US" sz="1600" dirty="0">
                    <a:solidFill>
                      <a:schemeClr val="tx1"/>
                    </a:solidFill>
                    <a:latin typeface="Trebuchet MS" panose="020B0603020202020204" pitchFamily="34" charset="0"/>
                  </a:rPr>
                  <a:t>In the first step, it is assumed that the patient has the capacity to apply enough torque to follow the desired trajectory. As a result, the exoskeleton has to only lift its own weight and track the desired trajectory.</a:t>
                </a:r>
              </a:p>
              <a:p>
                <a:pPr marL="342900" lvl="0" algn="l" rtl="0">
                  <a:spcBef>
                    <a:spcPts val="0"/>
                  </a:spcBef>
                  <a:spcAft>
                    <a:spcPts val="1200"/>
                  </a:spcAft>
                  <a:buAutoNum type="arabicPeriod"/>
                </a:pPr>
                <a:r>
                  <a:rPr lang="en-US" sz="1600" dirty="0">
                    <a:solidFill>
                      <a:schemeClr val="tx1"/>
                    </a:solidFill>
                    <a:latin typeface="Trebuchet MS" panose="020B0603020202020204" pitchFamily="34" charset="0"/>
                  </a:rPr>
                  <a:t>The damping factor is not considered in this analysis. That is, the term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 </m:t>
                    </m:r>
                    <m:r>
                      <a:rPr lang="en-IN" sz="1600" b="0" i="1" smtClean="0">
                        <a:solidFill>
                          <a:schemeClr val="tx1"/>
                        </a:solidFill>
                        <a:latin typeface="Cambria Math" panose="02040503050406030204" pitchFamily="18" charset="0"/>
                      </a:rPr>
                      <m:t>𝑜𝑟</m:t>
                    </m:r>
                    <m:r>
                      <a:rPr lang="en-IN" sz="1600" b="0" i="1" smtClean="0">
                        <a:solidFill>
                          <a:schemeClr val="tx1"/>
                        </a:solidFill>
                        <a:latin typeface="Cambria Math" panose="02040503050406030204" pitchFamily="18" charset="0"/>
                      </a:rPr>
                      <m:t> </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𝑒</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 </m:t>
                    </m:r>
                  </m:oMath>
                </a14:m>
                <a:r>
                  <a:rPr lang="en-US" sz="1600" dirty="0">
                    <a:solidFill>
                      <a:schemeClr val="tx1"/>
                    </a:solidFill>
                    <a:latin typeface="Trebuchet MS" panose="020B0603020202020204" pitchFamily="34" charset="0"/>
                  </a:rPr>
                  <a:t>is zero due to the damping factors being zero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𝑒</m:t>
                        </m:r>
                      </m:sub>
                    </m:sSub>
                    <m:r>
                      <a:rPr lang="en-IN" sz="1600" b="0" i="1" smtClean="0">
                        <a:solidFill>
                          <a:schemeClr val="tx1"/>
                        </a:solidFill>
                        <a:latin typeface="Cambria Math" panose="02040503050406030204" pitchFamily="18" charset="0"/>
                      </a:rPr>
                      <m:t>=0</m:t>
                    </m:r>
                  </m:oMath>
                </a14:m>
                <a:r>
                  <a:rPr lang="en-US" sz="1600" dirty="0">
                    <a:solidFill>
                      <a:schemeClr val="tx1"/>
                    </a:solidFill>
                    <a:latin typeface="Trebuchet MS" panose="020B0603020202020204" pitchFamily="34" charset="0"/>
                  </a:rPr>
                  <a:t>).</a:t>
                </a:r>
              </a:p>
              <a:p>
                <a:pPr marL="342900" lvl="0" algn="l" rtl="0">
                  <a:spcBef>
                    <a:spcPts val="0"/>
                  </a:spcBef>
                  <a:spcAft>
                    <a:spcPts val="1200"/>
                  </a:spcAft>
                  <a:buAutoNum type="arabicPeriod"/>
                </a:pPr>
                <a:r>
                  <a:rPr lang="en-US" sz="1600" dirty="0">
                    <a:solidFill>
                      <a:schemeClr val="tx1"/>
                    </a:solidFill>
                    <a:latin typeface="Trebuchet MS" panose="020B0603020202020204" pitchFamily="34" charset="0"/>
                  </a:rPr>
                  <a:t>Since the exact location of the attachment of the patient’s body to the exoskeleton is not given, the distance </a:t>
                </a:r>
                <a14:m>
                  <m:oMath xmlns:m="http://schemas.openxmlformats.org/officeDocument/2006/math">
                    <m:r>
                      <a:rPr lang="en-IN" sz="1600" b="0" i="1" smtClean="0">
                        <a:solidFill>
                          <a:schemeClr val="tx1"/>
                        </a:solidFill>
                        <a:latin typeface="Cambria Math" panose="02040503050406030204" pitchFamily="18" charset="0"/>
                      </a:rPr>
                      <m:t>𝐿</m:t>
                    </m:r>
                  </m:oMath>
                </a14:m>
                <a:r>
                  <a:rPr lang="en-US" sz="1600" dirty="0">
                    <a:solidFill>
                      <a:schemeClr val="tx1"/>
                    </a:solidFill>
                    <a:latin typeface="Trebuchet MS" panose="020B0603020202020204" pitchFamily="34" charset="0"/>
                  </a:rPr>
                  <a:t> is arbitrary as of now. The torque due to the interaction effort can be calculated by back-tracking</a:t>
                </a:r>
              </a:p>
              <a:p>
                <a:pPr marL="342900" lvl="0" algn="l" rtl="0">
                  <a:spcBef>
                    <a:spcPts val="0"/>
                  </a:spcBef>
                  <a:spcAft>
                    <a:spcPts val="1200"/>
                  </a:spcAft>
                  <a:buAutoNum type="arabicPeriod"/>
                </a:pPr>
                <a:r>
                  <a:rPr lang="en-US" sz="1600" dirty="0">
                    <a:solidFill>
                      <a:schemeClr val="tx1"/>
                    </a:solidFill>
                    <a:latin typeface="Trebuchet MS" panose="020B0603020202020204" pitchFamily="34" charset="0"/>
                  </a:rPr>
                  <a:t>The damping terms are linearized for mathematical simplicity i.e. the function </a:t>
                </a:r>
                <a14:m>
                  <m:oMath xmlns:m="http://schemas.openxmlformats.org/officeDocument/2006/math">
                    <m:r>
                      <a:rPr lang="en-IN" sz="1600" b="0" i="1" smtClean="0">
                        <a:solidFill>
                          <a:schemeClr val="tx1"/>
                        </a:solidFill>
                        <a:latin typeface="Cambria Math" panose="02040503050406030204" pitchFamily="18" charset="0"/>
                      </a:rPr>
                      <m:t>𝐶</m:t>
                    </m:r>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𝑞</m:t>
                        </m:r>
                        <m:r>
                          <a:rPr lang="en-IN" sz="1600" b="0" i="1" smtClean="0">
                            <a:solidFill>
                              <a:schemeClr val="tx1"/>
                            </a:solidFill>
                            <a:latin typeface="Cambria Math" panose="02040503050406030204" pitchFamily="18" charset="0"/>
                          </a:rPr>
                          <m:t>,</m:t>
                        </m:r>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e>
                    </m:d>
                  </m:oMath>
                </a14:m>
                <a:r>
                  <a:rPr lang="en-US" sz="1600" dirty="0">
                    <a:solidFill>
                      <a:schemeClr val="tx1"/>
                    </a:solidFill>
                    <a:latin typeface="Trebuchet MS" panose="020B0603020202020204" pitchFamily="34" charset="0"/>
                  </a:rPr>
                  <a:t> is assumed to be of the form </a:t>
                </a:r>
                <a14:m>
                  <m:oMath xmlns:m="http://schemas.openxmlformats.org/officeDocument/2006/math">
                    <m:r>
                      <a:rPr lang="en-IN" sz="1600" b="0" i="1" smtClean="0">
                        <a:solidFill>
                          <a:schemeClr val="tx1"/>
                        </a:solidFill>
                        <a:latin typeface="Cambria Math" panose="02040503050406030204" pitchFamily="18" charset="0"/>
                      </a:rPr>
                      <m:t>𝐶</m:t>
                    </m:r>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oMath>
                </a14:m>
                <a:r>
                  <a:rPr lang="en-US" sz="1600" dirty="0">
                    <a:solidFill>
                      <a:schemeClr val="tx1"/>
                    </a:solidFill>
                    <a:latin typeface="Trebuchet MS" panose="020B0603020202020204" pitchFamily="34" charset="0"/>
                  </a:rPr>
                  <a:t> where </a:t>
                </a:r>
                <a14:m>
                  <m:oMath xmlns:m="http://schemas.openxmlformats.org/officeDocument/2006/math">
                    <m:r>
                      <a:rPr lang="en-IN" sz="1600" b="0" i="1" smtClean="0">
                        <a:solidFill>
                          <a:schemeClr val="tx1"/>
                        </a:solidFill>
                        <a:latin typeface="Cambria Math" panose="02040503050406030204" pitchFamily="18" charset="0"/>
                      </a:rPr>
                      <m:t>𝐶</m:t>
                    </m:r>
                  </m:oMath>
                </a14:m>
                <a:r>
                  <a:rPr lang="en-US" sz="1600" dirty="0">
                    <a:solidFill>
                      <a:schemeClr val="tx1"/>
                    </a:solidFill>
                    <a:latin typeface="Trebuchet MS" panose="020B0603020202020204" pitchFamily="34" charset="0"/>
                  </a:rPr>
                  <a:t> is a constant.</a:t>
                </a:r>
              </a:p>
              <a:p>
                <a:pPr marL="342900" lvl="0" algn="l" rtl="0">
                  <a:spcBef>
                    <a:spcPts val="0"/>
                  </a:spcBef>
                  <a:spcAft>
                    <a:spcPts val="1200"/>
                  </a:spcAft>
                  <a:buAutoNum type="arabicPeriod"/>
                </a:pPr>
                <a:r>
                  <a:rPr lang="en-US" sz="1600" dirty="0">
                    <a:solidFill>
                      <a:schemeClr val="tx1"/>
                    </a:solidFill>
                    <a:latin typeface="Trebuchet MS" panose="020B0603020202020204" pitchFamily="34" charset="0"/>
                  </a:rPr>
                  <a:t>There is no external torque considered for the overall system (the torque due to interaction force becomes an internal torque).</a:t>
                </a:r>
              </a:p>
              <a:p>
                <a:pPr marL="342900" lvl="0" algn="l" rtl="0">
                  <a:spcBef>
                    <a:spcPts val="0"/>
                  </a:spcBef>
                  <a:spcAft>
                    <a:spcPts val="1200"/>
                  </a:spcAft>
                  <a:buAutoNum type="arabicPeriod"/>
                </a:pPr>
                <a:r>
                  <a:rPr lang="en-US" sz="1600" dirty="0">
                    <a:solidFill>
                      <a:schemeClr val="tx1"/>
                    </a:solidFill>
                    <a:latin typeface="Trebuchet MS" panose="020B0603020202020204" pitchFamily="34" charset="0"/>
                  </a:rPr>
                  <a:t>Friction forces/torques are not considered (negligible).</a:t>
                </a:r>
              </a:p>
            </p:txBody>
          </p:sp>
        </mc:Choice>
        <mc:Fallback xmlns="">
          <p:sp>
            <p:nvSpPr>
              <p:cNvPr id="118" name="Google Shape;118;p22"/>
              <p:cNvSpPr txBox="1">
                <a:spLocks noGrp="1" noRot="1" noChangeAspect="1" noMove="1" noResize="1" noEditPoints="1" noAdjustHandles="1" noChangeArrowheads="1" noChangeShapeType="1" noTextEdit="1"/>
              </p:cNvSpPr>
              <p:nvPr>
                <p:ph type="body" idx="1"/>
              </p:nvPr>
            </p:nvSpPr>
            <p:spPr>
              <a:xfrm>
                <a:off x="311700" y="128588"/>
                <a:ext cx="8520600" cy="4950617"/>
              </a:xfrm>
              <a:prstGeom prst="rect">
                <a:avLst/>
              </a:prstGeom>
              <a:blipFill>
                <a:blip r:embed="rId3"/>
                <a:stretch>
                  <a:fillRect l="-501" r="-429"/>
                </a:stretch>
              </a:blipFill>
            </p:spPr>
            <p:txBody>
              <a:bodyPr/>
              <a:lstStyle/>
              <a:p>
                <a:r>
                  <a:rPr lang="en-IN">
                    <a:noFill/>
                  </a:rPr>
                  <a:t> </a:t>
                </a:r>
              </a:p>
            </p:txBody>
          </p:sp>
        </mc:Fallback>
      </mc:AlternateContent>
      <p:pic>
        <p:nvPicPr>
          <p:cNvPr id="4" name="Google Shape;105;p20">
            <a:extLst>
              <a:ext uri="{FF2B5EF4-FFF2-40B4-BE49-F238E27FC236}">
                <a16:creationId xmlns:a16="http://schemas.microsoft.com/office/drawing/2014/main" id="{1CB5772E-2CA5-4AD8-8130-AA073597EE7C}"/>
              </a:ext>
            </a:extLst>
          </p:cNvPr>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5" name="Google Shape;99;p19">
            <a:extLst>
              <a:ext uri="{FF2B5EF4-FFF2-40B4-BE49-F238E27FC236}">
                <a16:creationId xmlns:a16="http://schemas.microsoft.com/office/drawing/2014/main" id="{FBE3CA13-4025-4097-81A2-7BD8928F63C1}"/>
              </a:ext>
            </a:extLst>
          </p:cNvPr>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10</a:t>
            </a:r>
            <a:endParaRPr dirty="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1700" y="164307"/>
            <a:ext cx="8520600" cy="4243388"/>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765" b="1" dirty="0">
                <a:solidFill>
                  <a:schemeClr val="accent5"/>
                </a:solidFill>
                <a:latin typeface="Trebuchet MS" panose="020B0603020202020204" pitchFamily="34" charset="0"/>
              </a:rPr>
              <a:t>Problem Statement:</a:t>
            </a:r>
            <a:endParaRPr sz="1765" b="1" dirty="0">
              <a:solidFill>
                <a:schemeClr val="accent5"/>
              </a:solidFill>
              <a:latin typeface="Trebuchet MS" panose="020B0603020202020204" pitchFamily="34" charset="0"/>
            </a:endParaRPr>
          </a:p>
          <a:p>
            <a:pPr marL="0" lvl="0" indent="0" algn="l" rtl="0">
              <a:lnSpc>
                <a:spcPct val="95000"/>
              </a:lnSpc>
              <a:spcBef>
                <a:spcPts val="1200"/>
              </a:spcBef>
              <a:spcAft>
                <a:spcPts val="0"/>
              </a:spcAft>
              <a:buSzPts val="1018"/>
              <a:buNone/>
            </a:pPr>
            <a:r>
              <a:rPr lang="en" sz="1765" b="1" dirty="0">
                <a:solidFill>
                  <a:schemeClr val="dk1"/>
                </a:solidFill>
                <a:latin typeface="Trebuchet MS" panose="020B0603020202020204" pitchFamily="34" charset="0"/>
              </a:rPr>
              <a:t>“</a:t>
            </a:r>
            <a:r>
              <a:rPr lang="en-IN" sz="1765" dirty="0">
                <a:solidFill>
                  <a:schemeClr val="dk1"/>
                </a:solidFill>
                <a:latin typeface="Trebuchet MS" panose="020B0603020202020204" pitchFamily="34" charset="0"/>
              </a:rPr>
              <a:t>Joint Impedance Control for an Existing Exoskeleton Incorporating Patient Interaction/Effort</a:t>
            </a:r>
            <a:r>
              <a:rPr lang="en" sz="1765" dirty="0">
                <a:solidFill>
                  <a:schemeClr val="dk1"/>
                </a:solidFill>
                <a:latin typeface="Trebuchet MS" panose="020B0603020202020204" pitchFamily="34" charset="0"/>
              </a:rPr>
              <a:t>.”</a:t>
            </a:r>
            <a:endParaRPr sz="1765" dirty="0">
              <a:solidFill>
                <a:schemeClr val="dk1"/>
              </a:solidFill>
              <a:latin typeface="Trebuchet MS" panose="020B0603020202020204" pitchFamily="34" charset="0"/>
            </a:endParaRPr>
          </a:p>
          <a:p>
            <a:pPr marL="0" lvl="0" indent="0" algn="l" rtl="0">
              <a:lnSpc>
                <a:spcPct val="95000"/>
              </a:lnSpc>
              <a:spcBef>
                <a:spcPts val="1200"/>
              </a:spcBef>
              <a:spcAft>
                <a:spcPts val="0"/>
              </a:spcAft>
              <a:buSzPts val="1018"/>
              <a:buNone/>
            </a:pPr>
            <a:r>
              <a:rPr lang="en" sz="1765" b="1" dirty="0">
                <a:solidFill>
                  <a:schemeClr val="accent5"/>
                </a:solidFill>
                <a:latin typeface="Trebuchet MS" panose="020B0603020202020204" pitchFamily="34" charset="0"/>
              </a:rPr>
              <a:t>Industry name: </a:t>
            </a:r>
            <a:r>
              <a:rPr lang="en" sz="1765" dirty="0">
                <a:solidFill>
                  <a:schemeClr val="dk1"/>
                </a:solidFill>
                <a:latin typeface="Trebuchet MS" panose="020B0603020202020204" pitchFamily="34" charset="0"/>
              </a:rPr>
              <a:t>Timetooth</a:t>
            </a:r>
            <a:endParaRPr sz="1765" dirty="0">
              <a:solidFill>
                <a:schemeClr val="dk1"/>
              </a:solidFill>
              <a:latin typeface="Trebuchet MS" panose="020B0603020202020204" pitchFamily="34" charset="0"/>
            </a:endParaRPr>
          </a:p>
          <a:p>
            <a:pPr marL="0" lvl="0" indent="0" algn="l" rtl="0">
              <a:lnSpc>
                <a:spcPct val="95000"/>
              </a:lnSpc>
              <a:spcBef>
                <a:spcPts val="1200"/>
              </a:spcBef>
              <a:spcAft>
                <a:spcPts val="0"/>
              </a:spcAft>
              <a:buSzPts val="1018"/>
              <a:buNone/>
            </a:pPr>
            <a:r>
              <a:rPr lang="en" sz="1765" b="1" dirty="0">
                <a:solidFill>
                  <a:schemeClr val="accent5"/>
                </a:solidFill>
                <a:latin typeface="Trebuchet MS" panose="020B0603020202020204" pitchFamily="34" charset="0"/>
              </a:rPr>
              <a:t>Objectives:</a:t>
            </a:r>
            <a:endParaRPr lang="en" sz="1765" b="1" dirty="0">
              <a:solidFill>
                <a:srgbClr val="000000"/>
              </a:solidFill>
              <a:latin typeface="Trebuchet MS" panose="020B0603020202020204" pitchFamily="34" charset="0"/>
            </a:endParaRPr>
          </a:p>
          <a:p>
            <a:pPr marL="285750" indent="-285750">
              <a:lnSpc>
                <a:spcPct val="95000"/>
              </a:lnSpc>
              <a:spcBef>
                <a:spcPts val="1200"/>
              </a:spcBef>
              <a:buSzPts val="1018"/>
            </a:pPr>
            <a:r>
              <a:rPr lang="en-IN" dirty="0">
                <a:solidFill>
                  <a:schemeClr val="tx1"/>
                </a:solidFill>
                <a:latin typeface="Trebuchet MS" panose="020B0603020202020204" pitchFamily="34" charset="0"/>
              </a:rPr>
              <a:t>Model a 1-DOF Knee Joint-Shank Link rotational system</a:t>
            </a:r>
          </a:p>
          <a:p>
            <a:pPr marL="742950" lvl="1" indent="-285750">
              <a:lnSpc>
                <a:spcPct val="95000"/>
              </a:lnSpc>
              <a:spcBef>
                <a:spcPts val="1200"/>
              </a:spcBef>
              <a:buSzPts val="1018"/>
            </a:pPr>
            <a:r>
              <a:rPr lang="en-IN" sz="1800" dirty="0">
                <a:solidFill>
                  <a:schemeClr val="tx1"/>
                </a:solidFill>
                <a:latin typeface="Trebuchet MS" panose="020B0603020202020204" pitchFamily="34" charset="0"/>
              </a:rPr>
              <a:t>Incorporating Patient Interaction\Effort</a:t>
            </a:r>
          </a:p>
          <a:p>
            <a:pPr marL="742950" lvl="1" indent="-285750">
              <a:lnSpc>
                <a:spcPct val="95000"/>
              </a:lnSpc>
              <a:spcBef>
                <a:spcPts val="1200"/>
              </a:spcBef>
              <a:buSzPts val="1018"/>
            </a:pPr>
            <a:r>
              <a:rPr lang="en-IN" sz="1800" dirty="0">
                <a:solidFill>
                  <a:schemeClr val="tx1"/>
                </a:solidFill>
                <a:latin typeface="Trebuchet MS" panose="020B0603020202020204" pitchFamily="34" charset="0"/>
              </a:rPr>
              <a:t>Using Impedance Control Method </a:t>
            </a:r>
          </a:p>
          <a:p>
            <a:pPr marL="285750" indent="-285750">
              <a:lnSpc>
                <a:spcPct val="95000"/>
              </a:lnSpc>
              <a:spcBef>
                <a:spcPts val="1200"/>
              </a:spcBef>
              <a:buSzPts val="1018"/>
            </a:pPr>
            <a:r>
              <a:rPr lang="en-IN" dirty="0">
                <a:solidFill>
                  <a:schemeClr val="tx1"/>
                </a:solidFill>
                <a:latin typeface="Trebuchet MS" panose="020B0603020202020204" pitchFamily="34" charset="0"/>
              </a:rPr>
              <a:t>Determining motor torque for zero patient effort</a:t>
            </a:r>
          </a:p>
          <a:p>
            <a:pPr marL="285750" indent="-285750">
              <a:lnSpc>
                <a:spcPct val="95000"/>
              </a:lnSpc>
              <a:spcBef>
                <a:spcPts val="1200"/>
              </a:spcBef>
              <a:buSzPts val="1018"/>
            </a:pPr>
            <a:r>
              <a:rPr lang="en-IN" dirty="0">
                <a:solidFill>
                  <a:schemeClr val="tx1"/>
                </a:solidFill>
                <a:latin typeface="Trebuchet MS" panose="020B0603020202020204" pitchFamily="34" charset="0"/>
              </a:rPr>
              <a:t>Back calculate/estimate patient effort along temporal axis</a:t>
            </a:r>
            <a:endParaRPr dirty="0">
              <a:solidFill>
                <a:schemeClr val="tx1"/>
              </a:solidFill>
              <a:latin typeface="Trebuchet MS" panose="020B0603020202020204" pitchFamily="34" charset="0"/>
            </a:endParaRPr>
          </a:p>
        </p:txBody>
      </p:sp>
      <p:pic>
        <p:nvPicPr>
          <p:cNvPr id="63" name="Google Shape;63;p14"/>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64" name="Google Shape;64;p14"/>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5"/>
                </a:solidFill>
              </a:rPr>
              <a:t>1</a:t>
            </a:r>
            <a:endParaRPr>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192881" y="285750"/>
            <a:ext cx="8639419" cy="4107656"/>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b="1" dirty="0">
                <a:solidFill>
                  <a:schemeClr val="accent5"/>
                </a:solidFill>
                <a:latin typeface="Trebuchet MS" panose="020B0603020202020204" pitchFamily="34" charset="0"/>
              </a:rPr>
              <a:t>Rationale / Approach / Ideas:</a:t>
            </a:r>
            <a:endParaRPr b="1" dirty="0">
              <a:solidFill>
                <a:schemeClr val="accent5"/>
              </a:solidFill>
              <a:latin typeface="Trebuchet MS" panose="020B0603020202020204" pitchFamily="34" charset="0"/>
            </a:endParaRPr>
          </a:p>
          <a:p>
            <a:pPr marL="0" lvl="0" indent="0" algn="l" rtl="0">
              <a:lnSpc>
                <a:spcPct val="95000"/>
              </a:lnSpc>
              <a:spcBef>
                <a:spcPts val="1200"/>
              </a:spcBef>
              <a:spcAft>
                <a:spcPts val="0"/>
              </a:spcAft>
              <a:buSzPts val="1018"/>
              <a:buNone/>
            </a:pPr>
            <a:r>
              <a:rPr lang="en-US" dirty="0">
                <a:solidFill>
                  <a:schemeClr val="tx1"/>
                </a:solidFill>
                <a:latin typeface="Trebuchet MS" panose="020B0603020202020204" pitchFamily="34" charset="0"/>
              </a:rPr>
              <a:t>The exoskeleton is assumed to be a single link, 1-DOF system. A motor is attached to move the exoskeleton and the patient’s limb.</a:t>
            </a:r>
          </a:p>
          <a:p>
            <a:pPr marL="0" lvl="0" indent="0" algn="l" rtl="0">
              <a:lnSpc>
                <a:spcPct val="95000"/>
              </a:lnSpc>
              <a:spcBef>
                <a:spcPts val="1200"/>
              </a:spcBef>
              <a:spcAft>
                <a:spcPts val="0"/>
              </a:spcAft>
              <a:buSzPts val="1018"/>
              <a:buNone/>
            </a:pPr>
            <a:r>
              <a:rPr lang="en-US" dirty="0">
                <a:solidFill>
                  <a:schemeClr val="tx1"/>
                </a:solidFill>
                <a:latin typeface="Trebuchet MS" panose="020B0603020202020204" pitchFamily="34" charset="0"/>
              </a:rPr>
              <a:t>The project is divided into two steps:</a:t>
            </a:r>
          </a:p>
          <a:p>
            <a:pPr marL="0" lvl="0" indent="0" algn="l" rtl="0">
              <a:lnSpc>
                <a:spcPct val="95000"/>
              </a:lnSpc>
              <a:spcBef>
                <a:spcPts val="1200"/>
              </a:spcBef>
              <a:spcAft>
                <a:spcPts val="0"/>
              </a:spcAft>
              <a:buSzPts val="1018"/>
              <a:buNone/>
            </a:pPr>
            <a:r>
              <a:rPr lang="en-US" dirty="0">
                <a:solidFill>
                  <a:schemeClr val="tx1"/>
                </a:solidFill>
                <a:latin typeface="Trebuchet MS" panose="020B0603020202020204" pitchFamily="34" charset="0"/>
              </a:rPr>
              <a:t>Step 1 – the patient is able to apply the required effort to move the limb along the required trajectory. Thus, the motor has to compensate the mass of the exoskeleton and move only the exoskeleton along the required trajectory. The torque applied by the patient is calculated with the help of the trajectory provided.</a:t>
            </a:r>
          </a:p>
          <a:p>
            <a:pPr marL="0" lvl="0" indent="0" algn="l" rtl="0">
              <a:lnSpc>
                <a:spcPct val="95000"/>
              </a:lnSpc>
              <a:spcBef>
                <a:spcPts val="1200"/>
              </a:spcBef>
              <a:spcAft>
                <a:spcPts val="0"/>
              </a:spcAft>
              <a:buSzPts val="1018"/>
              <a:buNone/>
            </a:pPr>
            <a:r>
              <a:rPr lang="en-US" dirty="0">
                <a:solidFill>
                  <a:schemeClr val="tx1"/>
                </a:solidFill>
                <a:latin typeface="Trebuchet MS" panose="020B0603020202020204" pitchFamily="34" charset="0"/>
              </a:rPr>
              <a:t>Step 2 – the patient is incapable of applying the required effort to follow the trajectory. The motor will have to provide a torque that will move both the patient’s limb as well as the exoskeleton</a:t>
            </a:r>
            <a:endParaRPr b="1" dirty="0">
              <a:solidFill>
                <a:schemeClr val="accent5"/>
              </a:solidFill>
              <a:latin typeface="Trebuchet MS" panose="020B0603020202020204" pitchFamily="34" charset="0"/>
            </a:endParaRPr>
          </a:p>
          <a:p>
            <a:pPr marL="0" lvl="0" indent="0" algn="l" rtl="0">
              <a:lnSpc>
                <a:spcPct val="95000"/>
              </a:lnSpc>
              <a:spcBef>
                <a:spcPts val="1200"/>
              </a:spcBef>
              <a:spcAft>
                <a:spcPts val="0"/>
              </a:spcAft>
              <a:buSzPts val="1018"/>
              <a:buNone/>
            </a:pPr>
            <a:endParaRPr sz="1765" b="1" dirty="0">
              <a:solidFill>
                <a:schemeClr val="accent5"/>
              </a:solidFill>
              <a:latin typeface="Trebuchet MS" panose="020B0603020202020204" pitchFamily="34" charset="0"/>
            </a:endParaRPr>
          </a:p>
          <a:p>
            <a:pPr marL="0" lvl="0" indent="0" algn="l" rtl="0">
              <a:lnSpc>
                <a:spcPct val="95000"/>
              </a:lnSpc>
              <a:spcBef>
                <a:spcPts val="1200"/>
              </a:spcBef>
              <a:spcAft>
                <a:spcPts val="0"/>
              </a:spcAft>
              <a:buSzPts val="1018"/>
              <a:buNone/>
            </a:pPr>
            <a:endParaRPr sz="1765" b="1" i="1" dirty="0">
              <a:solidFill>
                <a:srgbClr val="000000"/>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70" name="Google Shape;70;p15"/>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71" name="Google Shape;71;p15"/>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5"/>
                </a:solidFill>
              </a:rPr>
              <a:t>2</a:t>
            </a:r>
            <a:endParaRPr>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5" name="Picture 4">
            <a:extLst>
              <a:ext uri="{FF2B5EF4-FFF2-40B4-BE49-F238E27FC236}">
                <a16:creationId xmlns:a16="http://schemas.microsoft.com/office/drawing/2014/main" id="{5FC589EF-8F79-4926-831D-1232D8A65493}"/>
              </a:ext>
            </a:extLst>
          </p:cNvPr>
          <p:cNvPicPr>
            <a:picLocks noChangeAspect="1"/>
          </p:cNvPicPr>
          <p:nvPr/>
        </p:nvPicPr>
        <p:blipFill>
          <a:blip r:embed="rId3"/>
          <a:stretch>
            <a:fillRect/>
          </a:stretch>
        </p:blipFill>
        <p:spPr>
          <a:xfrm>
            <a:off x="0" y="477094"/>
            <a:ext cx="9144000" cy="3600450"/>
          </a:xfrm>
          <a:prstGeom prst="rect">
            <a:avLst/>
          </a:prstGeom>
        </p:spPr>
      </p:pic>
      <p:sp>
        <p:nvSpPr>
          <p:cNvPr id="76" name="Google Shape;76;p16"/>
          <p:cNvSpPr txBox="1">
            <a:spLocks noGrp="1"/>
          </p:cNvSpPr>
          <p:nvPr>
            <p:ph type="body" idx="1"/>
          </p:nvPr>
        </p:nvSpPr>
        <p:spPr>
          <a:xfrm>
            <a:off x="228600" y="185738"/>
            <a:ext cx="8603700" cy="4383187"/>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IN" sz="1765" b="1" dirty="0">
                <a:solidFill>
                  <a:schemeClr val="accent5"/>
                </a:solidFill>
                <a:latin typeface="Trebuchet MS" panose="020B0603020202020204" pitchFamily="34" charset="0"/>
              </a:rPr>
              <a:t>SIMULINK MODEL</a:t>
            </a:r>
            <a:endParaRPr sz="1765" b="1" i="1" dirty="0">
              <a:solidFill>
                <a:srgbClr val="000000"/>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77" name="Google Shape;77;p16"/>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78" name="Google Shape;78;p16"/>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3</a:t>
            </a:r>
            <a:endParaRPr dirty="0">
              <a:solidFill>
                <a:schemeClr val="accent5"/>
              </a:solidFill>
            </a:endParaRPr>
          </a:p>
        </p:txBody>
      </p:sp>
    </p:spTree>
    <p:extLst>
      <p:ext uri="{BB962C8B-B14F-4D97-AF65-F5344CB8AC3E}">
        <p14:creationId xmlns:p14="http://schemas.microsoft.com/office/powerpoint/2010/main" val="94003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228600" y="185738"/>
            <a:ext cx="8603700" cy="4383187"/>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765" b="1" dirty="0">
                <a:solidFill>
                  <a:schemeClr val="accent5"/>
                </a:solidFill>
                <a:latin typeface="Trebuchet MS" panose="020B0603020202020204" pitchFamily="34" charset="0"/>
              </a:rPr>
              <a:t>Key Results 1: When the Patient Applies the Desired Patient Torque</a:t>
            </a:r>
            <a:endParaRPr sz="1765" b="1" i="1" dirty="0">
              <a:solidFill>
                <a:srgbClr val="000000"/>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77" name="Google Shape;77;p16"/>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78" name="Google Shape;78;p16"/>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4</a:t>
            </a:r>
            <a:endParaRPr dirty="0">
              <a:solidFill>
                <a:schemeClr val="accent5"/>
              </a:solidFill>
            </a:endParaRPr>
          </a:p>
        </p:txBody>
      </p:sp>
      <p:pic>
        <p:nvPicPr>
          <p:cNvPr id="3" name="Picture 2">
            <a:extLst>
              <a:ext uri="{FF2B5EF4-FFF2-40B4-BE49-F238E27FC236}">
                <a16:creationId xmlns:a16="http://schemas.microsoft.com/office/drawing/2014/main" id="{8D708D72-D69D-4C54-9510-B37645A80B5E}"/>
              </a:ext>
            </a:extLst>
          </p:cNvPr>
          <p:cNvPicPr>
            <a:picLocks noChangeAspect="1"/>
          </p:cNvPicPr>
          <p:nvPr/>
        </p:nvPicPr>
        <p:blipFill rotWithShape="1">
          <a:blip r:embed="rId4"/>
          <a:srcRect b="4167"/>
          <a:stretch/>
        </p:blipFill>
        <p:spPr>
          <a:xfrm>
            <a:off x="311700" y="728663"/>
            <a:ext cx="6311572" cy="3614737"/>
          </a:xfrm>
          <a:prstGeom prst="rect">
            <a:avLst/>
          </a:prstGeom>
          <a:ln>
            <a:solidFill>
              <a:schemeClr val="bg1"/>
            </a:solidFill>
          </a:ln>
        </p:spPr>
      </p:pic>
      <p:sp>
        <p:nvSpPr>
          <p:cNvPr id="4" name="TextBox 3">
            <a:extLst>
              <a:ext uri="{FF2B5EF4-FFF2-40B4-BE49-F238E27FC236}">
                <a16:creationId xmlns:a16="http://schemas.microsoft.com/office/drawing/2014/main" id="{908F775F-7A6C-4FBB-BAEC-7F2E4C6962F7}"/>
              </a:ext>
            </a:extLst>
          </p:cNvPr>
          <p:cNvSpPr txBox="1"/>
          <p:nvPr/>
        </p:nvSpPr>
        <p:spPr>
          <a:xfrm>
            <a:off x="6706372" y="728663"/>
            <a:ext cx="2330472" cy="3108543"/>
          </a:xfrm>
          <a:prstGeom prst="rect">
            <a:avLst/>
          </a:prstGeom>
          <a:noFill/>
        </p:spPr>
        <p:txBody>
          <a:bodyPr wrap="square" rtlCol="0">
            <a:spAutoFit/>
          </a:bodyPr>
          <a:lstStyle/>
          <a:p>
            <a:r>
              <a:rPr lang="en-IN" dirty="0">
                <a:latin typeface="Trebuchet MS" panose="020B0603020202020204" pitchFamily="34" charset="0"/>
              </a:rPr>
              <a:t>Step-1 Results: </a:t>
            </a:r>
          </a:p>
          <a:p>
            <a:endParaRPr lang="en-IN" dirty="0">
              <a:latin typeface="Trebuchet MS" panose="020B0603020202020204" pitchFamily="34" charset="0"/>
            </a:endParaRPr>
          </a:p>
          <a:p>
            <a:r>
              <a:rPr lang="en-IN" dirty="0">
                <a:latin typeface="Trebuchet MS" panose="020B0603020202020204" pitchFamily="34" charset="0"/>
              </a:rPr>
              <a:t>The overall system</a:t>
            </a:r>
          </a:p>
          <a:p>
            <a:r>
              <a:rPr lang="en-IN" dirty="0">
                <a:latin typeface="Trebuchet MS" panose="020B0603020202020204" pitchFamily="34" charset="0"/>
              </a:rPr>
              <a:t>follows the desired trajectory and the corresponding patient torque and motor torque are measured.</a:t>
            </a:r>
          </a:p>
          <a:p>
            <a:r>
              <a:rPr lang="en-IN" dirty="0">
                <a:latin typeface="Trebuchet MS" panose="020B0603020202020204" pitchFamily="34" charset="0"/>
              </a:rPr>
              <a:t>Here, since it is assumed that there is enough effort provided by the patient, the desired patient torque and the applied patient torque are the same.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body" idx="1"/>
          </p:nvPr>
        </p:nvSpPr>
        <p:spPr>
          <a:xfrm>
            <a:off x="178594" y="185738"/>
            <a:ext cx="8653706" cy="4543425"/>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765" b="1" dirty="0">
                <a:solidFill>
                  <a:schemeClr val="accent5"/>
                </a:solidFill>
                <a:latin typeface="Trebuchet MS" panose="020B0603020202020204" pitchFamily="34" charset="0"/>
              </a:rPr>
              <a:t>Key Results 2: Results When a Disturbance (Noise) is Provided</a:t>
            </a:r>
            <a:endParaRPr sz="1765" b="1" i="1" dirty="0">
              <a:solidFill>
                <a:srgbClr val="000000"/>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84" name="Google Shape;84;p17"/>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85" name="Google Shape;85;p17"/>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5</a:t>
            </a:r>
            <a:endParaRPr dirty="0">
              <a:solidFill>
                <a:schemeClr val="accent5"/>
              </a:solidFill>
            </a:endParaRPr>
          </a:p>
        </p:txBody>
      </p:sp>
      <p:pic>
        <p:nvPicPr>
          <p:cNvPr id="3" name="Picture 2">
            <a:extLst>
              <a:ext uri="{FF2B5EF4-FFF2-40B4-BE49-F238E27FC236}">
                <a16:creationId xmlns:a16="http://schemas.microsoft.com/office/drawing/2014/main" id="{EF8E45DA-6A5D-44E8-A062-019E88C0FCD4}"/>
              </a:ext>
            </a:extLst>
          </p:cNvPr>
          <p:cNvPicPr>
            <a:picLocks noChangeAspect="1"/>
          </p:cNvPicPr>
          <p:nvPr/>
        </p:nvPicPr>
        <p:blipFill>
          <a:blip r:embed="rId4"/>
          <a:stretch>
            <a:fillRect/>
          </a:stretch>
        </p:blipFill>
        <p:spPr>
          <a:xfrm>
            <a:off x="278605" y="716309"/>
            <a:ext cx="6336507" cy="3710881"/>
          </a:xfrm>
          <a:prstGeom prst="rect">
            <a:avLst/>
          </a:prstGeom>
        </p:spPr>
      </p:pic>
      <p:sp>
        <p:nvSpPr>
          <p:cNvPr id="4" name="TextBox 3">
            <a:extLst>
              <a:ext uri="{FF2B5EF4-FFF2-40B4-BE49-F238E27FC236}">
                <a16:creationId xmlns:a16="http://schemas.microsoft.com/office/drawing/2014/main" id="{C7A2FF68-7D95-444E-AB18-2DD65B0D9082}"/>
              </a:ext>
            </a:extLst>
          </p:cNvPr>
          <p:cNvSpPr txBox="1"/>
          <p:nvPr/>
        </p:nvSpPr>
        <p:spPr>
          <a:xfrm>
            <a:off x="6669638" y="842962"/>
            <a:ext cx="2217187" cy="3108543"/>
          </a:xfrm>
          <a:prstGeom prst="rect">
            <a:avLst/>
          </a:prstGeom>
          <a:noFill/>
        </p:spPr>
        <p:txBody>
          <a:bodyPr wrap="square" rtlCol="0">
            <a:spAutoFit/>
          </a:bodyPr>
          <a:lstStyle/>
          <a:p>
            <a:r>
              <a:rPr lang="en-IN" dirty="0">
                <a:latin typeface="Trebuchet MS" panose="020B0603020202020204" pitchFamily="34" charset="0"/>
              </a:rPr>
              <a:t>Step-2 Results:</a:t>
            </a:r>
          </a:p>
          <a:p>
            <a:endParaRPr lang="en-IN" dirty="0">
              <a:latin typeface="Trebuchet MS" panose="020B0603020202020204" pitchFamily="34" charset="0"/>
            </a:endParaRPr>
          </a:p>
          <a:p>
            <a:r>
              <a:rPr lang="en-IN" dirty="0">
                <a:latin typeface="Trebuchet MS" panose="020B0603020202020204" pitchFamily="34" charset="0"/>
              </a:rPr>
              <a:t>The system follows the trajectory even when there is a random disturbance (from the patient’s efforts) instead of a known (desired) patient torque. </a:t>
            </a:r>
          </a:p>
          <a:p>
            <a:r>
              <a:rPr lang="en-IN" dirty="0">
                <a:latin typeface="Trebuchet MS" panose="020B0603020202020204" pitchFamily="34" charset="0"/>
              </a:rPr>
              <a:t>The control parameters are unchanged and the controller is able to control the system even in this case.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 name="Google Shape;90;p18"/>
              <p:cNvSpPr txBox="1">
                <a:spLocks noGrp="1"/>
              </p:cNvSpPr>
              <p:nvPr>
                <p:ph type="body" idx="1"/>
              </p:nvPr>
            </p:nvSpPr>
            <p:spPr>
              <a:xfrm>
                <a:off x="311700" y="135731"/>
                <a:ext cx="8520600" cy="4579144"/>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US" sz="1765" b="1" dirty="0">
                    <a:solidFill>
                      <a:schemeClr val="accent5"/>
                    </a:solidFill>
                    <a:latin typeface="Trebuchet MS" panose="020B0603020202020204" pitchFamily="34" charset="0"/>
                  </a:rPr>
                  <a:t>Key Results 3: Desired vs Actual </a:t>
                </a:r>
                <a14:m>
                  <m:oMath xmlns:m="http://schemas.openxmlformats.org/officeDocument/2006/math">
                    <m:r>
                      <a:rPr lang="en-US" sz="1765" b="1" i="1" smtClean="0">
                        <a:solidFill>
                          <a:schemeClr val="accent5"/>
                        </a:solidFill>
                        <a:latin typeface="Cambria Math" panose="02040503050406030204" pitchFamily="18" charset="0"/>
                      </a:rPr>
                      <m:t>𝜽</m:t>
                    </m:r>
                    <m:r>
                      <a:rPr lang="en-IN" sz="1765" b="1" i="1" smtClean="0">
                        <a:solidFill>
                          <a:schemeClr val="accent5"/>
                        </a:solidFill>
                        <a:latin typeface="Cambria Math" panose="02040503050406030204" pitchFamily="18" charset="0"/>
                      </a:rPr>
                      <m:t>−</m:t>
                    </m:r>
                    <m:r>
                      <a:rPr lang="en-IN" sz="1765" b="1" i="1" smtClean="0">
                        <a:solidFill>
                          <a:schemeClr val="accent5"/>
                        </a:solidFill>
                        <a:latin typeface="Cambria Math" panose="02040503050406030204" pitchFamily="18" charset="0"/>
                      </a:rPr>
                      <m:t>𝑷𝒓𝒐𝒇𝒊𝒍𝒆</m:t>
                    </m:r>
                  </m:oMath>
                </a14:m>
                <a:r>
                  <a:rPr lang="en-US" sz="1765" b="1" i="1" dirty="0">
                    <a:solidFill>
                      <a:srgbClr val="000000"/>
                    </a:solidFill>
                    <a:latin typeface="Trebuchet MS" panose="020B0603020202020204" pitchFamily="34" charset="0"/>
                  </a:rPr>
                  <a:t> </a:t>
                </a:r>
                <a:r>
                  <a:rPr lang="en-US" sz="1765" b="1" dirty="0">
                    <a:solidFill>
                      <a:schemeClr val="accent5"/>
                    </a:solidFill>
                    <a:latin typeface="Trebuchet MS" panose="020B0603020202020204" pitchFamily="34" charset="0"/>
                  </a:rPr>
                  <a:t>Comparison for the Two Cases</a:t>
                </a: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mc:Choice>
        <mc:Fallback xmlns="">
          <p:sp>
            <p:nvSpPr>
              <p:cNvPr id="90" name="Google Shape;90;p18"/>
              <p:cNvSpPr txBox="1">
                <a:spLocks noGrp="1" noRot="1" noChangeAspect="1" noMove="1" noResize="1" noEditPoints="1" noAdjustHandles="1" noChangeArrowheads="1" noChangeShapeType="1" noTextEdit="1"/>
              </p:cNvSpPr>
              <p:nvPr>
                <p:ph type="body" idx="1"/>
              </p:nvPr>
            </p:nvSpPr>
            <p:spPr>
              <a:xfrm>
                <a:off x="311700" y="135731"/>
                <a:ext cx="8520600" cy="4579144"/>
              </a:xfrm>
              <a:prstGeom prst="rect">
                <a:avLst/>
              </a:prstGeom>
              <a:blipFill>
                <a:blip r:embed="rId3"/>
                <a:stretch>
                  <a:fillRect l="-501"/>
                </a:stretch>
              </a:blipFill>
            </p:spPr>
            <p:txBody>
              <a:bodyPr/>
              <a:lstStyle/>
              <a:p>
                <a:r>
                  <a:rPr lang="en-IN">
                    <a:noFill/>
                  </a:rPr>
                  <a:t> </a:t>
                </a:r>
              </a:p>
            </p:txBody>
          </p:sp>
        </mc:Fallback>
      </mc:AlternateContent>
      <p:pic>
        <p:nvPicPr>
          <p:cNvPr id="91" name="Google Shape;91;p18"/>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92" name="Google Shape;92;p18"/>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6</a:t>
            </a:r>
            <a:endParaRPr dirty="0">
              <a:solidFill>
                <a:schemeClr val="accent5"/>
              </a:solidFill>
            </a:endParaRPr>
          </a:p>
        </p:txBody>
      </p:sp>
      <p:pic>
        <p:nvPicPr>
          <p:cNvPr id="3" name="Picture 2">
            <a:extLst>
              <a:ext uri="{FF2B5EF4-FFF2-40B4-BE49-F238E27FC236}">
                <a16:creationId xmlns:a16="http://schemas.microsoft.com/office/drawing/2014/main" id="{785F7E96-DF41-499B-9CDB-E18695465D55}"/>
              </a:ext>
            </a:extLst>
          </p:cNvPr>
          <p:cNvPicPr>
            <a:picLocks noChangeAspect="1"/>
          </p:cNvPicPr>
          <p:nvPr/>
        </p:nvPicPr>
        <p:blipFill>
          <a:blip r:embed="rId5"/>
          <a:stretch>
            <a:fillRect/>
          </a:stretch>
        </p:blipFill>
        <p:spPr>
          <a:xfrm>
            <a:off x="311700" y="698031"/>
            <a:ext cx="4146000" cy="2409497"/>
          </a:xfrm>
          <a:prstGeom prst="rect">
            <a:avLst/>
          </a:prstGeom>
        </p:spPr>
      </p:pic>
      <p:pic>
        <p:nvPicPr>
          <p:cNvPr id="5" name="Picture 4">
            <a:extLst>
              <a:ext uri="{FF2B5EF4-FFF2-40B4-BE49-F238E27FC236}">
                <a16:creationId xmlns:a16="http://schemas.microsoft.com/office/drawing/2014/main" id="{71A10550-D162-484E-9B80-22F11BFAD617}"/>
              </a:ext>
            </a:extLst>
          </p:cNvPr>
          <p:cNvPicPr>
            <a:picLocks noChangeAspect="1"/>
          </p:cNvPicPr>
          <p:nvPr/>
        </p:nvPicPr>
        <p:blipFill>
          <a:blip r:embed="rId6"/>
          <a:stretch>
            <a:fillRect/>
          </a:stretch>
        </p:blipFill>
        <p:spPr>
          <a:xfrm>
            <a:off x="4572000" y="698031"/>
            <a:ext cx="4260300" cy="2409497"/>
          </a:xfrm>
          <a:prstGeom prst="rect">
            <a:avLst/>
          </a:prstGeom>
        </p:spPr>
      </p:pic>
      <p:sp>
        <p:nvSpPr>
          <p:cNvPr id="6" name="TextBox 5">
            <a:extLst>
              <a:ext uri="{FF2B5EF4-FFF2-40B4-BE49-F238E27FC236}">
                <a16:creationId xmlns:a16="http://schemas.microsoft.com/office/drawing/2014/main" id="{4E057608-539B-4F00-9492-9423CD565CA5}"/>
              </a:ext>
            </a:extLst>
          </p:cNvPr>
          <p:cNvSpPr txBox="1"/>
          <p:nvPr/>
        </p:nvSpPr>
        <p:spPr>
          <a:xfrm>
            <a:off x="311700" y="3273924"/>
            <a:ext cx="4146000" cy="461665"/>
          </a:xfrm>
          <a:prstGeom prst="rect">
            <a:avLst/>
          </a:prstGeom>
          <a:noFill/>
        </p:spPr>
        <p:txBody>
          <a:bodyPr wrap="square" rtlCol="0">
            <a:spAutoFit/>
          </a:bodyPr>
          <a:lstStyle/>
          <a:p>
            <a:pPr algn="ctr"/>
            <a:r>
              <a:rPr lang="en-IN" sz="1200" dirty="0">
                <a:latin typeface="Trebuchet MS" panose="020B0603020202020204" pitchFamily="34" charset="0"/>
              </a:rPr>
              <a:t>Case 1: Patient effort is sufficient to follow the trajectory</a:t>
            </a:r>
          </a:p>
        </p:txBody>
      </p:sp>
      <p:sp>
        <p:nvSpPr>
          <p:cNvPr id="10" name="TextBox 9">
            <a:extLst>
              <a:ext uri="{FF2B5EF4-FFF2-40B4-BE49-F238E27FC236}">
                <a16:creationId xmlns:a16="http://schemas.microsoft.com/office/drawing/2014/main" id="{1E524367-F597-4934-98BF-9448D992C510}"/>
              </a:ext>
            </a:extLst>
          </p:cNvPr>
          <p:cNvSpPr txBox="1"/>
          <p:nvPr/>
        </p:nvSpPr>
        <p:spPr>
          <a:xfrm>
            <a:off x="4572000" y="3224512"/>
            <a:ext cx="3971925" cy="461665"/>
          </a:xfrm>
          <a:prstGeom prst="rect">
            <a:avLst/>
          </a:prstGeom>
          <a:noFill/>
        </p:spPr>
        <p:txBody>
          <a:bodyPr wrap="square" rtlCol="0">
            <a:spAutoFit/>
          </a:bodyPr>
          <a:lstStyle/>
          <a:p>
            <a:pPr algn="ctr"/>
            <a:r>
              <a:rPr lang="en-IN" sz="1200" dirty="0">
                <a:latin typeface="Trebuchet MS" panose="020B0603020202020204" pitchFamily="34" charset="0"/>
              </a:rPr>
              <a:t> Case 2: A random noise is added as a disturbance to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7" name="Google Shape;97;p19"/>
              <p:cNvSpPr txBox="1">
                <a:spLocks noGrp="1"/>
              </p:cNvSpPr>
              <p:nvPr>
                <p:ph type="body" idx="1"/>
              </p:nvPr>
            </p:nvSpPr>
            <p:spPr>
              <a:xfrm>
                <a:off x="232171" y="246162"/>
                <a:ext cx="8679657" cy="4229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US" sz="1765" b="1" dirty="0">
                    <a:solidFill>
                      <a:schemeClr val="accent5"/>
                    </a:solidFill>
                    <a:latin typeface="Trebuchet MS" panose="020B0603020202020204" pitchFamily="34" charset="0"/>
                  </a:rPr>
                  <a:t>Insights / Interim Conclusions / Discussion:</a:t>
                </a:r>
                <a:endParaRPr lang="en-US" sz="1600" dirty="0">
                  <a:solidFill>
                    <a:srgbClr val="000000"/>
                  </a:solidFill>
                  <a:latin typeface="Trebuchet MS" panose="020B0603020202020204" pitchFamily="34" charset="0"/>
                </a:endParaRPr>
              </a:p>
              <a:p>
                <a:pPr marL="0" lvl="0" indent="0" algn="l" rtl="0">
                  <a:lnSpc>
                    <a:spcPct val="100000"/>
                  </a:lnSpc>
                  <a:spcBef>
                    <a:spcPts val="1200"/>
                  </a:spcBef>
                  <a:spcAft>
                    <a:spcPts val="0"/>
                  </a:spcAft>
                  <a:buNone/>
                </a:pPr>
                <a:r>
                  <a:rPr lang="en-US" sz="1600" dirty="0">
                    <a:solidFill>
                      <a:srgbClr val="000000"/>
                    </a:solidFill>
                    <a:latin typeface="Trebuchet MS" panose="020B0603020202020204" pitchFamily="34" charset="0"/>
                  </a:rPr>
                  <a:t>Upon modelling the system in Simulink (including both the steps), the values of </a:t>
                </a:r>
                <a14:m>
                  <m:oMath xmlns:m="http://schemas.openxmlformats.org/officeDocument/2006/math">
                    <m:sSub>
                      <m:sSubPr>
                        <m:ctrlPr>
                          <a:rPr lang="en-IN" sz="1600" b="0" i="1" smtClean="0">
                            <a:solidFill>
                              <a:srgbClr val="000000"/>
                            </a:solidFill>
                            <a:latin typeface="Cambria Math" panose="02040503050406030204" pitchFamily="18" charset="0"/>
                          </a:rPr>
                        </m:ctrlPr>
                      </m:sSubPr>
                      <m:e>
                        <m:r>
                          <a:rPr lang="en-IN" sz="1600" b="0" i="1" smtClean="0">
                            <a:solidFill>
                              <a:srgbClr val="000000"/>
                            </a:solidFill>
                            <a:latin typeface="Cambria Math" panose="02040503050406030204" pitchFamily="18" charset="0"/>
                          </a:rPr>
                          <m:t>𝐾</m:t>
                        </m:r>
                      </m:e>
                      <m:sub>
                        <m:r>
                          <a:rPr lang="en-IN" sz="1600" b="0" i="1" smtClean="0">
                            <a:solidFill>
                              <a:srgbClr val="000000"/>
                            </a:solidFill>
                            <a:latin typeface="Cambria Math" panose="02040503050406030204" pitchFamily="18" charset="0"/>
                          </a:rPr>
                          <m:t>𝑝</m:t>
                        </m:r>
                      </m:sub>
                    </m:sSub>
                  </m:oMath>
                </a14:m>
                <a:r>
                  <a:rPr lang="en-US" sz="1600" dirty="0">
                    <a:solidFill>
                      <a:srgbClr val="000000"/>
                    </a:solidFill>
                    <a:latin typeface="Trebuchet MS" panose="020B0603020202020204" pitchFamily="34" charset="0"/>
                  </a:rPr>
                  <a:t> and </a:t>
                </a:r>
                <a14:m>
                  <m:oMath xmlns:m="http://schemas.openxmlformats.org/officeDocument/2006/math">
                    <m:sSub>
                      <m:sSubPr>
                        <m:ctrlPr>
                          <a:rPr lang="en-IN"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𝐾</m:t>
                        </m:r>
                      </m:e>
                      <m:sub>
                        <m:r>
                          <a:rPr lang="en-IN" sz="1600" b="0" i="1" smtClean="0">
                            <a:solidFill>
                              <a:srgbClr val="000000"/>
                            </a:solidFill>
                            <a:latin typeface="Cambria Math" panose="02040503050406030204" pitchFamily="18" charset="0"/>
                          </a:rPr>
                          <m:t>𝑑</m:t>
                        </m:r>
                      </m:sub>
                    </m:sSub>
                  </m:oMath>
                </a14:m>
                <a:r>
                  <a:rPr lang="en-US" sz="1600" dirty="0">
                    <a:solidFill>
                      <a:srgbClr val="000000"/>
                    </a:solidFill>
                    <a:latin typeface="Trebuchet MS" panose="020B0603020202020204" pitchFamily="34" charset="0"/>
                  </a:rPr>
                  <a:t> are 13 and 25 respectively. The values need not to be changed when the patient is capable of applying the required effort and are constant throughout.</a:t>
                </a:r>
              </a:p>
              <a:p>
                <a:pPr marL="0" lvl="0" indent="0" algn="l" rtl="0">
                  <a:lnSpc>
                    <a:spcPct val="100000"/>
                  </a:lnSpc>
                  <a:spcBef>
                    <a:spcPts val="1200"/>
                  </a:spcBef>
                  <a:spcAft>
                    <a:spcPts val="0"/>
                  </a:spcAft>
                  <a:buNone/>
                </a:pPr>
                <a:r>
                  <a:rPr lang="en-US" sz="1600" dirty="0">
                    <a:solidFill>
                      <a:srgbClr val="000000"/>
                    </a:solidFill>
                    <a:latin typeface="Trebuchet MS" panose="020B0603020202020204" pitchFamily="34" charset="0"/>
                  </a:rPr>
                  <a:t>In continuation of steps 1 and 2, further analysis requires the treatment of patient torque as a “black box”. Therefore, we do not know the exact patient effort applied or the lead/lag of the patient effort from the desired patient torque.</a:t>
                </a:r>
              </a:p>
              <a:p>
                <a:pPr marL="0" lvl="0" indent="0" algn="l" rtl="0">
                  <a:lnSpc>
                    <a:spcPct val="100000"/>
                  </a:lnSpc>
                  <a:spcBef>
                    <a:spcPts val="1200"/>
                  </a:spcBef>
                  <a:spcAft>
                    <a:spcPts val="0"/>
                  </a:spcAft>
                  <a:buNone/>
                </a:pPr>
                <a:r>
                  <a:rPr lang="en-US" sz="1600" dirty="0">
                    <a:solidFill>
                      <a:srgbClr val="000000"/>
                    </a:solidFill>
                    <a:latin typeface="Trebuchet MS" panose="020B0603020202020204" pitchFamily="34" charset="0"/>
                  </a:rPr>
                  <a:t>In that case, we can extend the rationale behind step-2 to measure the patient effort.</a:t>
                </a:r>
              </a:p>
              <a:p>
                <a:pPr marL="0" lvl="0" indent="0" algn="l" rtl="0">
                  <a:lnSpc>
                    <a:spcPct val="100000"/>
                  </a:lnSpc>
                  <a:spcBef>
                    <a:spcPts val="1200"/>
                  </a:spcBef>
                  <a:spcAft>
                    <a:spcPts val="0"/>
                  </a:spcAft>
                  <a:buNone/>
                </a:pPr>
                <a:r>
                  <a:rPr lang="en-US" sz="1600" dirty="0">
                    <a:solidFill>
                      <a:srgbClr val="000000"/>
                    </a:solidFill>
                    <a:latin typeface="Trebuchet MS" panose="020B0603020202020204" pitchFamily="34" charset="0"/>
                  </a:rPr>
                  <a:t>Consider the disturbance added in step-2 and determine the actual trajectory of the overall system. Determine the motor torque from the control law. Since the overall dynamics incorporates the motor torque and the patient torque, and since the motor torque and actual trajectory is known, one can find the unknown patient torque from the dynamic equations of motion.</a:t>
                </a:r>
                <a:endParaRPr sz="1600" b="1" dirty="0">
                  <a:solidFill>
                    <a:srgbClr val="000000"/>
                  </a:solidFill>
                  <a:latin typeface="Trebuchet MS" panose="020B0603020202020204" pitchFamily="34" charset="0"/>
                </a:endParaRPr>
              </a:p>
            </p:txBody>
          </p:sp>
        </mc:Choice>
        <mc:Fallback xmlns="">
          <p:sp>
            <p:nvSpPr>
              <p:cNvPr id="97" name="Google Shape;97;p19"/>
              <p:cNvSpPr txBox="1">
                <a:spLocks noGrp="1" noRot="1" noChangeAspect="1" noMove="1" noResize="1" noEditPoints="1" noAdjustHandles="1" noChangeArrowheads="1" noChangeShapeType="1" noTextEdit="1"/>
              </p:cNvSpPr>
              <p:nvPr>
                <p:ph type="body" idx="1"/>
              </p:nvPr>
            </p:nvSpPr>
            <p:spPr>
              <a:xfrm>
                <a:off x="232171" y="246162"/>
                <a:ext cx="8679657" cy="4229100"/>
              </a:xfrm>
              <a:prstGeom prst="rect">
                <a:avLst/>
              </a:prstGeom>
              <a:blipFill>
                <a:blip r:embed="rId3"/>
                <a:stretch>
                  <a:fillRect l="-492" r="-1053"/>
                </a:stretch>
              </a:blipFill>
            </p:spPr>
            <p:txBody>
              <a:bodyPr/>
              <a:lstStyle/>
              <a:p>
                <a:r>
                  <a:rPr lang="en-IN">
                    <a:noFill/>
                  </a:rPr>
                  <a:t> </a:t>
                </a:r>
              </a:p>
            </p:txBody>
          </p:sp>
        </mc:Fallback>
      </mc:AlternateContent>
      <p:pic>
        <p:nvPicPr>
          <p:cNvPr id="98" name="Google Shape;98;p19"/>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99" name="Google Shape;99;p19"/>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7</a:t>
            </a:r>
            <a:endParaRPr dirty="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4" name="Google Shape;104;p20"/>
              <p:cNvSpPr txBox="1">
                <a:spLocks noGrp="1"/>
              </p:cNvSpPr>
              <p:nvPr>
                <p:ph type="body" idx="1"/>
              </p:nvPr>
            </p:nvSpPr>
            <p:spPr>
              <a:xfrm>
                <a:off x="335756" y="80075"/>
                <a:ext cx="8579644" cy="3687819"/>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IN" sz="1600" b="1" dirty="0">
                    <a:solidFill>
                      <a:schemeClr val="accent5"/>
                    </a:solidFill>
                    <a:latin typeface="Trebuchet MS" panose="020B0603020202020204" pitchFamily="34" charset="0"/>
                  </a:rPr>
                  <a:t>APPENDIX:</a:t>
                </a:r>
              </a:p>
              <a:p>
                <a:pPr marL="0" lvl="0" indent="0">
                  <a:lnSpc>
                    <a:spcPct val="95000"/>
                  </a:lnSpc>
                  <a:spcBef>
                    <a:spcPts val="1200"/>
                  </a:spcBef>
                  <a:buSzPts val="1018"/>
                  <a:buNone/>
                </a:pPr>
                <a:r>
                  <a:rPr lang="en-IN" sz="1600" dirty="0">
                    <a:solidFill>
                      <a:schemeClr val="dk1"/>
                    </a:solidFill>
                    <a:latin typeface="Trebuchet MS" panose="020B0603020202020204" pitchFamily="34" charset="0"/>
                  </a:rPr>
                  <a:t>Control Law: </a:t>
                </a:r>
                <a14:m>
                  <m:oMath xmlns:m="http://schemas.openxmlformats.org/officeDocument/2006/math">
                    <m:r>
                      <a:rPr lang="en-US" sz="1600" b="0" i="1" smtClean="0">
                        <a:solidFill>
                          <a:schemeClr val="dk1"/>
                        </a:solidFill>
                        <a:latin typeface="Cambria Math" panose="02040503050406030204" pitchFamily="18" charset="0"/>
                      </a:rPr>
                      <m:t>𝜏</m:t>
                    </m:r>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𝐾</m:t>
                    </m:r>
                    <m:d>
                      <m:dPr>
                        <m:ctrlPr>
                          <a:rPr lang="en-US" sz="1600" b="0" i="1" smtClean="0">
                            <a:solidFill>
                              <a:schemeClr val="dk1"/>
                            </a:solidFill>
                            <a:latin typeface="Cambria Math" panose="02040503050406030204" pitchFamily="18" charset="0"/>
                          </a:rPr>
                        </m:ctrlPr>
                      </m:dPr>
                      <m:e>
                        <m:sSub>
                          <m:sSubPr>
                            <m:ctrlPr>
                              <a:rPr lang="en-US" sz="1600" b="0" i="1" smtClean="0">
                                <a:solidFill>
                                  <a:schemeClr val="dk1"/>
                                </a:solidFill>
                                <a:latin typeface="Cambria Math" panose="02040503050406030204" pitchFamily="18" charset="0"/>
                              </a:rPr>
                            </m:ctrlPr>
                          </m:sSubPr>
                          <m:e>
                            <m:r>
                              <a:rPr lang="en-US" sz="1600" b="0" i="1" smtClean="0">
                                <a:solidFill>
                                  <a:schemeClr val="dk1"/>
                                </a:solidFill>
                                <a:latin typeface="Cambria Math" panose="02040503050406030204" pitchFamily="18" charset="0"/>
                              </a:rPr>
                              <m:t>𝑞</m:t>
                            </m:r>
                          </m:e>
                          <m:sub>
                            <m:r>
                              <a:rPr lang="en-US" sz="1600" b="0" i="1" smtClean="0">
                                <a:solidFill>
                                  <a:schemeClr val="dk1"/>
                                </a:solidFill>
                                <a:latin typeface="Cambria Math" panose="02040503050406030204" pitchFamily="18" charset="0"/>
                              </a:rPr>
                              <m:t>𝑑</m:t>
                            </m:r>
                          </m:sub>
                        </m:sSub>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𝑞</m:t>
                        </m:r>
                      </m:e>
                    </m:d>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𝐷</m:t>
                    </m:r>
                    <m:d>
                      <m:dPr>
                        <m:ctrlPr>
                          <a:rPr lang="en-US" sz="1600" b="0" i="1" smtClean="0">
                            <a:solidFill>
                              <a:schemeClr val="dk1"/>
                            </a:solidFill>
                            <a:latin typeface="Cambria Math" panose="02040503050406030204" pitchFamily="18" charset="0"/>
                          </a:rPr>
                        </m:ctrlPr>
                      </m:dPr>
                      <m:e>
                        <m:acc>
                          <m:accPr>
                            <m:chr m:val="̇"/>
                            <m:ctrlPr>
                              <a:rPr lang="en-US" sz="1600" b="0" i="1" smtClean="0">
                                <a:solidFill>
                                  <a:schemeClr val="dk1"/>
                                </a:solidFill>
                                <a:latin typeface="Cambria Math" panose="02040503050406030204" pitchFamily="18" charset="0"/>
                              </a:rPr>
                            </m:ctrlPr>
                          </m:accPr>
                          <m:e>
                            <m:sSub>
                              <m:sSubPr>
                                <m:ctrlPr>
                                  <a:rPr lang="en-US" sz="1600" b="0" i="1" smtClean="0">
                                    <a:solidFill>
                                      <a:schemeClr val="dk1"/>
                                    </a:solidFill>
                                    <a:latin typeface="Cambria Math" panose="02040503050406030204" pitchFamily="18" charset="0"/>
                                  </a:rPr>
                                </m:ctrlPr>
                              </m:sSubPr>
                              <m:e>
                                <m:r>
                                  <a:rPr lang="en-US" sz="1600" b="0" i="1" smtClean="0">
                                    <a:solidFill>
                                      <a:schemeClr val="dk1"/>
                                    </a:solidFill>
                                    <a:latin typeface="Cambria Math" panose="02040503050406030204" pitchFamily="18" charset="0"/>
                                  </a:rPr>
                                  <m:t>𝑞</m:t>
                                </m:r>
                              </m:e>
                              <m:sub>
                                <m:r>
                                  <a:rPr lang="en-US" sz="1600" b="0" i="1" smtClean="0">
                                    <a:solidFill>
                                      <a:schemeClr val="dk1"/>
                                    </a:solidFill>
                                    <a:latin typeface="Cambria Math" panose="02040503050406030204" pitchFamily="18" charset="0"/>
                                  </a:rPr>
                                  <m:t>𝑑</m:t>
                                </m:r>
                              </m:sub>
                            </m:sSub>
                          </m:e>
                        </m:acc>
                        <m:r>
                          <a:rPr lang="en-US" sz="1600" b="0" i="1" smtClean="0">
                            <a:solidFill>
                              <a:schemeClr val="dk1"/>
                            </a:solidFill>
                            <a:latin typeface="Cambria Math" panose="02040503050406030204" pitchFamily="18" charset="0"/>
                          </a:rPr>
                          <m:t>−</m:t>
                        </m:r>
                        <m:acc>
                          <m:accPr>
                            <m:chr m:val="̇"/>
                            <m:ctrlPr>
                              <a:rPr lang="en-US" sz="1600" b="0" i="1" smtClean="0">
                                <a:solidFill>
                                  <a:schemeClr val="dk1"/>
                                </a:solidFill>
                                <a:latin typeface="Cambria Math" panose="02040503050406030204" pitchFamily="18" charset="0"/>
                              </a:rPr>
                            </m:ctrlPr>
                          </m:accPr>
                          <m:e>
                            <m:r>
                              <a:rPr lang="en-US" sz="1600" b="0" i="1" smtClean="0">
                                <a:solidFill>
                                  <a:schemeClr val="dk1"/>
                                </a:solidFill>
                                <a:latin typeface="Cambria Math" panose="02040503050406030204" pitchFamily="18" charset="0"/>
                              </a:rPr>
                              <m:t>𝑞</m:t>
                            </m:r>
                          </m:e>
                        </m:acc>
                      </m:e>
                    </m:d>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𝑀</m:t>
                    </m:r>
                    <m:d>
                      <m:dPr>
                        <m:ctrlPr>
                          <a:rPr lang="en-US" sz="1600" b="0" i="1" smtClean="0">
                            <a:solidFill>
                              <a:schemeClr val="dk1"/>
                            </a:solidFill>
                            <a:latin typeface="Cambria Math" panose="02040503050406030204" pitchFamily="18" charset="0"/>
                          </a:rPr>
                        </m:ctrlPr>
                      </m:dPr>
                      <m:e>
                        <m:r>
                          <a:rPr lang="en-US" sz="1600" b="0" i="1" smtClean="0">
                            <a:solidFill>
                              <a:schemeClr val="dk1"/>
                            </a:solidFill>
                            <a:latin typeface="Cambria Math" panose="02040503050406030204" pitchFamily="18" charset="0"/>
                          </a:rPr>
                          <m:t>𝑞</m:t>
                        </m:r>
                      </m:e>
                    </m:d>
                    <m:acc>
                      <m:accPr>
                        <m:chr m:val="̈"/>
                        <m:ctrlPr>
                          <a:rPr lang="en-US" sz="1600" b="0" i="1" smtClean="0">
                            <a:solidFill>
                              <a:schemeClr val="dk1"/>
                            </a:solidFill>
                            <a:latin typeface="Cambria Math" panose="02040503050406030204" pitchFamily="18" charset="0"/>
                          </a:rPr>
                        </m:ctrlPr>
                      </m:accPr>
                      <m:e>
                        <m:sSub>
                          <m:sSubPr>
                            <m:ctrlPr>
                              <a:rPr lang="en-US" sz="1600" b="0" i="1" smtClean="0">
                                <a:solidFill>
                                  <a:schemeClr val="dk1"/>
                                </a:solidFill>
                                <a:latin typeface="Cambria Math" panose="02040503050406030204" pitchFamily="18" charset="0"/>
                              </a:rPr>
                            </m:ctrlPr>
                          </m:sSubPr>
                          <m:e>
                            <m:r>
                              <a:rPr lang="en-US" sz="1600" b="0" i="1" smtClean="0">
                                <a:solidFill>
                                  <a:schemeClr val="dk1"/>
                                </a:solidFill>
                                <a:latin typeface="Cambria Math" panose="02040503050406030204" pitchFamily="18" charset="0"/>
                              </a:rPr>
                              <m:t>𝑞</m:t>
                            </m:r>
                          </m:e>
                          <m:sub>
                            <m:r>
                              <a:rPr lang="en-US" sz="1600" b="0" i="1" smtClean="0">
                                <a:solidFill>
                                  <a:schemeClr val="dk1"/>
                                </a:solidFill>
                                <a:latin typeface="Cambria Math" panose="02040503050406030204" pitchFamily="18" charset="0"/>
                              </a:rPr>
                              <m:t>𝑑</m:t>
                            </m:r>
                          </m:sub>
                        </m:sSub>
                      </m:e>
                    </m:acc>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𝐶</m:t>
                    </m:r>
                    <m:d>
                      <m:dPr>
                        <m:ctrlPr>
                          <a:rPr lang="en-US" sz="1600" b="0" i="1" smtClean="0">
                            <a:solidFill>
                              <a:schemeClr val="dk1"/>
                            </a:solidFill>
                            <a:latin typeface="Cambria Math" panose="02040503050406030204" pitchFamily="18" charset="0"/>
                          </a:rPr>
                        </m:ctrlPr>
                      </m:dPr>
                      <m:e>
                        <m:r>
                          <a:rPr lang="en-US" sz="1600" b="0" i="1" smtClean="0">
                            <a:solidFill>
                              <a:schemeClr val="dk1"/>
                            </a:solidFill>
                            <a:latin typeface="Cambria Math" panose="02040503050406030204" pitchFamily="18" charset="0"/>
                          </a:rPr>
                          <m:t>𝑞</m:t>
                        </m:r>
                        <m:r>
                          <a:rPr lang="en-US" sz="1600" b="0" i="1" smtClean="0">
                            <a:solidFill>
                              <a:schemeClr val="dk1"/>
                            </a:solidFill>
                            <a:latin typeface="Cambria Math" panose="02040503050406030204" pitchFamily="18" charset="0"/>
                          </a:rPr>
                          <m:t>,</m:t>
                        </m:r>
                        <m:acc>
                          <m:accPr>
                            <m:chr m:val="̇"/>
                            <m:ctrlPr>
                              <a:rPr lang="en-US" sz="1600" b="0" i="1" smtClean="0">
                                <a:solidFill>
                                  <a:schemeClr val="dk1"/>
                                </a:solidFill>
                                <a:latin typeface="Cambria Math" panose="02040503050406030204" pitchFamily="18" charset="0"/>
                              </a:rPr>
                            </m:ctrlPr>
                          </m:accPr>
                          <m:e>
                            <m:r>
                              <a:rPr lang="en-US" sz="1600" b="0" i="1" smtClean="0">
                                <a:solidFill>
                                  <a:schemeClr val="dk1"/>
                                </a:solidFill>
                                <a:latin typeface="Cambria Math" panose="02040503050406030204" pitchFamily="18" charset="0"/>
                              </a:rPr>
                              <m:t>𝑞</m:t>
                            </m:r>
                          </m:e>
                        </m:acc>
                      </m:e>
                    </m:d>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𝑔</m:t>
                    </m:r>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𝑞</m:t>
                    </m:r>
                    <m:r>
                      <a:rPr lang="en-US" sz="1600" b="0" i="1" smtClean="0">
                        <a:solidFill>
                          <a:schemeClr val="dk1"/>
                        </a:solidFill>
                        <a:latin typeface="Cambria Math" panose="02040503050406030204" pitchFamily="18" charset="0"/>
                      </a:rPr>
                      <m:t>)</m:t>
                    </m:r>
                  </m:oMath>
                </a14:m>
                <a:endParaRPr lang="en-US" sz="1600" b="1" dirty="0">
                  <a:solidFill>
                    <a:srgbClr val="000000"/>
                  </a:solidFill>
                  <a:latin typeface="Trebuchet MS" panose="020B0603020202020204" pitchFamily="34" charset="0"/>
                </a:endParaRPr>
              </a:p>
              <a:p>
                <a:pPr marL="0" lvl="0" indent="0">
                  <a:lnSpc>
                    <a:spcPct val="95000"/>
                  </a:lnSpc>
                  <a:spcBef>
                    <a:spcPts val="1200"/>
                  </a:spcBef>
                  <a:buSzPts val="1018"/>
                  <a:buNone/>
                </a:pPr>
                <a:r>
                  <a:rPr lang="en-IN" sz="1600" dirty="0">
                    <a:solidFill>
                      <a:srgbClr val="000000"/>
                    </a:solidFill>
                    <a:latin typeface="Trebuchet MS" panose="020B0603020202020204" pitchFamily="34" charset="0"/>
                  </a:rPr>
                  <a:t>Where,</a:t>
                </a:r>
              </a:p>
              <a:p>
                <a:pPr marL="0" lvl="0" indent="0">
                  <a:lnSpc>
                    <a:spcPct val="150000"/>
                  </a:lnSpc>
                  <a:spcBef>
                    <a:spcPts val="1200"/>
                  </a:spcBef>
                  <a:buSzPts val="1018"/>
                  <a:buNone/>
                </a:pPr>
                <a14:m>
                  <m:oMathPara xmlns:m="http://schemas.openxmlformats.org/officeDocument/2006/math">
                    <m:oMathParaPr>
                      <m:jc m:val="centerGroup"/>
                    </m:oMathParaPr>
                    <m:oMath xmlns:m="http://schemas.openxmlformats.org/officeDocument/2006/math">
                      <m:r>
                        <a:rPr lang="en-US" sz="1600" b="0" i="1" smtClean="0">
                          <a:solidFill>
                            <a:srgbClr val="000000"/>
                          </a:solidFill>
                          <a:latin typeface="Cambria Math" panose="02040503050406030204" pitchFamily="18" charset="0"/>
                        </a:rPr>
                        <m:t>𝑀</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𝑞</m:t>
                          </m:r>
                        </m:e>
                      </m:d>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𝐼𝑛𝑒𝑟𝑡𝑖𝑎</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𝑀𝑎𝑡𝑟𝑖𝑥</m:t>
                      </m:r>
                    </m:oMath>
                  </m:oMathPara>
                </a14:m>
                <a:endParaRPr lang="en-IN" sz="1600" dirty="0">
                  <a:solidFill>
                    <a:srgbClr val="000000"/>
                  </a:solidFill>
                  <a:latin typeface="Trebuchet MS" panose="020B0603020202020204" pitchFamily="34" charset="0"/>
                </a:endParaRPr>
              </a:p>
              <a:p>
                <a:pPr marL="0" lvl="0" indent="0" algn="ctr">
                  <a:lnSpc>
                    <a:spcPct val="150000"/>
                  </a:lnSpc>
                  <a:spcBef>
                    <a:spcPts val="1200"/>
                  </a:spcBef>
                  <a:buSzPts val="1018"/>
                  <a:buNone/>
                </a:pPr>
                <a14:m>
                  <m:oMathPara xmlns:m="http://schemas.openxmlformats.org/officeDocument/2006/math">
                    <m:oMathParaPr>
                      <m:jc m:val="center"/>
                    </m:oMathParaPr>
                    <m:oMath xmlns:m="http://schemas.openxmlformats.org/officeDocument/2006/math">
                      <m:r>
                        <a:rPr lang="en-US" sz="1600" b="0" i="1" smtClean="0">
                          <a:solidFill>
                            <a:srgbClr val="000000"/>
                          </a:solidFill>
                          <a:latin typeface="Cambria Math" panose="02040503050406030204" pitchFamily="18" charset="0"/>
                        </a:rPr>
                        <m:t>𝐶</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𝑞</m:t>
                          </m:r>
                          <m:r>
                            <a:rPr lang="en-US" sz="1600" b="0" i="1" smtClean="0">
                              <a:solidFill>
                                <a:srgbClr val="000000"/>
                              </a:solidFill>
                              <a:latin typeface="Cambria Math" panose="02040503050406030204" pitchFamily="18" charset="0"/>
                            </a:rPr>
                            <m:t>,</m:t>
                          </m:r>
                          <m:acc>
                            <m:accPr>
                              <m:chr m:val="̇"/>
                              <m:ctrlPr>
                                <a:rPr lang="en-US" sz="1600" b="0" i="1" smtClean="0">
                                  <a:solidFill>
                                    <a:srgbClr val="000000"/>
                                  </a:solidFill>
                                  <a:latin typeface="Cambria Math" panose="02040503050406030204" pitchFamily="18" charset="0"/>
                                </a:rPr>
                              </m:ctrlPr>
                            </m:accPr>
                            <m:e>
                              <m:r>
                                <a:rPr lang="en-US" sz="1600" b="0" i="1" smtClean="0">
                                  <a:solidFill>
                                    <a:srgbClr val="000000"/>
                                  </a:solidFill>
                                  <a:latin typeface="Cambria Math" panose="02040503050406030204" pitchFamily="18" charset="0"/>
                                </a:rPr>
                                <m:t>𝑞</m:t>
                              </m:r>
                            </m:e>
                          </m:acc>
                        </m:e>
                      </m:d>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𝐶𝑜𝑟𝑖𝑜𝑙𝑖𝑠</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𝑇𝑒𝑟𝑚𝑠</m:t>
                      </m:r>
                    </m:oMath>
                    <m:oMath xmlns:m="http://schemas.openxmlformats.org/officeDocument/2006/math">
                      <m:r>
                        <a:rPr lang="en-US" sz="1600" b="0" i="1" smtClean="0">
                          <a:solidFill>
                            <a:srgbClr val="000000"/>
                          </a:solidFill>
                          <a:latin typeface="Cambria Math" panose="02040503050406030204" pitchFamily="18" charset="0"/>
                        </a:rPr>
                        <m:t>𝑔</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𝑞</m:t>
                          </m:r>
                        </m:e>
                      </m:d>
                      <m:r>
                        <a:rPr lang="en-US" sz="1600" b="0" i="1" smtClean="0">
                          <a:solidFill>
                            <a:srgbClr val="000000"/>
                          </a:solidFill>
                          <a:latin typeface="Cambria Math" panose="02040503050406030204" pitchFamily="18" charset="0"/>
                        </a:rPr>
                        <m:t>=</m:t>
                      </m:r>
                      <m:f>
                        <m:fPr>
                          <m:ctrlPr>
                            <a:rPr lang="en-US" sz="1600" b="0" i="1" smtClean="0">
                              <a:solidFill>
                                <a:srgbClr val="000000"/>
                              </a:solidFill>
                              <a:latin typeface="Cambria Math" panose="02040503050406030204" pitchFamily="18" charset="0"/>
                            </a:rPr>
                          </m:ctrlPr>
                        </m:fPr>
                        <m:num>
                          <m:r>
                            <a:rPr lang="en-US" sz="1600" b="0" i="1" smtClean="0">
                              <a:solidFill>
                                <a:srgbClr val="000000"/>
                              </a:solidFill>
                              <a:latin typeface="Cambria Math" panose="02040503050406030204" pitchFamily="18" charset="0"/>
                            </a:rPr>
                            <m:t>𝑚𝑔𝑙</m:t>
                          </m:r>
                        </m:num>
                        <m:den>
                          <m:r>
                            <a:rPr lang="en-US" sz="1600" b="0" i="1" smtClean="0">
                              <a:solidFill>
                                <a:srgbClr val="000000"/>
                              </a:solidFill>
                              <a:latin typeface="Cambria Math" panose="02040503050406030204" pitchFamily="18" charset="0"/>
                            </a:rPr>
                            <m:t>2</m:t>
                          </m:r>
                        </m:den>
                      </m:f>
                      <m:func>
                        <m:funcPr>
                          <m:ctrlPr>
                            <a:rPr lang="en-US" sz="1600" b="0" i="1" smtClean="0">
                              <a:solidFill>
                                <a:srgbClr val="000000"/>
                              </a:solidFill>
                              <a:latin typeface="Cambria Math" panose="02040503050406030204" pitchFamily="18" charset="0"/>
                            </a:rPr>
                          </m:ctrlPr>
                        </m:funcPr>
                        <m:fName>
                          <m:r>
                            <m:rPr>
                              <m:sty m:val="p"/>
                            </m:rPr>
                            <a:rPr lang="en-US" sz="1600" b="0" i="0" smtClean="0">
                              <a:solidFill>
                                <a:srgbClr val="000000"/>
                              </a:solidFill>
                              <a:latin typeface="Cambria Math" panose="02040503050406030204" pitchFamily="18" charset="0"/>
                            </a:rPr>
                            <m:t>sin</m:t>
                          </m:r>
                        </m:fName>
                        <m:e>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𝑞</m:t>
                              </m:r>
                            </m:e>
                          </m:d>
                        </m:e>
                      </m:func>
                    </m:oMath>
                    <m:oMath xmlns:m="http://schemas.openxmlformats.org/officeDocument/2006/math">
                      <m:r>
                        <a:rPr lang="en-US" sz="1600" b="0" i="1" smtClean="0">
                          <a:solidFill>
                            <a:srgbClr val="000000"/>
                          </a:solidFill>
                          <a:latin typeface="Cambria Math" panose="02040503050406030204" pitchFamily="18" charset="0"/>
                        </a:rPr>
                        <m:t>𝐾</m:t>
                      </m:r>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𝑆𝑡𝑖𝑓𝑓𝑛𝑒𝑠𝑠</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𝐶𝑜𝑒𝑓𝑓𝑖𝑐𝑖𝑒𝑛𝑡</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𝑀𝑎𝑡𝑟𝑖𝑥</m:t>
                      </m:r>
                    </m:oMath>
                    <m:oMath xmlns:m="http://schemas.openxmlformats.org/officeDocument/2006/math">
                      <m:r>
                        <a:rPr lang="en-US" sz="1600" b="0" i="1" smtClean="0">
                          <a:solidFill>
                            <a:srgbClr val="000000"/>
                          </a:solidFill>
                          <a:latin typeface="Cambria Math" panose="02040503050406030204" pitchFamily="18" charset="0"/>
                        </a:rPr>
                        <m:t>𝐷</m:t>
                      </m:r>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𝐷𝑎𝑚𝑝𝑖𝑛𝑔</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𝐶𝑜𝑒𝑓𝑓𝑖𝑐𝑖𝑒𝑛𝑡</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𝑀𝑎𝑡𝑟𝑖𝑥</m:t>
                      </m:r>
                    </m:oMath>
                  </m:oMathPara>
                </a14:m>
                <a:endParaRPr lang="en-US" sz="1600" dirty="0">
                  <a:solidFill>
                    <a:srgbClr val="000000"/>
                  </a:solidFill>
                  <a:latin typeface="Trebuchet MS" panose="020B0603020202020204" pitchFamily="34" charset="0"/>
                </a:endParaRPr>
              </a:p>
            </p:txBody>
          </p:sp>
        </mc:Choice>
        <mc:Fallback xmlns="">
          <p:sp>
            <p:nvSpPr>
              <p:cNvPr id="104" name="Google Shape;104;p20"/>
              <p:cNvSpPr txBox="1">
                <a:spLocks noGrp="1" noRot="1" noChangeAspect="1" noMove="1" noResize="1" noEditPoints="1" noAdjustHandles="1" noChangeArrowheads="1" noChangeShapeType="1" noTextEdit="1"/>
              </p:cNvSpPr>
              <p:nvPr>
                <p:ph type="body" idx="1"/>
              </p:nvPr>
            </p:nvSpPr>
            <p:spPr>
              <a:xfrm>
                <a:off x="335756" y="80075"/>
                <a:ext cx="8579644" cy="3687819"/>
              </a:xfrm>
              <a:prstGeom prst="rect">
                <a:avLst/>
              </a:prstGeom>
              <a:blipFill>
                <a:blip r:embed="rId3"/>
                <a:stretch>
                  <a:fillRect l="-284"/>
                </a:stretch>
              </a:blipFill>
              <a:ln w="9525" cap="flat" cmpd="sng">
                <a:solidFill>
                  <a:schemeClr val="lt1"/>
                </a:solidFill>
                <a:prstDash val="solid"/>
                <a:round/>
                <a:headEnd type="none" w="sm" len="sm"/>
                <a:tailEnd type="none" w="sm" len="sm"/>
              </a:ln>
            </p:spPr>
            <p:txBody>
              <a:bodyPr/>
              <a:lstStyle/>
              <a:p>
                <a:r>
                  <a:rPr lang="en-IN">
                    <a:noFill/>
                  </a:rPr>
                  <a:t> </a:t>
                </a:r>
              </a:p>
            </p:txBody>
          </p:sp>
        </mc:Fallback>
      </mc:AlternateContent>
      <p:pic>
        <p:nvPicPr>
          <p:cNvPr id="105" name="Google Shape;105;p20"/>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106" name="Google Shape;106;p20"/>
          <p:cNvSpPr txBox="1"/>
          <p:nvPr/>
        </p:nvSpPr>
        <p:spPr>
          <a:xfrm>
            <a:off x="4196081"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8</a:t>
            </a:r>
            <a:endParaRPr dirty="0">
              <a:solidFill>
                <a:schemeClr val="accent5"/>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7F4A542-5E51-4984-930A-FFC64DDB31C3}"/>
                  </a:ext>
                </a:extLst>
              </p:cNvPr>
              <p:cNvSpPr txBox="1"/>
              <p:nvPr/>
            </p:nvSpPr>
            <p:spPr>
              <a:xfrm>
                <a:off x="405756" y="3310399"/>
                <a:ext cx="7379494" cy="1552926"/>
              </a:xfrm>
              <a:prstGeom prst="rect">
                <a:avLst/>
              </a:prstGeom>
              <a:noFill/>
            </p:spPr>
            <p:txBody>
              <a:bodyPr wrap="square" rtlCol="0">
                <a:spAutoFit/>
              </a:bodyPr>
              <a:lstStyle/>
              <a:p>
                <a:pPr>
                  <a:lnSpc>
                    <a:spcPct val="150000"/>
                  </a:lnSpc>
                </a:pPr>
                <a:r>
                  <a:rPr lang="en-US" sz="1600" dirty="0">
                    <a:latin typeface="Trebuchet MS" panose="020B0603020202020204" pitchFamily="34" charset="0"/>
                  </a:rPr>
                  <a:t>The control law governs the motor torque through the control parameters. The proportional and derivative constants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𝑑</m:t>
                        </m:r>
                      </m:sub>
                    </m:sSub>
                  </m:oMath>
                </a14:m>
                <a:r>
                  <a:rPr lang="en-US" sz="1600" dirty="0">
                    <a:latin typeface="Trebuchet MS" panose="020B0603020202020204" pitchFamily="34" charset="0"/>
                  </a:rPr>
                  <a:t>) are equivalent to the stiffness and damping coefficient matrices (since there is only one link here). That means, the robot acts like a spring-mass-damper system.</a:t>
                </a:r>
                <a:endParaRPr lang="en-IN" sz="1600" dirty="0">
                  <a:latin typeface="Trebuchet MS" panose="020B0603020202020204" pitchFamily="34" charset="0"/>
                </a:endParaRPr>
              </a:p>
            </p:txBody>
          </p:sp>
        </mc:Choice>
        <mc:Fallback xmlns="">
          <p:sp>
            <p:nvSpPr>
              <p:cNvPr id="2" name="TextBox 1">
                <a:extLst>
                  <a:ext uri="{FF2B5EF4-FFF2-40B4-BE49-F238E27FC236}">
                    <a16:creationId xmlns:a16="http://schemas.microsoft.com/office/drawing/2014/main" id="{67F4A542-5E51-4984-930A-FFC64DDB31C3}"/>
                  </a:ext>
                </a:extLst>
              </p:cNvPr>
              <p:cNvSpPr txBox="1">
                <a:spLocks noRot="1" noChangeAspect="1" noMove="1" noResize="1" noEditPoints="1" noAdjustHandles="1" noChangeArrowheads="1" noChangeShapeType="1" noTextEdit="1"/>
              </p:cNvSpPr>
              <p:nvPr/>
            </p:nvSpPr>
            <p:spPr>
              <a:xfrm>
                <a:off x="405756" y="3310399"/>
                <a:ext cx="7379494" cy="1552926"/>
              </a:xfrm>
              <a:prstGeom prst="rect">
                <a:avLst/>
              </a:prstGeom>
              <a:blipFill>
                <a:blip r:embed="rId5"/>
                <a:stretch>
                  <a:fillRect l="-496" b="-3922"/>
                </a:stretch>
              </a:blipFill>
            </p:spPr>
            <p:txBody>
              <a:bodyPr/>
              <a:lstStyle/>
              <a:p>
                <a:r>
                  <a:rPr lang="en-IN">
                    <a:noFill/>
                  </a:rPr>
                  <a:t> </a:t>
                </a:r>
              </a:p>
            </p:txBody>
          </p:sp>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BC92071067E543B882DDA492E52F99" ma:contentTypeVersion="7" ma:contentTypeDescription="Create a new document." ma:contentTypeScope="" ma:versionID="0029e09f792bf684419e0f0b62e5e33b">
  <xsd:schema xmlns:xsd="http://www.w3.org/2001/XMLSchema" xmlns:xs="http://www.w3.org/2001/XMLSchema" xmlns:p="http://schemas.microsoft.com/office/2006/metadata/properties" xmlns:ns3="e4c55e2c-053d-46ed-84b9-287b1b30dba3" xmlns:ns4="812923d5-7256-42d5-9407-a31bd6945914" targetNamespace="http://schemas.microsoft.com/office/2006/metadata/properties" ma:root="true" ma:fieldsID="34b5efd6521ab3b6f125b9e5d69efd15" ns3:_="" ns4:_="">
    <xsd:import namespace="e4c55e2c-053d-46ed-84b9-287b1b30dba3"/>
    <xsd:import namespace="812923d5-7256-42d5-9407-a31bd694591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55e2c-053d-46ed-84b9-287b1b30db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2923d5-7256-42d5-9407-a31bd694591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CA834A-9CBB-49B9-9550-51BD954990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c55e2c-053d-46ed-84b9-287b1b30dba3"/>
    <ds:schemaRef ds:uri="812923d5-7256-42d5-9407-a31bd69459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B459C2-1675-4667-9F25-C9D04474F573}">
  <ds:schemaRefs>
    <ds:schemaRef ds:uri="http://purl.org/dc/dcmitype/"/>
    <ds:schemaRef ds:uri="e4c55e2c-053d-46ed-84b9-287b1b30dba3"/>
    <ds:schemaRef ds:uri="http://purl.org/dc/elements/1.1/"/>
    <ds:schemaRef ds:uri="http://www.w3.org/XML/1998/namespace"/>
    <ds:schemaRef ds:uri="http://purl.org/dc/terms/"/>
    <ds:schemaRef ds:uri="http://schemas.microsoft.com/office/2006/metadata/properties"/>
    <ds:schemaRef ds:uri="812923d5-7256-42d5-9407-a31bd6945914"/>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144CFE6-417B-4D32-994F-3C6E2B60F7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262</TotalTime>
  <Words>1036</Words>
  <Application>Microsoft Office PowerPoint</Application>
  <PresentationFormat>On-screen Show (16:9)</PresentationFormat>
  <Paragraphs>74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 Math</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Srujan Pandya</dc:creator>
  <cp:lastModifiedBy>Srujan Pandya</cp:lastModifiedBy>
  <cp:revision>11</cp:revision>
  <dcterms:modified xsi:type="dcterms:W3CDTF">2021-11-02T15:14:16Z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0x0101005DBC92071067E543B882DDA492E52F99</vt:lpwstr>
  </property>
</Properties>
</file>