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0" r:id="rId13"/>
    <p:sldId id="268" r:id="rId14"/>
    <p:sldId id="267" r:id="rId15"/>
    <p:sldId id="269" r:id="rId16"/>
    <p:sldId id="270" r:id="rId17"/>
    <p:sldId id="271" r:id="rId18"/>
    <p:sldId id="272" r:id="rId19"/>
    <p:sldId id="273" r:id="rId20"/>
    <p:sldId id="274" r:id="rId21"/>
    <p:sldId id="275" r:id="rId22"/>
    <p:sldId id="279"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5221" autoAdjust="0"/>
    <p:restoredTop sz="94660"/>
  </p:normalViewPr>
  <p:slideViewPr>
    <p:cSldViewPr>
      <p:cViewPr>
        <p:scale>
          <a:sx n="75" d="100"/>
          <a:sy n="75" d="100"/>
        </p:scale>
        <p:origin x="-1656"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F420CA-4711-4DCE-A224-753233308D6E}"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420CA-4711-4DCE-A224-753233308D6E}"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420CA-4711-4DCE-A224-753233308D6E}"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F420CA-4711-4DCE-A224-753233308D6E}"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F420CA-4711-4DCE-A224-753233308D6E}" type="datetimeFigureOut">
              <a:rPr lang="en-US" smtClean="0"/>
              <a:pPr/>
              <a:t>1/31/2021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F420CA-4711-4DCE-A224-753233308D6E}" type="datetimeFigureOut">
              <a:rPr lang="en-US" smtClean="0"/>
              <a:pPr/>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F420CA-4711-4DCE-A224-753233308D6E}" type="datetimeFigureOut">
              <a:rPr lang="en-US" smtClean="0"/>
              <a:pPr/>
              <a:t>1/31/2021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F420CA-4711-4DCE-A224-753233308D6E}" type="datetimeFigureOut">
              <a:rPr lang="en-US" smtClean="0"/>
              <a:pPr/>
              <a:t>1/31/2021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420CA-4711-4DCE-A224-753233308D6E}" type="datetimeFigureOut">
              <a:rPr lang="en-US" smtClean="0"/>
              <a:pPr/>
              <a:t>1/31/2021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420CA-4711-4DCE-A224-753233308D6E}" type="datetimeFigureOut">
              <a:rPr lang="en-US" smtClean="0"/>
              <a:pPr/>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F420CA-4711-4DCE-A224-753233308D6E}" type="datetimeFigureOut">
              <a:rPr lang="en-US" smtClean="0"/>
              <a:pPr/>
              <a:t>1/31/2021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F200C-4339-4033-8012-3DA44C0AC0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F420CA-4711-4DCE-A224-753233308D6E}" type="datetimeFigureOut">
              <a:rPr lang="en-US" smtClean="0"/>
              <a:pPr/>
              <a:t>1/31/2021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F200C-4339-4033-8012-3DA44C0AC0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ydeep.das@outlook.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youtu.be/TuV4TRK1Aps" TargetMode="External"/><Relationship Id="rId5" Type="http://schemas.openxmlformats.org/officeDocument/2006/relationships/hyperlink" Target="https://github.com/JaydeepDas2000/PyAnalyzer_Restaurant_TCS_InfraMind" TargetMode="External"/><Relationship Id="rId4" Type="http://schemas.openxmlformats.org/officeDocument/2006/relationships/hyperlink" Target="mailto:jaydeep.msd@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kaggle.com/hj5992/restaurantreview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kaggle.com/hj5992/restaurantreviews" TargetMode="External"/><Relationship Id="rId2" Type="http://schemas.openxmlformats.org/officeDocument/2006/relationships/hyperlink" Target="https://www.nltk.org/" TargetMode="Externa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numpy.org/" TargetMode="External"/><Relationship Id="rId4" Type="http://schemas.openxmlformats.org/officeDocument/2006/relationships/hyperlink" Target="https://scikit-learn.org/stabl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6" name="TextBox 5"/>
          <p:cNvSpPr txBox="1"/>
          <p:nvPr/>
        </p:nvSpPr>
        <p:spPr>
          <a:xfrm>
            <a:off x="2514600" y="859810"/>
            <a:ext cx="6324600" cy="2492990"/>
          </a:xfrm>
          <a:prstGeom prst="rect">
            <a:avLst/>
          </a:prstGeom>
          <a:noFill/>
        </p:spPr>
        <p:txBody>
          <a:bodyPr wrap="square" rtlCol="0">
            <a:spAutoFit/>
          </a:bodyPr>
          <a:lstStyle/>
          <a:p>
            <a:pPr algn="r"/>
            <a:r>
              <a:rPr lang="en-US" sz="6000" dirty="0" smtClean="0">
                <a:solidFill>
                  <a:schemeClr val="tx2"/>
                </a:solidFill>
                <a:latin typeface="Cooper Black" pitchFamily="18" charset="0"/>
              </a:rPr>
              <a:t>TCS </a:t>
            </a:r>
            <a:r>
              <a:rPr lang="en-US" sz="6000" dirty="0" err="1" smtClean="0">
                <a:solidFill>
                  <a:schemeClr val="tx2"/>
                </a:solidFill>
                <a:latin typeface="Cooper Black" pitchFamily="18" charset="0"/>
              </a:rPr>
              <a:t>InfraMind</a:t>
            </a:r>
            <a:r>
              <a:rPr lang="en-US" sz="6000" dirty="0" smtClean="0">
                <a:solidFill>
                  <a:schemeClr val="tx2"/>
                </a:solidFill>
                <a:latin typeface="Cooper Black" pitchFamily="18" charset="0"/>
              </a:rPr>
              <a:t> -Season 4</a:t>
            </a:r>
            <a:endParaRPr lang="en-US" sz="6000" dirty="0">
              <a:solidFill>
                <a:schemeClr val="tx2"/>
              </a:solidFill>
              <a:latin typeface="Cooper Black" pitchFamily="18" charset="0"/>
            </a:endParaRPr>
          </a:p>
          <a:p>
            <a:pPr algn="r"/>
            <a:r>
              <a:rPr lang="en-US" sz="3600" dirty="0" smtClean="0">
                <a:solidFill>
                  <a:srgbClr val="FF0000"/>
                </a:solidFill>
                <a:latin typeface="Britannic Bold" pitchFamily="34" charset="0"/>
              </a:rPr>
              <a:t>Topic – Enterprise AI</a:t>
            </a:r>
            <a:endParaRPr lang="en-US" sz="3600" dirty="0">
              <a:solidFill>
                <a:srgbClr val="FF0000"/>
              </a:solidFill>
              <a:latin typeface="Britannic Bold" pitchFamily="34" charset="0"/>
            </a:endParaRPr>
          </a:p>
        </p:txBody>
      </p:sp>
      <p:sp>
        <p:nvSpPr>
          <p:cNvPr id="7" name="TextBox 6"/>
          <p:cNvSpPr txBox="1"/>
          <p:nvPr/>
        </p:nvSpPr>
        <p:spPr>
          <a:xfrm>
            <a:off x="152400" y="3352800"/>
            <a:ext cx="8839200" cy="2862322"/>
          </a:xfrm>
          <a:prstGeom prst="rect">
            <a:avLst/>
          </a:prstGeom>
          <a:noFill/>
        </p:spPr>
        <p:txBody>
          <a:bodyPr wrap="square" rtlCol="0">
            <a:spAutoFit/>
          </a:bodyPr>
          <a:lstStyle/>
          <a:p>
            <a:r>
              <a:rPr lang="en-US" sz="2000" dirty="0" smtClean="0">
                <a:latin typeface="Baskerville Old Face" pitchFamily="18" charset="0"/>
              </a:rPr>
              <a:t>Name		:	</a:t>
            </a:r>
            <a:r>
              <a:rPr lang="en-US" sz="2000" dirty="0" err="1" smtClean="0">
                <a:latin typeface="Baskerville Old Face" pitchFamily="18" charset="0"/>
              </a:rPr>
              <a:t>Jaydeep</a:t>
            </a:r>
            <a:r>
              <a:rPr lang="en-US" sz="2000" dirty="0" smtClean="0">
                <a:latin typeface="Baskerville Old Face" pitchFamily="18" charset="0"/>
              </a:rPr>
              <a:t> Das</a:t>
            </a:r>
          </a:p>
          <a:p>
            <a:r>
              <a:rPr lang="en-US" sz="2000" dirty="0" smtClean="0">
                <a:latin typeface="Baskerville Old Face" pitchFamily="18" charset="0"/>
              </a:rPr>
              <a:t>College		:	</a:t>
            </a:r>
            <a:r>
              <a:rPr lang="en-US" sz="2000" dirty="0" err="1" smtClean="0">
                <a:latin typeface="Baskerville Old Face" pitchFamily="18" charset="0"/>
              </a:rPr>
              <a:t>Murshidabad</a:t>
            </a:r>
            <a:r>
              <a:rPr lang="en-US" sz="2000" dirty="0" smtClean="0">
                <a:latin typeface="Baskerville Old Face" pitchFamily="18" charset="0"/>
              </a:rPr>
              <a:t> College of Engineering and Technology</a:t>
            </a:r>
          </a:p>
          <a:p>
            <a:r>
              <a:rPr lang="en-US" sz="2000" dirty="0" smtClean="0">
                <a:latin typeface="Baskerville Old Face" pitchFamily="18" charset="0"/>
              </a:rPr>
              <a:t>Reference No.	:	dt20207411725</a:t>
            </a:r>
          </a:p>
          <a:p>
            <a:r>
              <a:rPr lang="en-US" sz="2000" dirty="0" smtClean="0">
                <a:latin typeface="Baskerville Old Face" pitchFamily="18" charset="0"/>
              </a:rPr>
              <a:t>E - mail		:	</a:t>
            </a:r>
            <a:r>
              <a:rPr lang="en-US" sz="2000" dirty="0" smtClean="0">
                <a:latin typeface="Baskerville Old Face" pitchFamily="18" charset="0"/>
                <a:hlinkClick r:id="rId3"/>
              </a:rPr>
              <a:t>jaydeep.das@outlook.in</a:t>
            </a:r>
            <a:r>
              <a:rPr lang="en-US" sz="2000" dirty="0" smtClean="0">
                <a:latin typeface="Baskerville Old Face" pitchFamily="18" charset="0"/>
              </a:rPr>
              <a:t> / </a:t>
            </a:r>
            <a:r>
              <a:rPr lang="en-US" sz="2000" dirty="0" smtClean="0">
                <a:latin typeface="Baskerville Old Face" pitchFamily="18" charset="0"/>
                <a:hlinkClick r:id="rId4"/>
              </a:rPr>
              <a:t>jaydeep.msd@gmail.com</a:t>
            </a:r>
            <a:r>
              <a:rPr lang="en-US" sz="2000" dirty="0" smtClean="0">
                <a:latin typeface="Baskerville Old Face" pitchFamily="18" charset="0"/>
              </a:rPr>
              <a:t> </a:t>
            </a:r>
          </a:p>
          <a:p>
            <a:endParaRPr lang="en-US" sz="2000" dirty="0" smtClean="0">
              <a:latin typeface="Baskerville Old Face" pitchFamily="18" charset="0"/>
            </a:endParaRPr>
          </a:p>
          <a:p>
            <a:r>
              <a:rPr lang="en-US" sz="2000" dirty="0" err="1" smtClean="0">
                <a:latin typeface="Baskerville Old Face" pitchFamily="18" charset="0"/>
              </a:rPr>
              <a:t>Github</a:t>
            </a:r>
            <a:r>
              <a:rPr lang="en-US" sz="2000" dirty="0" smtClean="0">
                <a:latin typeface="Baskerville Old Face" pitchFamily="18" charset="0"/>
              </a:rPr>
              <a:t> – project link:	 </a:t>
            </a:r>
            <a:r>
              <a:rPr lang="en-US" sz="2000" dirty="0" smtClean="0">
                <a:latin typeface="Baskerville Old Face" pitchFamily="18" charset="0"/>
                <a:hlinkClick r:id="rId5"/>
              </a:rPr>
              <a:t>https://github.com/JaydeepDas2000/PyAnalyzer_Restaurant_TCS_InfraMind</a:t>
            </a:r>
            <a:endParaRPr lang="en-US" sz="2000" dirty="0" smtClean="0">
              <a:latin typeface="Baskerville Old Face" pitchFamily="18" charset="0"/>
            </a:endParaRPr>
          </a:p>
          <a:p>
            <a:endParaRPr lang="en-US" sz="2000" dirty="0" smtClean="0">
              <a:latin typeface="Baskerville Old Face" pitchFamily="18" charset="0"/>
            </a:endParaRPr>
          </a:p>
          <a:p>
            <a:r>
              <a:rPr lang="en-US" sz="2000" dirty="0" err="1" smtClean="0">
                <a:latin typeface="Baskerville Old Face" pitchFamily="18" charset="0"/>
              </a:rPr>
              <a:t>Youtube</a:t>
            </a:r>
            <a:r>
              <a:rPr lang="en-US" sz="2000" dirty="0" smtClean="0">
                <a:latin typeface="Baskerville Old Face" pitchFamily="18" charset="0"/>
              </a:rPr>
              <a:t> link</a:t>
            </a:r>
            <a:r>
              <a:rPr lang="en-US" sz="2000" dirty="0" smtClean="0">
                <a:latin typeface="Baskerville Old Face" pitchFamily="18" charset="0"/>
              </a:rPr>
              <a:t>: </a:t>
            </a:r>
            <a:r>
              <a:rPr lang="en-US" sz="2000" dirty="0" smtClean="0">
                <a:latin typeface="Baskerville Old Face" pitchFamily="18" charset="0"/>
                <a:hlinkClick r:id="rId6"/>
              </a:rPr>
              <a:t>https://youtu.be/TuV4TRK1Aps</a:t>
            </a:r>
            <a:endParaRPr lang="en-US" sz="2000" dirty="0" smtClean="0">
              <a:latin typeface="Baskerville Old Face"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534400" cy="3077766"/>
          </a:xfrm>
          <a:prstGeom prst="rect">
            <a:avLst/>
          </a:prstGeom>
          <a:noFill/>
        </p:spPr>
        <p:txBody>
          <a:bodyPr wrap="square" rtlCol="0">
            <a:spAutoFit/>
          </a:bodyPr>
          <a:lstStyle/>
          <a:p>
            <a:r>
              <a:rPr lang="en-US" sz="3200" dirty="0" smtClean="0">
                <a:solidFill>
                  <a:srgbClr val="FF0000"/>
                </a:solidFill>
                <a:latin typeface="Britannic Bold" pitchFamily="34" charset="0"/>
              </a:rPr>
              <a:t>Random Forest Classifier</a:t>
            </a:r>
          </a:p>
          <a:p>
            <a:pPr algn="just"/>
            <a:r>
              <a:rPr lang="en-US" dirty="0" smtClean="0">
                <a:solidFill>
                  <a:srgbClr val="00B050"/>
                </a:solidFill>
                <a:latin typeface="Aharoni" pitchFamily="2" charset="-79"/>
                <a:cs typeface="Aharoni" pitchFamily="2" charset="-79"/>
              </a:rPr>
              <a:t>Step 1 : </a:t>
            </a:r>
            <a:r>
              <a:rPr lang="en-US" dirty="0" smtClean="0">
                <a:solidFill>
                  <a:srgbClr val="002060"/>
                </a:solidFill>
                <a:latin typeface="Aharoni" pitchFamily="2" charset="-79"/>
                <a:cs typeface="Aharoni" pitchFamily="2" charset="-79"/>
              </a:rPr>
              <a:t>Pick at random K data points from the Training set</a:t>
            </a:r>
          </a:p>
          <a:p>
            <a:pPr algn="just"/>
            <a:endParaRPr lang="en-US" dirty="0" smtClean="0">
              <a:solidFill>
                <a:srgbClr val="002060"/>
              </a:solidFill>
              <a:latin typeface="Aharoni" pitchFamily="2" charset="-79"/>
              <a:cs typeface="Aharoni" pitchFamily="2" charset="-79"/>
            </a:endParaRPr>
          </a:p>
          <a:p>
            <a:pPr algn="just"/>
            <a:r>
              <a:rPr lang="en-US" dirty="0" smtClean="0">
                <a:solidFill>
                  <a:srgbClr val="00B050"/>
                </a:solidFill>
                <a:latin typeface="Aharoni" pitchFamily="2" charset="-79"/>
                <a:cs typeface="Aharoni" pitchFamily="2" charset="-79"/>
              </a:rPr>
              <a:t>Step 2 : </a:t>
            </a:r>
            <a:r>
              <a:rPr lang="en-US" dirty="0" smtClean="0">
                <a:solidFill>
                  <a:srgbClr val="002060"/>
                </a:solidFill>
                <a:latin typeface="Aharoni" pitchFamily="2" charset="-79"/>
                <a:cs typeface="Aharoni" pitchFamily="2" charset="-79"/>
              </a:rPr>
              <a:t>Build the Decision Tree Associated to these K data points.</a:t>
            </a:r>
          </a:p>
          <a:p>
            <a:pPr algn="just"/>
            <a:endParaRPr lang="en-US" dirty="0" smtClean="0">
              <a:solidFill>
                <a:srgbClr val="002060"/>
              </a:solidFill>
              <a:latin typeface="Aharoni" pitchFamily="2" charset="-79"/>
              <a:cs typeface="Aharoni" pitchFamily="2" charset="-79"/>
            </a:endParaRPr>
          </a:p>
          <a:p>
            <a:pPr algn="just"/>
            <a:r>
              <a:rPr lang="en-US" dirty="0" smtClean="0">
                <a:solidFill>
                  <a:srgbClr val="00B050"/>
                </a:solidFill>
                <a:latin typeface="Aharoni" pitchFamily="2" charset="-79"/>
                <a:cs typeface="Aharoni" pitchFamily="2" charset="-79"/>
              </a:rPr>
              <a:t>Step 3 : </a:t>
            </a:r>
            <a:r>
              <a:rPr lang="en-US" dirty="0" smtClean="0">
                <a:solidFill>
                  <a:srgbClr val="002060"/>
                </a:solidFill>
                <a:latin typeface="Aharoni" pitchFamily="2" charset="-79"/>
                <a:cs typeface="Aharoni" pitchFamily="2" charset="-79"/>
              </a:rPr>
              <a:t>Choose the number of  trees you want to build and repeat Steps 1 &amp; 2</a:t>
            </a:r>
          </a:p>
          <a:p>
            <a:pPr algn="just"/>
            <a:endParaRPr lang="en-US" dirty="0" smtClean="0">
              <a:solidFill>
                <a:srgbClr val="002060"/>
              </a:solidFill>
              <a:latin typeface="Aharoni" pitchFamily="2" charset="-79"/>
              <a:cs typeface="Aharoni" pitchFamily="2" charset="-79"/>
            </a:endParaRPr>
          </a:p>
          <a:p>
            <a:pPr algn="just"/>
            <a:r>
              <a:rPr lang="en-US" dirty="0" smtClean="0">
                <a:solidFill>
                  <a:srgbClr val="00B050"/>
                </a:solidFill>
                <a:latin typeface="Aharoni" pitchFamily="2" charset="-79"/>
                <a:cs typeface="Aharoni" pitchFamily="2" charset="-79"/>
              </a:rPr>
              <a:t>Step 4 : </a:t>
            </a:r>
            <a:r>
              <a:rPr lang="en-US" dirty="0" smtClean="0">
                <a:solidFill>
                  <a:srgbClr val="002060"/>
                </a:solidFill>
                <a:latin typeface="Aharoni" pitchFamily="2" charset="-79"/>
                <a:cs typeface="Aharoni" pitchFamily="2" charset="-79"/>
              </a:rPr>
              <a:t>For a new data point. Make each one of your </a:t>
            </a:r>
            <a:r>
              <a:rPr lang="en-US" dirty="0" err="1" smtClean="0">
                <a:solidFill>
                  <a:srgbClr val="002060"/>
                </a:solidFill>
                <a:latin typeface="Aharoni" pitchFamily="2" charset="-79"/>
                <a:cs typeface="Aharoni" pitchFamily="2" charset="-79"/>
              </a:rPr>
              <a:t>Ntree</a:t>
            </a:r>
            <a:r>
              <a:rPr lang="en-US" dirty="0" smtClean="0">
                <a:solidFill>
                  <a:srgbClr val="002060"/>
                </a:solidFill>
                <a:latin typeface="Aharoni" pitchFamily="2" charset="-79"/>
                <a:cs typeface="Aharoni" pitchFamily="2" charset="-79"/>
              </a:rPr>
              <a:t> trees predict the category to which the data points belongs, and assign the new data point to the category that wins the majority vote.</a:t>
            </a:r>
          </a:p>
        </p:txBody>
      </p:sp>
      <p:pic>
        <p:nvPicPr>
          <p:cNvPr id="4" name="Picture 3" descr="unnamed.png"/>
          <p:cNvPicPr>
            <a:picLocks noChangeAspect="1"/>
          </p:cNvPicPr>
          <p:nvPr/>
        </p:nvPicPr>
        <p:blipFill>
          <a:blip r:embed="rId3"/>
          <a:stretch>
            <a:fillRect/>
          </a:stretch>
        </p:blipFill>
        <p:spPr>
          <a:xfrm>
            <a:off x="304800" y="3428999"/>
            <a:ext cx="6248400" cy="325844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4" name="TextBox 3"/>
          <p:cNvSpPr txBox="1"/>
          <p:nvPr/>
        </p:nvSpPr>
        <p:spPr>
          <a:xfrm>
            <a:off x="228600" y="381001"/>
            <a:ext cx="8610600" cy="2954655"/>
          </a:xfrm>
          <a:prstGeom prst="rect">
            <a:avLst/>
          </a:prstGeom>
          <a:noFill/>
        </p:spPr>
        <p:txBody>
          <a:bodyPr wrap="square" rtlCol="0">
            <a:spAutoFit/>
          </a:bodyPr>
          <a:lstStyle/>
          <a:p>
            <a:r>
              <a:rPr lang="en-US" sz="3200" dirty="0" smtClean="0">
                <a:solidFill>
                  <a:srgbClr val="FF0000"/>
                </a:solidFill>
                <a:latin typeface="Britannic Bold" pitchFamily="34" charset="0"/>
              </a:rPr>
              <a:t>Multinomial </a:t>
            </a:r>
            <a:r>
              <a:rPr lang="en-US" sz="3200" dirty="0" err="1" smtClean="0">
                <a:solidFill>
                  <a:srgbClr val="FF0000"/>
                </a:solidFill>
                <a:latin typeface="Britannic Bold" pitchFamily="34" charset="0"/>
              </a:rPr>
              <a:t>Nb</a:t>
            </a:r>
            <a:endParaRPr lang="en-US" sz="3200" dirty="0" smtClean="0">
              <a:solidFill>
                <a:srgbClr val="FF0000"/>
              </a:solidFill>
              <a:latin typeface="Britannic Bold" pitchFamily="34" charset="0"/>
            </a:endParaRPr>
          </a:p>
          <a:p>
            <a:endParaRPr lang="en-US" sz="3200" dirty="0" smtClean="0">
              <a:solidFill>
                <a:srgbClr val="FF0000"/>
              </a:solidFill>
              <a:latin typeface="Britannic Bold" pitchFamily="34" charset="0"/>
            </a:endParaRPr>
          </a:p>
          <a:p>
            <a:pPr algn="just"/>
            <a:r>
              <a:rPr lang="en-US" dirty="0" smtClean="0">
                <a:solidFill>
                  <a:srgbClr val="00B050"/>
                </a:solidFill>
                <a:latin typeface="Aharoni" pitchFamily="2" charset="-79"/>
                <a:cs typeface="Aharoni" pitchFamily="2" charset="-79"/>
              </a:rPr>
              <a:t>Multinomial Naive </a:t>
            </a:r>
            <a:r>
              <a:rPr lang="en-US" dirty="0" err="1" smtClean="0">
                <a:solidFill>
                  <a:srgbClr val="00B050"/>
                </a:solidFill>
                <a:latin typeface="Aharoni" pitchFamily="2" charset="-79"/>
                <a:cs typeface="Aharoni" pitchFamily="2" charset="-79"/>
              </a:rPr>
              <a:t>Bayes</a:t>
            </a:r>
            <a:r>
              <a:rPr lang="en-US" dirty="0" smtClean="0">
                <a:solidFill>
                  <a:srgbClr val="002060"/>
                </a:solidFill>
                <a:latin typeface="Aharoni" pitchFamily="2" charset="-79"/>
                <a:cs typeface="Aharoni" pitchFamily="2" charset="-79"/>
              </a:rPr>
              <a:t> is a </a:t>
            </a:r>
            <a:r>
              <a:rPr lang="en-US" dirty="0" smtClean="0">
                <a:solidFill>
                  <a:srgbClr val="00B050"/>
                </a:solidFill>
                <a:latin typeface="Aharoni" pitchFamily="2" charset="-79"/>
                <a:cs typeface="Aharoni" pitchFamily="2" charset="-79"/>
              </a:rPr>
              <a:t>specialized version of Naive </a:t>
            </a:r>
            <a:r>
              <a:rPr lang="en-US" dirty="0" err="1" smtClean="0">
                <a:solidFill>
                  <a:srgbClr val="00B050"/>
                </a:solidFill>
                <a:latin typeface="Aharoni" pitchFamily="2" charset="-79"/>
                <a:cs typeface="Aharoni" pitchFamily="2" charset="-79"/>
              </a:rPr>
              <a:t>Bayes</a:t>
            </a:r>
            <a:r>
              <a:rPr lang="en-US" dirty="0" smtClean="0">
                <a:solidFill>
                  <a:srgbClr val="00B050"/>
                </a:solidFill>
                <a:latin typeface="Aharoni" pitchFamily="2" charset="-79"/>
                <a:cs typeface="Aharoni" pitchFamily="2" charset="-79"/>
              </a:rPr>
              <a:t> </a:t>
            </a:r>
            <a:r>
              <a:rPr lang="en-US" dirty="0" smtClean="0">
                <a:solidFill>
                  <a:srgbClr val="002060"/>
                </a:solidFill>
                <a:latin typeface="Aharoni" pitchFamily="2" charset="-79"/>
                <a:cs typeface="Aharoni" pitchFamily="2" charset="-79"/>
              </a:rPr>
              <a:t>that is designed more </a:t>
            </a:r>
            <a:r>
              <a:rPr lang="en-US" dirty="0" smtClean="0">
                <a:solidFill>
                  <a:srgbClr val="00B050"/>
                </a:solidFill>
                <a:latin typeface="Aharoni" pitchFamily="2" charset="-79"/>
                <a:cs typeface="Aharoni" pitchFamily="2" charset="-79"/>
              </a:rPr>
              <a:t>for text documents</a:t>
            </a:r>
            <a:r>
              <a:rPr lang="en-US" dirty="0" smtClean="0">
                <a:solidFill>
                  <a:srgbClr val="002060"/>
                </a:solidFill>
                <a:latin typeface="Aharoni" pitchFamily="2" charset="-79"/>
                <a:cs typeface="Aharoni" pitchFamily="2" charset="-79"/>
              </a:rPr>
              <a:t>.</a:t>
            </a:r>
          </a:p>
          <a:p>
            <a:pPr algn="just"/>
            <a:r>
              <a:rPr lang="en-US" dirty="0" smtClean="0">
                <a:solidFill>
                  <a:srgbClr val="002060"/>
                </a:solidFill>
                <a:latin typeface="Aharoni" pitchFamily="2" charset="-79"/>
                <a:cs typeface="Aharoni" pitchFamily="2" charset="-79"/>
              </a:rPr>
              <a:t>Whereas simple naive </a:t>
            </a:r>
            <a:r>
              <a:rPr lang="en-US" dirty="0" err="1" smtClean="0">
                <a:solidFill>
                  <a:srgbClr val="002060"/>
                </a:solidFill>
                <a:latin typeface="Aharoni" pitchFamily="2" charset="-79"/>
                <a:cs typeface="Aharoni" pitchFamily="2" charset="-79"/>
              </a:rPr>
              <a:t>Bayes</a:t>
            </a:r>
            <a:r>
              <a:rPr lang="en-US" dirty="0" smtClean="0">
                <a:solidFill>
                  <a:srgbClr val="002060"/>
                </a:solidFill>
                <a:latin typeface="Aharoni" pitchFamily="2" charset="-79"/>
                <a:cs typeface="Aharoni" pitchFamily="2" charset="-79"/>
              </a:rPr>
              <a:t> would model a document as the presence and absence of particular words, </a:t>
            </a:r>
            <a:r>
              <a:rPr lang="en-US" dirty="0" smtClean="0">
                <a:solidFill>
                  <a:srgbClr val="00B050"/>
                </a:solidFill>
                <a:latin typeface="Aharoni" pitchFamily="2" charset="-79"/>
                <a:cs typeface="Aharoni" pitchFamily="2" charset="-79"/>
              </a:rPr>
              <a:t>multinomial naive </a:t>
            </a:r>
            <a:r>
              <a:rPr lang="en-US" dirty="0" err="1" smtClean="0">
                <a:solidFill>
                  <a:srgbClr val="00B050"/>
                </a:solidFill>
                <a:latin typeface="Aharoni" pitchFamily="2" charset="-79"/>
                <a:cs typeface="Aharoni" pitchFamily="2" charset="-79"/>
              </a:rPr>
              <a:t>Bayes</a:t>
            </a:r>
            <a:r>
              <a:rPr lang="en-US" dirty="0" smtClean="0">
                <a:solidFill>
                  <a:srgbClr val="00B050"/>
                </a:solidFill>
                <a:latin typeface="Aharoni" pitchFamily="2" charset="-79"/>
                <a:cs typeface="Aharoni" pitchFamily="2" charset="-79"/>
              </a:rPr>
              <a:t> explicitly models the word counts and adjusts the underlying calculations to deal within.</a:t>
            </a:r>
          </a:p>
          <a:p>
            <a:endParaRPr lang="en-US" sz="3200" dirty="0" smtClean="0">
              <a:solidFill>
                <a:srgbClr val="FF0000"/>
              </a:solidFill>
              <a:latin typeface="Britannic Bold"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3" name="Picture 2" descr="1_-BkpqhN-5fPicMifDQ0SwA.png"/>
          <p:cNvPicPr>
            <a:picLocks noChangeAspect="1"/>
          </p:cNvPicPr>
          <p:nvPr/>
        </p:nvPicPr>
        <p:blipFill>
          <a:blip r:embed="rId3"/>
          <a:stretch>
            <a:fillRect/>
          </a:stretch>
        </p:blipFill>
        <p:spPr>
          <a:xfrm>
            <a:off x="381000" y="1066800"/>
            <a:ext cx="7162800" cy="4728567"/>
          </a:xfrm>
          <a:prstGeom prst="rect">
            <a:avLst/>
          </a:prstGeom>
        </p:spPr>
      </p:pic>
      <p:sp>
        <p:nvSpPr>
          <p:cNvPr id="4" name="TextBox 3"/>
          <p:cNvSpPr txBox="1"/>
          <p:nvPr/>
        </p:nvSpPr>
        <p:spPr>
          <a:xfrm>
            <a:off x="228600" y="381001"/>
            <a:ext cx="8610600" cy="584775"/>
          </a:xfrm>
          <a:prstGeom prst="rect">
            <a:avLst/>
          </a:prstGeom>
          <a:noFill/>
        </p:spPr>
        <p:txBody>
          <a:bodyPr wrap="square" rtlCol="0">
            <a:spAutoFit/>
          </a:bodyPr>
          <a:lstStyle/>
          <a:p>
            <a:r>
              <a:rPr lang="en-US" sz="3200" dirty="0" smtClean="0">
                <a:solidFill>
                  <a:srgbClr val="FF0000"/>
                </a:solidFill>
                <a:latin typeface="Britannic Bold" pitchFamily="34" charset="0"/>
                <a:cs typeface="Aharoni" pitchFamily="2" charset="-79"/>
              </a:rPr>
              <a:t>Confusion Matrix</a:t>
            </a:r>
            <a:endParaRPr lang="en-US" dirty="0" smtClean="0">
              <a:solidFill>
                <a:srgbClr val="00B05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4" name="TextBox 3"/>
          <p:cNvSpPr txBox="1"/>
          <p:nvPr/>
        </p:nvSpPr>
        <p:spPr>
          <a:xfrm>
            <a:off x="228600" y="1600200"/>
            <a:ext cx="8763000" cy="1600438"/>
          </a:xfrm>
          <a:prstGeom prst="rect">
            <a:avLst/>
          </a:prstGeom>
          <a:noFill/>
        </p:spPr>
        <p:txBody>
          <a:bodyPr wrap="square" rtlCol="0">
            <a:spAutoFit/>
          </a:bodyPr>
          <a:lstStyle/>
          <a:p>
            <a:r>
              <a:rPr lang="en-US" sz="3200" dirty="0" smtClean="0">
                <a:solidFill>
                  <a:srgbClr val="FF0000"/>
                </a:solidFill>
                <a:latin typeface="Britannic Bold" pitchFamily="34" charset="0"/>
              </a:rPr>
              <a:t>Project :</a:t>
            </a:r>
          </a:p>
          <a:p>
            <a:endParaRPr lang="en-US" dirty="0"/>
          </a:p>
          <a:p>
            <a:pPr algn="just"/>
            <a:r>
              <a:rPr lang="en-US" dirty="0" smtClean="0"/>
              <a:t>	</a:t>
            </a:r>
            <a:r>
              <a:rPr lang="en-US" sz="2400" dirty="0" smtClean="0">
                <a:solidFill>
                  <a:srgbClr val="002060"/>
                </a:solidFill>
                <a:latin typeface="Aharoni" pitchFamily="2" charset="-79"/>
                <a:cs typeface="Aharoni" pitchFamily="2" charset="-79"/>
              </a:rPr>
              <a:t>To determine how the customer base feels about certain foods and Reviews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610600" cy="584775"/>
          </a:xfrm>
          <a:prstGeom prst="rect">
            <a:avLst/>
          </a:prstGeom>
          <a:noFill/>
        </p:spPr>
        <p:txBody>
          <a:bodyPr wrap="square" rtlCol="0">
            <a:spAutoFit/>
          </a:bodyPr>
          <a:lstStyle/>
          <a:p>
            <a:r>
              <a:rPr lang="en-US" sz="3200" dirty="0" smtClean="0">
                <a:solidFill>
                  <a:srgbClr val="FF0000"/>
                </a:solidFill>
                <a:latin typeface="Britannic Bold" pitchFamily="34" charset="0"/>
                <a:cs typeface="Aharoni" pitchFamily="2" charset="-79"/>
              </a:rPr>
              <a:t>Our Dataset</a:t>
            </a:r>
            <a:endParaRPr lang="en-US" dirty="0" smtClean="0">
              <a:solidFill>
                <a:srgbClr val="00B050"/>
              </a:solidFill>
              <a:latin typeface="Aharoni" pitchFamily="2" charset="-79"/>
              <a:cs typeface="Aharoni" pitchFamily="2" charset="-79"/>
            </a:endParaRPr>
          </a:p>
        </p:txBody>
      </p:sp>
      <p:pic>
        <p:nvPicPr>
          <p:cNvPr id="1027" name="Picture 3"/>
          <p:cNvPicPr>
            <a:picLocks noChangeAspect="1" noChangeArrowheads="1"/>
          </p:cNvPicPr>
          <p:nvPr/>
        </p:nvPicPr>
        <p:blipFill>
          <a:blip r:embed="rId3"/>
          <a:srcRect/>
          <a:stretch>
            <a:fillRect/>
          </a:stretch>
        </p:blipFill>
        <p:spPr bwMode="auto">
          <a:xfrm>
            <a:off x="304800" y="990600"/>
            <a:ext cx="6696075" cy="2962275"/>
          </a:xfrm>
          <a:prstGeom prst="rect">
            <a:avLst/>
          </a:prstGeom>
          <a:noFill/>
          <a:ln w="9525">
            <a:noFill/>
            <a:miter lim="800000"/>
            <a:headEnd/>
            <a:tailEnd/>
          </a:ln>
          <a:effectLst/>
        </p:spPr>
      </p:pic>
      <p:sp>
        <p:nvSpPr>
          <p:cNvPr id="6" name="TextBox 5"/>
          <p:cNvSpPr txBox="1"/>
          <p:nvPr/>
        </p:nvSpPr>
        <p:spPr>
          <a:xfrm>
            <a:off x="304800" y="4114800"/>
            <a:ext cx="8458200" cy="1938992"/>
          </a:xfrm>
          <a:prstGeom prst="rect">
            <a:avLst/>
          </a:prstGeom>
          <a:noFill/>
        </p:spPr>
        <p:txBody>
          <a:bodyPr wrap="square" rtlCol="0">
            <a:spAutoFit/>
          </a:bodyPr>
          <a:lstStyle/>
          <a:p>
            <a:pPr>
              <a:buFontTx/>
              <a:buChar char="-"/>
            </a:pPr>
            <a:r>
              <a:rPr lang="en-US" sz="2000" dirty="0" smtClean="0">
                <a:solidFill>
                  <a:srgbClr val="002060"/>
                </a:solidFill>
                <a:latin typeface="Britannic Bold" pitchFamily="34" charset="0"/>
                <a:cs typeface="Aharoni" pitchFamily="2" charset="-79"/>
              </a:rPr>
              <a:t>This is .</a:t>
            </a:r>
            <a:r>
              <a:rPr lang="en-US" sz="2000" dirty="0" err="1" smtClean="0">
                <a:solidFill>
                  <a:srgbClr val="002060"/>
                </a:solidFill>
                <a:latin typeface="Britannic Bold" pitchFamily="34" charset="0"/>
                <a:cs typeface="Aharoni" pitchFamily="2" charset="-79"/>
              </a:rPr>
              <a:t>tsv</a:t>
            </a:r>
            <a:r>
              <a:rPr lang="en-US" sz="2000" dirty="0" smtClean="0">
                <a:solidFill>
                  <a:srgbClr val="002060"/>
                </a:solidFill>
                <a:latin typeface="Britannic Bold" pitchFamily="34" charset="0"/>
                <a:cs typeface="Aharoni" pitchFamily="2" charset="-79"/>
              </a:rPr>
              <a:t> (tab-separated values) file format Dataset</a:t>
            </a:r>
          </a:p>
          <a:p>
            <a:pPr>
              <a:buFontTx/>
              <a:buChar char="-"/>
            </a:pPr>
            <a:r>
              <a:rPr lang="en-US" sz="2000" dirty="0" smtClean="0">
                <a:solidFill>
                  <a:srgbClr val="002060"/>
                </a:solidFill>
                <a:latin typeface="Britannic Bold" pitchFamily="34" charset="0"/>
                <a:cs typeface="Aharoni" pitchFamily="2" charset="-79"/>
              </a:rPr>
              <a:t>Anyone can get this dataset from this link : </a:t>
            </a:r>
            <a:r>
              <a:rPr lang="en-US" sz="2000" dirty="0" smtClean="0">
                <a:solidFill>
                  <a:srgbClr val="002060"/>
                </a:solidFill>
                <a:latin typeface="Britannic Bold" pitchFamily="34" charset="0"/>
                <a:cs typeface="Aharoni" pitchFamily="2" charset="-79"/>
                <a:hlinkClick r:id="rId4"/>
              </a:rPr>
              <a:t>https://www.kaggle.com/hj5992/restaurantreviews</a:t>
            </a:r>
            <a:endParaRPr lang="en-US" sz="2000" dirty="0" smtClean="0">
              <a:solidFill>
                <a:srgbClr val="002060"/>
              </a:solidFill>
              <a:latin typeface="Britannic Bold" pitchFamily="34" charset="0"/>
              <a:cs typeface="Aharoni" pitchFamily="2" charset="-79"/>
            </a:endParaRPr>
          </a:p>
          <a:p>
            <a:pPr>
              <a:buFontTx/>
              <a:buChar char="-"/>
            </a:pPr>
            <a:r>
              <a:rPr lang="en-US" sz="2000" dirty="0" smtClean="0">
                <a:solidFill>
                  <a:srgbClr val="002060"/>
                </a:solidFill>
                <a:latin typeface="Britannic Bold" pitchFamily="34" charset="0"/>
                <a:cs typeface="Aharoni" pitchFamily="2" charset="-79"/>
              </a:rPr>
              <a:t>There are total 1000 rows and 2 column</a:t>
            </a:r>
          </a:p>
          <a:p>
            <a:pPr>
              <a:buFontTx/>
              <a:buChar char="-"/>
            </a:pPr>
            <a:r>
              <a:rPr lang="en-US" sz="2000" dirty="0" smtClean="0">
                <a:solidFill>
                  <a:srgbClr val="002060"/>
                </a:solidFill>
                <a:latin typeface="Britannic Bold" pitchFamily="34" charset="0"/>
                <a:cs typeface="Aharoni" pitchFamily="2" charset="-79"/>
              </a:rPr>
              <a:t>1</a:t>
            </a:r>
            <a:r>
              <a:rPr lang="en-US" sz="2000" baseline="30000" dirty="0" smtClean="0">
                <a:solidFill>
                  <a:srgbClr val="002060"/>
                </a:solidFill>
                <a:latin typeface="Britannic Bold" pitchFamily="34" charset="0"/>
                <a:cs typeface="Aharoni" pitchFamily="2" charset="-79"/>
              </a:rPr>
              <a:t>st</a:t>
            </a:r>
            <a:r>
              <a:rPr lang="en-US" sz="2000" dirty="0" smtClean="0">
                <a:solidFill>
                  <a:srgbClr val="002060"/>
                </a:solidFill>
                <a:latin typeface="Britannic Bold" pitchFamily="34" charset="0"/>
                <a:cs typeface="Aharoni" pitchFamily="2" charset="-79"/>
              </a:rPr>
              <a:t> column for Review and 2</a:t>
            </a:r>
            <a:r>
              <a:rPr lang="en-US" sz="2000" baseline="30000" dirty="0" smtClean="0">
                <a:solidFill>
                  <a:srgbClr val="002060"/>
                </a:solidFill>
                <a:latin typeface="Britannic Bold" pitchFamily="34" charset="0"/>
                <a:cs typeface="Aharoni" pitchFamily="2" charset="-79"/>
              </a:rPr>
              <a:t>nd</a:t>
            </a:r>
            <a:r>
              <a:rPr lang="en-US" sz="2000" dirty="0" smtClean="0">
                <a:solidFill>
                  <a:srgbClr val="002060"/>
                </a:solidFill>
                <a:latin typeface="Britannic Bold" pitchFamily="34" charset="0"/>
                <a:cs typeface="Aharoni" pitchFamily="2" charset="-79"/>
              </a:rPr>
              <a:t> column for like-dislike (represent by 1 and 0)</a:t>
            </a:r>
            <a:endParaRPr lang="en-US" sz="2000" dirty="0">
              <a:solidFill>
                <a:srgbClr val="002060"/>
              </a:solidFill>
              <a:latin typeface="Britannic Bold" pitchFamily="34" charset="0"/>
              <a:cs typeface="Aharoni" pitchFamily="2" charset="-79"/>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8610600" cy="954107"/>
          </a:xfrm>
          <a:prstGeom prst="rect">
            <a:avLst/>
          </a:prstGeom>
          <a:noFill/>
        </p:spPr>
        <p:txBody>
          <a:bodyPr wrap="square" rtlCol="0">
            <a:spAutoFit/>
          </a:bodyPr>
          <a:lstStyle/>
          <a:p>
            <a:r>
              <a:rPr lang="en-US" sz="3200" dirty="0" smtClean="0">
                <a:solidFill>
                  <a:srgbClr val="FF0000"/>
                </a:solidFill>
                <a:latin typeface="Britannic Bold" pitchFamily="34" charset="0"/>
                <a:cs typeface="Aharoni" pitchFamily="2" charset="-79"/>
              </a:rPr>
              <a:t>Project Prototype</a:t>
            </a:r>
          </a:p>
          <a:p>
            <a:r>
              <a:rPr lang="en-US" sz="2400" dirty="0" smtClean="0">
                <a:solidFill>
                  <a:srgbClr val="002060"/>
                </a:solidFill>
                <a:latin typeface="Aharoni" pitchFamily="2" charset="-79"/>
                <a:cs typeface="Aharoni" pitchFamily="2" charset="-79"/>
              </a:rPr>
              <a:t>Home Page</a:t>
            </a:r>
          </a:p>
        </p:txBody>
      </p:sp>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0" y="1600200"/>
            <a:ext cx="9144000" cy="4327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0" y="1295400"/>
            <a:ext cx="9144000" cy="4327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srcRect/>
          <a:stretch>
            <a:fillRect/>
          </a:stretch>
        </p:blipFill>
        <p:spPr bwMode="auto">
          <a:xfrm>
            <a:off x="0" y="1066800"/>
            <a:ext cx="9144000" cy="4327010"/>
          </a:xfrm>
          <a:prstGeom prst="rect">
            <a:avLst/>
          </a:prstGeom>
          <a:noFill/>
          <a:ln w="9525">
            <a:noFill/>
            <a:miter lim="800000"/>
            <a:headEnd/>
            <a:tailEnd/>
          </a:ln>
          <a:effectLst/>
        </p:spPr>
      </p:pic>
      <p:pic>
        <p:nvPicPr>
          <p:cNvPr id="5" name="Picture 4" descr="cc-logo-new-f7a9ace88711befb11bae92770b114e4.png"/>
          <p:cNvPicPr>
            <a:picLocks noChangeAspect="1"/>
          </p:cNvPicPr>
          <p:nvPr/>
        </p:nvPicPr>
        <p:blipFill>
          <a:blip r:embed="rId3"/>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990600"/>
            <a:ext cx="9144000" cy="4343400"/>
          </a:xfrm>
          <a:prstGeom prst="rect">
            <a:avLst/>
          </a:prstGeom>
          <a:noFill/>
          <a:ln w="9525">
            <a:noFill/>
            <a:miter lim="800000"/>
            <a:headEnd/>
            <a:tailEnd/>
          </a:ln>
          <a:effectLst/>
        </p:spPr>
      </p:pic>
      <p:pic>
        <p:nvPicPr>
          <p:cNvPr id="3" name="Picture 2" descr="cc-logo-new-f7a9ace88711befb11bae92770b114e4.png"/>
          <p:cNvPicPr>
            <a:picLocks noChangeAspect="1"/>
          </p:cNvPicPr>
          <p:nvPr/>
        </p:nvPicPr>
        <p:blipFill>
          <a:blip r:embed="rId3"/>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610600" cy="954107"/>
          </a:xfrm>
          <a:prstGeom prst="rect">
            <a:avLst/>
          </a:prstGeom>
          <a:noFill/>
        </p:spPr>
        <p:txBody>
          <a:bodyPr wrap="square" rtlCol="0">
            <a:spAutoFit/>
          </a:bodyPr>
          <a:lstStyle/>
          <a:p>
            <a:endParaRPr lang="en-US" sz="3200" dirty="0" smtClean="0">
              <a:solidFill>
                <a:srgbClr val="FF0000"/>
              </a:solidFill>
              <a:latin typeface="Britannic Bold" pitchFamily="34" charset="0"/>
              <a:cs typeface="Aharoni" pitchFamily="2" charset="-79"/>
            </a:endParaRPr>
          </a:p>
          <a:p>
            <a:r>
              <a:rPr lang="en-US" sz="2400" dirty="0" smtClean="0">
                <a:solidFill>
                  <a:srgbClr val="002060"/>
                </a:solidFill>
                <a:latin typeface="Aharoni" pitchFamily="2" charset="-79"/>
                <a:cs typeface="Aharoni" pitchFamily="2" charset="-79"/>
              </a:rPr>
              <a:t>Analysis Page</a:t>
            </a:r>
          </a:p>
        </p:txBody>
      </p:sp>
      <p:pic>
        <p:nvPicPr>
          <p:cNvPr id="6147" name="Picture 3"/>
          <p:cNvPicPr>
            <a:picLocks noChangeAspect="1" noChangeArrowheads="1"/>
          </p:cNvPicPr>
          <p:nvPr/>
        </p:nvPicPr>
        <p:blipFill>
          <a:blip r:embed="rId3"/>
          <a:srcRect/>
          <a:stretch>
            <a:fillRect/>
          </a:stretch>
        </p:blipFill>
        <p:spPr bwMode="auto">
          <a:xfrm>
            <a:off x="0" y="1371600"/>
            <a:ext cx="9144000" cy="4327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600200"/>
            <a:ext cx="8763000" cy="2708434"/>
          </a:xfrm>
          <a:prstGeom prst="rect">
            <a:avLst/>
          </a:prstGeom>
          <a:noFill/>
        </p:spPr>
        <p:txBody>
          <a:bodyPr wrap="square" rtlCol="0">
            <a:spAutoFit/>
          </a:bodyPr>
          <a:lstStyle/>
          <a:p>
            <a:r>
              <a:rPr lang="en-US" sz="3200" dirty="0" smtClean="0">
                <a:solidFill>
                  <a:srgbClr val="FF0000"/>
                </a:solidFill>
                <a:latin typeface="Britannic Bold" pitchFamily="34" charset="0"/>
              </a:rPr>
              <a:t>Objective :</a:t>
            </a:r>
          </a:p>
          <a:p>
            <a:endParaRPr lang="en-US" dirty="0"/>
          </a:p>
          <a:p>
            <a:pPr algn="just"/>
            <a:r>
              <a:rPr lang="en-US" dirty="0" smtClean="0"/>
              <a:t>	</a:t>
            </a:r>
            <a:r>
              <a:rPr lang="en-US" sz="2400" dirty="0" smtClean="0">
                <a:solidFill>
                  <a:srgbClr val="002060"/>
                </a:solidFill>
                <a:latin typeface="Aharoni" pitchFamily="2" charset="-79"/>
                <a:cs typeface="Aharoni" pitchFamily="2" charset="-79"/>
              </a:rPr>
              <a:t>Enhance the customer satisfaction index and to ensure customer stickiness to your organization, thereby maximizing revenue and optimizing cost. Infuse emerging technologies to draw, engage and retain new era of tech savvy (and demanding) set of customers</a:t>
            </a:r>
          </a:p>
        </p:txBody>
      </p:sp>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7171" name="Picture 3"/>
          <p:cNvPicPr>
            <a:picLocks noChangeAspect="1" noChangeArrowheads="1"/>
          </p:cNvPicPr>
          <p:nvPr/>
        </p:nvPicPr>
        <p:blipFill>
          <a:blip r:embed="rId3"/>
          <a:srcRect/>
          <a:stretch>
            <a:fillRect/>
          </a:stretch>
        </p:blipFill>
        <p:spPr bwMode="auto">
          <a:xfrm>
            <a:off x="0" y="1066800"/>
            <a:ext cx="9144000" cy="43270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8610600" cy="584775"/>
          </a:xfrm>
          <a:prstGeom prst="rect">
            <a:avLst/>
          </a:prstGeom>
          <a:noFill/>
        </p:spPr>
        <p:txBody>
          <a:bodyPr wrap="square" rtlCol="0">
            <a:spAutoFit/>
          </a:bodyPr>
          <a:lstStyle/>
          <a:p>
            <a:r>
              <a:rPr lang="en-US" sz="3200" dirty="0" smtClean="0">
                <a:solidFill>
                  <a:srgbClr val="FF0000"/>
                </a:solidFill>
                <a:latin typeface="Britannic Bold" pitchFamily="34" charset="0"/>
                <a:cs typeface="Aharoni" pitchFamily="2" charset="-79"/>
              </a:rPr>
              <a:t>Flow Chart</a:t>
            </a:r>
          </a:p>
        </p:txBody>
      </p:sp>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pic>
        <p:nvPicPr>
          <p:cNvPr id="4" name="Picture 3" descr="aww-board (35).png"/>
          <p:cNvPicPr>
            <a:picLocks noChangeAspect="1"/>
          </p:cNvPicPr>
          <p:nvPr/>
        </p:nvPicPr>
        <p:blipFill>
          <a:blip r:embed="rId3"/>
          <a:stretch>
            <a:fillRect/>
          </a:stretch>
        </p:blipFill>
        <p:spPr>
          <a:xfrm>
            <a:off x="685800" y="1600200"/>
            <a:ext cx="7973520" cy="285793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ww-board (36).png"/>
          <p:cNvPicPr>
            <a:picLocks noChangeAspect="1"/>
          </p:cNvPicPr>
          <p:nvPr/>
        </p:nvPicPr>
        <p:blipFill>
          <a:blip r:embed="rId2"/>
          <a:stretch>
            <a:fillRect/>
          </a:stretch>
        </p:blipFill>
        <p:spPr>
          <a:xfrm>
            <a:off x="533400" y="381000"/>
            <a:ext cx="7880808" cy="5791200"/>
          </a:xfrm>
          <a:prstGeom prst="rect">
            <a:avLst/>
          </a:prstGeom>
        </p:spPr>
      </p:pic>
      <p:pic>
        <p:nvPicPr>
          <p:cNvPr id="2" name="Picture 1" descr="cc-logo-new-f7a9ace88711befb11bae92770b114e4.png"/>
          <p:cNvPicPr>
            <a:picLocks noChangeAspect="1"/>
          </p:cNvPicPr>
          <p:nvPr/>
        </p:nvPicPr>
        <p:blipFill>
          <a:blip r:embed="rId3"/>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5" name="TextBox 4"/>
          <p:cNvSpPr txBox="1"/>
          <p:nvPr/>
        </p:nvSpPr>
        <p:spPr>
          <a:xfrm>
            <a:off x="228600" y="1371600"/>
            <a:ext cx="8763000" cy="3293209"/>
          </a:xfrm>
          <a:prstGeom prst="rect">
            <a:avLst/>
          </a:prstGeom>
          <a:noFill/>
        </p:spPr>
        <p:txBody>
          <a:bodyPr wrap="square" rtlCol="0">
            <a:spAutoFit/>
          </a:bodyPr>
          <a:lstStyle/>
          <a:p>
            <a:r>
              <a:rPr lang="en-US" sz="3200" dirty="0" smtClean="0">
                <a:solidFill>
                  <a:srgbClr val="FF0000"/>
                </a:solidFill>
                <a:latin typeface="Britannic Bold" pitchFamily="34" charset="0"/>
              </a:rPr>
              <a:t>PYTHON MODULE USED</a:t>
            </a:r>
          </a:p>
          <a:p>
            <a:r>
              <a:rPr lang="en-US" sz="3200" dirty="0">
                <a:solidFill>
                  <a:srgbClr val="FF0000"/>
                </a:solidFill>
                <a:latin typeface="Britannic Bold" pitchFamily="34" charset="0"/>
              </a:rPr>
              <a:t>	</a:t>
            </a:r>
            <a:r>
              <a:rPr lang="en-US" sz="2400" dirty="0" smtClean="0">
                <a:solidFill>
                  <a:srgbClr val="002060"/>
                </a:solidFill>
                <a:latin typeface="Aharoni" pitchFamily="2" charset="-79"/>
                <a:cs typeface="Aharoni" pitchFamily="2" charset="-79"/>
              </a:rPr>
              <a:t>- </a:t>
            </a:r>
            <a:r>
              <a:rPr lang="en-US" sz="2400" dirty="0" err="1" smtClean="0">
                <a:solidFill>
                  <a:srgbClr val="002060"/>
                </a:solidFill>
                <a:latin typeface="Aharoni" pitchFamily="2" charset="-79"/>
                <a:cs typeface="Aharoni" pitchFamily="2" charset="-79"/>
              </a:rPr>
              <a:t>Numpy</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Matplotlib</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Pandas</a:t>
            </a:r>
          </a:p>
          <a:p>
            <a:r>
              <a:rPr lang="en-US" sz="2400" dirty="0" smtClean="0">
                <a:solidFill>
                  <a:srgbClr val="002060"/>
                </a:solidFill>
                <a:latin typeface="Aharoni" pitchFamily="2" charset="-79"/>
                <a:cs typeface="Aharoni" pitchFamily="2" charset="-79"/>
              </a:rPr>
              <a:t>	- Jovian</a:t>
            </a: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Seaborn</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NLTK</a:t>
            </a: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Sklearn</a:t>
            </a:r>
            <a:endParaRPr lang="en-US" sz="2400"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1371600"/>
            <a:ext cx="8763000" cy="3293209"/>
          </a:xfrm>
          <a:prstGeom prst="rect">
            <a:avLst/>
          </a:prstGeom>
          <a:noFill/>
        </p:spPr>
        <p:txBody>
          <a:bodyPr wrap="square" rtlCol="0">
            <a:spAutoFit/>
          </a:bodyPr>
          <a:lstStyle/>
          <a:p>
            <a:r>
              <a:rPr lang="en-US" sz="3200" dirty="0" smtClean="0">
                <a:solidFill>
                  <a:srgbClr val="FF0000"/>
                </a:solidFill>
                <a:latin typeface="Britannic Bold" pitchFamily="34" charset="0"/>
              </a:rPr>
              <a:t>LANGUAGE, FRAMEWORK, IDE USED</a:t>
            </a:r>
          </a:p>
          <a:p>
            <a:r>
              <a:rPr lang="en-US" sz="3200" dirty="0">
                <a:solidFill>
                  <a:srgbClr val="FF0000"/>
                </a:solidFill>
                <a:latin typeface="Britannic Bold" pitchFamily="34" charset="0"/>
              </a:rPr>
              <a:t>	</a:t>
            </a:r>
            <a:r>
              <a:rPr lang="en-US" sz="2400" dirty="0" smtClean="0">
                <a:solidFill>
                  <a:srgbClr val="002060"/>
                </a:solidFill>
                <a:latin typeface="Aharoni" pitchFamily="2" charset="-79"/>
                <a:cs typeface="Aharoni" pitchFamily="2" charset="-79"/>
              </a:rPr>
              <a:t>- Python</a:t>
            </a:r>
          </a:p>
          <a:p>
            <a:r>
              <a:rPr lang="en-US" sz="2400" dirty="0" smtClean="0">
                <a:solidFill>
                  <a:srgbClr val="002060"/>
                </a:solidFill>
                <a:latin typeface="Aharoni" pitchFamily="2" charset="-79"/>
                <a:cs typeface="Aharoni" pitchFamily="2" charset="-79"/>
              </a:rPr>
              <a:t>	- Flask</a:t>
            </a:r>
          </a:p>
          <a:p>
            <a:r>
              <a:rPr lang="en-US" sz="2400" dirty="0" smtClean="0">
                <a:solidFill>
                  <a:srgbClr val="002060"/>
                </a:solidFill>
                <a:latin typeface="Aharoni" pitchFamily="2" charset="-79"/>
                <a:cs typeface="Aharoni" pitchFamily="2" charset="-79"/>
              </a:rPr>
              <a:t>	- HTML / CSS</a:t>
            </a: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VScode</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Google </a:t>
            </a:r>
            <a:r>
              <a:rPr lang="en-US" sz="2400" dirty="0" err="1" smtClean="0">
                <a:solidFill>
                  <a:srgbClr val="002060"/>
                </a:solidFill>
                <a:latin typeface="Aharoni" pitchFamily="2" charset="-79"/>
                <a:cs typeface="Aharoni" pitchFamily="2" charset="-79"/>
              </a:rPr>
              <a:t>Colab</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err="1" smtClean="0">
                <a:solidFill>
                  <a:srgbClr val="002060"/>
                </a:solidFill>
                <a:latin typeface="Aharoni" pitchFamily="2" charset="-79"/>
                <a:cs typeface="Aharoni" pitchFamily="2" charset="-79"/>
              </a:rPr>
              <a:t>Git</a:t>
            </a:r>
            <a:r>
              <a:rPr lang="en-US" sz="2400" dirty="0" smtClean="0">
                <a:solidFill>
                  <a:srgbClr val="002060"/>
                </a:solidFill>
                <a:latin typeface="Aharoni" pitchFamily="2" charset="-79"/>
                <a:cs typeface="Aharoni" pitchFamily="2" charset="-79"/>
              </a:rPr>
              <a:t> and </a:t>
            </a:r>
            <a:r>
              <a:rPr lang="en-US" sz="2400" dirty="0" err="1" smtClean="0">
                <a:solidFill>
                  <a:srgbClr val="002060"/>
                </a:solidFill>
                <a:latin typeface="Aharoni" pitchFamily="2" charset="-79"/>
                <a:cs typeface="Aharoni" pitchFamily="2" charset="-79"/>
              </a:rPr>
              <a:t>Github</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Jovian</a:t>
            </a:r>
            <a:endParaRPr lang="en-US" sz="2400"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371600"/>
            <a:ext cx="8763000" cy="2185214"/>
          </a:xfrm>
          <a:prstGeom prst="rect">
            <a:avLst/>
          </a:prstGeom>
          <a:noFill/>
        </p:spPr>
        <p:txBody>
          <a:bodyPr wrap="square" rtlCol="0">
            <a:spAutoFit/>
          </a:bodyPr>
          <a:lstStyle/>
          <a:p>
            <a:r>
              <a:rPr lang="en-US" sz="3200" dirty="0" smtClean="0">
                <a:solidFill>
                  <a:srgbClr val="FF0000"/>
                </a:solidFill>
                <a:latin typeface="Britannic Bold" pitchFamily="34" charset="0"/>
              </a:rPr>
              <a:t>BIBLIOGRAPHY</a:t>
            </a:r>
          </a:p>
          <a:p>
            <a:r>
              <a:rPr lang="en-US" sz="3200" dirty="0">
                <a:solidFill>
                  <a:srgbClr val="FF0000"/>
                </a:solidFill>
                <a:latin typeface="Britannic Bold" pitchFamily="34" charset="0"/>
              </a:rPr>
              <a:t>	</a:t>
            </a:r>
            <a:r>
              <a:rPr lang="en-US" sz="2400" dirty="0" smtClean="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hlinkClick r:id="rId2"/>
              </a:rPr>
              <a:t>https://www.nltk.org</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smtClean="0">
                <a:solidFill>
                  <a:srgbClr val="002060"/>
                </a:solidFill>
                <a:latin typeface="Aharoni" pitchFamily="2" charset="-79"/>
                <a:cs typeface="Aharoni" pitchFamily="2" charset="-79"/>
                <a:hlinkClick r:id="rId3"/>
              </a:rPr>
              <a:t>https://www.kaggle.com/hj5992/restaurantreviews</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smtClean="0">
                <a:solidFill>
                  <a:srgbClr val="002060"/>
                </a:solidFill>
                <a:latin typeface="Aharoni" pitchFamily="2" charset="-79"/>
                <a:cs typeface="Aharoni" pitchFamily="2" charset="-79"/>
                <a:hlinkClick r:id="rId4"/>
              </a:rPr>
              <a:t>https://scikit-learn.org/stable/</a:t>
            </a:r>
            <a:endParaRPr lang="en-US" sz="2400" dirty="0" smtClean="0">
              <a:solidFill>
                <a:srgbClr val="002060"/>
              </a:solidFill>
              <a:latin typeface="Aharoni" pitchFamily="2" charset="-79"/>
              <a:cs typeface="Aharoni" pitchFamily="2" charset="-79"/>
            </a:endParaRPr>
          </a:p>
          <a:p>
            <a:r>
              <a:rPr lang="en-US" sz="2400" dirty="0" smtClean="0">
                <a:solidFill>
                  <a:srgbClr val="002060"/>
                </a:solidFill>
                <a:latin typeface="Aharoni" pitchFamily="2" charset="-79"/>
                <a:cs typeface="Aharoni" pitchFamily="2" charset="-79"/>
              </a:rPr>
              <a:t>	- </a:t>
            </a:r>
            <a:r>
              <a:rPr lang="en-US" sz="2400" dirty="0" smtClean="0">
                <a:solidFill>
                  <a:srgbClr val="002060"/>
                </a:solidFill>
                <a:latin typeface="Aharoni" pitchFamily="2" charset="-79"/>
                <a:cs typeface="Aharoni" pitchFamily="2" charset="-79"/>
                <a:hlinkClick r:id="rId5"/>
              </a:rPr>
              <a:t>https://numpy.org</a:t>
            </a:r>
            <a:endParaRPr lang="en-US" sz="2400" dirty="0" smtClean="0">
              <a:solidFill>
                <a:srgbClr val="002060"/>
              </a:solidFill>
              <a:latin typeface="Aharoni" pitchFamily="2" charset="-79"/>
              <a:cs typeface="Aharoni" pitchFamily="2" charset="-79"/>
            </a:endParaRPr>
          </a:p>
        </p:txBody>
      </p:sp>
      <p:pic>
        <p:nvPicPr>
          <p:cNvPr id="3" name="Picture 2" descr="cc-logo-new-f7a9ace88711befb11bae92770b114e4.png"/>
          <p:cNvPicPr>
            <a:picLocks noChangeAspect="1"/>
          </p:cNvPicPr>
          <p:nvPr/>
        </p:nvPicPr>
        <p:blipFill>
          <a:blip r:embed="rId6"/>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1371600"/>
            <a:ext cx="8763000" cy="2923877"/>
          </a:xfrm>
          <a:prstGeom prst="rect">
            <a:avLst/>
          </a:prstGeom>
          <a:noFill/>
        </p:spPr>
        <p:txBody>
          <a:bodyPr wrap="square" rtlCol="0">
            <a:spAutoFit/>
          </a:bodyPr>
          <a:lstStyle/>
          <a:p>
            <a:r>
              <a:rPr lang="en-US" sz="3200" dirty="0" smtClean="0">
                <a:solidFill>
                  <a:srgbClr val="FF0000"/>
                </a:solidFill>
                <a:latin typeface="Britannic Bold" pitchFamily="34" charset="0"/>
              </a:rPr>
              <a:t>MODEL USED</a:t>
            </a:r>
          </a:p>
          <a:p>
            <a:r>
              <a:rPr lang="en-US" sz="3200" dirty="0">
                <a:solidFill>
                  <a:srgbClr val="FF0000"/>
                </a:solidFill>
                <a:latin typeface="Britannic Bold" pitchFamily="34" charset="0"/>
              </a:rPr>
              <a:t>	</a:t>
            </a:r>
            <a:r>
              <a:rPr lang="en-US" sz="2400" dirty="0">
                <a:solidFill>
                  <a:srgbClr val="002060"/>
                </a:solidFill>
                <a:latin typeface="Aharoni" pitchFamily="2" charset="-79"/>
                <a:cs typeface="Aharoni" pitchFamily="2" charset="-79"/>
              </a:rPr>
              <a:t>- </a:t>
            </a:r>
            <a:r>
              <a:rPr lang="en-US" sz="2400" dirty="0" err="1">
                <a:solidFill>
                  <a:srgbClr val="002060"/>
                </a:solidFill>
                <a:latin typeface="Aharoni" pitchFamily="2" charset="-79"/>
                <a:cs typeface="Aharoni" pitchFamily="2" charset="-79"/>
              </a:rPr>
              <a:t>Bayes</a:t>
            </a:r>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Theorem</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Logistic Regression</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SVM =&gt; </a:t>
            </a:r>
            <a:r>
              <a:rPr lang="en-US" sz="2400" dirty="0" smtClean="0">
                <a:solidFill>
                  <a:srgbClr val="00B050"/>
                </a:solidFill>
                <a:latin typeface="Aharoni" pitchFamily="2" charset="-79"/>
                <a:cs typeface="Aharoni" pitchFamily="2" charset="-79"/>
              </a:rPr>
              <a:t>(perfect model for our dataset)</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Decision Tree</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Random Forest Classifier</a:t>
            </a:r>
          </a:p>
          <a:p>
            <a:r>
              <a:rPr lang="en-US" sz="2400" dirty="0">
                <a:solidFill>
                  <a:srgbClr val="002060"/>
                </a:solidFill>
                <a:latin typeface="Aharoni" pitchFamily="2" charset="-79"/>
                <a:cs typeface="Aharoni" pitchFamily="2" charset="-79"/>
              </a:rPr>
              <a:t>	</a:t>
            </a:r>
            <a:r>
              <a:rPr lang="en-US" sz="2400" dirty="0" smtClean="0">
                <a:solidFill>
                  <a:srgbClr val="002060"/>
                </a:solidFill>
                <a:latin typeface="Aharoni" pitchFamily="2" charset="-79"/>
                <a:cs typeface="Aharoni" pitchFamily="2" charset="-79"/>
              </a:rPr>
              <a:t>- Multinomial </a:t>
            </a:r>
            <a:r>
              <a:rPr lang="en-US" sz="2400" dirty="0" err="1" smtClean="0">
                <a:solidFill>
                  <a:srgbClr val="002060"/>
                </a:solidFill>
                <a:latin typeface="Aharoni" pitchFamily="2" charset="-79"/>
                <a:cs typeface="Aharoni" pitchFamily="2" charset="-79"/>
              </a:rPr>
              <a:t>Nb</a:t>
            </a:r>
            <a:endParaRPr lang="en-US" sz="2400"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8763000" cy="584775"/>
          </a:xfrm>
          <a:prstGeom prst="rect">
            <a:avLst/>
          </a:prstGeom>
          <a:noFill/>
        </p:spPr>
        <p:txBody>
          <a:bodyPr wrap="square" rtlCol="0">
            <a:spAutoFit/>
          </a:bodyPr>
          <a:lstStyle/>
          <a:p>
            <a:r>
              <a:rPr lang="en-US" sz="3200" dirty="0" err="1" smtClean="0">
                <a:solidFill>
                  <a:srgbClr val="FF0000"/>
                </a:solidFill>
                <a:latin typeface="Britannic Bold" pitchFamily="34" charset="0"/>
              </a:rPr>
              <a:t>Bayes</a:t>
            </a:r>
            <a:r>
              <a:rPr lang="en-US" sz="3200" dirty="0" smtClean="0">
                <a:solidFill>
                  <a:srgbClr val="FF0000"/>
                </a:solidFill>
                <a:latin typeface="Britannic Bold" pitchFamily="34" charset="0"/>
              </a:rPr>
              <a:t>’ Theorem</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43200" y="1219200"/>
            <a:ext cx="3339905" cy="838200"/>
          </a:xfrm>
          <a:prstGeom prst="rect">
            <a:avLst/>
          </a:prstGeom>
          <a:noFill/>
        </p:spPr>
      </p:pic>
      <p:sp>
        <p:nvSpPr>
          <p:cNvPr id="1029" name="Rectangle 5"/>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 name="Picture 7" descr="aww-board (33).png"/>
          <p:cNvPicPr>
            <a:picLocks noChangeAspect="1"/>
          </p:cNvPicPr>
          <p:nvPr/>
        </p:nvPicPr>
        <p:blipFill>
          <a:blip r:embed="rId3"/>
          <a:stretch>
            <a:fillRect/>
          </a:stretch>
        </p:blipFill>
        <p:spPr>
          <a:xfrm>
            <a:off x="533400" y="2057400"/>
            <a:ext cx="8368589" cy="3962400"/>
          </a:xfrm>
          <a:prstGeom prst="rect">
            <a:avLst/>
          </a:prstGeom>
        </p:spPr>
      </p:pic>
      <p:pic>
        <p:nvPicPr>
          <p:cNvPr id="9" name="Picture 8" descr="cc-logo-new-f7a9ace88711befb11bae92770b114e4.png"/>
          <p:cNvPicPr>
            <a:picLocks noChangeAspect="1"/>
          </p:cNvPicPr>
          <p:nvPr/>
        </p:nvPicPr>
        <p:blipFill>
          <a:blip r:embed="rId4"/>
          <a:stretch>
            <a:fillRect/>
          </a:stretch>
        </p:blipFill>
        <p:spPr>
          <a:xfrm>
            <a:off x="6223365" y="0"/>
            <a:ext cx="2920635" cy="736508"/>
          </a:xfrm>
          <a:prstGeom prst="rect">
            <a:avLst/>
          </a:prstGeom>
        </p:spPr>
      </p:pic>
      <p:sp>
        <p:nvSpPr>
          <p:cNvPr id="10" name="TextBox 9"/>
          <p:cNvSpPr txBox="1"/>
          <p:nvPr/>
        </p:nvSpPr>
        <p:spPr>
          <a:xfrm>
            <a:off x="304800" y="5638800"/>
            <a:ext cx="6096000" cy="830997"/>
          </a:xfrm>
          <a:prstGeom prst="rect">
            <a:avLst/>
          </a:prstGeom>
          <a:noFill/>
        </p:spPr>
        <p:txBody>
          <a:bodyPr wrap="square" rtlCol="0">
            <a:spAutoFit/>
          </a:bodyPr>
          <a:lstStyle/>
          <a:p>
            <a:r>
              <a:rPr lang="en-US" sz="2400" dirty="0">
                <a:solidFill>
                  <a:srgbClr val="002060"/>
                </a:solidFill>
                <a:latin typeface="Aharoni" pitchFamily="2" charset="-79"/>
                <a:cs typeface="Aharoni" pitchFamily="2" charset="-79"/>
              </a:rPr>
              <a:t>What is the probability that a mobile produced by Factory 2 is defective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0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7200" y="990600"/>
            <a:ext cx="2828925" cy="495300"/>
          </a:xfrm>
          <a:prstGeom prst="rect">
            <a:avLst/>
          </a:prstGeom>
          <a:noFill/>
        </p:spPr>
      </p:pic>
      <p:sp>
        <p:nvSpPr>
          <p:cNvPr id="17411" name="Rectangle 3"/>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1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2"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57200" y="1524000"/>
            <a:ext cx="2828925" cy="495300"/>
          </a:xfrm>
          <a:prstGeom prst="rect">
            <a:avLst/>
          </a:prstGeom>
          <a:noFill/>
        </p:spPr>
      </p:pic>
      <p:sp>
        <p:nvSpPr>
          <p:cNvPr id="17414" name="Rectangle 6"/>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57200" y="2133600"/>
            <a:ext cx="1724025" cy="304800"/>
          </a:xfrm>
          <a:prstGeom prst="rect">
            <a:avLst/>
          </a:prstGeom>
          <a:noFill/>
        </p:spPr>
      </p:pic>
      <p:sp>
        <p:nvSpPr>
          <p:cNvPr id="17417" name="Rectangle 9"/>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1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18"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57200" y="2590800"/>
            <a:ext cx="3028950" cy="304800"/>
          </a:xfrm>
          <a:prstGeom prst="rect">
            <a:avLst/>
          </a:prstGeom>
          <a:noFill/>
        </p:spPr>
      </p:pic>
      <p:sp>
        <p:nvSpPr>
          <p:cNvPr id="17420" name="Rectangle 12"/>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2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21" name="Picture 1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457200" y="3048000"/>
            <a:ext cx="3028950" cy="304800"/>
          </a:xfrm>
          <a:prstGeom prst="rect">
            <a:avLst/>
          </a:prstGeom>
          <a:noFill/>
        </p:spPr>
      </p:pic>
      <p:sp>
        <p:nvSpPr>
          <p:cNvPr id="17423" name="Rectangle 15"/>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4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24" name="Picture 16"/>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57200" y="3733800"/>
            <a:ext cx="5905500" cy="619125"/>
          </a:xfrm>
          <a:prstGeom prst="rect">
            <a:avLst/>
          </a:prstGeom>
          <a:noFill/>
        </p:spPr>
      </p:pic>
      <p:sp>
        <p:nvSpPr>
          <p:cNvPr id="17426" name="Rectangle 18"/>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7427" name="Picture 19"/>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457200" y="4648200"/>
            <a:ext cx="4438650" cy="561975"/>
          </a:xfrm>
          <a:prstGeom prst="rect">
            <a:avLst/>
          </a:prstGeom>
          <a:noFill/>
        </p:spPr>
      </p:pic>
      <p:sp>
        <p:nvSpPr>
          <p:cNvPr id="17429" name="Rectangle 21"/>
          <p:cNvSpPr>
            <a:spLocks noChangeArrowheads="1"/>
          </p:cNvSpPr>
          <p:nvPr/>
        </p:nvSpPr>
        <p:spPr bwMode="auto">
          <a:xfrm>
            <a:off x="0" y="1019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763000" cy="584775"/>
          </a:xfrm>
          <a:prstGeom prst="rect">
            <a:avLst/>
          </a:prstGeom>
          <a:noFill/>
        </p:spPr>
        <p:txBody>
          <a:bodyPr wrap="square" rtlCol="0">
            <a:spAutoFit/>
          </a:bodyPr>
          <a:lstStyle/>
          <a:p>
            <a:r>
              <a:rPr lang="en-US" sz="3200" dirty="0">
                <a:solidFill>
                  <a:srgbClr val="FF0000"/>
                </a:solidFill>
                <a:latin typeface="Britannic Bold" pitchFamily="34" charset="0"/>
              </a:rPr>
              <a:t>Logistic Regression</a:t>
            </a:r>
          </a:p>
        </p:txBody>
      </p:sp>
      <p:pic>
        <p:nvPicPr>
          <p:cNvPr id="4" name="Picture 3" descr="400px-Exam_pass_logistic_curve.jpeg"/>
          <p:cNvPicPr>
            <a:picLocks noChangeAspect="1"/>
          </p:cNvPicPr>
          <p:nvPr/>
        </p:nvPicPr>
        <p:blipFill>
          <a:blip r:embed="rId3"/>
          <a:stretch>
            <a:fillRect/>
          </a:stretch>
        </p:blipFill>
        <p:spPr>
          <a:xfrm>
            <a:off x="3886200" y="990600"/>
            <a:ext cx="5105400" cy="3701415"/>
          </a:xfrm>
          <a:prstGeom prst="rect">
            <a:avLst/>
          </a:prstGeom>
        </p:spPr>
      </p:pic>
      <p:sp>
        <p:nvSpPr>
          <p:cNvPr id="5" name="TextBox 4"/>
          <p:cNvSpPr txBox="1"/>
          <p:nvPr/>
        </p:nvSpPr>
        <p:spPr>
          <a:xfrm>
            <a:off x="152400" y="1295400"/>
            <a:ext cx="3810000" cy="3139321"/>
          </a:xfrm>
          <a:prstGeom prst="rect">
            <a:avLst/>
          </a:prstGeom>
          <a:noFill/>
        </p:spPr>
        <p:txBody>
          <a:bodyPr wrap="square" rtlCol="0">
            <a:spAutoFit/>
          </a:bodyPr>
          <a:lstStyle/>
          <a:p>
            <a:pPr algn="just"/>
            <a:r>
              <a:rPr lang="en-US" b="1" dirty="0" smtClean="0">
                <a:solidFill>
                  <a:srgbClr val="00B050"/>
                </a:solidFill>
                <a:latin typeface="Aharoni" pitchFamily="2" charset="-79"/>
                <a:cs typeface="Aharoni" pitchFamily="2" charset="-79"/>
              </a:rPr>
              <a:t>Logistic regression</a:t>
            </a:r>
            <a:r>
              <a:rPr lang="en-US" dirty="0" smtClean="0">
                <a:solidFill>
                  <a:srgbClr val="002060"/>
                </a:solidFill>
                <a:latin typeface="Aharoni" pitchFamily="2" charset="-79"/>
                <a:cs typeface="Aharoni" pitchFamily="2" charset="-79"/>
              </a:rPr>
              <a:t> is a statistical model that in its basic form uses a </a:t>
            </a:r>
            <a:r>
              <a:rPr lang="en-US" dirty="0" smtClean="0">
                <a:solidFill>
                  <a:srgbClr val="00B050"/>
                </a:solidFill>
                <a:latin typeface="Aharoni" pitchFamily="2" charset="-79"/>
                <a:cs typeface="Aharoni" pitchFamily="2" charset="-79"/>
              </a:rPr>
              <a:t>logistic function to model a</a:t>
            </a:r>
            <a:r>
              <a:rPr lang="en-US" dirty="0" smtClean="0">
                <a:solidFill>
                  <a:srgbClr val="002060"/>
                </a:solidFill>
                <a:latin typeface="Aharoni" pitchFamily="2" charset="-79"/>
                <a:cs typeface="Aharoni" pitchFamily="2" charset="-79"/>
              </a:rPr>
              <a:t> </a:t>
            </a:r>
            <a:r>
              <a:rPr lang="en-US" dirty="0" smtClean="0">
                <a:solidFill>
                  <a:srgbClr val="00B050"/>
                </a:solidFill>
                <a:latin typeface="Aharoni" pitchFamily="2" charset="-79"/>
                <a:cs typeface="Aharoni" pitchFamily="2" charset="-79"/>
              </a:rPr>
              <a:t>binary dependent variable</a:t>
            </a:r>
            <a:r>
              <a:rPr lang="en-US" dirty="0" smtClean="0">
                <a:solidFill>
                  <a:srgbClr val="002060"/>
                </a:solidFill>
                <a:latin typeface="Aharoni" pitchFamily="2" charset="-79"/>
                <a:cs typeface="Aharoni" pitchFamily="2" charset="-79"/>
              </a:rPr>
              <a:t>, although many more complex extensions exist. In regression analysis, logistic regression (or </a:t>
            </a:r>
            <a:r>
              <a:rPr lang="en-US" dirty="0" err="1" smtClean="0">
                <a:solidFill>
                  <a:srgbClr val="002060"/>
                </a:solidFill>
                <a:latin typeface="Aharoni" pitchFamily="2" charset="-79"/>
                <a:cs typeface="Aharoni" pitchFamily="2" charset="-79"/>
              </a:rPr>
              <a:t>logit</a:t>
            </a:r>
            <a:r>
              <a:rPr lang="en-US" dirty="0" smtClean="0">
                <a:solidFill>
                  <a:srgbClr val="002060"/>
                </a:solidFill>
                <a:latin typeface="Aharoni" pitchFamily="2" charset="-79"/>
                <a:cs typeface="Aharoni" pitchFamily="2" charset="-79"/>
              </a:rPr>
              <a:t> regression) is estimating the parameters of a logistic model (a form of binary regression)</a:t>
            </a:r>
            <a:endParaRPr lang="en-US"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3" name="TextBox 2"/>
          <p:cNvSpPr txBox="1"/>
          <p:nvPr/>
        </p:nvSpPr>
        <p:spPr>
          <a:xfrm>
            <a:off x="228600" y="381001"/>
            <a:ext cx="8763000" cy="892552"/>
          </a:xfrm>
          <a:prstGeom prst="rect">
            <a:avLst/>
          </a:prstGeom>
          <a:noFill/>
        </p:spPr>
        <p:txBody>
          <a:bodyPr wrap="square" rtlCol="0">
            <a:spAutoFit/>
          </a:bodyPr>
          <a:lstStyle/>
          <a:p>
            <a:r>
              <a:rPr lang="en-US" sz="3200" dirty="0" smtClean="0">
                <a:solidFill>
                  <a:srgbClr val="FF0000"/>
                </a:solidFill>
                <a:latin typeface="Britannic Bold" pitchFamily="34" charset="0"/>
              </a:rPr>
              <a:t>SVM </a:t>
            </a:r>
            <a:r>
              <a:rPr lang="en-US" sz="3200" dirty="0">
                <a:solidFill>
                  <a:srgbClr val="FF0000"/>
                </a:solidFill>
                <a:latin typeface="Britannic Bold" pitchFamily="34" charset="0"/>
              </a:rPr>
              <a:t>(Support vector machine</a:t>
            </a:r>
            <a:r>
              <a:rPr lang="en-US" sz="3200" dirty="0" smtClean="0">
                <a:solidFill>
                  <a:srgbClr val="FF0000"/>
                </a:solidFill>
                <a:latin typeface="Britannic Bold" pitchFamily="34" charset="0"/>
              </a:rPr>
              <a:t>)</a:t>
            </a:r>
          </a:p>
          <a:p>
            <a:r>
              <a:rPr lang="en-US" sz="2000" dirty="0" smtClean="0">
                <a:solidFill>
                  <a:srgbClr val="00B050"/>
                </a:solidFill>
                <a:latin typeface="Aharoni" pitchFamily="2" charset="-79"/>
                <a:cs typeface="Aharoni" pitchFamily="2" charset="-79"/>
              </a:rPr>
              <a:t>(perfect model for our dataset)</a:t>
            </a:r>
            <a:endParaRPr lang="en-US" sz="3200" dirty="0">
              <a:solidFill>
                <a:srgbClr val="FF0000"/>
              </a:solidFill>
              <a:latin typeface="Britannic Bold" pitchFamily="34" charset="0"/>
            </a:endParaRPr>
          </a:p>
        </p:txBody>
      </p:sp>
      <p:pic>
        <p:nvPicPr>
          <p:cNvPr id="7" name="Picture 6" descr="aww-board (33).png"/>
          <p:cNvPicPr>
            <a:picLocks noChangeAspect="1"/>
          </p:cNvPicPr>
          <p:nvPr/>
        </p:nvPicPr>
        <p:blipFill>
          <a:blip r:embed="rId3" cstate="print"/>
          <a:stretch>
            <a:fillRect/>
          </a:stretch>
        </p:blipFill>
        <p:spPr>
          <a:xfrm>
            <a:off x="4477854" y="1295400"/>
            <a:ext cx="4666146" cy="3733800"/>
          </a:xfrm>
          <a:prstGeom prst="rect">
            <a:avLst/>
          </a:prstGeom>
        </p:spPr>
      </p:pic>
      <p:sp>
        <p:nvSpPr>
          <p:cNvPr id="8" name="TextBox 7"/>
          <p:cNvSpPr txBox="1"/>
          <p:nvPr/>
        </p:nvSpPr>
        <p:spPr>
          <a:xfrm>
            <a:off x="152400" y="1371600"/>
            <a:ext cx="4572000" cy="4524315"/>
          </a:xfrm>
          <a:prstGeom prst="rect">
            <a:avLst/>
          </a:prstGeom>
          <a:noFill/>
        </p:spPr>
        <p:txBody>
          <a:bodyPr wrap="square" rtlCol="0">
            <a:spAutoFit/>
          </a:bodyPr>
          <a:lstStyle/>
          <a:p>
            <a:pPr algn="just"/>
            <a:r>
              <a:rPr lang="en-US" dirty="0">
                <a:solidFill>
                  <a:srgbClr val="002060"/>
                </a:solidFill>
                <a:latin typeface="Aharoni" pitchFamily="2" charset="-79"/>
                <a:cs typeface="Aharoni" pitchFamily="2" charset="-79"/>
              </a:rPr>
              <a:t>A </a:t>
            </a:r>
            <a:r>
              <a:rPr lang="en-US" dirty="0">
                <a:solidFill>
                  <a:srgbClr val="00B050"/>
                </a:solidFill>
                <a:latin typeface="Aharoni" pitchFamily="2" charset="-79"/>
                <a:cs typeface="Aharoni" pitchFamily="2" charset="-79"/>
              </a:rPr>
              <a:t>Support Vector Machine (SVM) </a:t>
            </a:r>
            <a:r>
              <a:rPr lang="en-US" dirty="0">
                <a:solidFill>
                  <a:srgbClr val="002060"/>
                </a:solidFill>
                <a:latin typeface="Aharoni" pitchFamily="2" charset="-79"/>
                <a:cs typeface="Aharoni" pitchFamily="2" charset="-79"/>
              </a:rPr>
              <a:t>is a supervised machine learning algorithm that can be employed for </a:t>
            </a:r>
            <a:r>
              <a:rPr lang="en-US" dirty="0">
                <a:solidFill>
                  <a:srgbClr val="00B050"/>
                </a:solidFill>
                <a:latin typeface="Aharoni" pitchFamily="2" charset="-79"/>
                <a:cs typeface="Aharoni" pitchFamily="2" charset="-79"/>
              </a:rPr>
              <a:t>both classification and regression purposes. </a:t>
            </a:r>
            <a:r>
              <a:rPr lang="en-US" dirty="0">
                <a:solidFill>
                  <a:srgbClr val="002060"/>
                </a:solidFill>
                <a:latin typeface="Aharoni" pitchFamily="2" charset="-79"/>
                <a:cs typeface="Aharoni" pitchFamily="2" charset="-79"/>
              </a:rPr>
              <a:t>SVMs are more commonly used in classification problems and as such, this is what we will focus on in this post.</a:t>
            </a:r>
          </a:p>
          <a:p>
            <a:pPr algn="just"/>
            <a:r>
              <a:rPr lang="en-US" dirty="0">
                <a:solidFill>
                  <a:srgbClr val="00B050"/>
                </a:solidFill>
                <a:latin typeface="Aharoni" pitchFamily="2" charset="-79"/>
                <a:cs typeface="Aharoni" pitchFamily="2" charset="-79"/>
              </a:rPr>
              <a:t>SVMs are based on the idea of finding a </a:t>
            </a:r>
            <a:r>
              <a:rPr lang="en-US" dirty="0" err="1">
                <a:solidFill>
                  <a:srgbClr val="00B050"/>
                </a:solidFill>
                <a:latin typeface="Aharoni" pitchFamily="2" charset="-79"/>
                <a:cs typeface="Aharoni" pitchFamily="2" charset="-79"/>
              </a:rPr>
              <a:t>hyperplane</a:t>
            </a:r>
            <a:r>
              <a:rPr lang="en-US" dirty="0">
                <a:solidFill>
                  <a:srgbClr val="002060"/>
                </a:solidFill>
                <a:latin typeface="Aharoni" pitchFamily="2" charset="-79"/>
                <a:cs typeface="Aharoni" pitchFamily="2" charset="-79"/>
              </a:rPr>
              <a:t> that best divides a dataset into two classes, as shown in the image</a:t>
            </a:r>
          </a:p>
          <a:p>
            <a:pPr algn="just"/>
            <a:r>
              <a:rPr lang="en-US" dirty="0">
                <a:solidFill>
                  <a:srgbClr val="00B050"/>
                </a:solidFill>
                <a:latin typeface="Aharoni" pitchFamily="2" charset="-79"/>
                <a:cs typeface="Aharoni" pitchFamily="2" charset="-79"/>
              </a:rPr>
              <a:t>Support vectors are the data points nearest to the </a:t>
            </a:r>
            <a:r>
              <a:rPr lang="en-US" dirty="0" err="1">
                <a:solidFill>
                  <a:srgbClr val="00B050"/>
                </a:solidFill>
                <a:latin typeface="Aharoni" pitchFamily="2" charset="-79"/>
                <a:cs typeface="Aharoni" pitchFamily="2" charset="-79"/>
              </a:rPr>
              <a:t>hyperplane</a:t>
            </a:r>
            <a:r>
              <a:rPr lang="en-US" dirty="0">
                <a:solidFill>
                  <a:srgbClr val="002060"/>
                </a:solidFill>
                <a:latin typeface="Aharoni" pitchFamily="2" charset="-79"/>
                <a:cs typeface="Aharoni" pitchFamily="2" charset="-79"/>
              </a:rPr>
              <a:t>, the points of a data set that, if removed, would alter the position of the dividing </a:t>
            </a:r>
            <a:r>
              <a:rPr lang="en-US" dirty="0" err="1">
                <a:solidFill>
                  <a:srgbClr val="002060"/>
                </a:solidFill>
                <a:latin typeface="Aharoni" pitchFamily="2" charset="-79"/>
                <a:cs typeface="Aharoni" pitchFamily="2" charset="-79"/>
              </a:rPr>
              <a:t>hyperplane</a:t>
            </a:r>
            <a:r>
              <a:rPr lang="en-US" dirty="0">
                <a:solidFill>
                  <a:srgbClr val="002060"/>
                </a:solidFill>
                <a:latin typeface="Aharoni" pitchFamily="2" charset="-79"/>
                <a:cs typeface="Aharoni" pitchFamily="2" charset="-79"/>
              </a:rPr>
              <a:t>. Because of this, they can be considered the critical elements of a data set.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1"/>
            <a:ext cx="8763000" cy="584775"/>
          </a:xfrm>
          <a:prstGeom prst="rect">
            <a:avLst/>
          </a:prstGeom>
          <a:noFill/>
        </p:spPr>
        <p:txBody>
          <a:bodyPr wrap="square" rtlCol="0">
            <a:spAutoFit/>
          </a:bodyPr>
          <a:lstStyle/>
          <a:p>
            <a:r>
              <a:rPr lang="en-US" sz="3200" dirty="0" smtClean="0">
                <a:solidFill>
                  <a:srgbClr val="FF0000"/>
                </a:solidFill>
                <a:latin typeface="Britannic Bold" pitchFamily="34" charset="0"/>
              </a:rPr>
              <a:t>Decision Tree</a:t>
            </a:r>
            <a:endParaRPr lang="en-US" sz="3200" dirty="0">
              <a:solidFill>
                <a:srgbClr val="FF0000"/>
              </a:solidFill>
              <a:latin typeface="Britannic Bold" pitchFamily="34" charset="0"/>
            </a:endParaRPr>
          </a:p>
        </p:txBody>
      </p:sp>
      <p:pic>
        <p:nvPicPr>
          <p:cNvPr id="3" name="Picture 2" descr="cc-logo-new-f7a9ace88711befb11bae92770b114e4.png"/>
          <p:cNvPicPr>
            <a:picLocks noChangeAspect="1"/>
          </p:cNvPicPr>
          <p:nvPr/>
        </p:nvPicPr>
        <p:blipFill>
          <a:blip r:embed="rId2"/>
          <a:stretch>
            <a:fillRect/>
          </a:stretch>
        </p:blipFill>
        <p:spPr>
          <a:xfrm>
            <a:off x="6223365" y="0"/>
            <a:ext cx="2920635" cy="736508"/>
          </a:xfrm>
          <a:prstGeom prst="rect">
            <a:avLst/>
          </a:prstGeom>
        </p:spPr>
      </p:pic>
      <p:sp>
        <p:nvSpPr>
          <p:cNvPr id="4" name="TextBox 3"/>
          <p:cNvSpPr txBox="1"/>
          <p:nvPr/>
        </p:nvSpPr>
        <p:spPr>
          <a:xfrm>
            <a:off x="3581400" y="1447800"/>
            <a:ext cx="2057400" cy="584775"/>
          </a:xfrm>
          <a:prstGeom prst="rect">
            <a:avLst/>
          </a:prstGeom>
          <a:noFill/>
        </p:spPr>
        <p:txBody>
          <a:bodyPr wrap="square" rtlCol="0">
            <a:spAutoFit/>
          </a:bodyPr>
          <a:lstStyle/>
          <a:p>
            <a:pPr algn="ctr"/>
            <a:r>
              <a:rPr lang="en-US" sz="3200" dirty="0" smtClean="0">
                <a:solidFill>
                  <a:schemeClr val="tx2"/>
                </a:solidFill>
                <a:latin typeface="Cooper Black" pitchFamily="18" charset="0"/>
              </a:rPr>
              <a:t>CART</a:t>
            </a:r>
            <a:endParaRPr lang="en-US" sz="3200" dirty="0">
              <a:solidFill>
                <a:schemeClr val="tx2"/>
              </a:solidFill>
              <a:latin typeface="Cooper Black" pitchFamily="18" charset="0"/>
            </a:endParaRPr>
          </a:p>
        </p:txBody>
      </p:sp>
      <p:cxnSp>
        <p:nvCxnSpPr>
          <p:cNvPr id="8" name="Straight Arrow Connector 7"/>
          <p:cNvCxnSpPr>
            <a:stCxn id="4" idx="2"/>
          </p:cNvCxnSpPr>
          <p:nvPr/>
        </p:nvCxnSpPr>
        <p:spPr>
          <a:xfrm rot="5400000">
            <a:off x="3435638" y="1568737"/>
            <a:ext cx="710625" cy="1638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rot="16200000" flipH="1">
            <a:off x="4959638" y="1683037"/>
            <a:ext cx="710625" cy="1409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200" y="2819400"/>
            <a:ext cx="4191000" cy="1323439"/>
          </a:xfrm>
          <a:prstGeom prst="rect">
            <a:avLst/>
          </a:prstGeom>
          <a:noFill/>
        </p:spPr>
        <p:txBody>
          <a:bodyPr wrap="square" rtlCol="0">
            <a:spAutoFit/>
          </a:bodyPr>
          <a:lstStyle/>
          <a:p>
            <a:pPr algn="ctr"/>
            <a:r>
              <a:rPr lang="en-US" sz="2000" dirty="0" smtClean="0">
                <a:solidFill>
                  <a:srgbClr val="002060"/>
                </a:solidFill>
                <a:latin typeface="Aharoni" pitchFamily="2" charset="-79"/>
                <a:cs typeface="Aharoni" pitchFamily="2" charset="-79"/>
              </a:rPr>
              <a:t>Classification Trees</a:t>
            </a:r>
          </a:p>
          <a:p>
            <a:r>
              <a:rPr lang="en-US" sz="2000" dirty="0" smtClean="0">
                <a:solidFill>
                  <a:srgbClr val="00B050"/>
                </a:solidFill>
                <a:latin typeface="Aharoni" pitchFamily="2" charset="-79"/>
                <a:cs typeface="Aharoni" pitchFamily="2" charset="-79"/>
              </a:rPr>
              <a:t>It help to classify your data.</a:t>
            </a:r>
          </a:p>
          <a:p>
            <a:r>
              <a:rPr lang="en-US" sz="2000" dirty="0" smtClean="0">
                <a:solidFill>
                  <a:srgbClr val="00B050"/>
                </a:solidFill>
                <a:latin typeface="Aharoni" pitchFamily="2" charset="-79"/>
                <a:cs typeface="Aharoni" pitchFamily="2" charset="-79"/>
              </a:rPr>
              <a:t>So, variable are categorical like Male and Female, Yes or No</a:t>
            </a:r>
          </a:p>
        </p:txBody>
      </p:sp>
      <p:sp>
        <p:nvSpPr>
          <p:cNvPr id="15" name="TextBox 14"/>
          <p:cNvSpPr txBox="1"/>
          <p:nvPr/>
        </p:nvSpPr>
        <p:spPr>
          <a:xfrm>
            <a:off x="4648200" y="2819400"/>
            <a:ext cx="4114800" cy="1323439"/>
          </a:xfrm>
          <a:prstGeom prst="rect">
            <a:avLst/>
          </a:prstGeom>
          <a:noFill/>
        </p:spPr>
        <p:txBody>
          <a:bodyPr wrap="square" rtlCol="0">
            <a:spAutoFit/>
          </a:bodyPr>
          <a:lstStyle/>
          <a:p>
            <a:pPr algn="ctr"/>
            <a:r>
              <a:rPr lang="en-US" sz="2000" dirty="0" smtClean="0">
                <a:solidFill>
                  <a:srgbClr val="002060"/>
                </a:solidFill>
                <a:latin typeface="Aharoni" pitchFamily="2" charset="-79"/>
                <a:cs typeface="Aharoni" pitchFamily="2" charset="-79"/>
              </a:rPr>
              <a:t>Regression Trees</a:t>
            </a:r>
          </a:p>
          <a:p>
            <a:r>
              <a:rPr lang="en-US" sz="2000" dirty="0" smtClean="0">
                <a:solidFill>
                  <a:srgbClr val="00B050"/>
                </a:solidFill>
                <a:latin typeface="Aharoni" pitchFamily="2" charset="-79"/>
                <a:cs typeface="Aharoni" pitchFamily="2" charset="-79"/>
              </a:rPr>
              <a:t>It help to prediction real number outcomes like salary of a person, temperature of an area</a:t>
            </a:r>
            <a:endParaRPr lang="en-US" sz="2000" dirty="0">
              <a:solidFill>
                <a:srgbClr val="002060"/>
              </a:solidFill>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ww-board (35).png"/>
          <p:cNvPicPr>
            <a:picLocks noChangeAspect="1"/>
          </p:cNvPicPr>
          <p:nvPr/>
        </p:nvPicPr>
        <p:blipFill>
          <a:blip r:embed="rId2" cstate="print"/>
          <a:stretch>
            <a:fillRect/>
          </a:stretch>
        </p:blipFill>
        <p:spPr>
          <a:xfrm>
            <a:off x="228600" y="3429000"/>
            <a:ext cx="4936103" cy="3099088"/>
          </a:xfrm>
          <a:prstGeom prst="rect">
            <a:avLst/>
          </a:prstGeom>
        </p:spPr>
      </p:pic>
      <p:pic>
        <p:nvPicPr>
          <p:cNvPr id="3" name="Picture 2" descr="aww-board (34).png"/>
          <p:cNvPicPr>
            <a:picLocks noChangeAspect="1"/>
          </p:cNvPicPr>
          <p:nvPr/>
        </p:nvPicPr>
        <p:blipFill>
          <a:blip r:embed="rId3" cstate="print"/>
          <a:stretch>
            <a:fillRect/>
          </a:stretch>
        </p:blipFill>
        <p:spPr>
          <a:xfrm>
            <a:off x="3581400" y="304800"/>
            <a:ext cx="5562600" cy="3645189"/>
          </a:xfrm>
          <a:prstGeom prst="rect">
            <a:avLst/>
          </a:prstGeom>
        </p:spPr>
      </p:pic>
      <p:pic>
        <p:nvPicPr>
          <p:cNvPr id="2" name="Picture 1" descr="cc-logo-new-f7a9ace88711befb11bae92770b114e4.png"/>
          <p:cNvPicPr>
            <a:picLocks noChangeAspect="1"/>
          </p:cNvPicPr>
          <p:nvPr/>
        </p:nvPicPr>
        <p:blipFill>
          <a:blip r:embed="rId4"/>
          <a:stretch>
            <a:fillRect/>
          </a:stretch>
        </p:blipFill>
        <p:spPr>
          <a:xfrm>
            <a:off x="6223365" y="0"/>
            <a:ext cx="2920635" cy="73650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424</Words>
  <Application>Microsoft Office PowerPoint</Application>
  <PresentationFormat>On-screen Show (4:3)</PresentationFormat>
  <Paragraphs>83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Jaydeep Das</dc:creator>
  <cp:lastModifiedBy>Jaydeep Das</cp:lastModifiedBy>
  <cp:revision>14</cp:revision>
  <dcterms:created xsi:type="dcterms:W3CDTF">2021-01-10T03:08:48Z</dcterms:created>
  <dcterms:modified xsi:type="dcterms:W3CDTF">2021-01-31T15:43:35Z</dcterms:modified>
</cp:coreProperties>
</file>