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8" r:id="rId4"/>
    <p:sldId id="260" r:id="rId5"/>
    <p:sldId id="261" r:id="rId6"/>
    <p:sldId id="264" r:id="rId7"/>
    <p:sldId id="263" r:id="rId8"/>
    <p:sldId id="268" r:id="rId9"/>
    <p:sldId id="259" r:id="rId10"/>
    <p:sldId id="269" r:id="rId11"/>
    <p:sldId id="271" r:id="rId12"/>
    <p:sldId id="270" r:id="rId13"/>
    <p:sldId id="25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6F6AD-09E2-4238-9081-1266C9D9AF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B4005-ED77-42D6-8FC1-29E1E8EB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F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5/introduction-ext4-filesyste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9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https://en.wikipedia.org/wiki/file </a:t>
            </a:r>
            <a:r>
              <a:rPr lang="en-US" dirty="0" err="1" smtClean="0"/>
              <a:t>system_Hierarchy_Standard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https://www.tldp.org/LDP/intro-linux/html/sect_03_01.html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https://en.wikipedia.org/wiki/Disk_sector</a:t>
            </a:r>
            <a:br>
              <a:rPr lang="en-US" dirty="0" smtClean="0"/>
            </a:br>
            <a:r>
              <a:rPr lang="en-US" dirty="0" smtClean="0"/>
              <a:t>Can do stat –f / to see block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df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to see what file systems are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https://en.wikipedia.org/wiki/XFS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use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xfs_db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–r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0, print) to examine superblock</a:t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https://en.wikipedia.org/wiki/Inode</a:t>
            </a:r>
          </a:p>
          <a:p>
            <a:r>
              <a:rPr lang="en-US" dirty="0" smtClean="0"/>
              <a:t>https://righteousit.wordpress.com/2018/05/21/xfs-part-1-superblock/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https://righteousit.wordpress.com/2018/05/23/xfs-part-2-inodes/</a:t>
            </a:r>
            <a:br>
              <a:rPr lang="en-US" dirty="0" smtClean="0"/>
            </a:br>
            <a:r>
              <a:rPr lang="en-US" dirty="0" smtClean="0"/>
              <a:t>http://xfs.org/docs/xfsdocs-xml-dev/XFS_Filesystem_Structure/tmp/en-US/html/Btree_Extent_List.html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http://xfs.org/docs/xfsdocs-xml-dev/XFS_Filesystem_Structure/tmp/en-US/html/Data_Extents.html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http://xfs.org/docs/xfsdocs-xml-dev/XFS_Filesystem_Structure/tmp/en-US/html/Btree_Extent_List.html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https://opensource.com/article/17/5/introduction-ext4-filesystem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B4005-ED77-42D6-8FC1-29E1E8EB4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5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85076C8-E5F1-4B18-BD0D-BBBC73B5E15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5B53254-4EC5-41A3-84E2-1077306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81674"/>
            <a:ext cx="8596668" cy="756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243915"/>
            <a:ext cx="8596668" cy="520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7154"/>
            <a:ext cx="8596668" cy="5483073"/>
          </a:xfrm>
        </p:spPr>
        <p:txBody>
          <a:bodyPr/>
          <a:lstStyle/>
          <a:p>
            <a:r>
              <a:rPr lang="en-US" dirty="0" smtClean="0"/>
              <a:t>EXT started within </a:t>
            </a:r>
            <a:r>
              <a:rPr lang="en-US" dirty="0" err="1" smtClean="0"/>
              <a:t>Minix</a:t>
            </a:r>
            <a:r>
              <a:rPr lang="en-US" dirty="0" smtClean="0"/>
              <a:t> and was written in 1992</a:t>
            </a:r>
          </a:p>
          <a:p>
            <a:r>
              <a:rPr lang="en-US" dirty="0" smtClean="0"/>
              <a:t>EXT2 was very popular in Linux distributions for many years</a:t>
            </a:r>
          </a:p>
          <a:p>
            <a:r>
              <a:rPr lang="en-US" dirty="0" smtClean="0"/>
              <a:t>EXT3 introduced optimizations and also journaling</a:t>
            </a:r>
          </a:p>
          <a:p>
            <a:r>
              <a:rPr lang="en-US" dirty="0" smtClean="0"/>
              <a:t>EXT4 improved performance, reliability, and capacity</a:t>
            </a:r>
          </a:p>
          <a:p>
            <a:pPr lvl="1"/>
            <a:r>
              <a:rPr lang="en-US" dirty="0" smtClean="0"/>
              <a:t>Moved from allocating based on fixed blocks to extents of varying size (like in XFS)</a:t>
            </a:r>
          </a:p>
          <a:p>
            <a:r>
              <a:rPr lang="en-US" dirty="0" smtClean="0"/>
              <a:t>EXT4 has superblocks which store similar information as in XFS</a:t>
            </a:r>
          </a:p>
          <a:p>
            <a:r>
              <a:rPr lang="en-US" dirty="0" smtClean="0"/>
              <a:t>EXT4 divides the disk into </a:t>
            </a:r>
            <a:r>
              <a:rPr lang="en-US" b="1" dirty="0" smtClean="0"/>
              <a:t>block groups</a:t>
            </a:r>
            <a:r>
              <a:rPr lang="en-US" dirty="0" smtClean="0"/>
              <a:t> – much like XFS’ allocation groups</a:t>
            </a:r>
          </a:p>
          <a:p>
            <a:r>
              <a:rPr lang="en-US" dirty="0" smtClean="0"/>
              <a:t>EXT4 also uses </a:t>
            </a:r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The basic function of the </a:t>
            </a:r>
            <a:r>
              <a:rPr lang="en-US" dirty="0" err="1" smtClean="0"/>
              <a:t>inode</a:t>
            </a:r>
            <a:r>
              <a:rPr lang="en-US" dirty="0" smtClean="0"/>
              <a:t> is identical to in XFS – the </a:t>
            </a:r>
            <a:r>
              <a:rPr lang="en-US" dirty="0" err="1" smtClean="0"/>
              <a:t>inode</a:t>
            </a:r>
            <a:r>
              <a:rPr lang="en-US" dirty="0" smtClean="0"/>
              <a:t> contains both the metadata and where to find the data for the file</a:t>
            </a:r>
          </a:p>
          <a:p>
            <a:pPr lvl="1"/>
            <a:r>
              <a:rPr lang="en-US" dirty="0" smtClean="0"/>
              <a:t>Like in XFS, the </a:t>
            </a:r>
            <a:r>
              <a:rPr lang="en-US" dirty="0" err="1" smtClean="0"/>
              <a:t>inode</a:t>
            </a:r>
            <a:r>
              <a:rPr lang="en-US" dirty="0" smtClean="0"/>
              <a:t> does </a:t>
            </a:r>
            <a:r>
              <a:rPr lang="en-US" b="1" dirty="0" smtClean="0"/>
              <a:t>not </a:t>
            </a:r>
            <a:r>
              <a:rPr lang="en-US" dirty="0" smtClean="0"/>
              <a:t>contain the file name – instead, directories map filenames to </a:t>
            </a:r>
            <a:r>
              <a:rPr lang="en-US" dirty="0" err="1" smtClean="0"/>
              <a:t>inodes</a:t>
            </a:r>
            <a:r>
              <a:rPr lang="en-US" dirty="0" smtClean="0"/>
              <a:t> (all a directory is </a:t>
            </a:r>
            <a:r>
              <a:rPr lang="en-US" dirty="0" err="1" smtClean="0"/>
              <a:t>is</a:t>
            </a:r>
            <a:r>
              <a:rPr lang="en-US" dirty="0" smtClean="0"/>
              <a:t> a special file mapping filenames to </a:t>
            </a:r>
            <a:r>
              <a:rPr lang="en-US" dirty="0" err="1" smtClean="0"/>
              <a:t>inodes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What differs from XFS is how the data is linked to – instead of using a B+ Tree, it uses a sequence of </a:t>
            </a:r>
            <a:r>
              <a:rPr lang="en-US" b="1" dirty="0" smtClean="0"/>
              <a:t>data pointers </a:t>
            </a:r>
            <a:r>
              <a:rPr lang="en-US" dirty="0" smtClean="0"/>
              <a:t>to extents</a:t>
            </a:r>
          </a:p>
        </p:txBody>
      </p:sp>
    </p:spTree>
    <p:extLst>
      <p:ext uri="{BB962C8B-B14F-4D97-AF65-F5344CB8AC3E}">
        <p14:creationId xmlns:p14="http://schemas.microsoft.com/office/powerpoint/2010/main" val="244366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 </a:t>
            </a:r>
            <a:r>
              <a:rPr lang="en-US" dirty="0" err="1" smtClean="0"/>
              <a:t>inodes</a:t>
            </a:r>
            <a:endParaRPr lang="en-US" dirty="0"/>
          </a:p>
        </p:txBody>
      </p:sp>
      <p:pic>
        <p:nvPicPr>
          <p:cNvPr id="2050" name="Picture 2" descr="inodesanddataallocation-01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8" y="1037968"/>
            <a:ext cx="7962900" cy="52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4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 Pointers</a:t>
            </a:r>
            <a:endParaRPr lang="en-US" dirty="0"/>
          </a:p>
        </p:txBody>
      </p:sp>
      <p:pic>
        <p:nvPicPr>
          <p:cNvPr id="1026" name="Picture 2" descr="https://upload.wikimedia.org/wikipedia/commons/thumb/0/09/Ext2-inode.svg/1280px-Ext2-in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90" y="1107975"/>
            <a:ext cx="7731125" cy="575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Hierarchy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				- Root directory of the entire file system</a:t>
            </a:r>
          </a:p>
          <a:p>
            <a:r>
              <a:rPr lang="en-US" dirty="0" smtClean="0"/>
              <a:t>/bin				- Essential binaries that need to be available to all</a:t>
            </a:r>
          </a:p>
          <a:p>
            <a:r>
              <a:rPr lang="en-US" dirty="0" smtClean="0"/>
              <a:t>/boot			- Boot loader files (kernel,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/dev				- Device files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				- System wide configuration files</a:t>
            </a:r>
          </a:p>
          <a:p>
            <a:r>
              <a:rPr lang="en-US" dirty="0" smtClean="0"/>
              <a:t>/home			- Standard location for users’ home directories</a:t>
            </a:r>
          </a:p>
          <a:p>
            <a:r>
              <a:rPr lang="en-US" dirty="0" smtClean="0"/>
              <a:t>/lib				- Essential libraries for binaries in /bin and /</a:t>
            </a:r>
            <a:r>
              <a:rPr lang="en-US" dirty="0" err="1" smtClean="0"/>
              <a:t>sbin</a:t>
            </a:r>
            <a:endParaRPr lang="en-US" dirty="0" smtClean="0"/>
          </a:p>
          <a:p>
            <a:r>
              <a:rPr lang="en-US" dirty="0" smtClean="0"/>
              <a:t>/media &amp; /</a:t>
            </a:r>
            <a:r>
              <a:rPr lang="en-US" dirty="0" err="1" smtClean="0"/>
              <a:t>mnt</a:t>
            </a:r>
            <a:r>
              <a:rPr lang="en-US" dirty="0" smtClean="0"/>
              <a:t>	- Mount points</a:t>
            </a:r>
          </a:p>
          <a:p>
            <a:r>
              <a:rPr lang="en-US" dirty="0" smtClean="0"/>
              <a:t>/root				- Home directory for root user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				- Essential system binaries</a:t>
            </a:r>
          </a:p>
          <a:p>
            <a:r>
              <a:rPr lang="en-US" dirty="0" smtClean="0"/>
              <a:t>/sys				- Information about devices, drivers,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				- Most read-only user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				- Variable files – logs, mail, lock files,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837" y="1556238"/>
            <a:ext cx="2883877" cy="1200329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There are other common directories, but these are the main ones a user might interact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 a UNIX system, everything is a file; if something is not a file, it is a process”</a:t>
            </a:r>
          </a:p>
          <a:p>
            <a:r>
              <a:rPr lang="en-US" dirty="0" smtClean="0"/>
              <a:t>Types of file (first character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–l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-	Regular files</a:t>
            </a:r>
          </a:p>
          <a:p>
            <a:pPr lvl="1"/>
            <a:r>
              <a:rPr lang="en-US" dirty="0" smtClean="0"/>
              <a:t>d	Directories</a:t>
            </a:r>
          </a:p>
          <a:p>
            <a:pPr lvl="1"/>
            <a:r>
              <a:rPr lang="en-US" dirty="0" smtClean="0"/>
              <a:t>c	Special files – used for input and output</a:t>
            </a:r>
          </a:p>
          <a:p>
            <a:pPr lvl="1"/>
            <a:r>
              <a:rPr lang="en-US" dirty="0" smtClean="0"/>
              <a:t>l	Links – Makes a file or directory visible in multiple parts of the file tree</a:t>
            </a:r>
          </a:p>
          <a:p>
            <a:pPr lvl="1"/>
            <a:r>
              <a:rPr lang="en-US" dirty="0" smtClean="0"/>
              <a:t>s	Domain sockets – providing inter-process networking</a:t>
            </a:r>
          </a:p>
          <a:p>
            <a:pPr lvl="1"/>
            <a:r>
              <a:rPr lang="en-US" dirty="0" smtClean="0"/>
              <a:t>P	Named pipes – Also allow processes to communicate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6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3915"/>
            <a:ext cx="6505981" cy="52063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the hardware level, we talk about hard disks being divided up into tracks/cylinders, sectors, heads,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1800" dirty="0" smtClean="0"/>
              <a:t>Traditionally, one sector is 512 bytes for HDD, 2048 bytes for CD-ROMs</a:t>
            </a:r>
          </a:p>
          <a:p>
            <a:pPr lvl="1"/>
            <a:r>
              <a:rPr lang="en-US" sz="1800" dirty="0" smtClean="0"/>
              <a:t>Newer HDDs might us 4096 </a:t>
            </a:r>
            <a:r>
              <a:rPr lang="en-US" sz="1800" dirty="0" err="1" smtClean="0"/>
              <a:t>btye</a:t>
            </a:r>
            <a:r>
              <a:rPr lang="en-US" sz="1800" dirty="0" smtClean="0"/>
              <a:t> sectors</a:t>
            </a:r>
          </a:p>
          <a:p>
            <a:r>
              <a:rPr lang="en-US" sz="2000" dirty="0" smtClean="0"/>
              <a:t>Further up, we abstract that away to </a:t>
            </a:r>
            <a:r>
              <a:rPr lang="en-US" sz="2000" i="1" dirty="0" smtClean="0"/>
              <a:t>blocks</a:t>
            </a:r>
            <a:r>
              <a:rPr lang="en-US" sz="2000" dirty="0" smtClean="0"/>
              <a:t> – the smallest amount of space the file system will address</a:t>
            </a:r>
          </a:p>
          <a:p>
            <a:r>
              <a:rPr lang="en-US" sz="2000" dirty="0" smtClean="0"/>
              <a:t>From the user’s perspective, all of this just becomes files and directories</a:t>
            </a:r>
          </a:p>
          <a:p>
            <a:r>
              <a:rPr lang="en-US" sz="2000" dirty="0" smtClean="0"/>
              <a:t>A file system is really just a way to map that physical storage to higher level abstractions useful to the user</a:t>
            </a:r>
            <a:endParaRPr lang="en-US" sz="2000" dirty="0"/>
          </a:p>
        </p:txBody>
      </p:sp>
      <p:pic>
        <p:nvPicPr>
          <p:cNvPr id="1028" name="Picture 4" descr="Image result for hard disk cylinders head s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7" y="835634"/>
            <a:ext cx="3429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1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Linux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Ext4 </a:t>
            </a:r>
            <a:r>
              <a:rPr lang="en-US" dirty="0" smtClean="0"/>
              <a:t>is the most common Linux file system</a:t>
            </a:r>
            <a:endParaRPr lang="en-US" dirty="0"/>
          </a:p>
          <a:p>
            <a:pPr lvl="1"/>
            <a:r>
              <a:rPr lang="en-US" dirty="0" smtClean="0"/>
              <a:t>Preceded by Ext, Ext2, and Ext3</a:t>
            </a:r>
          </a:p>
          <a:p>
            <a:pPr lvl="1"/>
            <a:r>
              <a:rPr lang="en-US" dirty="0" smtClean="0"/>
              <a:t>Ext2 was prone to catastrophic data corruption if power was lost while in the middle of a write</a:t>
            </a:r>
          </a:p>
          <a:p>
            <a:pPr lvl="1"/>
            <a:r>
              <a:rPr lang="en-US" dirty="0" smtClean="0"/>
              <a:t>Ext3 introduced </a:t>
            </a:r>
            <a:r>
              <a:rPr lang="en-US" i="1" dirty="0" smtClean="0"/>
              <a:t>journaling</a:t>
            </a:r>
            <a:r>
              <a:rPr lang="en-US" dirty="0" smtClean="0"/>
              <a:t> – writes are stored in transactions, and only after the write is finished is data in the journal </a:t>
            </a:r>
            <a:r>
              <a:rPr lang="en-US" i="1" dirty="0" smtClean="0"/>
              <a:t>committed</a:t>
            </a:r>
            <a:r>
              <a:rPr lang="en-US" dirty="0" smtClean="0"/>
              <a:t> to the file system</a:t>
            </a:r>
          </a:p>
          <a:p>
            <a:pPr lvl="1"/>
            <a:r>
              <a:rPr lang="en-US" dirty="0" smtClean="0"/>
              <a:t>Ext4 introduced large file system support and higher performance</a:t>
            </a:r>
          </a:p>
          <a:p>
            <a:r>
              <a:rPr lang="en-US" b="1" dirty="0" smtClean="0"/>
              <a:t>XFS</a:t>
            </a:r>
            <a:r>
              <a:rPr lang="en-US" dirty="0" smtClean="0"/>
              <a:t> is the most common non-</a:t>
            </a:r>
            <a:r>
              <a:rPr lang="en-US" dirty="0" err="1" smtClean="0"/>
              <a:t>ext</a:t>
            </a:r>
            <a:r>
              <a:rPr lang="en-US" dirty="0" smtClean="0"/>
              <a:t> file system, and is the default for </a:t>
            </a:r>
            <a:r>
              <a:rPr lang="en-US" dirty="0" err="1" smtClean="0"/>
              <a:t>Redhat</a:t>
            </a:r>
            <a:endParaRPr lang="en-US" dirty="0" smtClean="0"/>
          </a:p>
          <a:p>
            <a:pPr lvl="1"/>
            <a:r>
              <a:rPr lang="en-US" dirty="0" smtClean="0"/>
              <a:t>Created by Silicon graphics in 1993, ported to Linux in 2001</a:t>
            </a:r>
          </a:p>
          <a:p>
            <a:pPr lvl="1"/>
            <a:r>
              <a:rPr lang="en-US" dirty="0" smtClean="0"/>
              <a:t>It is also a journaling file system</a:t>
            </a:r>
          </a:p>
          <a:p>
            <a:pPr lvl="1"/>
            <a:r>
              <a:rPr lang="en-US" dirty="0" smtClean="0"/>
              <a:t>Offers high performance for large file systems and high degrees of concurrency</a:t>
            </a:r>
          </a:p>
          <a:p>
            <a:pPr lvl="1"/>
            <a:r>
              <a:rPr lang="en-US" dirty="0" smtClean="0"/>
              <a:t>More for enterprise use than home use</a:t>
            </a:r>
          </a:p>
          <a:p>
            <a:r>
              <a:rPr lang="en-US" b="1" dirty="0" err="1" smtClean="0"/>
              <a:t>Btrfs</a:t>
            </a:r>
            <a:r>
              <a:rPr lang="en-US" b="1" dirty="0" smtClean="0"/>
              <a:t> </a:t>
            </a:r>
            <a:r>
              <a:rPr lang="en-US" dirty="0" smtClean="0"/>
              <a:t>is a newer file system coming into popularity</a:t>
            </a:r>
          </a:p>
          <a:p>
            <a:pPr lvl="1"/>
            <a:r>
              <a:rPr lang="en-US" dirty="0" smtClean="0"/>
              <a:t>Uses the copy-on-write technique</a:t>
            </a:r>
          </a:p>
          <a:p>
            <a:pPr lvl="1"/>
            <a:r>
              <a:rPr lang="en-US" dirty="0" smtClean="0"/>
              <a:t>New and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XFS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is portioned into </a:t>
            </a:r>
            <a:r>
              <a:rPr lang="en-US" b="1" dirty="0" smtClean="0"/>
              <a:t>allocation groups (AGs)</a:t>
            </a:r>
            <a:r>
              <a:rPr lang="en-US" dirty="0" smtClean="0"/>
              <a:t> that have their own allocation and free space management</a:t>
            </a:r>
          </a:p>
          <a:p>
            <a:pPr lvl="1"/>
            <a:r>
              <a:rPr lang="en-US" dirty="0" smtClean="0"/>
              <a:t>By default there are 4 AGs</a:t>
            </a:r>
          </a:p>
          <a:p>
            <a:r>
              <a:rPr lang="en-US" dirty="0" smtClean="0"/>
              <a:t>Like all Linux file systems, XFS starts with a </a:t>
            </a:r>
            <a:r>
              <a:rPr lang="en-US" b="1" dirty="0" smtClean="0"/>
              <a:t>superblock</a:t>
            </a:r>
            <a:r>
              <a:rPr lang="en-US" dirty="0" smtClean="0"/>
              <a:t> which occupies the first 512 bytes of each AG</a:t>
            </a:r>
          </a:p>
          <a:p>
            <a:pPr lvl="1"/>
            <a:r>
              <a:rPr lang="en-US" dirty="0" smtClean="0"/>
              <a:t>Primary superblock is at the front of the file system – others are used for redundancy</a:t>
            </a:r>
          </a:p>
          <a:p>
            <a:pPr lvl="1"/>
            <a:r>
              <a:rPr lang="en-US" dirty="0" smtClean="0"/>
              <a:t>Superblock contains information like the block size, total blocks in the system, AG size, number of AGs, sector size, Inode size, number of </a:t>
            </a:r>
            <a:r>
              <a:rPr lang="en-US" dirty="0" err="1" smtClean="0"/>
              <a:t>inodes</a:t>
            </a:r>
            <a:r>
              <a:rPr lang="en-US" dirty="0" smtClean="0"/>
              <a:t>, number of blocks,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err="1" smtClean="0"/>
              <a:t>Inodes</a:t>
            </a:r>
            <a:r>
              <a:rPr lang="en-US" dirty="0" smtClean="0"/>
              <a:t> are data structures which describe files or directories</a:t>
            </a:r>
          </a:p>
          <a:p>
            <a:pPr lvl="1"/>
            <a:r>
              <a:rPr lang="en-US" dirty="0" smtClean="0"/>
              <a:t>Store information such as file ownership, access mode (read, write, and execute permissions) and file type</a:t>
            </a:r>
          </a:p>
          <a:p>
            <a:pPr lvl="1"/>
            <a:r>
              <a:rPr lang="en-US" dirty="0" smtClean="0"/>
              <a:t>Linux directories are really just a table of filenames and what inode they correspond to – when you move a file, you’re just changing the directory listings</a:t>
            </a:r>
          </a:p>
          <a:p>
            <a:pPr lvl="1"/>
            <a:r>
              <a:rPr lang="en-US" dirty="0" smtClean="0"/>
              <a:t>You can see a file’s inode number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XFS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Inodes</a:t>
            </a:r>
            <a:r>
              <a:rPr lang="en-US" sz="2000" dirty="0" smtClean="0"/>
              <a:t> are present in all Linux file systems – they contain information about a file (metadata) as well as where to find the actual file data itself</a:t>
            </a:r>
          </a:p>
          <a:p>
            <a:r>
              <a:rPr lang="en-US" sz="2000" dirty="0" smtClean="0"/>
              <a:t>Metadata stored includes things like file type and permissions, file owner id, group id, file size, number of blocks, number of extents used, timestamp,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The inode needs to keep track of where the file data actually is, and it can do so in a few different ways:</a:t>
            </a:r>
          </a:p>
          <a:p>
            <a:pPr lvl="1"/>
            <a:r>
              <a:rPr lang="en-US" sz="1800" dirty="0" smtClean="0"/>
              <a:t>In the inode itself – only used for small directories or extended attributes</a:t>
            </a:r>
          </a:p>
          <a:p>
            <a:pPr lvl="1"/>
            <a:r>
              <a:rPr lang="en-US" sz="1800" dirty="0" smtClean="0"/>
              <a:t>In an array of extent structures</a:t>
            </a:r>
          </a:p>
          <a:p>
            <a:pPr lvl="1"/>
            <a:r>
              <a:rPr lang="en-US" sz="1800" dirty="0" smtClean="0"/>
              <a:t>In a B+Tree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XFS Extents and Extent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3914"/>
            <a:ext cx="4387035" cy="5271185"/>
          </a:xfrm>
        </p:spPr>
        <p:txBody>
          <a:bodyPr/>
          <a:lstStyle/>
          <a:p>
            <a:r>
              <a:rPr lang="en-US" dirty="0"/>
              <a:t>XFS divides the file system up into </a:t>
            </a:r>
            <a:r>
              <a:rPr lang="en-US" b="1" dirty="0"/>
              <a:t>extents</a:t>
            </a:r>
            <a:r>
              <a:rPr lang="en-US" dirty="0"/>
              <a:t> – sequences of </a:t>
            </a:r>
            <a:r>
              <a:rPr lang="en-US" dirty="0" smtClean="0"/>
              <a:t>blocks defined by a starting location and length</a:t>
            </a:r>
          </a:p>
          <a:p>
            <a:r>
              <a:rPr lang="en-US" dirty="0" smtClean="0"/>
              <a:t>A file can have more than one extent if one chunk of </a:t>
            </a:r>
            <a:r>
              <a:rPr lang="en-US" dirty="0"/>
              <a:t>contiguous</a:t>
            </a:r>
            <a:r>
              <a:rPr lang="en-US" dirty="0" smtClean="0"/>
              <a:t> disk space is not available for the file – if enough contiguous disk space is available, and extent could be potentially 8GB in length with a 4KB block size</a:t>
            </a:r>
          </a:p>
          <a:p>
            <a:r>
              <a:rPr lang="en-US" dirty="0" smtClean="0"/>
              <a:t>Most of the time, an inode can’t store a whole file inside an extent inside itself, so instead will have an array of extents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52911" y="1494692"/>
            <a:ext cx="4193931" cy="1397976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xfs allocation groups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69" y="2078058"/>
            <a:ext cx="5182034" cy="23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68806" y="1494692"/>
            <a:ext cx="11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inode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56648" y="2294793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XFS B+Tree Extent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3914"/>
            <a:ext cx="8596668" cy="3591855"/>
          </a:xfrm>
        </p:spPr>
        <p:txBody>
          <a:bodyPr/>
          <a:lstStyle/>
          <a:p>
            <a:r>
              <a:rPr lang="en-US" dirty="0" smtClean="0"/>
              <a:t>XFS uses </a:t>
            </a:r>
            <a:r>
              <a:rPr lang="en-US" dirty="0" err="1" smtClean="0"/>
              <a:t>B+Trees</a:t>
            </a:r>
            <a:r>
              <a:rPr lang="en-US" dirty="0" smtClean="0"/>
              <a:t> to store longer lists of extents</a:t>
            </a:r>
          </a:p>
          <a:p>
            <a:r>
              <a:rPr lang="en-US" dirty="0" smtClean="0"/>
              <a:t>The root node is stored in the inode</a:t>
            </a:r>
          </a:p>
          <a:p>
            <a:r>
              <a:rPr lang="en-US" dirty="0" smtClean="0"/>
              <a:t>For a single level B+Tree, the root node points to the </a:t>
            </a:r>
            <a:r>
              <a:rPr lang="en-US" dirty="0" err="1" smtClean="0"/>
              <a:t>B+tree’s</a:t>
            </a:r>
            <a:r>
              <a:rPr lang="en-US" dirty="0" smtClean="0"/>
              <a:t> leaves</a:t>
            </a:r>
          </a:p>
          <a:p>
            <a:pPr lvl="1"/>
            <a:r>
              <a:rPr lang="en-US" smtClean="0"/>
              <a:t>Each leaf </a:t>
            </a:r>
            <a:r>
              <a:rPr lang="en-US" dirty="0" smtClean="0"/>
              <a:t>contains a header (which includes links to its siblings), and an array of extents</a:t>
            </a:r>
          </a:p>
          <a:p>
            <a:r>
              <a:rPr lang="en-US" dirty="0" smtClean="0"/>
              <a:t>For a multi-level </a:t>
            </a:r>
            <a:r>
              <a:rPr lang="en-US" dirty="0" err="1" smtClean="0"/>
              <a:t>B+tree</a:t>
            </a:r>
            <a:r>
              <a:rPr lang="en-US" dirty="0" smtClean="0"/>
              <a:t>, the root node points to other B+Tree nodes which eventually point to the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67465" y="811034"/>
            <a:ext cx="4193931" cy="1397976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01721" y="726296"/>
            <a:ext cx="11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inode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4104503" y="1305911"/>
            <a:ext cx="3351337" cy="8354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64299" y="1309967"/>
            <a:ext cx="223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Root of </a:t>
            </a:r>
            <a:r>
              <a:rPr lang="en-US" sz="2000" dirty="0"/>
              <a:t>B</a:t>
            </a:r>
            <a:r>
              <a:rPr lang="en-US" sz="2000" dirty="0" smtClean="0"/>
              <a:t>+Tree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216765" y="2716067"/>
            <a:ext cx="2567354" cy="680315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43738" y="1982408"/>
            <a:ext cx="920561" cy="657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39" y="4299181"/>
            <a:ext cx="2505808" cy="159655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2584199" y="3250315"/>
            <a:ext cx="135160" cy="1172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14" y="4299181"/>
            <a:ext cx="2505808" cy="159655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168947" y="3227597"/>
            <a:ext cx="1921059" cy="11949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9359" y="2709257"/>
            <a:ext cx="22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B+Tree Node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215166" y="2677677"/>
            <a:ext cx="2567354" cy="680315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11827" y="2640309"/>
            <a:ext cx="22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B+Tree Node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970040" y="2677677"/>
            <a:ext cx="2567354" cy="680315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66701" y="2640309"/>
            <a:ext cx="22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B+Tree Node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799046" y="3009641"/>
            <a:ext cx="610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39011" y="3009641"/>
            <a:ext cx="610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580235" y="4759518"/>
            <a:ext cx="610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84" y="4299181"/>
            <a:ext cx="2505808" cy="1596557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859126" y="3236971"/>
            <a:ext cx="3593873" cy="1243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79942" y="4574852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088137" y="4759518"/>
            <a:ext cx="610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0"/>
          </p:cNvCxnSpPr>
          <p:nvPr/>
        </p:nvCxnSpPr>
        <p:spPr>
          <a:xfrm>
            <a:off x="4504826" y="3250315"/>
            <a:ext cx="4826808" cy="1324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99790" y="1982408"/>
            <a:ext cx="727348" cy="671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46646" y="1906683"/>
            <a:ext cx="2260441" cy="729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21186" y="2722601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65" name="Straight Arrow Connector 64"/>
          <p:cNvCxnSpPr>
            <a:endCxn id="59" idx="0"/>
          </p:cNvCxnSpPr>
          <p:nvPr/>
        </p:nvCxnSpPr>
        <p:spPr>
          <a:xfrm>
            <a:off x="7323015" y="1953048"/>
            <a:ext cx="3649863" cy="769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Linux users all interact with files in the same way, regardless of the file system </a:t>
            </a:r>
            <a:r>
              <a:rPr lang="en-US" sz="2000" dirty="0" smtClean="0"/>
              <a:t>type</a:t>
            </a:r>
          </a:p>
          <a:p>
            <a:r>
              <a:rPr lang="en-US" sz="2000" dirty="0" smtClean="0"/>
              <a:t>Everything starts at root - /</a:t>
            </a:r>
          </a:p>
          <a:p>
            <a:r>
              <a:rPr lang="en-US" sz="2000" dirty="0" smtClean="0"/>
              <a:t>Different devices are </a:t>
            </a:r>
            <a:r>
              <a:rPr lang="en-US" sz="2000" i="1" dirty="0" smtClean="0"/>
              <a:t>mounted</a:t>
            </a:r>
            <a:r>
              <a:rPr lang="en-US" sz="2000" dirty="0" smtClean="0"/>
              <a:t> at different locations in the file system at </a:t>
            </a:r>
            <a:r>
              <a:rPr lang="en-US" sz="2000" i="1" dirty="0" smtClean="0"/>
              <a:t>mount point</a:t>
            </a:r>
            <a:endParaRPr lang="en-US" sz="2000" dirty="0" smtClean="0"/>
          </a:p>
          <a:p>
            <a:pPr lvl="1"/>
            <a:r>
              <a:rPr lang="en-US" sz="1800" dirty="0" smtClean="0"/>
              <a:t>You can use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command to view the file systems and where they are mounted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We’ll cover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 sz="1800" dirty="0" smtClean="0">
                <a:cs typeface="Courier New" panose="02070309020205020404" pitchFamily="49" charset="0"/>
              </a:rPr>
              <a:t>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sz="1800" dirty="0" smtClean="0">
                <a:cs typeface="Courier New" panose="02070309020205020404" pitchFamily="49" charset="0"/>
              </a:rPr>
              <a:t> commands later</a:t>
            </a:r>
          </a:p>
          <a:p>
            <a:r>
              <a:rPr lang="en-US" sz="2000" i="1" dirty="0" smtClean="0">
                <a:cs typeface="Courier New" panose="02070309020205020404" pitchFamily="49" charset="0"/>
              </a:rPr>
              <a:t>Directories</a:t>
            </a:r>
            <a:r>
              <a:rPr lang="en-US" sz="2000" dirty="0" smtClean="0">
                <a:cs typeface="Courier New" panose="02070309020205020404" pitchFamily="49" charset="0"/>
              </a:rPr>
              <a:t> are a special type of file which contains a list of other files within it – which can in turn be directories (making them </a:t>
            </a:r>
            <a:r>
              <a:rPr lang="en-US" sz="2000" i="1" dirty="0" smtClean="0">
                <a:cs typeface="Courier New" panose="02070309020205020404" pitchFamily="49" charset="0"/>
              </a:rPr>
              <a:t>subdirectories</a:t>
            </a:r>
            <a:r>
              <a:rPr lang="en-US" sz="20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You can use the </a:t>
            </a:r>
            <a:r>
              <a:rPr lang="en-US" sz="2000" i="1" dirty="0" smtClean="0">
                <a:cs typeface="Courier New" panose="02070309020205020404" pitchFamily="49" charset="0"/>
              </a:rPr>
              <a:t>du</a:t>
            </a:r>
            <a:r>
              <a:rPr lang="en-US" sz="2000" dirty="0" smtClean="0">
                <a:cs typeface="Courier New" panose="02070309020205020404" pitchFamily="49" charset="0"/>
              </a:rPr>
              <a:t> (disk usage) command to see how much space something is taking up</a:t>
            </a:r>
          </a:p>
        </p:txBody>
      </p:sp>
    </p:spTree>
    <p:extLst>
      <p:ext uri="{BB962C8B-B14F-4D97-AF65-F5344CB8AC3E}">
        <p14:creationId xmlns:p14="http://schemas.microsoft.com/office/powerpoint/2010/main" val="4045593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1328</TotalTime>
  <Words>1111</Words>
  <Application>Microsoft Office PowerPoint</Application>
  <PresentationFormat>Widescreen</PresentationFormat>
  <Paragraphs>126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Linux file systems</vt:lpstr>
      <vt:lpstr>Layers of abstraction</vt:lpstr>
      <vt:lpstr>Types of Linux File Systems</vt:lpstr>
      <vt:lpstr>XFS file system</vt:lpstr>
      <vt:lpstr>XFS inodes</vt:lpstr>
      <vt:lpstr>XFS Extents and Extent Lists</vt:lpstr>
      <vt:lpstr>XFS B+Tree Extent Lists</vt:lpstr>
      <vt:lpstr>PowerPoint Presentation</vt:lpstr>
      <vt:lpstr>Linux File System Structure </vt:lpstr>
      <vt:lpstr>EXT4 filesystem</vt:lpstr>
      <vt:lpstr>EXT4 inodes</vt:lpstr>
      <vt:lpstr>EXT4 Pointers</vt:lpstr>
      <vt:lpstr>File System Hierarchy Standard</vt:lpstr>
      <vt:lpstr>The Linux File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Filesystems</dc:title>
  <dc:creator>Wade Lahoda</dc:creator>
  <cp:lastModifiedBy>Wade Lahoda</cp:lastModifiedBy>
  <cp:revision>38</cp:revision>
  <dcterms:created xsi:type="dcterms:W3CDTF">2019-01-08T19:27:13Z</dcterms:created>
  <dcterms:modified xsi:type="dcterms:W3CDTF">2020-02-06T14:59:06Z</dcterms:modified>
</cp:coreProperties>
</file>