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74" r:id="rId11"/>
    <p:sldId id="273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4EEF6-D857-4C59-95C9-F9ABABAF46D7}" v="10" dt="2023-03-13T03:01:23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4291-AAD2-4BAD-BB3F-6589575705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9F73-572D-4065-A375-6C6E39F9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engershq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engershq.com/" TargetMode="External"/><Relationship Id="rId2" Type="http://schemas.openxmlformats.org/officeDocument/2006/relationships/hyperlink" Target="http://www.avengersh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tsencryp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Setting up SSL on Apache2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7FAEF97-AD95-9DC7-04A0-68EFEBE71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365125"/>
            <a:ext cx="11628581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Step 2: Generate a Self-Signed SSL Certificate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620"/>
            <a:ext cx="10515600" cy="4711746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SSL certificates store basic information about your site.</a:t>
            </a:r>
          </a:p>
          <a:p>
            <a:r>
              <a:rPr lang="en-US" sz="3400" dirty="0"/>
              <a:t>The certificate comes with a key file that allows the server to securely handle encrypted data.</a:t>
            </a:r>
          </a:p>
          <a:p>
            <a:r>
              <a:rPr lang="en-US" sz="3400" dirty="0"/>
              <a:t>To generate the SSL certificate for our </a:t>
            </a:r>
            <a:r>
              <a:rPr lang="en-US" sz="3400" dirty="0" err="1"/>
              <a:t>AvengersHQ</a:t>
            </a:r>
            <a:r>
              <a:rPr lang="en-US" sz="3400" dirty="0"/>
              <a:t> website we use the </a:t>
            </a:r>
            <a:r>
              <a:rPr lang="en-US" sz="3400" dirty="0" err="1"/>
              <a:t>openssl</a:t>
            </a:r>
            <a:r>
              <a:rPr lang="en-US" sz="3400" dirty="0"/>
              <a:t> command:</a:t>
            </a:r>
          </a:p>
          <a:p>
            <a:pPr marL="457200" lvl="1" indent="0">
              <a:buNone/>
            </a:pPr>
            <a:r>
              <a:rPr lang="en-US" sz="3400" b="1" dirty="0" err="1"/>
              <a:t>sudo</a:t>
            </a:r>
            <a:r>
              <a:rPr lang="en-US" sz="3400" b="1" dirty="0"/>
              <a:t> </a:t>
            </a:r>
            <a:r>
              <a:rPr lang="en-US" sz="3400" b="1" dirty="0" err="1"/>
              <a:t>openssl</a:t>
            </a:r>
            <a:r>
              <a:rPr lang="en-US" sz="3400" b="1" dirty="0"/>
              <a:t> req -x509 -nodes -days 365 -</a:t>
            </a:r>
            <a:r>
              <a:rPr lang="en-US" sz="3400" b="1" dirty="0" err="1"/>
              <a:t>newkey</a:t>
            </a:r>
            <a:r>
              <a:rPr lang="en-US" sz="3400" b="1" dirty="0"/>
              <a:t> rsa:2048 -</a:t>
            </a:r>
            <a:r>
              <a:rPr lang="en-US" sz="3400" b="1" dirty="0" err="1"/>
              <a:t>keyout</a:t>
            </a:r>
            <a:r>
              <a:rPr lang="en-US" sz="3400" b="1" dirty="0"/>
              <a:t> /</a:t>
            </a:r>
            <a:r>
              <a:rPr lang="en-US" sz="3400" b="1" dirty="0" err="1"/>
              <a:t>etc</a:t>
            </a:r>
            <a:r>
              <a:rPr lang="en-US" sz="3400" b="1" dirty="0"/>
              <a:t>/</a:t>
            </a:r>
            <a:r>
              <a:rPr lang="en-US" sz="3400" b="1" dirty="0" err="1"/>
              <a:t>ssl</a:t>
            </a:r>
            <a:r>
              <a:rPr lang="en-US" sz="3400" b="1" dirty="0"/>
              <a:t>/private/</a:t>
            </a:r>
            <a:r>
              <a:rPr lang="en-US" sz="3400" b="1" dirty="0" err="1"/>
              <a:t>avengershq.key</a:t>
            </a:r>
            <a:r>
              <a:rPr lang="en-US" sz="3400" b="1" dirty="0"/>
              <a:t> -out /</a:t>
            </a:r>
            <a:r>
              <a:rPr lang="en-US" sz="3400" b="1" dirty="0" err="1"/>
              <a:t>etc</a:t>
            </a:r>
            <a:r>
              <a:rPr lang="en-US" sz="3400" b="1" dirty="0"/>
              <a:t>/</a:t>
            </a:r>
            <a:r>
              <a:rPr lang="en-US" sz="3400" b="1" dirty="0" err="1"/>
              <a:t>ssl</a:t>
            </a:r>
            <a:r>
              <a:rPr lang="en-US" sz="3400" b="1" dirty="0"/>
              <a:t>/certs/avengershq.crt</a:t>
            </a:r>
          </a:p>
          <a:p>
            <a:pPr marL="1163638"/>
            <a:r>
              <a:rPr lang="en-US" sz="2300" b="1" dirty="0"/>
              <a:t>req</a:t>
            </a:r>
            <a:r>
              <a:rPr lang="en-US" sz="2300" dirty="0"/>
              <a:t> - Specifies the server signing request uses the x509 protocol</a:t>
            </a:r>
          </a:p>
          <a:p>
            <a:pPr marL="1163638"/>
            <a:r>
              <a:rPr lang="en-US" sz="2300" b="1" dirty="0"/>
              <a:t>-x509</a:t>
            </a:r>
            <a:r>
              <a:rPr lang="en-US" sz="2300" dirty="0"/>
              <a:t> - Certificate Data Management</a:t>
            </a:r>
          </a:p>
          <a:p>
            <a:pPr marL="1163638"/>
            <a:r>
              <a:rPr lang="en-US" sz="2300" b="1" dirty="0"/>
              <a:t>-nodes</a:t>
            </a:r>
            <a:r>
              <a:rPr lang="en-US" sz="2300" dirty="0"/>
              <a:t> - Skip the option to start apache2 with a pass phrase</a:t>
            </a:r>
            <a:r>
              <a:rPr lang="en-CA" sz="2300" dirty="0"/>
              <a:t> </a:t>
            </a:r>
          </a:p>
          <a:p>
            <a:pPr marL="1163638"/>
            <a:r>
              <a:rPr lang="en-CA" sz="2300" b="1" dirty="0"/>
              <a:t>-days 365</a:t>
            </a:r>
            <a:r>
              <a:rPr lang="en-CA" sz="2300" dirty="0"/>
              <a:t> - Number of days certification is to be valid for (365)</a:t>
            </a:r>
          </a:p>
          <a:p>
            <a:pPr marL="1163638"/>
            <a:r>
              <a:rPr lang="en-CA" sz="2300" b="1" dirty="0"/>
              <a:t>-</a:t>
            </a:r>
            <a:r>
              <a:rPr lang="en-CA" sz="2300" b="1" dirty="0" err="1"/>
              <a:t>newkey</a:t>
            </a:r>
            <a:r>
              <a:rPr lang="en-CA" sz="2300" b="1" dirty="0"/>
              <a:t> rsa:2048</a:t>
            </a:r>
            <a:r>
              <a:rPr lang="en-CA" sz="2300" dirty="0"/>
              <a:t> - generate a new key and certificate at the same time</a:t>
            </a:r>
          </a:p>
          <a:p>
            <a:pPr marL="1163638"/>
            <a:r>
              <a:rPr lang="en-CA" sz="2300" b="1" dirty="0"/>
              <a:t>-</a:t>
            </a:r>
            <a:r>
              <a:rPr lang="en-CA" sz="2300" b="1" dirty="0" err="1"/>
              <a:t>keyout</a:t>
            </a:r>
            <a:r>
              <a:rPr lang="en-CA" sz="2300" dirty="0"/>
              <a:t> - where to place the private key file	</a:t>
            </a:r>
          </a:p>
          <a:p>
            <a:pPr marL="1163638"/>
            <a:r>
              <a:rPr lang="en-CA" sz="2300" b="1" dirty="0"/>
              <a:t>-out</a:t>
            </a:r>
            <a:r>
              <a:rPr lang="en-CA" sz="2300" dirty="0"/>
              <a:t> - where to place the certificate we are creating</a:t>
            </a:r>
          </a:p>
        </p:txBody>
      </p:sp>
    </p:spTree>
    <p:extLst>
      <p:ext uri="{BB962C8B-B14F-4D97-AF65-F5344CB8AC3E}">
        <p14:creationId xmlns:p14="http://schemas.microsoft.com/office/powerpoint/2010/main" val="164986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73" y="393293"/>
            <a:ext cx="10919691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Step 2: Edit the site .conf file to enable SSL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Edite the </a:t>
            </a:r>
            <a:r>
              <a:rPr lang="en-US" dirty="0" err="1"/>
              <a:t>AvengersHQ</a:t>
            </a:r>
            <a:r>
              <a:rPr lang="en-US" dirty="0"/>
              <a:t> configuration file:</a:t>
            </a:r>
          </a:p>
          <a:p>
            <a:pPr lvl="1"/>
            <a:r>
              <a:rPr lang="en-US" sz="2800" dirty="0"/>
              <a:t>Make a backup of this file: </a:t>
            </a:r>
            <a:r>
              <a:rPr lang="en-US" sz="2800" b="1" dirty="0"/>
              <a:t>cp </a:t>
            </a:r>
            <a:r>
              <a:rPr lang="en-US" sz="2800" b="1" dirty="0" err="1"/>
              <a:t>avengershq.conf</a:t>
            </a:r>
            <a:r>
              <a:rPr lang="en-US" sz="2800" b="1" dirty="0"/>
              <a:t>{,.</a:t>
            </a:r>
            <a:r>
              <a:rPr lang="en-US" sz="2800" b="1" dirty="0" err="1"/>
              <a:t>bak</a:t>
            </a:r>
            <a:r>
              <a:rPr lang="en-US" sz="2800" b="1" dirty="0"/>
              <a:t>}</a:t>
            </a:r>
          </a:p>
          <a:p>
            <a:pPr lvl="1"/>
            <a:r>
              <a:rPr lang="fr-FR" sz="2800" b="1" dirty="0"/>
              <a:t>vi /</a:t>
            </a:r>
            <a:r>
              <a:rPr lang="fr-FR" sz="2800" b="1" dirty="0" err="1"/>
              <a:t>etc</a:t>
            </a:r>
            <a:r>
              <a:rPr lang="fr-FR" sz="2800" b="1" dirty="0"/>
              <a:t>/apache2/sites-</a:t>
            </a:r>
            <a:r>
              <a:rPr lang="fr-FR" sz="2800" b="1" dirty="0" err="1"/>
              <a:t>available</a:t>
            </a:r>
            <a:r>
              <a:rPr lang="fr-FR" sz="2800" b="1" dirty="0"/>
              <a:t>/</a:t>
            </a:r>
            <a:r>
              <a:rPr lang="fr-FR" sz="2800" b="1" dirty="0" err="1"/>
              <a:t>avengershq.conf</a:t>
            </a:r>
            <a:endParaRPr lang="fr-FR" sz="2800" dirty="0"/>
          </a:p>
          <a:p>
            <a:pPr lvl="2"/>
            <a:r>
              <a:rPr lang="en-US" sz="2400" dirty="0"/>
              <a:t>In the first line change the port number from 80 to </a:t>
            </a:r>
            <a:r>
              <a:rPr lang="en-US" sz="2400" b="1" dirty="0"/>
              <a:t>443</a:t>
            </a:r>
          </a:p>
          <a:p>
            <a:pPr lvl="2"/>
            <a:r>
              <a:rPr lang="en-US" sz="2400" dirty="0"/>
              <a:t>Add the following three lines to the file after the </a:t>
            </a:r>
            <a:r>
              <a:rPr lang="en-US" sz="2400" dirty="0" err="1"/>
              <a:t>CustomLog</a:t>
            </a:r>
            <a:endParaRPr lang="en-US" sz="2400" dirty="0"/>
          </a:p>
          <a:p>
            <a:pPr lvl="3"/>
            <a:r>
              <a:rPr lang="en-US" sz="2200" b="1" dirty="0" err="1"/>
              <a:t>SSLEngine</a:t>
            </a:r>
            <a:r>
              <a:rPr lang="en-US" sz="2200" b="1" dirty="0"/>
              <a:t> on</a:t>
            </a:r>
          </a:p>
          <a:p>
            <a:pPr lvl="3"/>
            <a:r>
              <a:rPr lang="en-US" sz="2200" b="1" dirty="0"/>
              <a:t>SSLCertificateFile </a:t>
            </a:r>
            <a:r>
              <a:rPr lang="fr-FR" sz="2200" b="1" dirty="0"/>
              <a:t>/</a:t>
            </a:r>
            <a:r>
              <a:rPr lang="fr-FR" sz="2200" b="1" dirty="0" err="1"/>
              <a:t>etc</a:t>
            </a:r>
            <a:r>
              <a:rPr lang="fr-FR" sz="2200" b="1" dirty="0"/>
              <a:t>/</a:t>
            </a:r>
            <a:r>
              <a:rPr lang="fr-FR" sz="2200" b="1" dirty="0" err="1"/>
              <a:t>ssl</a:t>
            </a:r>
            <a:r>
              <a:rPr lang="fr-FR" sz="2200" b="1" dirty="0"/>
              <a:t>/</a:t>
            </a:r>
            <a:r>
              <a:rPr lang="fr-FR" sz="2200" b="1" dirty="0" err="1"/>
              <a:t>certs</a:t>
            </a:r>
            <a:r>
              <a:rPr lang="fr-FR" sz="2200" b="1" dirty="0"/>
              <a:t>/avengershq.crt</a:t>
            </a:r>
          </a:p>
          <a:p>
            <a:pPr lvl="3"/>
            <a:r>
              <a:rPr lang="fr-FR" sz="2200" b="1" dirty="0"/>
              <a:t>SSLCertificateKeyFile </a:t>
            </a:r>
            <a:r>
              <a:rPr lang="nb-NO" sz="2200" b="1" dirty="0"/>
              <a:t>/etc/ssl/private/avengershq.key </a:t>
            </a:r>
          </a:p>
          <a:p>
            <a:pPr marL="895350" lvl="1" indent="0">
              <a:buNone/>
              <a:tabLst>
                <a:tab pos="89535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Note: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SSLEngine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SSLCertificateFile,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SSLCertificateKeyFile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new directives that we need to use to enable SSL and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019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68453-78A9-4196-964F-0D8A0D0D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Step 3: Testing on the browser</a:t>
            </a:r>
            <a:endParaRPr lang="en-C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F0C1-EA5A-4B5A-9AF8-64A56869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 when we browse to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https://www.avengershq.com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Firefox will give us a big warning stating that the server we are trying to reach has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it’s own certificate </a:t>
            </a:r>
          </a:p>
          <a:p>
            <a:pPr lvl="1">
              <a:spcAft>
                <a:spcPts val="800"/>
              </a:spcAf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big no-no for Production systems, but ok for us to test locally.</a:t>
            </a:r>
            <a:endParaRPr lang="en-CA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68453-78A9-4196-964F-0D8A0D0D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Step 4: Redirect from http to https</a:t>
            </a:r>
            <a:endParaRPr lang="en-C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F0C1-EA5A-4B5A-9AF8-64A56869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519246" cy="4251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automatically redirect traffic coming over HTTP to HTTPS using a single directive within our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avengershq.conf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forget to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reload!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making these changes b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rowsing to </a:t>
            </a:r>
            <a:r>
              <a:rPr lang="en-US" sz="22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http://www.avengershq.com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redirect us automatically to </a:t>
            </a:r>
            <a:r>
              <a:rPr lang="en-US" sz="22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https://www.avengershq.com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19DB2-712D-D879-F14E-999A26C8C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64" y="1812820"/>
            <a:ext cx="5943600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Symmetrical and Asymmetrical Encryption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6512"/>
          </a:xfrm>
        </p:spPr>
        <p:txBody>
          <a:bodyPr>
            <a:normAutofit/>
          </a:bodyPr>
          <a:lstStyle/>
          <a:p>
            <a:r>
              <a:rPr lang="en-US" sz="2000" dirty="0"/>
              <a:t>Symmetrical Encryption Involves a single Key</a:t>
            </a:r>
          </a:p>
          <a:p>
            <a:pPr lvl="1"/>
            <a:r>
              <a:rPr lang="en-US" sz="2000" dirty="0"/>
              <a:t>Messages are both Encrypted and Decrypted using that single key</a:t>
            </a:r>
          </a:p>
          <a:p>
            <a:pPr lvl="1"/>
            <a:r>
              <a:rPr lang="en-US" sz="2000" dirty="0"/>
              <a:t>Fairly swift process that is not overly complex.</a:t>
            </a:r>
          </a:p>
          <a:p>
            <a:r>
              <a:rPr lang="en-US" sz="2000" dirty="0"/>
              <a:t>Asymmetrical Encryption involves the use of Public/Private Key set</a:t>
            </a:r>
          </a:p>
          <a:p>
            <a:pPr lvl="1"/>
            <a:r>
              <a:rPr lang="en-US" sz="2000" dirty="0"/>
              <a:t>Message encrypted using a public key can only be decrypted using the private key and vice-versa</a:t>
            </a:r>
          </a:p>
          <a:p>
            <a:pPr lvl="1"/>
            <a:r>
              <a:rPr lang="en-US" sz="2000" dirty="0"/>
              <a:t>This is actually a complex process that is much slower than working with Symmetrical keys</a:t>
            </a:r>
          </a:p>
          <a:p>
            <a:r>
              <a:rPr lang="en-US" sz="2000" dirty="0"/>
              <a:t>With regards to Web Based traffic  that might contain sensitive information</a:t>
            </a:r>
          </a:p>
          <a:p>
            <a:pPr lvl="1"/>
            <a:r>
              <a:rPr lang="en-US" sz="2000" dirty="0"/>
              <a:t>Symmetrical is better but how do we distribute the keys to everyone in a timely fashion</a:t>
            </a:r>
          </a:p>
          <a:p>
            <a:r>
              <a:rPr lang="en-US" sz="2000" dirty="0"/>
              <a:t>Today we will be talking about setting up SSL (Secure Socket Layer) Communication between a Client and a host and showing how we can get to the point of working with symmetrical keys.</a:t>
            </a:r>
          </a:p>
          <a:p>
            <a:pPr lvl="1"/>
            <a:r>
              <a:rPr lang="en-US" sz="1800" dirty="0"/>
              <a:t>Note: We are actually setting up TLS (Transport Layer Security) which is the new name for what used to be SSL.</a:t>
            </a:r>
          </a:p>
        </p:txBody>
      </p:sp>
    </p:spTree>
    <p:extLst>
      <p:ext uri="{BB962C8B-B14F-4D97-AF65-F5344CB8AC3E}">
        <p14:creationId xmlns:p14="http://schemas.microsoft.com/office/powerpoint/2010/main" val="92940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4200" dirty="0"/>
              <a:t>Man-in-the-Middle Attack </a:t>
            </a:r>
            <a:br>
              <a:rPr lang="en-US" sz="4200" dirty="0"/>
            </a:br>
            <a:r>
              <a:rPr lang="en-US" sz="4200" dirty="0"/>
              <a:t>(Exchange of Keys)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AC27B057-8D16-D451-905A-01598C345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of the problems when setting up an exchange of public/private keys between two individuals to do encrypted communication is the Man-in-the-middle attack.</a:t>
            </a:r>
          </a:p>
          <a:p>
            <a:r>
              <a:rPr lang="en-US" dirty="0"/>
              <a:t>Consider Bob and Alice wish to talk to each other by exchanging information on their public and private keys</a:t>
            </a:r>
          </a:p>
          <a:p>
            <a:r>
              <a:rPr lang="en-US" dirty="0"/>
              <a:t>Problem is how does Bob Send his private key to Alice without it being read by someone else (Peter is the bad Actor 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MITM Attack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3905" y="1741515"/>
            <a:ext cx="1571106" cy="320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5251" y="1808017"/>
            <a:ext cx="1704109" cy="314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8735" y="1704109"/>
            <a:ext cx="1862051" cy="3350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2829" y="2527069"/>
            <a:ext cx="163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44887" y="2496589"/>
            <a:ext cx="1967346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08960" y="2044433"/>
            <a:ext cx="1072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Bobs Public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4887" y="2111433"/>
            <a:ext cx="17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Peters’ public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09360" y="3200400"/>
            <a:ext cx="2202873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0306" y="2810331"/>
            <a:ext cx="17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Alice’ public key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17520" y="2962491"/>
            <a:ext cx="17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Peters’ public key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685013" y="3428504"/>
            <a:ext cx="1920238" cy="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2828" y="4184073"/>
            <a:ext cx="163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55173" y="3747602"/>
            <a:ext cx="151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Account Number 12345 (</a:t>
            </a:r>
            <a:r>
              <a:rPr lang="en-US" sz="1000" dirty="0" err="1"/>
              <a:t>encypted</a:t>
            </a:r>
            <a:r>
              <a:rPr lang="en-US" sz="1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88084" y="3648290"/>
            <a:ext cx="191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Account number 78651 (</a:t>
            </a:r>
            <a:r>
              <a:rPr lang="en-US" sz="1000" dirty="0" err="1"/>
              <a:t>encypted</a:t>
            </a:r>
            <a:r>
              <a:rPr lang="en-US" sz="1000" dirty="0"/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62404" y="4045527"/>
            <a:ext cx="163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370320" y="4568795"/>
            <a:ext cx="2202873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92536" y="4185310"/>
            <a:ext cx="1558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Transfer to account 78651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encypted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819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The Role of the Certificate Authority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 dirty="0"/>
              <a:t>The certificate authority is a recognized company that ensures “You are who you say you are.”</a:t>
            </a:r>
          </a:p>
          <a:p>
            <a:r>
              <a:rPr lang="en-US" sz="1700" dirty="0"/>
              <a:t>Depending upon the level of security required – these companies will issue Certificates to clients that are uniquely signed with the private key of the CA.</a:t>
            </a:r>
          </a:p>
          <a:p>
            <a:r>
              <a:rPr lang="en-US" sz="1700" dirty="0"/>
              <a:t>Process </a:t>
            </a:r>
          </a:p>
          <a:p>
            <a:pPr lvl="1"/>
            <a:r>
              <a:rPr lang="en-US" sz="1700" dirty="0"/>
              <a:t>Company asks for a SSL Certificate</a:t>
            </a:r>
          </a:p>
          <a:p>
            <a:pPr lvl="2"/>
            <a:r>
              <a:rPr lang="en-US" sz="1700" dirty="0"/>
              <a:t>Provide necessary information and proof of who they are.</a:t>
            </a:r>
          </a:p>
          <a:p>
            <a:pPr lvl="2"/>
            <a:r>
              <a:rPr lang="en-US" sz="1700" dirty="0"/>
              <a:t>You will also need to provide a public key that can be used to encrypt information sent to your site</a:t>
            </a:r>
          </a:p>
          <a:p>
            <a:pPr lvl="2"/>
            <a:r>
              <a:rPr lang="en-US" sz="1700" dirty="0"/>
              <a:t>This information will be encoded (using the CA Private Key) and singed (once again using the CA Private key</a:t>
            </a:r>
          </a:p>
          <a:p>
            <a:r>
              <a:rPr lang="en-US" sz="1700" dirty="0"/>
              <a:t>Standard web browsers come with a list of Trusted CA’s and their associated public keys</a:t>
            </a:r>
          </a:p>
          <a:p>
            <a:pPr lvl="1"/>
            <a:r>
              <a:rPr lang="en-US" sz="1700" dirty="0"/>
              <a:t>The public keys can be used to decrypt any messages (certificates) that are encrypted using the Private CA key</a:t>
            </a:r>
          </a:p>
          <a:p>
            <a:pPr lvl="1"/>
            <a:r>
              <a:rPr lang="en-US" sz="1700" dirty="0">
                <a:hlinkClick r:id="rId2"/>
              </a:rPr>
              <a:t>https://letsencrypt.org</a:t>
            </a:r>
            <a:r>
              <a:rPr lang="en-US" sz="1700" dirty="0"/>
              <a:t> is a </a:t>
            </a:r>
            <a:r>
              <a:rPr lang="en-US" sz="1700" u="sng" dirty="0"/>
              <a:t>FREE</a:t>
            </a:r>
            <a:r>
              <a:rPr lang="en-US" sz="1700" dirty="0"/>
              <a:t> certificate authority.</a:t>
            </a:r>
          </a:p>
        </p:txBody>
      </p:sp>
    </p:spTree>
    <p:extLst>
      <p:ext uri="{BB962C8B-B14F-4D97-AF65-F5344CB8AC3E}">
        <p14:creationId xmlns:p14="http://schemas.microsoft.com/office/powerpoint/2010/main" val="104652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SSL Handshake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FA01F-A0BA-E665-0713-F2CC803F9E2E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20675" indent="-3206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SSL handshake happens after the TCP handshake.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Image result for diagram ssl Handshak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862103"/>
            <a:ext cx="5458968" cy="513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2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205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765218" cy="1719072"/>
          </a:xfrm>
        </p:spPr>
        <p:txBody>
          <a:bodyPr anchor="b">
            <a:normAutofit/>
          </a:bodyPr>
          <a:lstStyle/>
          <a:p>
            <a:r>
              <a:rPr lang="en-US" sz="3600" dirty="0"/>
              <a:t>Certificate Request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ertificate Request proce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3015" y="640080"/>
            <a:ext cx="546628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9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Today’s exercise: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We are going to generate a Self-Signed Certificate for the </a:t>
            </a:r>
            <a:r>
              <a:rPr lang="en-US" dirty="0" err="1"/>
              <a:t>AvengersHQ</a:t>
            </a:r>
            <a:r>
              <a:rPr lang="en-US" dirty="0"/>
              <a:t> website.</a:t>
            </a:r>
          </a:p>
          <a:p>
            <a:pPr lvl="1"/>
            <a:r>
              <a:rPr lang="en-US" sz="2800" dirty="0"/>
              <a:t>Self-signed certificates are not signed by a Certificate Authority and as such, do not provide security against MITM attacks.</a:t>
            </a:r>
          </a:p>
          <a:p>
            <a:pPr lvl="1"/>
            <a:r>
              <a:rPr lang="en-US" sz="2800" dirty="0"/>
              <a:t>This would be appropriate to use for testing.</a:t>
            </a:r>
          </a:p>
          <a:p>
            <a:pPr lvl="1"/>
            <a:r>
              <a:rPr lang="en-US" sz="2800" dirty="0"/>
              <a:t>Free certificates (letsencrypt.org) have made Self-Signed certificates less common.</a:t>
            </a:r>
          </a:p>
        </p:txBody>
      </p:sp>
    </p:spTree>
    <p:extLst>
      <p:ext uri="{BB962C8B-B14F-4D97-AF65-F5344CB8AC3E}">
        <p14:creationId xmlns:p14="http://schemas.microsoft.com/office/powerpoint/2010/main" val="262997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Step 1: Install Apache module </a:t>
            </a:r>
            <a:r>
              <a:rPr lang="en-US" sz="5400" dirty="0" err="1"/>
              <a:t>mod_ssl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buNone/>
            </a:pPr>
            <a:r>
              <a:rPr lang="en-US" sz="2800" dirty="0"/>
              <a:t>Run the following three commands:</a:t>
            </a:r>
          </a:p>
          <a:p>
            <a:pPr marL="685800" lvl="2">
              <a:lnSpc>
                <a:spcPct val="100000"/>
              </a:lnSpc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a2enmod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ssl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</a:pPr>
            <a:r>
              <a:rPr lang="en-CA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apache2ctl </a:t>
            </a:r>
            <a:r>
              <a:rPr lang="en-CA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configtest</a:t>
            </a:r>
            <a:endParaRPr lang="en-CA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restart apache2</a:t>
            </a:r>
          </a:p>
          <a:p>
            <a:pPr marL="0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this, Apache is now ready to use encryption!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7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949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Setting up SSL on Apache2</vt:lpstr>
      <vt:lpstr>Symmetrical and Asymmetrical Encryption</vt:lpstr>
      <vt:lpstr>Man-in-the-Middle Attack  (Exchange of Keys)</vt:lpstr>
      <vt:lpstr>MITM Attack</vt:lpstr>
      <vt:lpstr>The Role of the Certificate Authority</vt:lpstr>
      <vt:lpstr>SSL Handshake</vt:lpstr>
      <vt:lpstr>Certificate Request</vt:lpstr>
      <vt:lpstr>Today’s exercise:</vt:lpstr>
      <vt:lpstr>Step 1: Install Apache module mod_ssl</vt:lpstr>
      <vt:lpstr>Step 2: Generate a Self-Signed SSL Certificate</vt:lpstr>
      <vt:lpstr>Step 2: Edit the site .conf file to enable SSL</vt:lpstr>
      <vt:lpstr>Step 3: Testing on the browser</vt:lpstr>
      <vt:lpstr>Step 4: Redirect from http to 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SSL on Apache</dc:title>
  <dc:creator>Bryce Barrie</dc:creator>
  <cp:lastModifiedBy>Wunsch, Christa</cp:lastModifiedBy>
  <cp:revision>13</cp:revision>
  <dcterms:created xsi:type="dcterms:W3CDTF">2020-03-04T16:09:43Z</dcterms:created>
  <dcterms:modified xsi:type="dcterms:W3CDTF">2023-03-13T03:35:10Z</dcterms:modified>
</cp:coreProperties>
</file>