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3" r:id="rId7"/>
    <p:sldId id="264" r:id="rId8"/>
    <p:sldId id="265" r:id="rId9"/>
    <p:sldId id="266" r:id="rId10"/>
    <p:sldId id="267" r:id="rId11"/>
    <p:sldId id="261" r:id="rId12"/>
    <p:sldId id="262"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13" autoAdjust="0"/>
  </p:normalViewPr>
  <p:slideViewPr>
    <p:cSldViewPr snapToGrid="0">
      <p:cViewPr varScale="1">
        <p:scale>
          <a:sx n="89" d="100"/>
          <a:sy n="89" d="100"/>
        </p:scale>
        <p:origin x="13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userId="13efcb6a-24de-47aa-a427-3b1d7e227e0f" providerId="ADAL" clId="{A9B5B9BF-5B74-4B32-A727-DA3ADD32A45A}"/>
    <pc:docChg chg="custSel modSld">
      <pc:chgData name="Joseph" userId="13efcb6a-24de-47aa-a427-3b1d7e227e0f" providerId="ADAL" clId="{A9B5B9BF-5B74-4B32-A727-DA3ADD32A45A}" dt="2021-02-04T02:41:48.474" v="40" actId="20577"/>
      <pc:docMkLst>
        <pc:docMk/>
      </pc:docMkLst>
      <pc:sldChg chg="modNotesTx">
        <pc:chgData name="Joseph" userId="13efcb6a-24de-47aa-a427-3b1d7e227e0f" providerId="ADAL" clId="{A9B5B9BF-5B74-4B32-A727-DA3ADD32A45A}" dt="2021-02-04T02:41:48.474" v="40" actId="20577"/>
        <pc:sldMkLst>
          <pc:docMk/>
          <pc:sldMk cId="1423807334"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0CB86-9ACB-4FB0-8995-621C27BFAE26}" type="datetimeFigureOut">
              <a:rPr lang="en-US" smtClean="0"/>
              <a:t>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61D8F-9FFA-441B-B60B-FEBDD2C2C88F}" type="slidenum">
              <a:rPr lang="en-US" smtClean="0"/>
              <a:t>‹#›</a:t>
            </a:fld>
            <a:endParaRPr lang="en-US"/>
          </a:p>
        </p:txBody>
      </p:sp>
    </p:spTree>
    <p:extLst>
      <p:ext uri="{BB962C8B-B14F-4D97-AF65-F5344CB8AC3E}">
        <p14:creationId xmlns:p14="http://schemas.microsoft.com/office/powerpoint/2010/main" val="3499281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a:t>
            </a:r>
            <a:r>
              <a:rPr lang="en-US" dirty="0"/>
              <a:t> cstUser2</a:t>
            </a:r>
          </a:p>
          <a:p>
            <a:r>
              <a:rPr lang="en-US" dirty="0"/>
              <a:t>Bash</a:t>
            </a:r>
          </a:p>
          <a:p>
            <a:r>
              <a:rPr lang="en-US" dirty="0"/>
              <a:t>Exit</a:t>
            </a:r>
          </a:p>
          <a:p>
            <a:r>
              <a:rPr lang="en-US" dirty="0"/>
              <a:t>Exit</a:t>
            </a:r>
          </a:p>
          <a:p>
            <a:endParaRPr lang="en-US"/>
          </a:p>
          <a:p>
            <a:endParaRPr lang="en-US" dirty="0"/>
          </a:p>
        </p:txBody>
      </p:sp>
      <p:sp>
        <p:nvSpPr>
          <p:cNvPr id="4" name="Slide Number Placeholder 3"/>
          <p:cNvSpPr>
            <a:spLocks noGrp="1"/>
          </p:cNvSpPr>
          <p:nvPr>
            <p:ph type="sldNum" sz="quarter" idx="5"/>
          </p:nvPr>
        </p:nvSpPr>
        <p:spPr/>
        <p:txBody>
          <a:bodyPr/>
          <a:lstStyle/>
          <a:p>
            <a:fld id="{80D61D8F-9FFA-441B-B60B-FEBDD2C2C88F}" type="slidenum">
              <a:rPr lang="en-US" smtClean="0"/>
              <a:t>5</a:t>
            </a:fld>
            <a:endParaRPr lang="en-US"/>
          </a:p>
        </p:txBody>
      </p:sp>
    </p:spTree>
    <p:extLst>
      <p:ext uri="{BB962C8B-B14F-4D97-AF65-F5344CB8AC3E}">
        <p14:creationId xmlns:p14="http://schemas.microsoft.com/office/powerpoint/2010/main" val="4130067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more about options to mount</a:t>
            </a:r>
          </a:p>
        </p:txBody>
      </p:sp>
      <p:sp>
        <p:nvSpPr>
          <p:cNvPr id="4" name="Slide Number Placeholder 3"/>
          <p:cNvSpPr>
            <a:spLocks noGrp="1"/>
          </p:cNvSpPr>
          <p:nvPr>
            <p:ph type="sldNum" sz="quarter" idx="10"/>
          </p:nvPr>
        </p:nvSpPr>
        <p:spPr/>
        <p:txBody>
          <a:bodyPr/>
          <a:lstStyle/>
          <a:p>
            <a:fld id="{80D61D8F-9FFA-441B-B60B-FEBDD2C2C88F}" type="slidenum">
              <a:rPr lang="en-US" smtClean="0"/>
              <a:t>7</a:t>
            </a:fld>
            <a:endParaRPr lang="en-US"/>
          </a:p>
        </p:txBody>
      </p:sp>
    </p:spTree>
    <p:extLst>
      <p:ext uri="{BB962C8B-B14F-4D97-AF65-F5344CB8AC3E}">
        <p14:creationId xmlns:p14="http://schemas.microsoft.com/office/powerpoint/2010/main" val="2244752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types of RAID, just less common. RAID 4 is also somewhat uncommon since RAID</a:t>
            </a:r>
            <a:r>
              <a:rPr lang="en-US" baseline="0" dirty="0"/>
              <a:t> 5 avoids RAID 4’s bottleneck.</a:t>
            </a:r>
            <a:br>
              <a:rPr lang="en-US" baseline="0" dirty="0"/>
            </a:br>
            <a:br>
              <a:rPr lang="en-US" baseline="0" dirty="0"/>
            </a:br>
            <a:r>
              <a:rPr lang="en-US" baseline="0" dirty="0"/>
              <a:t>RAID tends to protect against failures of whole *drives*. Parity bits can only be used to recover data if you know which data is the bad data – quiet unnoticed corruption is a different matter entirely. We assume the </a:t>
            </a:r>
            <a:r>
              <a:rPr lang="en-US" baseline="0" dirty="0" err="1"/>
              <a:t>harddisk</a:t>
            </a:r>
            <a:r>
              <a:rPr lang="en-US" baseline="0" dirty="0"/>
              <a:t> controllers themselves will worry about that kind of stuff.</a:t>
            </a:r>
            <a:endParaRPr lang="en-US" dirty="0"/>
          </a:p>
        </p:txBody>
      </p:sp>
      <p:sp>
        <p:nvSpPr>
          <p:cNvPr id="4" name="Slide Number Placeholder 3"/>
          <p:cNvSpPr>
            <a:spLocks noGrp="1"/>
          </p:cNvSpPr>
          <p:nvPr>
            <p:ph type="sldNum" sz="quarter" idx="10"/>
          </p:nvPr>
        </p:nvSpPr>
        <p:spPr/>
        <p:txBody>
          <a:bodyPr/>
          <a:lstStyle/>
          <a:p>
            <a:fld id="{80D61D8F-9FFA-441B-B60B-FEBDD2C2C88F}" type="slidenum">
              <a:rPr lang="en-US" smtClean="0"/>
              <a:t>13</a:t>
            </a:fld>
            <a:endParaRPr lang="en-US"/>
          </a:p>
        </p:txBody>
      </p:sp>
    </p:spTree>
    <p:extLst>
      <p:ext uri="{BB962C8B-B14F-4D97-AF65-F5344CB8AC3E}">
        <p14:creationId xmlns:p14="http://schemas.microsoft.com/office/powerpoint/2010/main" val="3265259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78C0CFD8-69E7-4720-871A-7514D42C9076}" type="datetimeFigureOut">
              <a:rPr lang="en-US" smtClean="0"/>
              <a:t>2/3/2021</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581D704D-E1C4-40B1-9D00-841EF7DD4465}" type="slidenum">
              <a:rPr lang="en-US" smtClean="0"/>
              <a:t>‹#›</a:t>
            </a:fld>
            <a:endParaRPr lang="en-US"/>
          </a:p>
        </p:txBody>
      </p:sp>
    </p:spTree>
    <p:extLst>
      <p:ext uri="{BB962C8B-B14F-4D97-AF65-F5344CB8AC3E}">
        <p14:creationId xmlns:p14="http://schemas.microsoft.com/office/powerpoint/2010/main" val="1066053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78C0CFD8-69E7-4720-871A-7514D42C9076}" type="datetimeFigureOut">
              <a:rPr lang="en-US" smtClean="0"/>
              <a:t>2/3/2021</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581D704D-E1C4-40B1-9D00-841EF7DD4465}" type="slidenum">
              <a:rPr lang="en-US" smtClean="0"/>
              <a:t>‹#›</a:t>
            </a:fld>
            <a:endParaRPr lang="en-US"/>
          </a:p>
        </p:txBody>
      </p:sp>
    </p:spTree>
    <p:extLst>
      <p:ext uri="{BB962C8B-B14F-4D97-AF65-F5344CB8AC3E}">
        <p14:creationId xmlns:p14="http://schemas.microsoft.com/office/powerpoint/2010/main" val="3414890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78C0CFD8-69E7-4720-871A-7514D42C9076}" type="datetimeFigureOut">
              <a:rPr lang="en-US" smtClean="0"/>
              <a:t>2/3/2021</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581D704D-E1C4-40B1-9D00-841EF7DD446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5802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78C0CFD8-69E7-4720-871A-7514D42C9076}" type="datetimeFigureOut">
              <a:rPr lang="en-US" smtClean="0"/>
              <a:t>2/3/2021</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581D704D-E1C4-40B1-9D00-841EF7DD4465}" type="slidenum">
              <a:rPr lang="en-US" smtClean="0"/>
              <a:t>‹#›</a:t>
            </a:fld>
            <a:endParaRPr lang="en-US"/>
          </a:p>
        </p:txBody>
      </p:sp>
    </p:spTree>
    <p:extLst>
      <p:ext uri="{BB962C8B-B14F-4D97-AF65-F5344CB8AC3E}">
        <p14:creationId xmlns:p14="http://schemas.microsoft.com/office/powerpoint/2010/main" val="3888777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78C0CFD8-69E7-4720-871A-7514D42C9076}" type="datetimeFigureOut">
              <a:rPr lang="en-US" smtClean="0"/>
              <a:t>2/3/2021</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581D704D-E1C4-40B1-9D00-841EF7DD446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781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78C0CFD8-69E7-4720-871A-7514D42C9076}" type="datetimeFigureOut">
              <a:rPr lang="en-US" smtClean="0"/>
              <a:t>2/3/2021</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581D704D-E1C4-40B1-9D00-841EF7DD4465}" type="slidenum">
              <a:rPr lang="en-US" smtClean="0"/>
              <a:t>‹#›</a:t>
            </a:fld>
            <a:endParaRPr lang="en-US"/>
          </a:p>
        </p:txBody>
      </p:sp>
    </p:spTree>
    <p:extLst>
      <p:ext uri="{BB962C8B-B14F-4D97-AF65-F5344CB8AC3E}">
        <p14:creationId xmlns:p14="http://schemas.microsoft.com/office/powerpoint/2010/main" val="2977504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78C0CFD8-69E7-4720-871A-7514D42C9076}" type="datetimeFigureOut">
              <a:rPr lang="en-US" smtClean="0"/>
              <a:t>2/3/2021</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581D704D-E1C4-40B1-9D00-841EF7DD4465}" type="slidenum">
              <a:rPr lang="en-US" smtClean="0"/>
              <a:t>‹#›</a:t>
            </a:fld>
            <a:endParaRPr lang="en-US"/>
          </a:p>
        </p:txBody>
      </p:sp>
    </p:spTree>
    <p:extLst>
      <p:ext uri="{BB962C8B-B14F-4D97-AF65-F5344CB8AC3E}">
        <p14:creationId xmlns:p14="http://schemas.microsoft.com/office/powerpoint/2010/main" val="3555946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78C0CFD8-69E7-4720-871A-7514D42C9076}" type="datetimeFigureOut">
              <a:rPr lang="en-US" smtClean="0"/>
              <a:t>2/3/2021</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581D704D-E1C4-40B1-9D00-841EF7DD4465}" type="slidenum">
              <a:rPr lang="en-US" smtClean="0"/>
              <a:t>‹#›</a:t>
            </a:fld>
            <a:endParaRPr lang="en-US"/>
          </a:p>
        </p:txBody>
      </p:sp>
    </p:spTree>
    <p:extLst>
      <p:ext uri="{BB962C8B-B14F-4D97-AF65-F5344CB8AC3E}">
        <p14:creationId xmlns:p14="http://schemas.microsoft.com/office/powerpoint/2010/main" val="314751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78C0CFD8-69E7-4720-871A-7514D42C9076}" type="datetimeFigureOut">
              <a:rPr lang="en-US" smtClean="0"/>
              <a:t>2/3/2021</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581D704D-E1C4-40B1-9D00-841EF7DD4465}" type="slidenum">
              <a:rPr lang="en-US" smtClean="0"/>
              <a:t>‹#›</a:t>
            </a:fld>
            <a:endParaRPr lang="en-US"/>
          </a:p>
        </p:txBody>
      </p:sp>
    </p:spTree>
    <p:extLst>
      <p:ext uri="{BB962C8B-B14F-4D97-AF65-F5344CB8AC3E}">
        <p14:creationId xmlns:p14="http://schemas.microsoft.com/office/powerpoint/2010/main" val="209045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78C0CFD8-69E7-4720-871A-7514D42C9076}" type="datetimeFigureOut">
              <a:rPr lang="en-US" smtClean="0"/>
              <a:t>2/3/2021</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581D704D-E1C4-40B1-9D00-841EF7DD4465}" type="slidenum">
              <a:rPr lang="en-US" smtClean="0"/>
              <a:t>‹#›</a:t>
            </a:fld>
            <a:endParaRPr lang="en-US"/>
          </a:p>
        </p:txBody>
      </p:sp>
    </p:spTree>
    <p:extLst>
      <p:ext uri="{BB962C8B-B14F-4D97-AF65-F5344CB8AC3E}">
        <p14:creationId xmlns:p14="http://schemas.microsoft.com/office/powerpoint/2010/main" val="548594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78C0CFD8-69E7-4720-871A-7514D42C9076}" type="datetimeFigureOut">
              <a:rPr lang="en-US" smtClean="0"/>
              <a:t>2/3/2021</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581D704D-E1C4-40B1-9D00-841EF7DD4465}" type="slidenum">
              <a:rPr lang="en-US" smtClean="0"/>
              <a:t>‹#›</a:t>
            </a:fld>
            <a:endParaRPr lang="en-US"/>
          </a:p>
        </p:txBody>
      </p:sp>
    </p:spTree>
    <p:extLst>
      <p:ext uri="{BB962C8B-B14F-4D97-AF65-F5344CB8AC3E}">
        <p14:creationId xmlns:p14="http://schemas.microsoft.com/office/powerpoint/2010/main" val="3693052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205133" y="6041362"/>
            <a:ext cx="911939" cy="365125"/>
          </a:xfrm>
          <a:prstGeom prst="rect">
            <a:avLst/>
          </a:prstGeom>
        </p:spPr>
        <p:txBody>
          <a:bodyPr/>
          <a:lstStyle/>
          <a:p>
            <a:fld id="{78C0CFD8-69E7-4720-871A-7514D42C9076}" type="datetimeFigureOut">
              <a:rPr lang="en-US" smtClean="0"/>
              <a:t>2/3/2021</a:t>
            </a:fld>
            <a:endParaRPr lang="en-US"/>
          </a:p>
        </p:txBody>
      </p:sp>
      <p:sp>
        <p:nvSpPr>
          <p:cNvPr id="8" name="Footer Placeholder 7"/>
          <p:cNvSpPr>
            <a:spLocks noGrp="1"/>
          </p:cNvSpPr>
          <p:nvPr>
            <p:ph type="ftr" sz="quarter" idx="11"/>
          </p:nvPr>
        </p:nvSpPr>
        <p:spPr>
          <a:xfrm>
            <a:off x="677334" y="6041362"/>
            <a:ext cx="6297612"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590663" y="6041362"/>
            <a:ext cx="683339" cy="365125"/>
          </a:xfrm>
          <a:prstGeom prst="rect">
            <a:avLst/>
          </a:prstGeom>
        </p:spPr>
        <p:txBody>
          <a:bodyPr/>
          <a:lstStyle/>
          <a:p>
            <a:fld id="{581D704D-E1C4-40B1-9D00-841EF7DD4465}" type="slidenum">
              <a:rPr lang="en-US" smtClean="0"/>
              <a:t>‹#›</a:t>
            </a:fld>
            <a:endParaRPr lang="en-US"/>
          </a:p>
        </p:txBody>
      </p:sp>
    </p:spTree>
    <p:extLst>
      <p:ext uri="{BB962C8B-B14F-4D97-AF65-F5344CB8AC3E}">
        <p14:creationId xmlns:p14="http://schemas.microsoft.com/office/powerpoint/2010/main" val="1285830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7205133" y="6041362"/>
            <a:ext cx="911939" cy="365125"/>
          </a:xfrm>
          <a:prstGeom prst="rect">
            <a:avLst/>
          </a:prstGeom>
        </p:spPr>
        <p:txBody>
          <a:bodyPr/>
          <a:lstStyle/>
          <a:p>
            <a:fld id="{78C0CFD8-69E7-4720-871A-7514D42C9076}" type="datetimeFigureOut">
              <a:rPr lang="en-US" smtClean="0"/>
              <a:t>2/3/2021</a:t>
            </a:fld>
            <a:endParaRPr lang="en-US"/>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590663" y="6041362"/>
            <a:ext cx="683339" cy="365125"/>
          </a:xfrm>
          <a:prstGeom prst="rect">
            <a:avLst/>
          </a:prstGeom>
        </p:spPr>
        <p:txBody>
          <a:bodyPr/>
          <a:lstStyle/>
          <a:p>
            <a:fld id="{581D704D-E1C4-40B1-9D00-841EF7DD4465}" type="slidenum">
              <a:rPr lang="en-US" smtClean="0"/>
              <a:t>‹#›</a:t>
            </a:fld>
            <a:endParaRPr lang="en-US"/>
          </a:p>
        </p:txBody>
      </p:sp>
    </p:spTree>
    <p:extLst>
      <p:ext uri="{BB962C8B-B14F-4D97-AF65-F5344CB8AC3E}">
        <p14:creationId xmlns:p14="http://schemas.microsoft.com/office/powerpoint/2010/main" val="27407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133" y="6041362"/>
            <a:ext cx="911939" cy="365125"/>
          </a:xfrm>
          <a:prstGeom prst="rect">
            <a:avLst/>
          </a:prstGeom>
        </p:spPr>
        <p:txBody>
          <a:bodyPr/>
          <a:lstStyle/>
          <a:p>
            <a:fld id="{78C0CFD8-69E7-4720-871A-7514D42C9076}" type="datetimeFigureOut">
              <a:rPr lang="en-US" smtClean="0"/>
              <a:t>2/3/2021</a:t>
            </a:fld>
            <a:endParaRPr lang="en-US"/>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590663" y="6041362"/>
            <a:ext cx="683339" cy="365125"/>
          </a:xfrm>
          <a:prstGeom prst="rect">
            <a:avLst/>
          </a:prstGeom>
        </p:spPr>
        <p:txBody>
          <a:bodyPr/>
          <a:lstStyle/>
          <a:p>
            <a:fld id="{581D704D-E1C4-40B1-9D00-841EF7DD4465}" type="slidenum">
              <a:rPr lang="en-US" smtClean="0"/>
              <a:t>‹#›</a:t>
            </a:fld>
            <a:endParaRPr lang="en-US"/>
          </a:p>
        </p:txBody>
      </p:sp>
    </p:spTree>
    <p:extLst>
      <p:ext uri="{BB962C8B-B14F-4D97-AF65-F5344CB8AC3E}">
        <p14:creationId xmlns:p14="http://schemas.microsoft.com/office/powerpoint/2010/main" val="345966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78C0CFD8-69E7-4720-871A-7514D42C9076}" type="datetimeFigureOut">
              <a:rPr lang="en-US" smtClean="0"/>
              <a:t>2/3/2021</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581D704D-E1C4-40B1-9D00-841EF7DD4465}" type="slidenum">
              <a:rPr lang="en-US" smtClean="0"/>
              <a:t>‹#›</a:t>
            </a:fld>
            <a:endParaRPr lang="en-US"/>
          </a:p>
        </p:txBody>
      </p:sp>
    </p:spTree>
    <p:extLst>
      <p:ext uri="{BB962C8B-B14F-4D97-AF65-F5344CB8AC3E}">
        <p14:creationId xmlns:p14="http://schemas.microsoft.com/office/powerpoint/2010/main" val="2040277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78C0CFD8-69E7-4720-871A-7514D42C9076}" type="datetimeFigureOut">
              <a:rPr lang="en-US" smtClean="0"/>
              <a:t>2/3/2021</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581D704D-E1C4-40B1-9D00-841EF7DD4465}" type="slidenum">
              <a:rPr lang="en-US" smtClean="0"/>
              <a:t>‹#›</a:t>
            </a:fld>
            <a:endParaRPr lang="en-US"/>
          </a:p>
        </p:txBody>
      </p:sp>
    </p:spTree>
    <p:extLst>
      <p:ext uri="{BB962C8B-B14F-4D97-AF65-F5344CB8AC3E}">
        <p14:creationId xmlns:p14="http://schemas.microsoft.com/office/powerpoint/2010/main" val="229134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73435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1435497"/>
            <a:ext cx="8596668" cy="50229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3917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 Administration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7650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LVM</a:t>
            </a:r>
          </a:p>
        </p:txBody>
      </p:sp>
      <p:sp>
        <p:nvSpPr>
          <p:cNvPr id="3" name="Content Placeholder 2"/>
          <p:cNvSpPr>
            <a:spLocks noGrp="1"/>
          </p:cNvSpPr>
          <p:nvPr>
            <p:ph idx="1"/>
          </p:nvPr>
        </p:nvSpPr>
        <p:spPr/>
        <p:txBody>
          <a:bodyPr/>
          <a:lstStyle/>
          <a:p>
            <a:r>
              <a:rPr lang="en-US" dirty="0"/>
              <a:t>Work from the “bottom up”:</a:t>
            </a:r>
          </a:p>
          <a:p>
            <a:pPr lvl="1"/>
            <a:r>
              <a:rPr lang="en-US" dirty="0"/>
              <a:t>Create </a:t>
            </a:r>
            <a:r>
              <a:rPr lang="en-US" b="1" dirty="0"/>
              <a:t>physical volumes </a:t>
            </a:r>
            <a:r>
              <a:rPr lang="en-US" dirty="0"/>
              <a:t>– marking disks as usable by LVM</a:t>
            </a:r>
          </a:p>
          <a:p>
            <a:pPr lvl="2"/>
            <a:r>
              <a:rPr lang="en-US" dirty="0" err="1"/>
              <a:t>Partioning</a:t>
            </a:r>
            <a:r>
              <a:rPr lang="en-US" dirty="0"/>
              <a:t> in advance is optional</a:t>
            </a:r>
          </a:p>
          <a:p>
            <a:pPr lvl="1"/>
            <a:r>
              <a:rPr lang="en-US" dirty="0"/>
              <a:t>Create </a:t>
            </a:r>
            <a:r>
              <a:rPr lang="en-US" b="1" dirty="0"/>
              <a:t>volume groups</a:t>
            </a:r>
            <a:r>
              <a:rPr lang="en-US" dirty="0"/>
              <a:t> to combine all that space together</a:t>
            </a:r>
          </a:p>
          <a:p>
            <a:pPr lvl="1"/>
            <a:r>
              <a:rPr lang="en-US" dirty="0"/>
              <a:t>Make </a:t>
            </a:r>
            <a:r>
              <a:rPr lang="en-US" b="1" dirty="0"/>
              <a:t>logical volumes </a:t>
            </a:r>
            <a:r>
              <a:rPr lang="en-US" dirty="0"/>
              <a:t>out of the volume groups</a:t>
            </a:r>
          </a:p>
          <a:p>
            <a:pPr lvl="1"/>
            <a:r>
              <a:rPr lang="en-US" dirty="0"/>
              <a:t>Format, mount, </a:t>
            </a:r>
            <a:r>
              <a:rPr lang="en-US" dirty="0" err="1"/>
              <a:t>etc</a:t>
            </a:r>
            <a:r>
              <a:rPr lang="en-US" dirty="0"/>
              <a:t> the logical volumes.</a:t>
            </a:r>
          </a:p>
        </p:txBody>
      </p:sp>
    </p:spTree>
    <p:extLst>
      <p:ext uri="{BB962C8B-B14F-4D97-AF65-F5344CB8AC3E}">
        <p14:creationId xmlns:p14="http://schemas.microsoft.com/office/powerpoint/2010/main" val="288442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Putting the system down and bringing it up</a:t>
            </a:r>
          </a:p>
        </p:txBody>
      </p:sp>
      <p:sp>
        <p:nvSpPr>
          <p:cNvPr id="3" name="Content Placeholder 2"/>
          <p:cNvSpPr>
            <a:spLocks noGrp="1"/>
          </p:cNvSpPr>
          <p:nvPr>
            <p:ph idx="1"/>
          </p:nvPr>
        </p:nvSpPr>
        <p:spPr/>
        <p:txBody>
          <a:bodyPr/>
          <a:lstStyle/>
          <a:p>
            <a:r>
              <a:rPr lang="en-US" dirty="0"/>
              <a:t>The </a:t>
            </a:r>
            <a:r>
              <a:rPr lang="en-US" dirty="0">
                <a:latin typeface="Courier New" panose="02070309020205020404" pitchFamily="49" charset="0"/>
                <a:cs typeface="Courier New" panose="02070309020205020404" pitchFamily="49" charset="0"/>
              </a:rPr>
              <a:t>shutdown</a:t>
            </a:r>
            <a:r>
              <a:rPr lang="en-US" dirty="0"/>
              <a:t> command is the safe way to bring the system/server down</a:t>
            </a:r>
          </a:p>
          <a:p>
            <a:pPr lvl="1"/>
            <a:r>
              <a:rPr lang="en-US" dirty="0"/>
              <a:t>Takes a time as an argument – often you’ll just specify </a:t>
            </a:r>
            <a:r>
              <a:rPr lang="en-US" dirty="0">
                <a:latin typeface="Courier New" panose="02070309020205020404" pitchFamily="49" charset="0"/>
                <a:cs typeface="Courier New" panose="02070309020205020404" pitchFamily="49" charset="0"/>
              </a:rPr>
              <a:t>now</a:t>
            </a:r>
            <a:r>
              <a:rPr lang="en-US" sz="1800" dirty="0"/>
              <a:t>, but you can also specify a number of minutes or a specific clock time</a:t>
            </a:r>
          </a:p>
          <a:p>
            <a:pPr lvl="1"/>
            <a:r>
              <a:rPr lang="en-US" sz="1800" dirty="0"/>
              <a:t>Defaults to powering off, but can also halt (-H) or reboot (-r)</a:t>
            </a:r>
          </a:p>
          <a:p>
            <a:pPr lvl="1"/>
            <a:r>
              <a:rPr lang="en-US" sz="1800" dirty="0"/>
              <a:t>You can also include a wall message to broadcast to users</a:t>
            </a:r>
          </a:p>
          <a:p>
            <a:r>
              <a:rPr lang="en-US" sz="2000" dirty="0"/>
              <a:t>When the system boots up, it does so to a specific </a:t>
            </a:r>
            <a:r>
              <a:rPr lang="en-US" sz="2000" dirty="0" err="1"/>
              <a:t>runlevel</a:t>
            </a:r>
            <a:r>
              <a:rPr lang="en-US" sz="2000" dirty="0"/>
              <a:t> or </a:t>
            </a:r>
            <a:r>
              <a:rPr lang="en-US" sz="2000" b="1" dirty="0"/>
              <a:t>target</a:t>
            </a:r>
            <a:r>
              <a:rPr lang="en-US" sz="2000" dirty="0"/>
              <a:t> – a specific machine state like single user mode, single user with networking, full multi-user </a:t>
            </a:r>
            <a:r>
              <a:rPr lang="en-US" sz="2000" dirty="0" err="1"/>
              <a:t>gui</a:t>
            </a:r>
            <a:r>
              <a:rPr lang="en-US" sz="2000" dirty="0"/>
              <a:t> mode, </a:t>
            </a:r>
            <a:r>
              <a:rPr lang="en-US" sz="2000" dirty="0" err="1"/>
              <a:t>etc</a:t>
            </a:r>
            <a:endParaRPr lang="en-US" sz="2000" dirty="0"/>
          </a:p>
          <a:p>
            <a:pPr lvl="1"/>
            <a:r>
              <a:rPr lang="en-US" sz="1800" dirty="0"/>
              <a:t>You can see the current target to boot into with </a:t>
            </a:r>
            <a:r>
              <a:rPr lang="en-US" sz="1800" dirty="0" err="1">
                <a:latin typeface="Courier New" panose="02070309020205020404" pitchFamily="49" charset="0"/>
                <a:cs typeface="Courier New" panose="02070309020205020404" pitchFamily="49" charset="0"/>
              </a:rPr>
              <a:t>systemctl</a:t>
            </a:r>
            <a:r>
              <a:rPr lang="en-US" sz="1800" dirty="0">
                <a:latin typeface="Courier New" panose="02070309020205020404" pitchFamily="49" charset="0"/>
                <a:cs typeface="Courier New" panose="02070309020205020404" pitchFamily="49" charset="0"/>
              </a:rPr>
              <a:t> get-default</a:t>
            </a:r>
            <a:r>
              <a:rPr lang="en-US" sz="1800" dirty="0"/>
              <a:t>, and you can see all targets with </a:t>
            </a:r>
            <a:r>
              <a:rPr lang="en-US" sz="1800" dirty="0" err="1">
                <a:latin typeface="Courier New" panose="02070309020205020404" pitchFamily="49" charset="0"/>
                <a:cs typeface="Courier New" panose="02070309020205020404" pitchFamily="49" charset="0"/>
              </a:rPr>
              <a:t>systemctl</a:t>
            </a:r>
            <a:r>
              <a:rPr lang="en-US" sz="1800" dirty="0">
                <a:latin typeface="Courier New" panose="02070309020205020404" pitchFamily="49" charset="0"/>
                <a:cs typeface="Courier New" panose="02070309020205020404" pitchFamily="49" charset="0"/>
              </a:rPr>
              <a:t> list-units –t target. </a:t>
            </a:r>
            <a:r>
              <a:rPr lang="en-US" sz="1800" dirty="0"/>
              <a:t>The old </a:t>
            </a:r>
            <a:r>
              <a:rPr lang="en-US" sz="1800" dirty="0" err="1">
                <a:latin typeface="Courier New" panose="02070309020205020404" pitchFamily="49" charset="0"/>
                <a:cs typeface="Courier New" panose="02070309020205020404" pitchFamily="49" charset="0"/>
              </a:rPr>
              <a:t>runlevel</a:t>
            </a:r>
            <a:r>
              <a:rPr lang="en-US" sz="1800" dirty="0"/>
              <a:t> command also works.</a:t>
            </a:r>
          </a:p>
          <a:p>
            <a:pPr lvl="1"/>
            <a:r>
              <a:rPr lang="en-US" sz="1800" dirty="0"/>
              <a:t>You can change what target the system will boot up into with </a:t>
            </a:r>
            <a:r>
              <a:rPr lang="en-US" sz="1800" dirty="0" err="1">
                <a:latin typeface="Courier New" panose="02070309020205020404" pitchFamily="49" charset="0"/>
                <a:cs typeface="Courier New" panose="02070309020205020404" pitchFamily="49" charset="0"/>
              </a:rPr>
              <a:t>systemctl</a:t>
            </a:r>
            <a:r>
              <a:rPr lang="en-US" sz="1800" dirty="0">
                <a:latin typeface="Courier New" panose="02070309020205020404" pitchFamily="49" charset="0"/>
                <a:cs typeface="Courier New" panose="02070309020205020404" pitchFamily="49" charset="0"/>
              </a:rPr>
              <a:t> set-default &lt;target&gt;</a:t>
            </a:r>
          </a:p>
        </p:txBody>
      </p:sp>
    </p:spTree>
    <p:extLst>
      <p:ext uri="{BB962C8B-B14F-4D97-AF65-F5344CB8AC3E}">
        <p14:creationId xmlns:p14="http://schemas.microsoft.com/office/powerpoint/2010/main" val="890159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Booting in Single User Mode</a:t>
            </a:r>
          </a:p>
        </p:txBody>
      </p:sp>
      <p:sp>
        <p:nvSpPr>
          <p:cNvPr id="3" name="Content Placeholder 2"/>
          <p:cNvSpPr>
            <a:spLocks noGrp="1"/>
          </p:cNvSpPr>
          <p:nvPr>
            <p:ph idx="1"/>
          </p:nvPr>
        </p:nvSpPr>
        <p:spPr/>
        <p:txBody>
          <a:bodyPr>
            <a:normAutofit/>
          </a:bodyPr>
          <a:lstStyle/>
          <a:p>
            <a:r>
              <a:rPr lang="en-US" dirty="0"/>
              <a:t>Normally when the system boots it does a bunch of stuff like checking the </a:t>
            </a:r>
            <a:r>
              <a:rPr lang="en-US" dirty="0" err="1"/>
              <a:t>filesystem</a:t>
            </a:r>
            <a:r>
              <a:rPr lang="en-US" dirty="0"/>
              <a:t> consistency, mounting </a:t>
            </a:r>
            <a:r>
              <a:rPr lang="en-US" dirty="0" err="1"/>
              <a:t>filesystems</a:t>
            </a:r>
            <a:r>
              <a:rPr lang="en-US" dirty="0"/>
              <a:t>, launching services, and otherwise getting all the necessary components up and running in order</a:t>
            </a:r>
          </a:p>
          <a:p>
            <a:r>
              <a:rPr lang="en-US" dirty="0"/>
              <a:t>Sometimes though you’ll want to </a:t>
            </a:r>
            <a:r>
              <a:rPr lang="en-US" i="1" dirty="0"/>
              <a:t>not</a:t>
            </a:r>
            <a:r>
              <a:rPr lang="en-US" dirty="0"/>
              <a:t> do any of that and start up the bare operating system without any of that started – that’s what single user mode is for</a:t>
            </a:r>
          </a:p>
          <a:p>
            <a:pPr lvl="1"/>
            <a:r>
              <a:rPr lang="en-US" dirty="0"/>
              <a:t>When you’re presented with the boot loader (GRUB), hit the </a:t>
            </a:r>
            <a:r>
              <a:rPr lang="en-US" dirty="0">
                <a:latin typeface="Courier New" panose="02070309020205020404" pitchFamily="49" charset="0"/>
                <a:cs typeface="Courier New" panose="02070309020205020404" pitchFamily="49" charset="0"/>
              </a:rPr>
              <a:t>e</a:t>
            </a:r>
            <a:r>
              <a:rPr lang="en-US" dirty="0"/>
              <a:t> key to edit one of the selections</a:t>
            </a:r>
          </a:p>
          <a:p>
            <a:pPr lvl="1"/>
            <a:r>
              <a:rPr lang="en-US" dirty="0"/>
              <a:t>Find where the operating system is started (the line starting with “</a:t>
            </a:r>
            <a:r>
              <a:rPr lang="en-US" dirty="0" err="1"/>
              <a:t>linux</a:t>
            </a:r>
            <a:r>
              <a:rPr lang="en-US" dirty="0"/>
              <a:t>”) and then add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rd.break</a:t>
            </a:r>
            <a:r>
              <a:rPr lang="en-US" dirty="0">
                <a:latin typeface="Courier New" panose="02070309020205020404" pitchFamily="49" charset="0"/>
                <a:cs typeface="Courier New" panose="02070309020205020404" pitchFamily="49" charset="0"/>
              </a:rPr>
              <a:t> </a:t>
            </a:r>
            <a:r>
              <a:rPr lang="en-US" dirty="0"/>
              <a:t>to the end of it before pressing ctrl-x to start</a:t>
            </a:r>
          </a:p>
          <a:p>
            <a:pPr lvl="1"/>
            <a:r>
              <a:rPr lang="en-US" dirty="0"/>
              <a:t>From here you could check the consistency of the </a:t>
            </a:r>
            <a:r>
              <a:rPr lang="en-US" dirty="0" err="1"/>
              <a:t>filesystem</a:t>
            </a:r>
            <a:r>
              <a:rPr lang="en-US" dirty="0"/>
              <a:t> (</a:t>
            </a:r>
            <a:r>
              <a:rPr lang="en-US" dirty="0" err="1">
                <a:latin typeface="Courier New" panose="02070309020205020404" pitchFamily="49" charset="0"/>
                <a:cs typeface="Courier New" panose="02070309020205020404" pitchFamily="49" charset="0"/>
              </a:rPr>
              <a:t>xfs_repair</a:t>
            </a:r>
            <a:r>
              <a:rPr lang="en-US" dirty="0">
                <a:latin typeface="Courier New" panose="02070309020205020404" pitchFamily="49" charset="0"/>
                <a:cs typeface="Courier New" panose="02070309020205020404" pitchFamily="49" charset="0"/>
              </a:rPr>
              <a:t> &lt;device&gt;</a:t>
            </a:r>
            <a:r>
              <a:rPr lang="en-US" dirty="0"/>
              <a:t>), mount the </a:t>
            </a:r>
            <a:r>
              <a:rPr lang="en-US" dirty="0" err="1"/>
              <a:t>filesystem</a:t>
            </a:r>
            <a:r>
              <a:rPr lang="en-US" dirty="0"/>
              <a:t>(</a:t>
            </a:r>
            <a:r>
              <a:rPr lang="en-US" dirty="0">
                <a:latin typeface="Courier New" panose="02070309020205020404" pitchFamily="49" charset="0"/>
                <a:cs typeface="Courier New" panose="02070309020205020404" pitchFamily="49" charset="0"/>
              </a:rPr>
              <a:t>mount –o </a:t>
            </a:r>
            <a:r>
              <a:rPr lang="en-US" dirty="0" err="1">
                <a:latin typeface="Courier New" panose="02070309020205020404" pitchFamily="49" charset="0"/>
                <a:cs typeface="Courier New" panose="02070309020205020404" pitchFamily="49" charset="0"/>
              </a:rPr>
              <a:t>remount,rw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sysroot</a:t>
            </a:r>
            <a:r>
              <a:rPr lang="en-US" dirty="0">
                <a:latin typeface="Courier New" panose="02070309020205020404" pitchFamily="49" charset="0"/>
                <a:cs typeface="Courier New" panose="02070309020205020404" pitchFamily="49" charset="0"/>
              </a:rPr>
              <a:t>/) </a:t>
            </a:r>
            <a:r>
              <a:rPr lang="en-US" dirty="0"/>
              <a:t>and do other repair work (</a:t>
            </a:r>
            <a:r>
              <a:rPr lang="en-US" dirty="0" err="1">
                <a:latin typeface="Courier New" panose="02070309020205020404" pitchFamily="49" charset="0"/>
                <a:cs typeface="Courier New" panose="02070309020205020404" pitchFamily="49" charset="0"/>
              </a:rPr>
              <a:t>chroot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sysroot</a:t>
            </a:r>
            <a:r>
              <a:rPr lang="en-US" dirty="0"/>
              <a:t>), change your root password (</a:t>
            </a:r>
            <a:r>
              <a:rPr lang="en-US" dirty="0" err="1">
                <a:latin typeface="Courier New" panose="02070309020205020404" pitchFamily="49" charset="0"/>
                <a:cs typeface="Courier New" panose="02070309020205020404" pitchFamily="49" charset="0"/>
              </a:rPr>
              <a:t>passwd</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touch /.</a:t>
            </a:r>
            <a:r>
              <a:rPr lang="en-US" dirty="0" err="1">
                <a:latin typeface="Courier New" panose="02070309020205020404" pitchFamily="49" charset="0"/>
                <a:cs typeface="Courier New" panose="02070309020205020404" pitchFamily="49" charset="0"/>
              </a:rPr>
              <a:t>autorelabel</a:t>
            </a:r>
            <a:r>
              <a:rPr lang="en-US" dirty="0"/>
              <a:t>), </a:t>
            </a:r>
            <a:r>
              <a:rPr lang="en-US" dirty="0" err="1"/>
              <a:t>etc</a:t>
            </a:r>
            <a:endParaRPr lang="en-US" dirty="0"/>
          </a:p>
          <a:p>
            <a:pPr lvl="1"/>
            <a:endParaRPr lang="en-US" dirty="0"/>
          </a:p>
          <a:p>
            <a:endParaRPr lang="en-US" dirty="0"/>
          </a:p>
        </p:txBody>
      </p:sp>
    </p:spTree>
    <p:extLst>
      <p:ext uri="{BB962C8B-B14F-4D97-AF65-F5344CB8AC3E}">
        <p14:creationId xmlns:p14="http://schemas.microsoft.com/office/powerpoint/2010/main" val="358708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RAID (Redundant Array of Independent Disks)</a:t>
            </a:r>
          </a:p>
        </p:txBody>
      </p:sp>
      <p:sp>
        <p:nvSpPr>
          <p:cNvPr id="3" name="Content Placeholder 2"/>
          <p:cNvSpPr>
            <a:spLocks noGrp="1"/>
          </p:cNvSpPr>
          <p:nvPr>
            <p:ph idx="1"/>
          </p:nvPr>
        </p:nvSpPr>
        <p:spPr/>
        <p:txBody>
          <a:bodyPr>
            <a:normAutofit lnSpcReduction="10000"/>
          </a:bodyPr>
          <a:lstStyle/>
          <a:p>
            <a:r>
              <a:rPr lang="en-US" dirty="0"/>
              <a:t>RAID 0 – Striping</a:t>
            </a:r>
          </a:p>
          <a:p>
            <a:pPr lvl="1"/>
            <a:r>
              <a:rPr lang="en-US" dirty="0"/>
              <a:t>Devices must be same size</a:t>
            </a:r>
          </a:p>
          <a:p>
            <a:pPr lvl="1"/>
            <a:r>
              <a:rPr lang="en-US" dirty="0"/>
              <a:t>No redundancy – data rescue isn’t possible</a:t>
            </a:r>
          </a:p>
          <a:p>
            <a:pPr lvl="1"/>
            <a:r>
              <a:rPr lang="en-US" dirty="0"/>
              <a:t>Read and write performance increased because reads and writes are done in parallel</a:t>
            </a:r>
          </a:p>
          <a:p>
            <a:r>
              <a:rPr lang="en-US" dirty="0"/>
              <a:t>RAID 1 – Mirroring</a:t>
            </a:r>
          </a:p>
          <a:p>
            <a:pPr lvl="1"/>
            <a:r>
              <a:rPr lang="en-US" dirty="0"/>
              <a:t>Disks must be equal size – they are exact mirrors of each other</a:t>
            </a:r>
          </a:p>
          <a:p>
            <a:pPr lvl="1"/>
            <a:r>
              <a:rPr lang="en-US" dirty="0"/>
              <a:t>Only one disk has to survive for data recovery, but r/w is often slower</a:t>
            </a:r>
          </a:p>
          <a:p>
            <a:r>
              <a:rPr lang="en-US" dirty="0"/>
              <a:t>RAID 4 – Block-level Striping with Dedicated Parity</a:t>
            </a:r>
          </a:p>
          <a:p>
            <a:pPr lvl="1"/>
            <a:r>
              <a:rPr lang="en-US" dirty="0"/>
              <a:t>3+ disks – one disk stores parity information, other disks are used as in RAID 0</a:t>
            </a:r>
          </a:p>
          <a:p>
            <a:pPr lvl="1"/>
            <a:r>
              <a:rPr lang="en-US" dirty="0"/>
              <a:t>If only one drive fails, data can be reconstructed. If two fail, all is lost</a:t>
            </a:r>
          </a:p>
          <a:p>
            <a:r>
              <a:rPr lang="en-US" dirty="0"/>
              <a:t>RAID 5 – Block-level Striping with Distributed Parity</a:t>
            </a:r>
          </a:p>
          <a:p>
            <a:pPr lvl="1"/>
            <a:r>
              <a:rPr lang="en-US" dirty="0"/>
              <a:t>Like RAID 4, but with parity information distributed evenly among drives</a:t>
            </a:r>
          </a:p>
          <a:p>
            <a:pPr lvl="1"/>
            <a:r>
              <a:rPr lang="en-US" dirty="0"/>
              <a:t>Often includes spare disks to immediately begin reconstruction</a:t>
            </a:r>
          </a:p>
          <a:p>
            <a:pPr lvl="1"/>
            <a:endParaRPr lang="en-US" dirty="0"/>
          </a:p>
        </p:txBody>
      </p:sp>
    </p:spTree>
    <p:extLst>
      <p:ext uri="{BB962C8B-B14F-4D97-AF65-F5344CB8AC3E}">
        <p14:creationId xmlns:p14="http://schemas.microsoft.com/office/powerpoint/2010/main" val="2125931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RAID using </a:t>
            </a:r>
            <a:r>
              <a:rPr lang="en-US" dirty="0" err="1"/>
              <a:t>mdadm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3426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system administrator?</a:t>
            </a:r>
          </a:p>
        </p:txBody>
      </p:sp>
      <p:sp>
        <p:nvSpPr>
          <p:cNvPr id="3" name="Content Placeholder 2"/>
          <p:cNvSpPr>
            <a:spLocks noGrp="1"/>
          </p:cNvSpPr>
          <p:nvPr>
            <p:ph idx="1"/>
          </p:nvPr>
        </p:nvSpPr>
        <p:spPr/>
        <p:txBody>
          <a:bodyPr/>
          <a:lstStyle/>
          <a:p>
            <a:r>
              <a:rPr lang="en-US" dirty="0"/>
              <a:t>Responsible for the upkeep, configuration, and reliable operation of computer systems</a:t>
            </a:r>
          </a:p>
          <a:p>
            <a:r>
              <a:rPr lang="en-US" dirty="0"/>
              <a:t>Seeks to ensure that the uptime, performance, resources, and security of the computers they manage meet the needs of the users – without exceeding the budget</a:t>
            </a:r>
          </a:p>
          <a:p>
            <a:r>
              <a:rPr lang="en-US" dirty="0"/>
              <a:t>May acquire, install, or upgrade computer components and software; provide routine automation; maintain security policies; troubleshoot; train or supervise staff; or offer technical support for projects</a:t>
            </a:r>
          </a:p>
          <a:p>
            <a:endParaRPr lang="en-US" dirty="0"/>
          </a:p>
          <a:p>
            <a:pPr marL="0" indent="0">
              <a:buNone/>
            </a:pPr>
            <a:r>
              <a:rPr lang="en-US" dirty="0"/>
              <a:t>(from the Wikipedia article on system administrators)</a:t>
            </a:r>
          </a:p>
        </p:txBody>
      </p:sp>
    </p:spTree>
    <p:extLst>
      <p:ext uri="{BB962C8B-B14F-4D97-AF65-F5344CB8AC3E}">
        <p14:creationId xmlns:p14="http://schemas.microsoft.com/office/powerpoint/2010/main" val="2599280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fields</a:t>
            </a:r>
          </a:p>
        </p:txBody>
      </p:sp>
      <p:sp>
        <p:nvSpPr>
          <p:cNvPr id="3" name="Content Placeholder 2"/>
          <p:cNvSpPr>
            <a:spLocks noGrp="1"/>
          </p:cNvSpPr>
          <p:nvPr>
            <p:ph idx="1"/>
          </p:nvPr>
        </p:nvSpPr>
        <p:spPr/>
        <p:txBody>
          <a:bodyPr>
            <a:normAutofit fontScale="92500"/>
          </a:bodyPr>
          <a:lstStyle/>
          <a:p>
            <a:r>
              <a:rPr lang="en-US" dirty="0"/>
              <a:t>A </a:t>
            </a:r>
            <a:r>
              <a:rPr lang="en-US" b="1" dirty="0"/>
              <a:t>database administrator</a:t>
            </a:r>
            <a:r>
              <a:rPr lang="en-US" dirty="0"/>
              <a:t> (DBA) maintains a database system, and is responsible for the integrity of the data and the efficiency and performance of the system.</a:t>
            </a:r>
          </a:p>
          <a:p>
            <a:r>
              <a:rPr lang="en-US" dirty="0"/>
              <a:t>A </a:t>
            </a:r>
            <a:r>
              <a:rPr lang="en-US" b="1" dirty="0"/>
              <a:t>network administrator</a:t>
            </a:r>
            <a:r>
              <a:rPr lang="en-US" dirty="0"/>
              <a:t> maintains network infrastructure such as switches and routers, and diagnoses problems with these or with the behavior of network-attached computers.</a:t>
            </a:r>
          </a:p>
          <a:p>
            <a:r>
              <a:rPr lang="en-US" dirty="0"/>
              <a:t>A </a:t>
            </a:r>
            <a:r>
              <a:rPr lang="en-US" b="1" dirty="0"/>
              <a:t>security administrator</a:t>
            </a:r>
            <a:r>
              <a:rPr lang="en-US" dirty="0"/>
              <a:t> is a specialist in computer and network security, including the administration of security devices such as firewalls, as well as consulting on general security measures.</a:t>
            </a:r>
          </a:p>
          <a:p>
            <a:r>
              <a:rPr lang="en-US" dirty="0"/>
              <a:t>A </a:t>
            </a:r>
            <a:r>
              <a:rPr lang="en-US" b="1" dirty="0"/>
              <a:t>web administrator</a:t>
            </a:r>
            <a:r>
              <a:rPr lang="en-US" dirty="0"/>
              <a:t> maintains web server services (such as Apache or IIS) that allow for internal or external access to web sites. Tasks include managing multiple sites, administering security, and configuring necessary components and software. Responsibilities may also include software change management.</a:t>
            </a:r>
          </a:p>
          <a:p>
            <a:r>
              <a:rPr lang="en-US" dirty="0"/>
              <a:t>A </a:t>
            </a:r>
            <a:r>
              <a:rPr lang="en-US" b="1" dirty="0"/>
              <a:t>computer operator</a:t>
            </a:r>
            <a:r>
              <a:rPr lang="en-US" dirty="0"/>
              <a:t> performs routine maintenance and upkeep, such as changing backup tapes or replacing failed drives in a redundant array of independent disks (RAID). Such tasks usually require physical presence in the room with the computer, and while less skilled than </a:t>
            </a:r>
            <a:r>
              <a:rPr lang="en-US" dirty="0" err="1"/>
              <a:t>sysadmin</a:t>
            </a:r>
            <a:r>
              <a:rPr lang="en-US" dirty="0"/>
              <a:t> tasks, may require a similar level of trust, since the operator has access to possibly sensitive data.</a:t>
            </a:r>
          </a:p>
          <a:p>
            <a:pPr marL="0" indent="0">
              <a:buNone/>
            </a:pPr>
            <a:endParaRPr lang="en-US" dirty="0"/>
          </a:p>
        </p:txBody>
      </p:sp>
    </p:spTree>
    <p:extLst>
      <p:ext uri="{BB962C8B-B14F-4D97-AF65-F5344CB8AC3E}">
        <p14:creationId xmlns:p14="http://schemas.microsoft.com/office/powerpoint/2010/main" val="138647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administration</a:t>
            </a:r>
          </a:p>
        </p:txBody>
      </p:sp>
      <p:sp>
        <p:nvSpPr>
          <p:cNvPr id="3" name="Content Placeholder 2"/>
          <p:cNvSpPr>
            <a:spLocks noGrp="1"/>
          </p:cNvSpPr>
          <p:nvPr>
            <p:ph idx="1"/>
          </p:nvPr>
        </p:nvSpPr>
        <p:spPr/>
        <p:txBody>
          <a:bodyPr/>
          <a:lstStyle/>
          <a:p>
            <a:r>
              <a:rPr lang="en-US" dirty="0"/>
              <a:t>There are two ways of identifying a user – </a:t>
            </a:r>
            <a:r>
              <a:rPr lang="en-US" b="1" dirty="0"/>
              <a:t>username</a:t>
            </a:r>
            <a:r>
              <a:rPr lang="en-US" dirty="0"/>
              <a:t> and </a:t>
            </a:r>
            <a:r>
              <a:rPr lang="en-US" b="1" dirty="0" err="1"/>
              <a:t>userid</a:t>
            </a:r>
            <a:r>
              <a:rPr lang="en-US" b="1" dirty="0"/>
              <a:t> (</a:t>
            </a:r>
            <a:r>
              <a:rPr lang="en-US" b="1" dirty="0" err="1"/>
              <a:t>uid</a:t>
            </a:r>
            <a:r>
              <a:rPr lang="en-US" b="1" dirty="0"/>
              <a:t>)</a:t>
            </a:r>
            <a:r>
              <a:rPr lang="en-US" dirty="0"/>
              <a:t>.</a:t>
            </a:r>
          </a:p>
          <a:p>
            <a:pPr lvl="1"/>
            <a:r>
              <a:rPr lang="en-US" dirty="0"/>
              <a:t>The username is typically what users (including administrators) will reference – a string like “student” or “root”</a:t>
            </a:r>
          </a:p>
          <a:p>
            <a:pPr lvl="1"/>
            <a:r>
              <a:rPr lang="en-US" dirty="0"/>
              <a:t>The </a:t>
            </a:r>
            <a:r>
              <a:rPr lang="en-US" dirty="0" err="1"/>
              <a:t>userid</a:t>
            </a:r>
            <a:r>
              <a:rPr lang="en-US" dirty="0"/>
              <a:t> is a number and is what the system is primarily concerned about – if you had two usernames with the same </a:t>
            </a:r>
            <a:r>
              <a:rPr lang="en-US" dirty="0" err="1"/>
              <a:t>userid</a:t>
            </a:r>
            <a:r>
              <a:rPr lang="en-US" dirty="0"/>
              <a:t>, the system would treat them as the same user</a:t>
            </a:r>
          </a:p>
          <a:p>
            <a:r>
              <a:rPr lang="en-US" dirty="0"/>
              <a:t>The </a:t>
            </a:r>
            <a:r>
              <a:rPr lang="en-US" b="1" dirty="0"/>
              <a:t>root</a:t>
            </a:r>
            <a:r>
              <a:rPr lang="en-US" dirty="0"/>
              <a:t> user – with </a:t>
            </a:r>
            <a:r>
              <a:rPr lang="en-US" dirty="0" err="1"/>
              <a:t>userid</a:t>
            </a:r>
            <a:r>
              <a:rPr lang="en-US" dirty="0"/>
              <a:t> 0 – is the omnipotent administrative user who can do anything</a:t>
            </a:r>
          </a:p>
          <a:p>
            <a:r>
              <a:rPr lang="en-US" b="1" dirty="0"/>
              <a:t>Special users</a:t>
            </a:r>
            <a:r>
              <a:rPr lang="en-US" dirty="0"/>
              <a:t> are usually created for special system purposes (running certain services or the like)</a:t>
            </a:r>
          </a:p>
          <a:p>
            <a:pPr lvl="1"/>
            <a:r>
              <a:rPr lang="en-US" dirty="0"/>
              <a:t>Many distros will reserve certain </a:t>
            </a:r>
            <a:r>
              <a:rPr lang="en-US" dirty="0" err="1"/>
              <a:t>userids</a:t>
            </a:r>
            <a:r>
              <a:rPr lang="en-US" dirty="0"/>
              <a:t> (below 500 or 1000) for these)</a:t>
            </a:r>
          </a:p>
          <a:p>
            <a:r>
              <a:rPr lang="en-US" b="1" dirty="0"/>
              <a:t>Regular users</a:t>
            </a:r>
            <a:r>
              <a:rPr lang="en-US" dirty="0"/>
              <a:t> don’t have any special permissions, though their accounts can be set up in many different ways</a:t>
            </a:r>
          </a:p>
          <a:p>
            <a:pPr lvl="1"/>
            <a:r>
              <a:rPr lang="en-US" dirty="0"/>
              <a:t>Sometimes a user will be set up to not be allowed to log in – often used for running services</a:t>
            </a:r>
          </a:p>
          <a:p>
            <a:pPr lvl="1"/>
            <a:endParaRPr lang="en-US" dirty="0"/>
          </a:p>
          <a:p>
            <a:pPr lvl="1"/>
            <a:endParaRPr lang="en-US" dirty="0"/>
          </a:p>
        </p:txBody>
      </p:sp>
    </p:spTree>
    <p:extLst>
      <p:ext uri="{BB962C8B-B14F-4D97-AF65-F5344CB8AC3E}">
        <p14:creationId xmlns:p14="http://schemas.microsoft.com/office/powerpoint/2010/main" val="2713009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Users</a:t>
            </a:r>
          </a:p>
        </p:txBody>
      </p:sp>
      <p:sp>
        <p:nvSpPr>
          <p:cNvPr id="3" name="Content Placeholder 2"/>
          <p:cNvSpPr>
            <a:spLocks noGrp="1"/>
          </p:cNvSpPr>
          <p:nvPr>
            <p:ph idx="1"/>
          </p:nvPr>
        </p:nvSpPr>
        <p:spPr/>
        <p:txBody>
          <a:bodyPr>
            <a:normAutofit fontScale="92500"/>
          </a:bodyPr>
          <a:lstStyle/>
          <a:p>
            <a:r>
              <a:rPr lang="en-US" dirty="0"/>
              <a:t>Three things you have to be comfortable managing:</a:t>
            </a:r>
          </a:p>
          <a:p>
            <a:pPr lvl="1"/>
            <a:r>
              <a:rPr lang="en-US" dirty="0"/>
              <a:t>User accounts</a:t>
            </a:r>
          </a:p>
          <a:p>
            <a:pPr lvl="2"/>
            <a:r>
              <a:rPr lang="en-US" dirty="0"/>
              <a:t>Stored in /</a:t>
            </a:r>
            <a:r>
              <a:rPr lang="en-US" dirty="0" err="1"/>
              <a:t>etc</a:t>
            </a:r>
            <a:r>
              <a:rPr lang="en-US" dirty="0"/>
              <a:t>/</a:t>
            </a:r>
            <a:r>
              <a:rPr lang="en-US" dirty="0" err="1"/>
              <a:t>passwd</a:t>
            </a:r>
            <a:r>
              <a:rPr lang="en-US" dirty="0"/>
              <a:t>. Format is:</a:t>
            </a:r>
          </a:p>
          <a:p>
            <a:pPr marL="9144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username:password:uid:gid:comment:home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directory:shell</a:t>
            </a:r>
            <a:endParaRPr lang="en-US" dirty="0">
              <a:latin typeface="Courier New" panose="02070309020205020404" pitchFamily="49" charset="0"/>
              <a:cs typeface="Courier New" panose="02070309020205020404" pitchFamily="49" charset="0"/>
            </a:endParaRPr>
          </a:p>
          <a:p>
            <a:pPr lvl="2"/>
            <a:r>
              <a:rPr lang="en-US" dirty="0"/>
              <a:t>Important commands: </a:t>
            </a:r>
            <a:r>
              <a:rPr lang="en-US" dirty="0" err="1"/>
              <a:t>su</a:t>
            </a:r>
            <a:r>
              <a:rPr lang="en-US" dirty="0"/>
              <a:t>, </a:t>
            </a:r>
            <a:r>
              <a:rPr lang="en-US" dirty="0" err="1"/>
              <a:t>useradd</a:t>
            </a:r>
            <a:r>
              <a:rPr lang="en-US" dirty="0"/>
              <a:t>, </a:t>
            </a:r>
            <a:r>
              <a:rPr lang="en-US" dirty="0" err="1"/>
              <a:t>userdel</a:t>
            </a:r>
            <a:r>
              <a:rPr lang="en-US" dirty="0"/>
              <a:t>, </a:t>
            </a:r>
            <a:r>
              <a:rPr lang="en-US" dirty="0" err="1"/>
              <a:t>usermod</a:t>
            </a:r>
            <a:r>
              <a:rPr lang="en-US" dirty="0"/>
              <a:t>, id, </a:t>
            </a:r>
            <a:r>
              <a:rPr lang="en-US" dirty="0" err="1"/>
              <a:t>pwck</a:t>
            </a:r>
            <a:endParaRPr lang="en-US" dirty="0"/>
          </a:p>
          <a:p>
            <a:pPr lvl="2"/>
            <a:r>
              <a:rPr lang="en-US" dirty="0"/>
              <a:t>Default home directory is /home/[username], copy contents from /</a:t>
            </a:r>
            <a:r>
              <a:rPr lang="en-US" dirty="0" err="1"/>
              <a:t>etc</a:t>
            </a:r>
            <a:r>
              <a:rPr lang="en-US" dirty="0"/>
              <a:t>/</a:t>
            </a:r>
            <a:r>
              <a:rPr lang="en-US" dirty="0" err="1"/>
              <a:t>skel</a:t>
            </a:r>
            <a:endParaRPr lang="en-US" dirty="0"/>
          </a:p>
          <a:p>
            <a:pPr lvl="1"/>
            <a:r>
              <a:rPr lang="en-US" dirty="0"/>
              <a:t>Passwords</a:t>
            </a:r>
          </a:p>
          <a:p>
            <a:pPr lvl="2"/>
            <a:r>
              <a:rPr lang="en-US" dirty="0"/>
              <a:t>Stored in /</a:t>
            </a:r>
            <a:r>
              <a:rPr lang="en-US" dirty="0" err="1"/>
              <a:t>etc</a:t>
            </a:r>
            <a:r>
              <a:rPr lang="en-US" dirty="0"/>
              <a:t>/shadow. Format is:</a:t>
            </a:r>
          </a:p>
          <a:p>
            <a:pPr marL="914400" lvl="2" indent="0">
              <a:buNone/>
            </a:pPr>
            <a:r>
              <a:rPr lang="en-US" dirty="0"/>
              <a:t>	</a:t>
            </a:r>
            <a:r>
              <a:rPr lang="en-US" dirty="0">
                <a:latin typeface="Courier New" panose="02070309020205020404" pitchFamily="49" charset="0"/>
                <a:cs typeface="Courier New" panose="02070309020205020404" pitchFamily="49" charset="0"/>
              </a:rPr>
              <a:t>username:password:lastchanged:minimum:maximum:warn:inactive:expire</a:t>
            </a:r>
          </a:p>
          <a:p>
            <a:pPr lvl="2"/>
            <a:r>
              <a:rPr lang="en-US" dirty="0"/>
              <a:t>Used to be in /</a:t>
            </a:r>
            <a:r>
              <a:rPr lang="en-US" dirty="0" err="1"/>
              <a:t>etc</a:t>
            </a:r>
            <a:r>
              <a:rPr lang="en-US" dirty="0"/>
              <a:t>/</a:t>
            </a:r>
            <a:r>
              <a:rPr lang="en-US" dirty="0" err="1"/>
              <a:t>passwd</a:t>
            </a:r>
            <a:r>
              <a:rPr lang="en-US" dirty="0"/>
              <a:t> back when hardware was too slow to crack encrypted passwords</a:t>
            </a:r>
          </a:p>
          <a:p>
            <a:pPr lvl="2"/>
            <a:r>
              <a:rPr lang="en-US" dirty="0"/>
              <a:t>Important command: </a:t>
            </a:r>
            <a:r>
              <a:rPr lang="en-US" dirty="0" err="1"/>
              <a:t>passwd</a:t>
            </a:r>
            <a:r>
              <a:rPr lang="en-US" dirty="0"/>
              <a:t>, </a:t>
            </a:r>
            <a:r>
              <a:rPr lang="en-US" dirty="0" err="1"/>
              <a:t>chage</a:t>
            </a:r>
            <a:r>
              <a:rPr lang="en-US" dirty="0"/>
              <a:t>, </a:t>
            </a:r>
            <a:r>
              <a:rPr lang="en-US" dirty="0" err="1"/>
              <a:t>pwck</a:t>
            </a:r>
            <a:endParaRPr lang="en-US" dirty="0"/>
          </a:p>
          <a:p>
            <a:pPr lvl="1"/>
            <a:r>
              <a:rPr lang="en-US" dirty="0"/>
              <a:t>Groups</a:t>
            </a:r>
          </a:p>
          <a:p>
            <a:pPr lvl="2"/>
            <a:r>
              <a:rPr lang="en-US" dirty="0"/>
              <a:t>Stored in /</a:t>
            </a:r>
            <a:r>
              <a:rPr lang="en-US" dirty="0" err="1"/>
              <a:t>etc</a:t>
            </a:r>
            <a:r>
              <a:rPr lang="en-US" dirty="0"/>
              <a:t>/group. Format is:</a:t>
            </a:r>
          </a:p>
          <a:p>
            <a:pPr marL="1371600" lvl="3" indent="0">
              <a:buNone/>
            </a:pPr>
            <a:r>
              <a:rPr lang="en-US" sz="1400" dirty="0" err="1">
                <a:latin typeface="Courier New" panose="02070309020205020404" pitchFamily="49" charset="0"/>
                <a:cs typeface="Courier New" panose="02070309020205020404" pitchFamily="49" charset="0"/>
              </a:rPr>
              <a:t>group_name:password:gid:group</a:t>
            </a:r>
            <a:r>
              <a:rPr lang="en-US" sz="1400" dirty="0">
                <a:latin typeface="Courier New" panose="02070309020205020404" pitchFamily="49" charset="0"/>
                <a:cs typeface="Courier New" panose="02070309020205020404" pitchFamily="49" charset="0"/>
              </a:rPr>
              <a:t> list</a:t>
            </a:r>
          </a:p>
          <a:p>
            <a:pPr lvl="2"/>
            <a:r>
              <a:rPr lang="en-US" dirty="0"/>
              <a:t>Important commands: groups, </a:t>
            </a:r>
            <a:r>
              <a:rPr lang="en-US" dirty="0" err="1"/>
              <a:t>groupadd</a:t>
            </a:r>
            <a:r>
              <a:rPr lang="en-US" dirty="0"/>
              <a:t>, </a:t>
            </a:r>
            <a:r>
              <a:rPr lang="en-US" dirty="0" err="1"/>
              <a:t>groupdel</a:t>
            </a:r>
            <a:r>
              <a:rPr lang="en-US" dirty="0"/>
              <a:t>, </a:t>
            </a:r>
            <a:r>
              <a:rPr lang="en-US" dirty="0" err="1"/>
              <a:t>groupmod</a:t>
            </a:r>
            <a:r>
              <a:rPr lang="en-US" dirty="0"/>
              <a:t>, </a:t>
            </a:r>
            <a:r>
              <a:rPr lang="en-US" dirty="0" err="1"/>
              <a:t>usermod</a:t>
            </a:r>
            <a:r>
              <a:rPr lang="en-US" dirty="0"/>
              <a:t> –g and G options</a:t>
            </a:r>
          </a:p>
        </p:txBody>
      </p:sp>
    </p:spTree>
    <p:extLst>
      <p:ext uri="{BB962C8B-B14F-4D97-AF65-F5344CB8AC3E}">
        <p14:creationId xmlns:p14="http://schemas.microsoft.com/office/powerpoint/2010/main" val="142380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Filesystem</a:t>
            </a:r>
            <a:r>
              <a:rPr lang="en-US" dirty="0"/>
              <a:t> Administration</a:t>
            </a:r>
          </a:p>
        </p:txBody>
      </p:sp>
      <p:sp>
        <p:nvSpPr>
          <p:cNvPr id="3" name="Content Placeholder 2"/>
          <p:cNvSpPr>
            <a:spLocks noGrp="1"/>
          </p:cNvSpPr>
          <p:nvPr>
            <p:ph idx="1"/>
          </p:nvPr>
        </p:nvSpPr>
        <p:spPr/>
        <p:txBody>
          <a:bodyPr/>
          <a:lstStyle/>
          <a:p>
            <a:r>
              <a:rPr lang="en-US" dirty="0"/>
              <a:t>A system administrator might be responsible for adding new physical drives to the system, formatting them, partitioning them, making them available to users, etc.</a:t>
            </a:r>
          </a:p>
          <a:p>
            <a:r>
              <a:rPr lang="en-US" dirty="0"/>
              <a:t>They might also do all the above but for drives meant to be used over the network instead.</a:t>
            </a:r>
          </a:p>
        </p:txBody>
      </p:sp>
    </p:spTree>
    <p:extLst>
      <p:ext uri="{BB962C8B-B14F-4D97-AF65-F5344CB8AC3E}">
        <p14:creationId xmlns:p14="http://schemas.microsoft.com/office/powerpoint/2010/main" val="158531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Format, partition, &amp; attach a new drive</a:t>
            </a:r>
          </a:p>
        </p:txBody>
      </p:sp>
      <p:sp>
        <p:nvSpPr>
          <p:cNvPr id="3" name="Content Placeholder 2"/>
          <p:cNvSpPr>
            <a:spLocks noGrp="1"/>
          </p:cNvSpPr>
          <p:nvPr>
            <p:ph idx="1"/>
          </p:nvPr>
        </p:nvSpPr>
        <p:spPr/>
        <p:txBody>
          <a:bodyPr>
            <a:normAutofit lnSpcReduction="10000"/>
          </a:bodyPr>
          <a:lstStyle/>
          <a:p>
            <a:r>
              <a:rPr lang="en-US" dirty="0"/>
              <a:t>To view existing disks and partitions you can use </a:t>
            </a:r>
            <a:r>
              <a:rPr lang="en-US" dirty="0" err="1">
                <a:latin typeface="Courier New" panose="02070309020205020404" pitchFamily="49" charset="0"/>
                <a:cs typeface="Courier New" panose="02070309020205020404" pitchFamily="49" charset="0"/>
              </a:rPr>
              <a:t>fdisk</a:t>
            </a:r>
            <a:r>
              <a:rPr lang="en-US" dirty="0">
                <a:latin typeface="Courier New" panose="02070309020205020404" pitchFamily="49" charset="0"/>
                <a:cs typeface="Courier New" panose="02070309020205020404" pitchFamily="49" charset="0"/>
              </a:rPr>
              <a:t> –l</a:t>
            </a:r>
          </a:p>
          <a:p>
            <a:pPr lvl="1"/>
            <a:r>
              <a:rPr lang="en-US" dirty="0">
                <a:cs typeface="Courier New" panose="02070309020205020404" pitchFamily="49" charset="0"/>
              </a:rPr>
              <a:t>The </a:t>
            </a:r>
            <a:r>
              <a:rPr lang="en-US" dirty="0">
                <a:latin typeface="Courier New" panose="02070309020205020404" pitchFamily="49" charset="0"/>
                <a:cs typeface="Courier New" panose="02070309020205020404" pitchFamily="49" charset="0"/>
              </a:rPr>
              <a:t>/dev/mapper </a:t>
            </a:r>
            <a:r>
              <a:rPr lang="en-US" dirty="0">
                <a:cs typeface="Courier New" panose="02070309020205020404" pitchFamily="49" charset="0"/>
              </a:rPr>
              <a:t>disks are </a:t>
            </a:r>
            <a:r>
              <a:rPr lang="en-US" b="1" dirty="0">
                <a:cs typeface="Courier New" panose="02070309020205020404" pitchFamily="49" charset="0"/>
              </a:rPr>
              <a:t>logical volumes</a:t>
            </a:r>
            <a:r>
              <a:rPr lang="en-US" dirty="0">
                <a:cs typeface="Courier New" panose="02070309020205020404" pitchFamily="49" charset="0"/>
              </a:rPr>
              <a:t> instead of physical disks – we’ll show you how to create these later</a:t>
            </a:r>
          </a:p>
          <a:p>
            <a:pPr lvl="1"/>
            <a:r>
              <a:rPr lang="en-US" dirty="0"/>
              <a:t>You can also use </a:t>
            </a:r>
            <a:r>
              <a:rPr lang="en-US" dirty="0" err="1">
                <a:latin typeface="Courier New" panose="02070309020205020404" pitchFamily="49" charset="0"/>
                <a:cs typeface="Courier New" panose="02070309020205020404" pitchFamily="49" charset="0"/>
              </a:rPr>
              <a:t>lshw</a:t>
            </a:r>
            <a:r>
              <a:rPr lang="en-US" dirty="0">
                <a:latin typeface="Courier New" panose="02070309020205020404" pitchFamily="49" charset="0"/>
                <a:cs typeface="Courier New" panose="02070309020205020404" pitchFamily="49" charset="0"/>
              </a:rPr>
              <a:t> –C disk </a:t>
            </a:r>
            <a:r>
              <a:rPr lang="en-US" dirty="0"/>
              <a:t>to just show the physical hardware</a:t>
            </a:r>
          </a:p>
          <a:p>
            <a:pPr lvl="1"/>
            <a:r>
              <a:rPr lang="en-US" sz="1800" dirty="0">
                <a:latin typeface="Courier New" panose="02070309020205020404" pitchFamily="49" charset="0"/>
                <a:cs typeface="Courier New" panose="02070309020205020404" pitchFamily="49" charset="0"/>
              </a:rPr>
              <a:t>ls /dev </a:t>
            </a:r>
            <a:r>
              <a:rPr lang="en-US" dirty="0"/>
              <a:t>will show the devices</a:t>
            </a:r>
          </a:p>
          <a:p>
            <a:r>
              <a:rPr lang="en-US" dirty="0"/>
              <a:t>Use </a:t>
            </a:r>
            <a:r>
              <a:rPr lang="en-US" dirty="0" err="1">
                <a:latin typeface="Courier New" panose="02070309020205020404" pitchFamily="49" charset="0"/>
                <a:cs typeface="Courier New" panose="02070309020205020404" pitchFamily="49" charset="0"/>
              </a:rPr>
              <a:t>fdisk</a:t>
            </a:r>
            <a:r>
              <a:rPr lang="en-US" dirty="0">
                <a:latin typeface="Courier New" panose="02070309020205020404" pitchFamily="49" charset="0"/>
                <a:cs typeface="Courier New" panose="02070309020205020404" pitchFamily="49" charset="0"/>
              </a:rPr>
              <a:t> &lt;device&gt; </a:t>
            </a:r>
            <a:r>
              <a:rPr lang="en-US" dirty="0"/>
              <a:t>to </a:t>
            </a:r>
            <a:r>
              <a:rPr lang="en-US" b="1" dirty="0"/>
              <a:t>create a new partition </a:t>
            </a:r>
            <a:r>
              <a:rPr lang="en-US" dirty="0"/>
              <a:t>or partitions</a:t>
            </a:r>
          </a:p>
          <a:p>
            <a:pPr lvl="1"/>
            <a:r>
              <a:rPr lang="en-US" dirty="0"/>
              <a:t>A menu driven program with a help feature</a:t>
            </a:r>
          </a:p>
          <a:p>
            <a:pPr lvl="1"/>
            <a:r>
              <a:rPr lang="en-US" dirty="0"/>
              <a:t>Don’t forget to check your work by printing the partition table to the screen, and to save it by writing it</a:t>
            </a:r>
          </a:p>
          <a:p>
            <a:r>
              <a:rPr lang="en-US" dirty="0"/>
              <a:t>After creating a partition, you must </a:t>
            </a:r>
            <a:r>
              <a:rPr lang="en-US" b="1" dirty="0"/>
              <a:t>format</a:t>
            </a:r>
            <a:r>
              <a:rPr lang="en-US" dirty="0"/>
              <a:t> the drive</a:t>
            </a:r>
          </a:p>
          <a:p>
            <a:pPr lvl="1"/>
            <a:r>
              <a:rPr lang="en-US" dirty="0"/>
              <a:t>Use the various </a:t>
            </a:r>
            <a:r>
              <a:rPr lang="en-US" sz="1800" dirty="0" err="1">
                <a:latin typeface="Courier New" panose="02070309020205020404" pitchFamily="49" charset="0"/>
                <a:cs typeface="Courier New" panose="02070309020205020404" pitchFamily="49" charset="0"/>
              </a:rPr>
              <a:t>mkfs</a:t>
            </a:r>
            <a:r>
              <a:rPr lang="en-US" dirty="0"/>
              <a:t> programs – </a:t>
            </a:r>
            <a:r>
              <a:rPr lang="en-US" sz="1800" dirty="0" err="1">
                <a:latin typeface="Courier New" panose="02070309020205020404" pitchFamily="49" charset="0"/>
                <a:cs typeface="Courier New" panose="02070309020205020404" pitchFamily="49" charset="0"/>
              </a:rPr>
              <a:t>mkfs.xfs</a:t>
            </a:r>
            <a:r>
              <a:rPr lang="en-US" dirty="0"/>
              <a:t> to format as </a:t>
            </a:r>
            <a:r>
              <a:rPr lang="en-US" dirty="0" err="1"/>
              <a:t>xfs</a:t>
            </a:r>
            <a:r>
              <a:rPr lang="en-US" dirty="0"/>
              <a:t>, </a:t>
            </a:r>
            <a:r>
              <a:rPr lang="en-US" sz="1800" dirty="0">
                <a:latin typeface="Courier New" panose="02070309020205020404" pitchFamily="49" charset="0"/>
                <a:cs typeface="Courier New" panose="02070309020205020404" pitchFamily="49" charset="0"/>
              </a:rPr>
              <a:t>mkfs.ext4</a:t>
            </a:r>
            <a:r>
              <a:rPr lang="en-US" dirty="0"/>
              <a:t> to format as ext4, for instance</a:t>
            </a:r>
          </a:p>
          <a:p>
            <a:pPr lvl="2"/>
            <a:r>
              <a:rPr lang="en-US" dirty="0"/>
              <a:t>You can have multiple drives with different </a:t>
            </a:r>
            <a:r>
              <a:rPr lang="en-US" dirty="0" err="1"/>
              <a:t>filesystem</a:t>
            </a:r>
            <a:r>
              <a:rPr lang="en-US" dirty="0"/>
              <a:t> types</a:t>
            </a:r>
          </a:p>
          <a:p>
            <a:r>
              <a:rPr lang="en-US" dirty="0"/>
              <a:t>Lastly, you must </a:t>
            </a:r>
            <a:r>
              <a:rPr lang="en-US" b="1" dirty="0"/>
              <a:t>create a mount point and mount the drive</a:t>
            </a:r>
          </a:p>
          <a:p>
            <a:r>
              <a:rPr lang="en-US" dirty="0"/>
              <a:t>(Optionally) add it to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etc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fstab</a:t>
            </a:r>
            <a:r>
              <a:rPr lang="en-US" dirty="0">
                <a:latin typeface="Courier New" panose="02070309020205020404" pitchFamily="49" charset="0"/>
                <a:cs typeface="Courier New" panose="02070309020205020404" pitchFamily="49" charset="0"/>
              </a:rPr>
              <a:t> </a:t>
            </a:r>
            <a:r>
              <a:rPr lang="en-US" dirty="0"/>
              <a:t>to it will be mounted permanently</a:t>
            </a:r>
          </a:p>
        </p:txBody>
      </p:sp>
    </p:spTree>
    <p:extLst>
      <p:ext uri="{BB962C8B-B14F-4D97-AF65-F5344CB8AC3E}">
        <p14:creationId xmlns:p14="http://schemas.microsoft.com/office/powerpoint/2010/main" val="310377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Volume Management (LVM)</a:t>
            </a:r>
          </a:p>
        </p:txBody>
      </p:sp>
      <p:sp>
        <p:nvSpPr>
          <p:cNvPr id="3" name="Content Placeholder 2"/>
          <p:cNvSpPr>
            <a:spLocks noGrp="1"/>
          </p:cNvSpPr>
          <p:nvPr>
            <p:ph idx="1"/>
          </p:nvPr>
        </p:nvSpPr>
        <p:spPr/>
        <p:txBody>
          <a:bodyPr/>
          <a:lstStyle/>
          <a:p>
            <a:r>
              <a:rPr lang="en-US" dirty="0"/>
              <a:t>Sometimes you want to be able to treat the space on a machine as one </a:t>
            </a:r>
            <a:r>
              <a:rPr lang="en-US" i="1" dirty="0"/>
              <a:t>thing</a:t>
            </a:r>
            <a:r>
              <a:rPr lang="en-US" dirty="0"/>
              <a:t> without worrying about the physical devices</a:t>
            </a:r>
          </a:p>
          <a:p>
            <a:endParaRPr lang="en-US" dirty="0"/>
          </a:p>
        </p:txBody>
      </p:sp>
      <p:pic>
        <p:nvPicPr>
          <p:cNvPr id="4" name="Content Placeholder 3"/>
          <p:cNvPicPr>
            <a:picLocks noChangeAspect="1"/>
          </p:cNvPicPr>
          <p:nvPr/>
        </p:nvPicPr>
        <p:blipFill>
          <a:blip r:embed="rId2"/>
          <a:stretch>
            <a:fillRect/>
          </a:stretch>
        </p:blipFill>
        <p:spPr>
          <a:xfrm>
            <a:off x="3270739" y="2698066"/>
            <a:ext cx="3831528" cy="3851945"/>
          </a:xfrm>
          <a:prstGeom prst="rect">
            <a:avLst/>
          </a:prstGeom>
        </p:spPr>
      </p:pic>
    </p:spTree>
    <p:extLst>
      <p:ext uri="{BB962C8B-B14F-4D97-AF65-F5344CB8AC3E}">
        <p14:creationId xmlns:p14="http://schemas.microsoft.com/office/powerpoint/2010/main" val="232434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Extents</a:t>
            </a:r>
          </a:p>
        </p:txBody>
      </p:sp>
      <p:sp>
        <p:nvSpPr>
          <p:cNvPr id="3" name="Content Placeholder 2"/>
          <p:cNvSpPr>
            <a:spLocks noGrp="1"/>
          </p:cNvSpPr>
          <p:nvPr>
            <p:ph idx="1"/>
          </p:nvPr>
        </p:nvSpPr>
        <p:spPr>
          <a:xfrm>
            <a:off x="677334" y="1435497"/>
            <a:ext cx="4747520" cy="4922378"/>
          </a:xfrm>
        </p:spPr>
        <p:txBody>
          <a:bodyPr/>
          <a:lstStyle/>
          <a:p>
            <a:r>
              <a:rPr lang="en-US" dirty="0"/>
              <a:t>Each volume within a volume group is segmented into small, fixed-size chunks called </a:t>
            </a:r>
            <a:r>
              <a:rPr lang="en-US" b="1" dirty="0"/>
              <a:t>extents</a:t>
            </a:r>
            <a:r>
              <a:rPr lang="en-US" dirty="0"/>
              <a:t>. The size of the extents is determined by the volume group (all volumes within the group conform to the same extent size).</a:t>
            </a:r>
          </a:p>
          <a:p>
            <a:r>
              <a:rPr lang="en-US" dirty="0"/>
              <a:t>The extents on a physical volume are called </a:t>
            </a:r>
            <a:r>
              <a:rPr lang="en-US" b="1" dirty="0"/>
              <a:t>physical extents</a:t>
            </a:r>
            <a:r>
              <a:rPr lang="en-US" dirty="0"/>
              <a:t>, while the extents of a logical volume are called </a:t>
            </a:r>
            <a:r>
              <a:rPr lang="en-US" b="1" dirty="0"/>
              <a:t>logical extents</a:t>
            </a:r>
            <a:r>
              <a:rPr lang="en-US" dirty="0"/>
              <a:t>. A logical volume is simply a mapping that LVM maintains between logical and physical extents. Because of this relationship, the extent size represents the smallest amount of space that can be allocated by LVM.</a:t>
            </a:r>
          </a:p>
          <a:p>
            <a:endParaRPr lang="en-US" dirty="0"/>
          </a:p>
        </p:txBody>
      </p:sp>
      <p:pic>
        <p:nvPicPr>
          <p:cNvPr id="4" name="Content Placeholder 3"/>
          <p:cNvPicPr>
            <a:picLocks noChangeAspect="1"/>
          </p:cNvPicPr>
          <p:nvPr/>
        </p:nvPicPr>
        <p:blipFill>
          <a:blip r:embed="rId2"/>
          <a:stretch>
            <a:fillRect/>
          </a:stretch>
        </p:blipFill>
        <p:spPr>
          <a:xfrm>
            <a:off x="5687039" y="1435497"/>
            <a:ext cx="4071076" cy="4326301"/>
          </a:xfrm>
          <a:prstGeom prst="rect">
            <a:avLst/>
          </a:prstGeom>
        </p:spPr>
      </p:pic>
    </p:spTree>
    <p:extLst>
      <p:ext uri="{BB962C8B-B14F-4D97-AF65-F5344CB8AC3E}">
        <p14:creationId xmlns:p14="http://schemas.microsoft.com/office/powerpoint/2010/main" val="380162434"/>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11251</TotalTime>
  <Words>1599</Words>
  <Application>Microsoft Office PowerPoint</Application>
  <PresentationFormat>Widescreen</PresentationFormat>
  <Paragraphs>104</Paragraphs>
  <Slides>14</Slides>
  <Notes>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Trebuchet MS</vt:lpstr>
      <vt:lpstr>Wingdings 3</vt:lpstr>
      <vt:lpstr>Facet</vt:lpstr>
      <vt:lpstr>System Administration</vt:lpstr>
      <vt:lpstr>What is a system administrator?</vt:lpstr>
      <vt:lpstr>Related fields</vt:lpstr>
      <vt:lpstr>User administration</vt:lpstr>
      <vt:lpstr>Managing Users</vt:lpstr>
      <vt:lpstr>Filesystem Administration</vt:lpstr>
      <vt:lpstr>Format, partition, &amp; attach a new drive</vt:lpstr>
      <vt:lpstr>Logical Volume Management (LVM)</vt:lpstr>
      <vt:lpstr>Extents</vt:lpstr>
      <vt:lpstr>Using LVM</vt:lpstr>
      <vt:lpstr>Putting the system down and bringing it up</vt:lpstr>
      <vt:lpstr>Booting in Single User Mode</vt:lpstr>
      <vt:lpstr>RAID (Redundant Array of Independent Disks)</vt:lpstr>
      <vt:lpstr>Configuring RAID using mdadm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Administration</dc:title>
  <dc:creator>Wade Lahoda</dc:creator>
  <cp:lastModifiedBy>Herbert, Joseph</cp:lastModifiedBy>
  <cp:revision>34</cp:revision>
  <dcterms:created xsi:type="dcterms:W3CDTF">2019-01-23T22:26:24Z</dcterms:created>
  <dcterms:modified xsi:type="dcterms:W3CDTF">2021-02-04T02:41:57Z</dcterms:modified>
</cp:coreProperties>
</file>