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handoutMasterIdLst>
    <p:handoutMasterId r:id="rId77"/>
  </p:handoutMasterIdLst>
  <p:sldIdLst>
    <p:sldId id="476" r:id="rId2"/>
    <p:sldId id="339" r:id="rId3"/>
    <p:sldId id="340" r:id="rId4"/>
    <p:sldId id="417" r:id="rId5"/>
    <p:sldId id="342" r:id="rId6"/>
    <p:sldId id="418" r:id="rId7"/>
    <p:sldId id="419" r:id="rId8"/>
    <p:sldId id="420" r:id="rId9"/>
    <p:sldId id="475" r:id="rId10"/>
    <p:sldId id="421" r:id="rId11"/>
    <p:sldId id="422" r:id="rId12"/>
    <p:sldId id="423" r:id="rId13"/>
    <p:sldId id="348" r:id="rId14"/>
    <p:sldId id="424" r:id="rId15"/>
    <p:sldId id="465" r:id="rId16"/>
    <p:sldId id="466" r:id="rId17"/>
    <p:sldId id="467" r:id="rId18"/>
    <p:sldId id="425" r:id="rId19"/>
    <p:sldId id="470" r:id="rId20"/>
    <p:sldId id="469" r:id="rId21"/>
    <p:sldId id="468" r:id="rId22"/>
    <p:sldId id="426" r:id="rId23"/>
    <p:sldId id="427" r:id="rId24"/>
    <p:sldId id="428" r:id="rId25"/>
    <p:sldId id="429" r:id="rId26"/>
    <p:sldId id="403" r:id="rId27"/>
    <p:sldId id="404" r:id="rId28"/>
    <p:sldId id="430" r:id="rId29"/>
    <p:sldId id="405" r:id="rId30"/>
    <p:sldId id="402" r:id="rId31"/>
    <p:sldId id="431" r:id="rId32"/>
    <p:sldId id="432" r:id="rId33"/>
    <p:sldId id="433" r:id="rId34"/>
    <p:sldId id="434" r:id="rId35"/>
    <p:sldId id="435" r:id="rId36"/>
    <p:sldId id="361" r:id="rId37"/>
    <p:sldId id="471" r:id="rId38"/>
    <p:sldId id="436" r:id="rId39"/>
    <p:sldId id="472" r:id="rId40"/>
    <p:sldId id="437" r:id="rId41"/>
    <p:sldId id="438" r:id="rId42"/>
    <p:sldId id="439" r:id="rId43"/>
    <p:sldId id="440" r:id="rId44"/>
    <p:sldId id="441" r:id="rId45"/>
    <p:sldId id="464" r:id="rId46"/>
    <p:sldId id="442" r:id="rId47"/>
    <p:sldId id="443" r:id="rId48"/>
    <p:sldId id="444" r:id="rId49"/>
    <p:sldId id="445" r:id="rId50"/>
    <p:sldId id="446" r:id="rId51"/>
    <p:sldId id="376" r:id="rId52"/>
    <p:sldId id="447" r:id="rId53"/>
    <p:sldId id="448" r:id="rId54"/>
    <p:sldId id="473" r:id="rId55"/>
    <p:sldId id="380" r:id="rId56"/>
    <p:sldId id="381" r:id="rId57"/>
    <p:sldId id="449" r:id="rId58"/>
    <p:sldId id="450" r:id="rId59"/>
    <p:sldId id="451" r:id="rId60"/>
    <p:sldId id="452" r:id="rId61"/>
    <p:sldId id="453" r:id="rId62"/>
    <p:sldId id="454" r:id="rId63"/>
    <p:sldId id="455" r:id="rId64"/>
    <p:sldId id="456" r:id="rId65"/>
    <p:sldId id="474" r:id="rId66"/>
    <p:sldId id="457" r:id="rId67"/>
    <p:sldId id="390" r:id="rId68"/>
    <p:sldId id="458" r:id="rId69"/>
    <p:sldId id="459" r:id="rId70"/>
    <p:sldId id="460" r:id="rId71"/>
    <p:sldId id="461" r:id="rId72"/>
    <p:sldId id="462" r:id="rId73"/>
    <p:sldId id="463" r:id="rId74"/>
    <p:sldId id="416" r:id="rId75"/>
  </p:sldIdLst>
  <p:sldSz cx="9144000" cy="6858000" type="screen4x3"/>
  <p:notesSz cx="7124700" cy="9410700"/>
  <p:custDataLst>
    <p:tags r:id="rId78"/>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C"/>
    <a:srgbClr val="FFFFCC"/>
    <a:srgbClr val="262CBE"/>
    <a:srgbClr val="DDDDDD"/>
    <a:srgbClr val="C4C4C4"/>
    <a:srgbClr val="CC3300"/>
    <a:srgbClr val="878787"/>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5" autoAdjust="0"/>
    <p:restoredTop sz="85612" autoAdjust="0"/>
  </p:normalViewPr>
  <p:slideViewPr>
    <p:cSldViewPr>
      <p:cViewPr varScale="1">
        <p:scale>
          <a:sx n="95" d="100"/>
          <a:sy n="95" d="100"/>
        </p:scale>
        <p:origin x="1038" y="72"/>
      </p:cViewPr>
      <p:guideLst>
        <p:guide orient="horz" pos="2160"/>
        <p:guide pos="2880"/>
      </p:guideLst>
    </p:cSldViewPr>
  </p:slideViewPr>
  <p:outlineViewPr>
    <p:cViewPr>
      <p:scale>
        <a:sx n="33" d="100"/>
        <a:sy n="33" d="100"/>
      </p:scale>
      <p:origin x="0" y="571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13" Type="http://schemas.openxmlformats.org/officeDocument/2006/relationships/slide" Target="slides/slide52.xml"/><Relationship Id="rId18" Type="http://schemas.openxmlformats.org/officeDocument/2006/relationships/slide" Target="slides/slide63.xml"/><Relationship Id="rId3" Type="http://schemas.openxmlformats.org/officeDocument/2006/relationships/slide" Target="slides/slide25.xml"/><Relationship Id="rId21" Type="http://schemas.openxmlformats.org/officeDocument/2006/relationships/slide" Target="slides/slide69.xml"/><Relationship Id="rId7" Type="http://schemas.openxmlformats.org/officeDocument/2006/relationships/slide" Target="slides/slide29.xml"/><Relationship Id="rId12" Type="http://schemas.openxmlformats.org/officeDocument/2006/relationships/slide" Target="slides/slide51.xml"/><Relationship Id="rId17" Type="http://schemas.openxmlformats.org/officeDocument/2006/relationships/slide" Target="slides/slide61.xml"/><Relationship Id="rId2" Type="http://schemas.openxmlformats.org/officeDocument/2006/relationships/slide" Target="slides/slide3.xml"/><Relationship Id="rId16" Type="http://schemas.openxmlformats.org/officeDocument/2006/relationships/slide" Target="slides/slide60.xml"/><Relationship Id="rId20" Type="http://schemas.openxmlformats.org/officeDocument/2006/relationships/slide" Target="slides/slide68.xml"/><Relationship Id="rId1" Type="http://schemas.openxmlformats.org/officeDocument/2006/relationships/slide" Target="slides/slide2.xml"/><Relationship Id="rId6" Type="http://schemas.openxmlformats.org/officeDocument/2006/relationships/slide" Target="slides/slide28.xml"/><Relationship Id="rId11" Type="http://schemas.openxmlformats.org/officeDocument/2006/relationships/slide" Target="slides/slide44.xml"/><Relationship Id="rId5" Type="http://schemas.openxmlformats.org/officeDocument/2006/relationships/slide" Target="slides/slide27.xml"/><Relationship Id="rId15" Type="http://schemas.openxmlformats.org/officeDocument/2006/relationships/slide" Target="slides/slide58.xml"/><Relationship Id="rId10" Type="http://schemas.openxmlformats.org/officeDocument/2006/relationships/slide" Target="slides/slide43.xml"/><Relationship Id="rId19" Type="http://schemas.openxmlformats.org/officeDocument/2006/relationships/slide" Target="slides/slide66.xml"/><Relationship Id="rId4" Type="http://schemas.openxmlformats.org/officeDocument/2006/relationships/slide" Target="slides/slide26.xml"/><Relationship Id="rId9" Type="http://schemas.openxmlformats.org/officeDocument/2006/relationships/slide" Target="slides/slide42.xml"/><Relationship Id="rId14" Type="http://schemas.openxmlformats.org/officeDocument/2006/relationships/slide" Target="slides/slide56.xml"/><Relationship Id="rId22" Type="http://schemas.openxmlformats.org/officeDocument/2006/relationships/slide" Target="slides/slide7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87688" cy="471488"/>
          </a:xfrm>
          <a:prstGeom prst="rect">
            <a:avLst/>
          </a:prstGeom>
          <a:noFill/>
          <a:ln w="9525">
            <a:noFill/>
            <a:miter lim="800000"/>
            <a:headEnd/>
            <a:tailEnd/>
          </a:ln>
          <a:effectLst/>
        </p:spPr>
        <p:txBody>
          <a:bodyPr vert="horz" wrap="square" lIns="93945" tIns="46973" rIns="93945" bIns="46973" numCol="1" anchor="t" anchorCtr="0" compatLnSpc="1">
            <a:prstTxWarp prst="textNoShape">
              <a:avLst/>
            </a:prstTxWarp>
          </a:bodyPr>
          <a:lstStyle>
            <a:lvl1pPr defTabSz="939800" eaLnBrk="1" hangingPunct="1">
              <a:defRPr sz="1200">
                <a:latin typeface="Arial" charset="0"/>
              </a:defRPr>
            </a:lvl1pPr>
          </a:lstStyle>
          <a:p>
            <a:pPr>
              <a:defRPr/>
            </a:pPr>
            <a:endParaRPr lang="en-US"/>
          </a:p>
        </p:txBody>
      </p:sp>
      <p:sp>
        <p:nvSpPr>
          <p:cNvPr id="114691" name="Rectangle 3"/>
          <p:cNvSpPr>
            <a:spLocks noGrp="1" noChangeArrowheads="1"/>
          </p:cNvSpPr>
          <p:nvPr>
            <p:ph type="dt" sz="quarter" idx="1"/>
          </p:nvPr>
        </p:nvSpPr>
        <p:spPr bwMode="auto">
          <a:xfrm>
            <a:off x="4037013" y="0"/>
            <a:ext cx="3087687" cy="471488"/>
          </a:xfrm>
          <a:prstGeom prst="rect">
            <a:avLst/>
          </a:prstGeom>
          <a:noFill/>
          <a:ln w="9525">
            <a:noFill/>
            <a:miter lim="800000"/>
            <a:headEnd/>
            <a:tailEnd/>
          </a:ln>
          <a:effectLst/>
        </p:spPr>
        <p:txBody>
          <a:bodyPr vert="horz" wrap="square" lIns="93945" tIns="46973" rIns="93945" bIns="46973" numCol="1" anchor="t" anchorCtr="0" compatLnSpc="1">
            <a:prstTxWarp prst="textNoShape">
              <a:avLst/>
            </a:prstTxWarp>
          </a:bodyPr>
          <a:lstStyle>
            <a:lvl1pPr algn="r" defTabSz="939800" eaLnBrk="1" hangingPunct="1">
              <a:defRPr sz="1200">
                <a:latin typeface="Arial" charset="0"/>
              </a:defRPr>
            </a:lvl1pPr>
          </a:lstStyle>
          <a:p>
            <a:pPr>
              <a:defRPr/>
            </a:pPr>
            <a:endParaRPr lang="en-US"/>
          </a:p>
        </p:txBody>
      </p:sp>
      <p:sp>
        <p:nvSpPr>
          <p:cNvPr id="114692" name="Rectangle 4"/>
          <p:cNvSpPr>
            <a:spLocks noGrp="1" noChangeArrowheads="1"/>
          </p:cNvSpPr>
          <p:nvPr>
            <p:ph type="ftr" sz="quarter" idx="2"/>
          </p:nvPr>
        </p:nvSpPr>
        <p:spPr bwMode="auto">
          <a:xfrm>
            <a:off x="0" y="8939213"/>
            <a:ext cx="3087688" cy="471487"/>
          </a:xfrm>
          <a:prstGeom prst="rect">
            <a:avLst/>
          </a:prstGeom>
          <a:noFill/>
          <a:ln w="9525">
            <a:noFill/>
            <a:miter lim="800000"/>
            <a:headEnd/>
            <a:tailEnd/>
          </a:ln>
          <a:effectLst/>
        </p:spPr>
        <p:txBody>
          <a:bodyPr vert="horz" wrap="square" lIns="93945" tIns="46973" rIns="93945" bIns="46973" numCol="1" anchor="b" anchorCtr="0" compatLnSpc="1">
            <a:prstTxWarp prst="textNoShape">
              <a:avLst/>
            </a:prstTxWarp>
          </a:bodyPr>
          <a:lstStyle>
            <a:lvl1pPr defTabSz="939800" eaLnBrk="1" hangingPunct="1">
              <a:defRPr sz="1200">
                <a:latin typeface="Arial" charset="0"/>
              </a:defRPr>
            </a:lvl1pPr>
          </a:lstStyle>
          <a:p>
            <a:pPr>
              <a:defRPr/>
            </a:pPr>
            <a:endParaRPr lang="en-US"/>
          </a:p>
        </p:txBody>
      </p:sp>
      <p:sp>
        <p:nvSpPr>
          <p:cNvPr id="114693" name="Rectangle 5"/>
          <p:cNvSpPr>
            <a:spLocks noGrp="1" noChangeArrowheads="1"/>
          </p:cNvSpPr>
          <p:nvPr>
            <p:ph type="sldNum" sz="quarter" idx="3"/>
          </p:nvPr>
        </p:nvSpPr>
        <p:spPr bwMode="auto">
          <a:xfrm>
            <a:off x="4037013" y="8939213"/>
            <a:ext cx="3087687" cy="471487"/>
          </a:xfrm>
          <a:prstGeom prst="rect">
            <a:avLst/>
          </a:prstGeom>
          <a:noFill/>
          <a:ln w="9525">
            <a:noFill/>
            <a:miter lim="800000"/>
            <a:headEnd/>
            <a:tailEnd/>
          </a:ln>
          <a:effectLst/>
        </p:spPr>
        <p:txBody>
          <a:bodyPr vert="horz" wrap="square" lIns="93945" tIns="46973" rIns="93945" bIns="46973" numCol="1" anchor="b" anchorCtr="0" compatLnSpc="1">
            <a:prstTxWarp prst="textNoShape">
              <a:avLst/>
            </a:prstTxWarp>
          </a:bodyPr>
          <a:lstStyle>
            <a:lvl1pPr algn="r" defTabSz="939800" eaLnBrk="1" hangingPunct="1">
              <a:defRPr sz="1200"/>
            </a:lvl1pPr>
          </a:lstStyle>
          <a:p>
            <a:fld id="{54468ECD-3F9F-4607-9126-8A2A84C676EA}" type="slidenum">
              <a:rPr lang="en-US" altLang="en-US"/>
              <a:pPr/>
              <a:t>‹#›</a:t>
            </a:fld>
            <a:endParaRPr lang="en-US" altLang="en-US"/>
          </a:p>
        </p:txBody>
      </p:sp>
    </p:spTree>
    <p:extLst>
      <p:ext uri="{BB962C8B-B14F-4D97-AF65-F5344CB8AC3E}">
        <p14:creationId xmlns:p14="http://schemas.microsoft.com/office/powerpoint/2010/main" val="1894650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87688" cy="471488"/>
          </a:xfrm>
          <a:prstGeom prst="rect">
            <a:avLst/>
          </a:prstGeom>
          <a:noFill/>
          <a:ln w="9525">
            <a:noFill/>
            <a:miter lim="800000"/>
            <a:headEnd/>
            <a:tailEnd/>
          </a:ln>
          <a:effectLst/>
        </p:spPr>
        <p:txBody>
          <a:bodyPr vert="horz" wrap="square" lIns="93945" tIns="46973" rIns="93945" bIns="46973" numCol="1" anchor="t" anchorCtr="0" compatLnSpc="1">
            <a:prstTxWarp prst="textNoShape">
              <a:avLst/>
            </a:prstTxWarp>
          </a:bodyPr>
          <a:lstStyle>
            <a:lvl1pPr defTabSz="939800"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4035425" y="0"/>
            <a:ext cx="3087688" cy="471488"/>
          </a:xfrm>
          <a:prstGeom prst="rect">
            <a:avLst/>
          </a:prstGeom>
          <a:noFill/>
          <a:ln w="9525">
            <a:noFill/>
            <a:miter lim="800000"/>
            <a:headEnd/>
            <a:tailEnd/>
          </a:ln>
          <a:effectLst/>
        </p:spPr>
        <p:txBody>
          <a:bodyPr vert="horz" wrap="square" lIns="93945" tIns="46973" rIns="93945" bIns="46973" numCol="1" anchor="t" anchorCtr="0" compatLnSpc="1">
            <a:prstTxWarp prst="textNoShape">
              <a:avLst/>
            </a:prstTxWarp>
          </a:bodyPr>
          <a:lstStyle>
            <a:lvl1pPr algn="r" defTabSz="939800"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209675" y="704850"/>
            <a:ext cx="4705350" cy="35290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12788" y="4470400"/>
            <a:ext cx="5699125" cy="4235450"/>
          </a:xfrm>
          <a:prstGeom prst="rect">
            <a:avLst/>
          </a:prstGeom>
          <a:noFill/>
          <a:ln w="9525">
            <a:noFill/>
            <a:miter lim="800000"/>
            <a:headEnd/>
            <a:tailEnd/>
          </a:ln>
          <a:effectLst/>
        </p:spPr>
        <p:txBody>
          <a:bodyPr vert="horz" wrap="square" lIns="93945" tIns="46973" rIns="93945" bIns="4697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937625"/>
            <a:ext cx="3087688" cy="471488"/>
          </a:xfrm>
          <a:prstGeom prst="rect">
            <a:avLst/>
          </a:prstGeom>
          <a:noFill/>
          <a:ln w="9525">
            <a:noFill/>
            <a:miter lim="800000"/>
            <a:headEnd/>
            <a:tailEnd/>
          </a:ln>
          <a:effectLst/>
        </p:spPr>
        <p:txBody>
          <a:bodyPr vert="horz" wrap="square" lIns="93945" tIns="46973" rIns="93945" bIns="46973" numCol="1" anchor="b" anchorCtr="0" compatLnSpc="1">
            <a:prstTxWarp prst="textNoShape">
              <a:avLst/>
            </a:prstTxWarp>
          </a:bodyPr>
          <a:lstStyle>
            <a:lvl1pPr defTabSz="939800"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4035425" y="8937625"/>
            <a:ext cx="3087688" cy="471488"/>
          </a:xfrm>
          <a:prstGeom prst="rect">
            <a:avLst/>
          </a:prstGeom>
          <a:noFill/>
          <a:ln w="9525">
            <a:noFill/>
            <a:miter lim="800000"/>
            <a:headEnd/>
            <a:tailEnd/>
          </a:ln>
          <a:effectLst/>
        </p:spPr>
        <p:txBody>
          <a:bodyPr vert="horz" wrap="square" lIns="93945" tIns="46973" rIns="93945" bIns="46973" numCol="1" anchor="b" anchorCtr="0" compatLnSpc="1">
            <a:prstTxWarp prst="textNoShape">
              <a:avLst/>
            </a:prstTxWarp>
          </a:bodyPr>
          <a:lstStyle>
            <a:lvl1pPr algn="r" defTabSz="939800" eaLnBrk="1" hangingPunct="1">
              <a:defRPr sz="1200"/>
            </a:lvl1pPr>
          </a:lstStyle>
          <a:p>
            <a:fld id="{10C158CD-F9BA-4A66-AAB6-9223F657A8A7}" type="slidenum">
              <a:rPr lang="en-US" altLang="en-US"/>
              <a:pPr/>
              <a:t>‹#›</a:t>
            </a:fld>
            <a:endParaRPr lang="en-US" altLang="en-US"/>
          </a:p>
        </p:txBody>
      </p:sp>
    </p:spTree>
    <p:extLst>
      <p:ext uri="{BB962C8B-B14F-4D97-AF65-F5344CB8AC3E}">
        <p14:creationId xmlns:p14="http://schemas.microsoft.com/office/powerpoint/2010/main" val="3767668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INTRODUCTION defense course to get you thinking</a:t>
            </a:r>
          </a:p>
          <a:p>
            <a:r>
              <a:rPr lang="en-US" dirty="0" smtClean="0"/>
              <a:t>What is defense in depth? Why?</a:t>
            </a:r>
            <a:endParaRPr lang="en-US" dirty="0"/>
          </a:p>
        </p:txBody>
      </p:sp>
      <p:sp>
        <p:nvSpPr>
          <p:cNvPr id="4" name="Slide Number Placeholder 3"/>
          <p:cNvSpPr>
            <a:spLocks noGrp="1"/>
          </p:cNvSpPr>
          <p:nvPr>
            <p:ph type="sldNum" sz="quarter" idx="10"/>
          </p:nvPr>
        </p:nvSpPr>
        <p:spPr/>
        <p:txBody>
          <a:bodyPr/>
          <a:lstStyle/>
          <a:p>
            <a:fld id="{10C158CD-F9BA-4A66-AAB6-9223F657A8A7}" type="slidenum">
              <a:rPr lang="en-US" altLang="en-US" smtClean="0"/>
              <a:pPr/>
              <a:t>1</a:t>
            </a:fld>
            <a:endParaRPr lang="en-US" altLang="en-US"/>
          </a:p>
        </p:txBody>
      </p:sp>
    </p:spTree>
    <p:extLst>
      <p:ext uri="{BB962C8B-B14F-4D97-AF65-F5344CB8AC3E}">
        <p14:creationId xmlns:p14="http://schemas.microsoft.com/office/powerpoint/2010/main" val="17454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4510F5FE-6680-4FB1-8A48-23E1A442DBC6}" type="slidenum">
              <a:rPr lang="en-US" altLang="en-US"/>
              <a:pPr>
                <a:spcBef>
                  <a:spcPct val="0"/>
                </a:spcBef>
              </a:pPr>
              <a:t>10</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What is authorization??</a:t>
            </a:r>
          </a:p>
        </p:txBody>
      </p:sp>
    </p:spTree>
    <p:extLst>
      <p:ext uri="{BB962C8B-B14F-4D97-AF65-F5344CB8AC3E}">
        <p14:creationId xmlns:p14="http://schemas.microsoft.com/office/powerpoint/2010/main" val="218838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58B534AE-FBDC-46BE-82BB-4F5B42FE2AB6}" type="slidenum">
              <a:rPr lang="en-US" altLang="en-US"/>
              <a:pPr>
                <a:spcBef>
                  <a:spcPct val="0"/>
                </a:spcBef>
              </a:pPr>
              <a:t>11</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How is an attack different from intrusion? The intrusion is the doing, the attack is technique. They are used interchangeably however</a:t>
            </a:r>
          </a:p>
          <a:p>
            <a:pPr eaLnBrk="1" hangingPunct="1"/>
            <a:endParaRPr lang="en-US" altLang="en-US" dirty="0" smtClean="0"/>
          </a:p>
          <a:p>
            <a:pPr eaLnBrk="1" hangingPunct="1"/>
            <a:r>
              <a:rPr lang="en-US" altLang="en-US" dirty="0" smtClean="0"/>
              <a:t>*********We will talk more about attack</a:t>
            </a:r>
            <a:r>
              <a:rPr lang="en-US" altLang="en-US" b="1" dirty="0" smtClean="0"/>
              <a:t> </a:t>
            </a:r>
            <a:r>
              <a:rPr lang="en-US" altLang="en-US" b="1" dirty="0" err="1" smtClean="0"/>
              <a:t>ers</a:t>
            </a:r>
            <a:r>
              <a:rPr lang="en-US" altLang="en-US" b="1" dirty="0" smtClean="0"/>
              <a:t> </a:t>
            </a:r>
            <a:r>
              <a:rPr lang="en-US" altLang="en-US" dirty="0" smtClean="0"/>
              <a:t>in LO2</a:t>
            </a:r>
          </a:p>
        </p:txBody>
      </p:sp>
    </p:spTree>
    <p:extLst>
      <p:ext uri="{BB962C8B-B14F-4D97-AF65-F5344CB8AC3E}">
        <p14:creationId xmlns:p14="http://schemas.microsoft.com/office/powerpoint/2010/main" val="1343684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A3DF134F-57BF-4058-B99C-E2858246F02F}" type="slidenum">
              <a:rPr lang="en-US" altLang="en-US"/>
              <a:pPr>
                <a:spcBef>
                  <a:spcPct val="0"/>
                </a:spcBef>
              </a:pPr>
              <a:t>12</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Solutions</a:t>
            </a:r>
          </a:p>
          <a:p>
            <a:pPr eaLnBrk="1" hangingPunct="1"/>
            <a:endParaRPr lang="en-US" altLang="en-US" dirty="0" smtClean="0"/>
          </a:p>
          <a:p>
            <a:pPr eaLnBrk="1" hangingPunct="1"/>
            <a:r>
              <a:rPr lang="en-US" altLang="en-US" dirty="0" smtClean="0"/>
              <a:t>Security is about tradeoffs. Security vs usability. Talk about</a:t>
            </a:r>
            <a:r>
              <a:rPr lang="en-US" altLang="en-US" baseline="0" dirty="0" smtClean="0"/>
              <a:t> locks here, hard to duplicate keys as well as personal banking vs online</a:t>
            </a:r>
            <a:endParaRPr lang="en-US" altLang="en-US" dirty="0" smtClean="0"/>
          </a:p>
        </p:txBody>
      </p:sp>
    </p:spTree>
    <p:extLst>
      <p:ext uri="{BB962C8B-B14F-4D97-AF65-F5344CB8AC3E}">
        <p14:creationId xmlns:p14="http://schemas.microsoft.com/office/powerpoint/2010/main" val="352791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4C7A7CD0-FFD0-4B59-8E09-F0E7FCF3ECDD}" type="slidenum">
              <a:rPr lang="en-US" altLang="en-US"/>
              <a:pPr>
                <a:spcBef>
                  <a:spcPct val="0"/>
                </a:spcBef>
              </a:pPr>
              <a:t>13</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24055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C0C597CB-F830-4926-8092-74F10E614B55}" type="slidenum">
              <a:rPr lang="en-US" altLang="en-US"/>
              <a:pPr>
                <a:spcBef>
                  <a:spcPct val="0"/>
                </a:spcBef>
              </a:pPr>
              <a:t>14</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not a one time thing. Done over and over, we will see this more later</a:t>
            </a:r>
          </a:p>
        </p:txBody>
      </p:sp>
    </p:spTree>
    <p:extLst>
      <p:ext uri="{BB962C8B-B14F-4D97-AF65-F5344CB8AC3E}">
        <p14:creationId xmlns:p14="http://schemas.microsoft.com/office/powerpoint/2010/main" val="54601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F33AFAB9-BA6C-48A6-B273-DCC9F363DCD9}" type="slidenum">
              <a:rPr lang="en-US" altLang="en-US"/>
              <a:pPr>
                <a:spcBef>
                  <a:spcPct val="0"/>
                </a:spcBef>
              </a:pPr>
              <a:t>18</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More on next slides</a:t>
            </a:r>
          </a:p>
        </p:txBody>
      </p:sp>
    </p:spTree>
    <p:extLst>
      <p:ext uri="{BB962C8B-B14F-4D97-AF65-F5344CB8AC3E}">
        <p14:creationId xmlns:p14="http://schemas.microsoft.com/office/powerpoint/2010/main" val="3014855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me this is THE most important. Why?</a:t>
            </a:r>
            <a:endParaRPr lang="en-US" dirty="0"/>
          </a:p>
        </p:txBody>
      </p:sp>
      <p:sp>
        <p:nvSpPr>
          <p:cNvPr id="4" name="Slide Number Placeholder 3"/>
          <p:cNvSpPr>
            <a:spLocks noGrp="1"/>
          </p:cNvSpPr>
          <p:nvPr>
            <p:ph type="sldNum" sz="quarter" idx="10"/>
          </p:nvPr>
        </p:nvSpPr>
        <p:spPr/>
        <p:txBody>
          <a:bodyPr/>
          <a:lstStyle/>
          <a:p>
            <a:fld id="{10C158CD-F9BA-4A66-AAB6-9223F657A8A7}" type="slidenum">
              <a:rPr lang="en-US" altLang="en-US" smtClean="0"/>
              <a:pPr/>
              <a:t>21</a:t>
            </a:fld>
            <a:endParaRPr lang="en-US" altLang="en-US"/>
          </a:p>
        </p:txBody>
      </p:sp>
    </p:spTree>
    <p:extLst>
      <p:ext uri="{BB962C8B-B14F-4D97-AF65-F5344CB8AC3E}">
        <p14:creationId xmlns:p14="http://schemas.microsoft.com/office/powerpoint/2010/main" val="54973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0F3F7FEE-CB6E-46E9-8BED-BC24AF2B74F7}" type="slidenum">
              <a:rPr lang="en-US" altLang="en-US"/>
              <a:pPr>
                <a:spcBef>
                  <a:spcPct val="0"/>
                </a:spcBef>
              </a:pPr>
              <a:t>22</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0190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4555BE10-FD29-42EC-A428-F70069CA6FB8}" type="slidenum">
              <a:rPr lang="en-US" altLang="en-US"/>
              <a:pPr>
                <a:spcBef>
                  <a:spcPct val="0"/>
                </a:spcBef>
              </a:pPr>
              <a:t>23</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Very similar to authentication (next slide)</a:t>
            </a:r>
            <a:r>
              <a:rPr lang="en-US" altLang="en-US" baseline="0" dirty="0" smtClean="0"/>
              <a:t>. </a:t>
            </a:r>
            <a:endParaRPr lang="en-US" altLang="en-US" dirty="0" smtClean="0"/>
          </a:p>
        </p:txBody>
      </p:sp>
    </p:spTree>
    <p:extLst>
      <p:ext uri="{BB962C8B-B14F-4D97-AF65-F5344CB8AC3E}">
        <p14:creationId xmlns:p14="http://schemas.microsoft.com/office/powerpoint/2010/main" val="2872051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4D48DE28-509B-4000-A51F-FBA6AE7B6C64}" type="slidenum">
              <a:rPr lang="en-US" altLang="en-US"/>
              <a:pPr>
                <a:spcBef>
                  <a:spcPct val="0"/>
                </a:spcBef>
              </a:pPr>
              <a:t>24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Often identification and Authentication are used interchangeably but technically</a:t>
            </a:r>
            <a:r>
              <a:rPr lang="en-US" altLang="en-US" baseline="0" dirty="0" smtClean="0"/>
              <a:t> authentication is a method and identification should be a part of that</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40540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E8017563-211D-4CBE-ACCD-B8C798F09A58}" type="slidenum">
              <a:rPr lang="en-US" altLang="en-US"/>
              <a:pPr>
                <a:spcBef>
                  <a:spcPct val="0"/>
                </a:spcBef>
              </a:pPr>
              <a:t>2</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4393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BE02B7AE-90C6-4283-BBE2-9DAA1F331783}" type="slidenum">
              <a:rPr lang="en-US" altLang="en-US"/>
              <a:pPr>
                <a:spcBef>
                  <a:spcPct val="0"/>
                </a:spcBef>
              </a:pPr>
              <a:t>25</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We will discuss these more a bit later</a:t>
            </a:r>
          </a:p>
          <a:p>
            <a:pPr eaLnBrk="1" hangingPunct="1"/>
            <a:r>
              <a:rPr lang="en-US" altLang="en-US" dirty="0" smtClean="0"/>
              <a:t>Best practice is to use 2 form factor</a:t>
            </a:r>
          </a:p>
        </p:txBody>
      </p:sp>
    </p:spTree>
    <p:extLst>
      <p:ext uri="{BB962C8B-B14F-4D97-AF65-F5344CB8AC3E}">
        <p14:creationId xmlns:p14="http://schemas.microsoft.com/office/powerpoint/2010/main" val="2552963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547AF3F7-D4B5-4281-A5B9-88CECBBDD318}" type="slidenum">
              <a:rPr lang="en-US" altLang="en-US"/>
              <a:pPr>
                <a:spcBef>
                  <a:spcPct val="0"/>
                </a:spcBef>
              </a:pPr>
              <a:t>26</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831446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C27CA322-CFAE-4EED-AA07-4AEE6A188430}" type="slidenum">
              <a:rPr lang="en-US" altLang="en-US"/>
              <a:pPr>
                <a:spcBef>
                  <a:spcPct val="0"/>
                </a:spcBef>
              </a:pPr>
              <a:t>27</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53541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424DCA40-D127-49DF-8E97-C0A1F27945FC}" type="slidenum">
              <a:rPr lang="en-US" altLang="en-US"/>
              <a:pPr>
                <a:spcBef>
                  <a:spcPct val="0"/>
                </a:spcBef>
              </a:pPr>
              <a:t>28</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MAC: Compare objects security designation to users clearance. Designation</a:t>
            </a:r>
            <a:r>
              <a:rPr lang="en-US" altLang="en-US" baseline="0" dirty="0" smtClean="0"/>
              <a:t> is set for each object NOT user. Ex  a file is top secret. If you are also top secret you can see it</a:t>
            </a:r>
          </a:p>
          <a:p>
            <a:pPr eaLnBrk="1" hangingPunct="1"/>
            <a:r>
              <a:rPr lang="en-US" altLang="en-US" baseline="0" dirty="0" smtClean="0"/>
              <a:t>DAC: Each object has a list of users rights (ACL)</a:t>
            </a:r>
          </a:p>
          <a:p>
            <a:pPr eaLnBrk="1" hangingPunct="1"/>
            <a:r>
              <a:rPr lang="en-US" altLang="en-US" baseline="0" dirty="0" smtClean="0"/>
              <a:t>RBAC: Users are assigned roles and an object allows only certain roles to access it. Similar to MAC</a:t>
            </a:r>
          </a:p>
          <a:p>
            <a:pPr eaLnBrk="1" hangingPunct="1"/>
            <a:r>
              <a:rPr lang="en-US" altLang="en-US" baseline="0" dirty="0" smtClean="0"/>
              <a:t>Rule based: Much like a firewall or time access. Typically set for everyone.</a:t>
            </a:r>
            <a:endParaRPr lang="en-US" altLang="en-US" dirty="0" smtClean="0"/>
          </a:p>
        </p:txBody>
      </p:sp>
    </p:spTree>
    <p:extLst>
      <p:ext uri="{BB962C8B-B14F-4D97-AF65-F5344CB8AC3E}">
        <p14:creationId xmlns:p14="http://schemas.microsoft.com/office/powerpoint/2010/main" val="3182104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5B04D047-659C-45A9-8187-C0EB62270CAC}" type="slidenum">
              <a:rPr lang="en-US" altLang="en-US"/>
              <a:pPr>
                <a:spcBef>
                  <a:spcPct val="0"/>
                </a:spcBef>
              </a:pPr>
              <a:t>29</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Auditing is the catch all term people use</a:t>
            </a:r>
          </a:p>
          <a:p>
            <a:pPr eaLnBrk="1" hangingPunct="1"/>
            <a:r>
              <a:rPr lang="en-US" altLang="en-US" dirty="0" smtClean="0"/>
              <a:t>Talk about the AAA concept here.</a:t>
            </a:r>
          </a:p>
          <a:p>
            <a:pPr eaLnBrk="1" hangingPunct="1"/>
            <a:r>
              <a:rPr lang="en-US" altLang="en-US" dirty="0" smtClean="0"/>
              <a:t>Authentication, authorization, accounting</a:t>
            </a:r>
          </a:p>
        </p:txBody>
      </p:sp>
    </p:spTree>
    <p:extLst>
      <p:ext uri="{BB962C8B-B14F-4D97-AF65-F5344CB8AC3E}">
        <p14:creationId xmlns:p14="http://schemas.microsoft.com/office/powerpoint/2010/main" val="2699962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6E55D920-F90D-4023-9F27-FD830C4C3504}" type="slidenum">
              <a:rPr lang="en-US" altLang="en-US"/>
              <a:pPr>
                <a:spcBef>
                  <a:spcPct val="0"/>
                </a:spcBef>
              </a:pPr>
              <a:t>30</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dirty="0" smtClean="0">
                <a:solidFill>
                  <a:srgbClr val="FF0000"/>
                </a:solidFill>
              </a:rPr>
              <a:t>*************Covered in next slides</a:t>
            </a:r>
          </a:p>
        </p:txBody>
      </p:sp>
    </p:spTree>
    <p:extLst>
      <p:ext uri="{BB962C8B-B14F-4D97-AF65-F5344CB8AC3E}">
        <p14:creationId xmlns:p14="http://schemas.microsoft.com/office/powerpoint/2010/main" val="58680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21539DBE-394B-49D6-BFB9-E7F71BCEB5F3}" type="slidenum">
              <a:rPr lang="en-US" altLang="en-US"/>
              <a:pPr>
                <a:spcBef>
                  <a:spcPct val="0"/>
                </a:spcBef>
              </a:pPr>
              <a:t>31</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Talk about how Microsoft used to default to everyone full </a:t>
            </a:r>
            <a:r>
              <a:rPr lang="en-US" altLang="en-US" dirty="0" err="1" smtClean="0"/>
              <a:t>controll</a:t>
            </a:r>
            <a:endParaRPr lang="en-US" altLang="en-US" dirty="0" smtClean="0"/>
          </a:p>
        </p:txBody>
      </p:sp>
    </p:spTree>
    <p:extLst>
      <p:ext uri="{BB962C8B-B14F-4D97-AF65-F5344CB8AC3E}">
        <p14:creationId xmlns:p14="http://schemas.microsoft.com/office/powerpoint/2010/main" val="350410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87B71B6C-C8FD-428F-9367-6219D09CA6D4}" type="slidenum">
              <a:rPr lang="en-US" altLang="en-US"/>
              <a:pPr>
                <a:spcBef>
                  <a:spcPct val="0"/>
                </a:spcBef>
              </a:pPr>
              <a:t>32</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Why should a screen saver have system privileges?</a:t>
            </a:r>
          </a:p>
          <a:p>
            <a:pPr eaLnBrk="1" hangingPunct="1"/>
            <a:r>
              <a:rPr lang="en-US" altLang="en-US" dirty="0" smtClean="0"/>
              <a:t>Should an administrator use their admin account all the</a:t>
            </a:r>
            <a:r>
              <a:rPr lang="en-US" altLang="en-US" baseline="0" dirty="0" smtClean="0"/>
              <a:t> time? Can “run as admin” when needed</a:t>
            </a:r>
            <a:endParaRPr lang="en-US" altLang="en-US" dirty="0" smtClean="0"/>
          </a:p>
        </p:txBody>
      </p:sp>
    </p:spTree>
    <p:extLst>
      <p:ext uri="{BB962C8B-B14F-4D97-AF65-F5344CB8AC3E}">
        <p14:creationId xmlns:p14="http://schemas.microsoft.com/office/powerpoint/2010/main" val="3380702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94BC684D-CD94-4DED-A826-68FF68149E98}" type="slidenum">
              <a:rPr lang="en-US" altLang="en-US"/>
              <a:pPr>
                <a:spcBef>
                  <a:spcPct val="0"/>
                </a:spcBef>
              </a:pPr>
              <a:t>33</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Prevent ethical conflict or abuse such as approving a project that benefits you or buying your software</a:t>
            </a:r>
          </a:p>
          <a:p>
            <a:pPr eaLnBrk="1" hangingPunct="1"/>
            <a:r>
              <a:rPr lang="en-US" altLang="en-US" dirty="0" smtClean="0"/>
              <a:t>Missile launch codes and keys</a:t>
            </a:r>
          </a:p>
          <a:p>
            <a:pPr eaLnBrk="1" hangingPunct="1"/>
            <a:r>
              <a:rPr lang="en-US" altLang="en-US" dirty="0" smtClean="0"/>
              <a:t>Costco lockup</a:t>
            </a:r>
          </a:p>
        </p:txBody>
      </p:sp>
    </p:spTree>
    <p:extLst>
      <p:ext uri="{BB962C8B-B14F-4D97-AF65-F5344CB8AC3E}">
        <p14:creationId xmlns:p14="http://schemas.microsoft.com/office/powerpoint/2010/main" val="824615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E8E9F0A1-87AC-4979-BF9B-DC3B9A2BABCE}" type="slidenum">
              <a:rPr lang="en-US" altLang="en-US"/>
              <a:pPr>
                <a:spcBef>
                  <a:spcPct val="0"/>
                </a:spcBef>
              </a:pPr>
              <a:t>34</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Ensures redundancy</a:t>
            </a:r>
          </a:p>
          <a:p>
            <a:pPr eaLnBrk="1" hangingPunct="1"/>
            <a:r>
              <a:rPr lang="en-US" altLang="en-US" dirty="0" smtClean="0"/>
              <a:t>Allows others to check your work</a:t>
            </a:r>
          </a:p>
          <a:p>
            <a:pPr eaLnBrk="1" hangingPunct="1"/>
            <a:r>
              <a:rPr lang="en-US" altLang="en-US" dirty="0" smtClean="0"/>
              <a:t>Prevents boredom (lifeguards)</a:t>
            </a:r>
          </a:p>
          <a:p>
            <a:pPr eaLnBrk="1" hangingPunct="1"/>
            <a:r>
              <a:rPr lang="en-US" altLang="en-US" dirty="0" smtClean="0"/>
              <a:t>Enhances professional skills</a:t>
            </a:r>
          </a:p>
        </p:txBody>
      </p:sp>
    </p:spTree>
    <p:extLst>
      <p:ext uri="{BB962C8B-B14F-4D97-AF65-F5344CB8AC3E}">
        <p14:creationId xmlns:p14="http://schemas.microsoft.com/office/powerpoint/2010/main" val="418597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B1FC477B-C84B-4B92-BE7E-84B2E73A852D}" type="slidenum">
              <a:rPr lang="en-US" altLang="en-US"/>
              <a:pPr>
                <a:spcBef>
                  <a:spcPct val="0"/>
                </a:spcBef>
              </a:pPr>
              <a:t>3</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Mine: Prevention of adverse consequences from the actions of others</a:t>
            </a:r>
          </a:p>
          <a:p>
            <a:pPr eaLnBrk="1" hangingPunct="1"/>
            <a:r>
              <a:rPr lang="en-US" altLang="en-US" dirty="0" smtClean="0"/>
              <a:t>Same accidental or intentional, human or natural</a:t>
            </a:r>
          </a:p>
          <a:p>
            <a:pPr eaLnBrk="1" hangingPunct="1"/>
            <a:endParaRPr lang="en-US" altLang="en-US" dirty="0" smtClean="0"/>
          </a:p>
        </p:txBody>
      </p:sp>
    </p:spTree>
    <p:extLst>
      <p:ext uri="{BB962C8B-B14F-4D97-AF65-F5344CB8AC3E}">
        <p14:creationId xmlns:p14="http://schemas.microsoft.com/office/powerpoint/2010/main" val="3863393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C54E779B-28BF-4D7F-8670-C0F9F4545801}" type="slidenum">
              <a:rPr lang="en-US" altLang="en-US"/>
              <a:pPr>
                <a:spcBef>
                  <a:spcPct val="0"/>
                </a:spcBef>
              </a:pPr>
              <a:t>35</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Several days of uninterrupted time to review audits etc.</a:t>
            </a:r>
          </a:p>
          <a:p>
            <a:pPr eaLnBrk="1" hangingPunct="1"/>
            <a:r>
              <a:rPr lang="en-US" altLang="en-US" dirty="0" smtClean="0"/>
              <a:t>When</a:t>
            </a:r>
            <a:r>
              <a:rPr lang="en-US" altLang="en-US" baseline="0" dirty="0" smtClean="0"/>
              <a:t> employee KNOWS this the chance of fraud decreases</a:t>
            </a:r>
            <a:endParaRPr lang="en-US" altLang="en-US" dirty="0" smtClean="0"/>
          </a:p>
        </p:txBody>
      </p:sp>
    </p:spTree>
    <p:extLst>
      <p:ext uri="{BB962C8B-B14F-4D97-AF65-F5344CB8AC3E}">
        <p14:creationId xmlns:p14="http://schemas.microsoft.com/office/powerpoint/2010/main" val="1859569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55E1B34E-8544-422F-80A0-B31A5405B964}" type="slidenum">
              <a:rPr lang="en-US" altLang="en-US"/>
              <a:pPr>
                <a:spcBef>
                  <a:spcPct val="0"/>
                </a:spcBef>
              </a:pPr>
              <a:t>36</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93317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13DB9D4C-2762-4F70-93C0-552E614A798D}" type="slidenum">
              <a:rPr lang="en-US" altLang="en-US"/>
              <a:pPr>
                <a:spcBef>
                  <a:spcPct val="0"/>
                </a:spcBef>
              </a:pPr>
              <a:t>38</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09990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C158CD-F9BA-4A66-AAB6-9223F657A8A7}" type="slidenum">
              <a:rPr lang="en-US" altLang="en-US" smtClean="0"/>
              <a:pPr/>
              <a:t>39</a:t>
            </a:fld>
            <a:endParaRPr lang="en-US" altLang="en-US"/>
          </a:p>
        </p:txBody>
      </p:sp>
    </p:spTree>
    <p:extLst>
      <p:ext uri="{BB962C8B-B14F-4D97-AF65-F5344CB8AC3E}">
        <p14:creationId xmlns:p14="http://schemas.microsoft.com/office/powerpoint/2010/main" val="909500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149B25C1-DE44-4079-A4B2-7D3E4248C5E4}" type="slidenum">
              <a:rPr lang="en-US" altLang="en-US"/>
              <a:pPr>
                <a:spcBef>
                  <a:spcPct val="0"/>
                </a:spcBef>
              </a:pPr>
              <a:t>40</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Should username be secure?</a:t>
            </a:r>
          </a:p>
          <a:p>
            <a:pPr eaLnBrk="1" hangingPunct="1"/>
            <a:r>
              <a:rPr lang="en-US" altLang="en-US" dirty="0" smtClean="0"/>
              <a:t>Is a password really secure?</a:t>
            </a:r>
          </a:p>
          <a:p>
            <a:pPr eaLnBrk="1" hangingPunct="1"/>
            <a:r>
              <a:rPr lang="en-US" altLang="en-US" dirty="0" smtClean="0"/>
              <a:t>We will look at password cracking later</a:t>
            </a:r>
          </a:p>
        </p:txBody>
      </p:sp>
    </p:spTree>
    <p:extLst>
      <p:ext uri="{BB962C8B-B14F-4D97-AF65-F5344CB8AC3E}">
        <p14:creationId xmlns:p14="http://schemas.microsoft.com/office/powerpoint/2010/main" val="1005915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BB6438F2-EA53-4E68-A5E6-FE423AFDAD49}" type="slidenum">
              <a:rPr lang="en-US" altLang="en-US"/>
              <a:pPr>
                <a:spcBef>
                  <a:spcPct val="0"/>
                </a:spcBef>
              </a:pPr>
              <a:t>41</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Talk about RSA ID and PayPal</a:t>
            </a:r>
          </a:p>
        </p:txBody>
      </p:sp>
    </p:spTree>
    <p:extLst>
      <p:ext uri="{BB962C8B-B14F-4D97-AF65-F5344CB8AC3E}">
        <p14:creationId xmlns:p14="http://schemas.microsoft.com/office/powerpoint/2010/main" val="2269100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03A9C02C-EB00-453C-8585-458910373C6F}" type="slidenum">
              <a:rPr lang="en-US" altLang="en-US"/>
              <a:pPr>
                <a:spcBef>
                  <a:spcPct val="0"/>
                </a:spcBef>
              </a:pPr>
              <a:t>42</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Go into discussion of </a:t>
            </a:r>
            <a:r>
              <a:rPr lang="en-US" altLang="en-US" smtClean="0"/>
              <a:t>various biometrics</a:t>
            </a:r>
          </a:p>
        </p:txBody>
      </p:sp>
    </p:spTree>
    <p:extLst>
      <p:ext uri="{BB962C8B-B14F-4D97-AF65-F5344CB8AC3E}">
        <p14:creationId xmlns:p14="http://schemas.microsoft.com/office/powerpoint/2010/main" val="456793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5BA646A4-A29F-41B0-82D2-CA5D1C11AF9D}" type="slidenum">
              <a:rPr lang="en-US" altLang="en-US"/>
              <a:pPr>
                <a:spcBef>
                  <a:spcPct val="0"/>
                </a:spcBef>
              </a:pPr>
              <a:t>43</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Could be a specific computer, IP, call back number, etc.</a:t>
            </a:r>
          </a:p>
        </p:txBody>
      </p:sp>
    </p:spTree>
    <p:extLst>
      <p:ext uri="{BB962C8B-B14F-4D97-AF65-F5344CB8AC3E}">
        <p14:creationId xmlns:p14="http://schemas.microsoft.com/office/powerpoint/2010/main" val="3168918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EB47861C-FF40-497B-8E17-C487028A1EE1}" type="slidenum">
              <a:rPr lang="en-US" altLang="en-US"/>
              <a:pPr>
                <a:spcBef>
                  <a:spcPct val="0"/>
                </a:spcBef>
              </a:pPr>
              <a:t>44</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80577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8475B327-CB86-4B0B-A829-D4450DDE1CF6}" type="slidenum">
              <a:rPr lang="en-US" altLang="en-US"/>
              <a:pPr>
                <a:spcBef>
                  <a:spcPct val="0"/>
                </a:spcBef>
              </a:pPr>
              <a:t>45</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62262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330BFBCA-09F0-40E4-AA64-394AF2D937BE}" type="slidenum">
              <a:rPr lang="en-US" altLang="en-US"/>
              <a:pPr>
                <a:spcBef>
                  <a:spcPct val="0"/>
                </a:spcBef>
              </a:pPr>
              <a:t>4</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 Just electronic? Backups, paper</a:t>
            </a:r>
          </a:p>
          <a:p>
            <a:pPr eaLnBrk="1" hangingPunct="1"/>
            <a:r>
              <a:rPr lang="en-US" altLang="en-US" dirty="0" smtClean="0"/>
              <a:t>Why resources? Just buy a new computer?</a:t>
            </a:r>
          </a:p>
          <a:p>
            <a:pPr eaLnBrk="1" hangingPunct="1"/>
            <a:r>
              <a:rPr lang="en-US" altLang="en-US" dirty="0" smtClean="0"/>
              <a:t>Consider equipment, time, buildings/desks/etc., PEOPLE</a:t>
            </a:r>
            <a:r>
              <a:rPr lang="en-US" altLang="en-US" baseline="0" dirty="0" smtClean="0"/>
              <a:t> (most important)</a:t>
            </a:r>
          </a:p>
          <a:p>
            <a:pPr eaLnBrk="1" hangingPunct="1"/>
            <a:endParaRPr lang="en-US" altLang="en-US" baseline="0" dirty="0" smtClean="0"/>
          </a:p>
          <a:p>
            <a:pPr eaLnBrk="1" hangingPunct="1"/>
            <a:r>
              <a:rPr lang="en-US" altLang="en-US" baseline="0" dirty="0" smtClean="0"/>
              <a:t>Collateral damage: reputation, loss of good will, loss of customers, etc.</a:t>
            </a:r>
            <a:endParaRPr lang="en-US" altLang="en-US" dirty="0" smtClean="0"/>
          </a:p>
        </p:txBody>
      </p:sp>
    </p:spTree>
    <p:extLst>
      <p:ext uri="{BB962C8B-B14F-4D97-AF65-F5344CB8AC3E}">
        <p14:creationId xmlns:p14="http://schemas.microsoft.com/office/powerpoint/2010/main" val="20581120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03F4F663-2E4B-4D2D-9C5C-47E61268CE2C}" type="slidenum">
              <a:rPr lang="en-US" altLang="en-US"/>
              <a:pPr>
                <a:spcBef>
                  <a:spcPct val="0"/>
                </a:spcBef>
              </a:pPr>
              <a:t>46</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Your bank</a:t>
            </a:r>
            <a:r>
              <a:rPr lang="en-US" altLang="en-US" baseline="0" dirty="0" smtClean="0"/>
              <a:t> : they have a certificate and you have a password</a:t>
            </a:r>
          </a:p>
          <a:p>
            <a:pPr eaLnBrk="1" hangingPunct="1"/>
            <a:r>
              <a:rPr lang="en-US" altLang="en-US" baseline="0" dirty="0" smtClean="0"/>
              <a:t>Helps avoid man in the middle and session </a:t>
            </a:r>
            <a:r>
              <a:rPr lang="en-US" altLang="en-US" baseline="0" smtClean="0"/>
              <a:t>hijacking attacks</a:t>
            </a:r>
            <a:endParaRPr lang="en-US" altLang="en-US" dirty="0" smtClean="0"/>
          </a:p>
        </p:txBody>
      </p:sp>
    </p:spTree>
    <p:extLst>
      <p:ext uri="{BB962C8B-B14F-4D97-AF65-F5344CB8AC3E}">
        <p14:creationId xmlns:p14="http://schemas.microsoft.com/office/powerpoint/2010/main" val="1120650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EB7677ED-5DC4-4240-BEA5-46636529E747}" type="slidenum">
              <a:rPr lang="en-US" altLang="en-US"/>
              <a:pPr>
                <a:spcBef>
                  <a:spcPct val="0"/>
                </a:spcBef>
              </a:pPr>
              <a:t>47</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Is</a:t>
            </a:r>
            <a:r>
              <a:rPr lang="en-US" altLang="en-US" baseline="0" dirty="0" smtClean="0"/>
              <a:t> used a lot : password storage, sending data, securing files, digital signatures, etc.</a:t>
            </a:r>
            <a:endParaRPr lang="en-US" altLang="en-US" dirty="0" smtClean="0"/>
          </a:p>
        </p:txBody>
      </p:sp>
    </p:spTree>
    <p:extLst>
      <p:ext uri="{BB962C8B-B14F-4D97-AF65-F5344CB8AC3E}">
        <p14:creationId xmlns:p14="http://schemas.microsoft.com/office/powerpoint/2010/main" val="1481006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9D6CFACF-E2F3-469A-8334-AB0E5D385088}" type="slidenum">
              <a:rPr lang="en-US" altLang="en-US"/>
              <a:pPr>
                <a:spcBef>
                  <a:spcPct val="0"/>
                </a:spcBef>
              </a:pPr>
              <a:t>48</a:t>
            </a:fld>
            <a:endParaRPr lang="en-US" altLang="en-US"/>
          </a:p>
        </p:txBody>
      </p:sp>
      <p:sp>
        <p:nvSpPr>
          <p:cNvPr id="77827" name="Rectangle 1026"/>
          <p:cNvSpPr>
            <a:spLocks noGrp="1" noRot="1" noChangeAspect="1" noChangeArrowheads="1" noTextEdit="1"/>
          </p:cNvSpPr>
          <p:nvPr>
            <p:ph type="sldImg"/>
          </p:nvPr>
        </p:nvSpPr>
        <p:spPr>
          <a:ln/>
        </p:spPr>
      </p:sp>
      <p:sp>
        <p:nvSpPr>
          <p:cNvPr id="778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sz="1200" b="1" kern="1200" dirty="0" err="1" smtClean="0">
                <a:solidFill>
                  <a:schemeClr val="tx1"/>
                </a:solidFill>
                <a:effectLst/>
                <a:latin typeface="Arial" charset="0"/>
                <a:ea typeface="+mn-ea"/>
                <a:cs typeface="+mn-cs"/>
              </a:rPr>
              <a:t>Ciphertext</a:t>
            </a:r>
            <a:r>
              <a:rPr lang="en-CA" sz="1200" b="0" kern="1200" dirty="0" smtClean="0">
                <a:solidFill>
                  <a:schemeClr val="tx1"/>
                </a:solidFill>
                <a:effectLst/>
                <a:latin typeface="Arial" charset="0"/>
                <a:ea typeface="+mn-ea"/>
                <a:cs typeface="+mn-cs"/>
              </a:rPr>
              <a:t> is encrypted text</a:t>
            </a:r>
            <a:endParaRPr lang="en-US" altLang="en-US" dirty="0" smtClean="0"/>
          </a:p>
        </p:txBody>
      </p:sp>
    </p:spTree>
    <p:extLst>
      <p:ext uri="{BB962C8B-B14F-4D97-AF65-F5344CB8AC3E}">
        <p14:creationId xmlns:p14="http://schemas.microsoft.com/office/powerpoint/2010/main" val="777866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15207889-B424-4C4E-928F-038AFF6AA8D2}" type="slidenum">
              <a:rPr lang="en-US" altLang="en-US"/>
              <a:pPr>
                <a:spcBef>
                  <a:spcPct val="0"/>
                </a:spcBef>
              </a:pPr>
              <a:t>49</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 cipher and code are technically different. A cipher is one for one were a code is for words or phrases.</a:t>
            </a:r>
          </a:p>
        </p:txBody>
      </p:sp>
    </p:spTree>
    <p:extLst>
      <p:ext uri="{BB962C8B-B14F-4D97-AF65-F5344CB8AC3E}">
        <p14:creationId xmlns:p14="http://schemas.microsoft.com/office/powerpoint/2010/main" val="25291933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C8BD867F-548B-41F3-8D06-F45D52DBA938}" type="slidenum">
              <a:rPr lang="en-US" altLang="en-US"/>
              <a:pPr>
                <a:spcBef>
                  <a:spcPct val="0"/>
                </a:spcBef>
              </a:pPr>
              <a:t>50</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Stream : one bit at a time. These produce the same size of text, fast, low overhead, low error rate and an error only affects 1 bit</a:t>
            </a:r>
          </a:p>
          <a:p>
            <a:pPr eaLnBrk="1" hangingPunct="1"/>
            <a:r>
              <a:rPr lang="en-US" altLang="en-US" dirty="0" smtClean="0"/>
              <a:t>Block : typically 64 bits at a time and is more secure</a:t>
            </a:r>
          </a:p>
        </p:txBody>
      </p:sp>
    </p:spTree>
    <p:extLst>
      <p:ext uri="{BB962C8B-B14F-4D97-AF65-F5344CB8AC3E}">
        <p14:creationId xmlns:p14="http://schemas.microsoft.com/office/powerpoint/2010/main" val="2096873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61838DC8-7F2C-42EB-BE69-BF04A388231D}" type="slidenum">
              <a:rPr lang="en-US" altLang="en-US"/>
              <a:pPr>
                <a:spcBef>
                  <a:spcPct val="0"/>
                </a:spcBef>
              </a:pPr>
              <a:t>51</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Maybe </a:t>
            </a:r>
            <a:r>
              <a:rPr lang="en-US" altLang="en-US" b="1" u="sng" dirty="0" smtClean="0"/>
              <a:t>mention</a:t>
            </a:r>
            <a:r>
              <a:rPr lang="en-US" altLang="en-US" dirty="0" smtClean="0"/>
              <a:t> EFS (go into detail later),</a:t>
            </a:r>
            <a:r>
              <a:rPr lang="en-US" altLang="en-US" baseline="0" dirty="0" smtClean="0"/>
              <a:t> bit locker and IPV6 (</a:t>
            </a:r>
            <a:r>
              <a:rPr lang="en-US" altLang="en-US" baseline="0" dirty="0" err="1" smtClean="0"/>
              <a:t>IPSec</a:t>
            </a:r>
            <a:r>
              <a:rPr lang="en-US" altLang="en-US" baseline="0" dirty="0" smtClean="0"/>
              <a:t>) here very briefly</a:t>
            </a:r>
            <a:endParaRPr lang="en-US" altLang="en-US" dirty="0" smtClean="0"/>
          </a:p>
        </p:txBody>
      </p:sp>
    </p:spTree>
    <p:extLst>
      <p:ext uri="{BB962C8B-B14F-4D97-AF65-F5344CB8AC3E}">
        <p14:creationId xmlns:p14="http://schemas.microsoft.com/office/powerpoint/2010/main" val="730020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66534D37-4796-444F-90B3-2E2EA7B4528B}" type="slidenum">
              <a:rPr lang="en-US" altLang="en-US"/>
              <a:pPr>
                <a:spcBef>
                  <a:spcPct val="0"/>
                </a:spcBef>
              </a:pPr>
              <a:t>52</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They now have this for sound files and video as well</a:t>
            </a:r>
          </a:p>
          <a:p>
            <a:pPr eaLnBrk="1" hangingPunct="1"/>
            <a:r>
              <a:rPr lang="en-US" altLang="en-US" dirty="0" smtClean="0"/>
              <a:t>Can be used as a type of watermark too. Some printers hide dots with serial numbers and time/date stamps</a:t>
            </a:r>
          </a:p>
        </p:txBody>
      </p:sp>
    </p:spTree>
    <p:extLst>
      <p:ext uri="{BB962C8B-B14F-4D97-AF65-F5344CB8AC3E}">
        <p14:creationId xmlns:p14="http://schemas.microsoft.com/office/powerpoint/2010/main" val="22209071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24713C8D-41FC-44E8-A58C-58DA71497036}" type="slidenum">
              <a:rPr lang="en-US" altLang="en-US"/>
              <a:pPr>
                <a:spcBef>
                  <a:spcPct val="0"/>
                </a:spcBef>
              </a:pPr>
              <a:t>53</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When a different key is used with the same algorithm it produces different </a:t>
            </a:r>
            <a:r>
              <a:rPr lang="en-US" altLang="en-US" dirty="0" err="1" smtClean="0"/>
              <a:t>ciphertext</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12610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WIFI encryption can use a different key every few packets for example</a:t>
            </a:r>
            <a:endParaRPr lang="en-US" dirty="0"/>
          </a:p>
        </p:txBody>
      </p:sp>
      <p:sp>
        <p:nvSpPr>
          <p:cNvPr id="4" name="Slide Number Placeholder 3"/>
          <p:cNvSpPr>
            <a:spLocks noGrp="1"/>
          </p:cNvSpPr>
          <p:nvPr>
            <p:ph type="sldNum" sz="quarter" idx="10"/>
          </p:nvPr>
        </p:nvSpPr>
        <p:spPr/>
        <p:txBody>
          <a:bodyPr/>
          <a:lstStyle/>
          <a:p>
            <a:fld id="{10C158CD-F9BA-4A66-AAB6-9223F657A8A7}" type="slidenum">
              <a:rPr lang="en-US" altLang="en-US" smtClean="0"/>
              <a:pPr/>
              <a:t>54</a:t>
            </a:fld>
            <a:endParaRPr lang="en-US" altLang="en-US"/>
          </a:p>
        </p:txBody>
      </p:sp>
    </p:spTree>
    <p:extLst>
      <p:ext uri="{BB962C8B-B14F-4D97-AF65-F5344CB8AC3E}">
        <p14:creationId xmlns:p14="http://schemas.microsoft.com/office/powerpoint/2010/main" val="13500919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1332026F-050D-4E03-9F98-6A762C8D5F36}" type="slidenum">
              <a:rPr lang="en-US" altLang="en-US"/>
              <a:pPr>
                <a:spcBef>
                  <a:spcPct val="0"/>
                </a:spcBef>
              </a:pPr>
              <a:t>55</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Password storage</a:t>
            </a:r>
          </a:p>
          <a:p>
            <a:pPr eaLnBrk="1" hangingPunct="1"/>
            <a:r>
              <a:rPr lang="en-US" altLang="en-US" dirty="0" smtClean="0"/>
              <a:t>File integrity</a:t>
            </a:r>
          </a:p>
          <a:p>
            <a:pPr eaLnBrk="1" hangingPunct="1"/>
            <a:r>
              <a:rPr lang="en-US" altLang="en-US" dirty="0" smtClean="0"/>
              <a:t>Transfer integrity</a:t>
            </a:r>
          </a:p>
          <a:p>
            <a:pPr eaLnBrk="1" hangingPunct="1"/>
            <a:r>
              <a:rPr lang="en-US" altLang="en-US" dirty="0" smtClean="0"/>
              <a:t>In THEORY any little change will produce a different hash</a:t>
            </a:r>
          </a:p>
        </p:txBody>
      </p:sp>
    </p:spTree>
    <p:extLst>
      <p:ext uri="{BB962C8B-B14F-4D97-AF65-F5344CB8AC3E}">
        <p14:creationId xmlns:p14="http://schemas.microsoft.com/office/powerpoint/2010/main" val="194557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my notes on this. Include examples</a:t>
            </a:r>
            <a:endParaRPr lang="en-US" dirty="0"/>
          </a:p>
        </p:txBody>
      </p:sp>
      <p:sp>
        <p:nvSpPr>
          <p:cNvPr id="4" name="Slide Number Placeholder 3"/>
          <p:cNvSpPr>
            <a:spLocks noGrp="1"/>
          </p:cNvSpPr>
          <p:nvPr>
            <p:ph type="sldNum" sz="quarter" idx="10"/>
          </p:nvPr>
        </p:nvSpPr>
        <p:spPr/>
        <p:txBody>
          <a:bodyPr/>
          <a:lstStyle/>
          <a:p>
            <a:fld id="{10C158CD-F9BA-4A66-AAB6-9223F657A8A7}" type="slidenum">
              <a:rPr lang="en-US" altLang="en-US" smtClean="0"/>
              <a:pPr/>
              <a:t>5</a:t>
            </a:fld>
            <a:endParaRPr lang="en-US" altLang="en-US"/>
          </a:p>
        </p:txBody>
      </p:sp>
    </p:spTree>
    <p:extLst>
      <p:ext uri="{BB962C8B-B14F-4D97-AF65-F5344CB8AC3E}">
        <p14:creationId xmlns:p14="http://schemas.microsoft.com/office/powerpoint/2010/main" val="3021536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97A3C0FA-A2C6-48C5-80DE-8E4AD2CEECB3}" type="slidenum">
              <a:rPr lang="en-US" altLang="en-US"/>
              <a:pPr>
                <a:spcBef>
                  <a:spcPct val="0"/>
                </a:spcBef>
              </a:pPr>
              <a:t>56</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Page 33  The book has a bit about each of these could list some basics if you want</a:t>
            </a:r>
          </a:p>
          <a:p>
            <a:pPr eaLnBrk="1" hangingPunct="1"/>
            <a:r>
              <a:rPr lang="en-US" altLang="en-US" dirty="0" smtClean="0"/>
              <a:t>MD5 is no longer considered safe </a:t>
            </a:r>
          </a:p>
          <a:p>
            <a:pPr eaLnBrk="1" hangingPunct="1"/>
            <a:r>
              <a:rPr lang="en-US" altLang="en-US" dirty="0" smtClean="0"/>
              <a:t>SHA256 not safe un less salted :</a:t>
            </a:r>
          </a:p>
          <a:p>
            <a:pPr eaLnBrk="1" hangingPunct="1"/>
            <a:endParaRPr lang="en-US" altLang="en-US" dirty="0" smtClean="0"/>
          </a:p>
          <a:p>
            <a:pPr eaLnBrk="1" hangingPunct="1"/>
            <a:r>
              <a:rPr lang="en-US" dirty="0" smtClean="0">
                <a:effectLst/>
              </a:rPr>
              <a:t>A new salt is randomly generated for each password. In a typical setting, the salt and the </a:t>
            </a:r>
            <a:r>
              <a:rPr lang="en-US" sz="1200" kern="1200" dirty="0" smtClean="0">
                <a:solidFill>
                  <a:schemeClr val="tx1"/>
                </a:solidFill>
                <a:effectLst/>
                <a:latin typeface="Arial" charset="0"/>
                <a:ea typeface="+mn-ea"/>
                <a:cs typeface="+mn-cs"/>
              </a:rPr>
              <a:t>password</a:t>
            </a:r>
            <a:r>
              <a:rPr lang="en-US" dirty="0" smtClean="0">
                <a:effectLst/>
              </a:rPr>
              <a:t> </a:t>
            </a:r>
            <a:r>
              <a:rPr lang="en-US" sz="1200" kern="1200" dirty="0" smtClean="0">
                <a:solidFill>
                  <a:schemeClr val="tx1"/>
                </a:solidFill>
                <a:effectLst/>
                <a:latin typeface="Arial" charset="0"/>
                <a:ea typeface="+mn-ea"/>
                <a:cs typeface="+mn-cs"/>
              </a:rPr>
              <a:t>are concatenated and processed. The resulting output (but not the original password) is stored with the salt in a database. If you use the same salt for each password it is less effective   Maybe talk briefly about rainbow tables here</a:t>
            </a:r>
            <a:endParaRPr lang="en-US" altLang="en-US" sz="120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694616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F7FB54E7-B009-44E8-AF3E-CD6702D7AA1E}" type="slidenum">
              <a:rPr lang="en-US" altLang="en-US"/>
              <a:pPr>
                <a:spcBef>
                  <a:spcPct val="0"/>
                </a:spcBef>
              </a:pPr>
              <a:t>57</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Fast (orders of magnitude, 10,000</a:t>
            </a:r>
            <a:r>
              <a:rPr lang="en-US" altLang="en-US" baseline="0" dirty="0" smtClean="0"/>
              <a:t> some times) Why might this be important? Large files</a:t>
            </a:r>
            <a:endParaRPr lang="en-US" altLang="en-US" dirty="0" smtClean="0"/>
          </a:p>
          <a:p>
            <a:pPr eaLnBrk="1" hangingPunct="1"/>
            <a:r>
              <a:rPr lang="en-US" altLang="en-US" dirty="0" smtClean="0"/>
              <a:t>Must get key to other system</a:t>
            </a:r>
          </a:p>
          <a:p>
            <a:pPr eaLnBrk="1" hangingPunct="1"/>
            <a:r>
              <a:rPr lang="en-US" altLang="en-US" dirty="0" smtClean="0"/>
              <a:t>What if key is lost?</a:t>
            </a:r>
          </a:p>
        </p:txBody>
      </p:sp>
    </p:spTree>
    <p:extLst>
      <p:ext uri="{BB962C8B-B14F-4D97-AF65-F5344CB8AC3E}">
        <p14:creationId xmlns:p14="http://schemas.microsoft.com/office/powerpoint/2010/main" val="34912881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29BAD944-BF90-495A-8B70-64674627F4A1}" type="slidenum">
              <a:rPr lang="en-US" altLang="en-US"/>
              <a:pPr>
                <a:spcBef>
                  <a:spcPct val="0"/>
                </a:spcBef>
              </a:pPr>
              <a:t>58</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Page 35</a:t>
            </a:r>
          </a:p>
        </p:txBody>
      </p:sp>
    </p:spTree>
    <p:extLst>
      <p:ext uri="{BB962C8B-B14F-4D97-AF65-F5344CB8AC3E}">
        <p14:creationId xmlns:p14="http://schemas.microsoft.com/office/powerpoint/2010/main" val="37555839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E010F583-DDB4-4024-B768-132048E90EF9}" type="slidenum">
              <a:rPr lang="en-US" altLang="en-US"/>
              <a:pPr>
                <a:spcBef>
                  <a:spcPct val="0"/>
                </a:spcBef>
              </a:pPr>
              <a:t>59</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Explain how Only private decrypts public but</a:t>
            </a:r>
            <a:r>
              <a:rPr lang="en-US" altLang="en-US" baseline="0" dirty="0" smtClean="0"/>
              <a:t> public decrypts private. Why? Digital signature covered later.</a:t>
            </a:r>
            <a:endParaRPr lang="en-US" altLang="en-US" dirty="0" smtClean="0"/>
          </a:p>
          <a:p>
            <a:pPr eaLnBrk="1" hangingPunct="1"/>
            <a:r>
              <a:rPr lang="en-US" altLang="en-US" dirty="0" smtClean="0"/>
              <a:t>Slow</a:t>
            </a:r>
          </a:p>
          <a:p>
            <a:pPr eaLnBrk="1" hangingPunct="1"/>
            <a:r>
              <a:rPr lang="en-US" altLang="en-US" dirty="0" smtClean="0"/>
              <a:t>Often used to exchange a one time symmetrical key</a:t>
            </a:r>
          </a:p>
          <a:p>
            <a:pPr eaLnBrk="1" hangingPunct="1"/>
            <a:r>
              <a:rPr lang="en-US" altLang="en-US" dirty="0" smtClean="0"/>
              <a:t>Talk about EFS and multi users/recovery agent </a:t>
            </a:r>
          </a:p>
        </p:txBody>
      </p:sp>
    </p:spTree>
    <p:extLst>
      <p:ext uri="{BB962C8B-B14F-4D97-AF65-F5344CB8AC3E}">
        <p14:creationId xmlns:p14="http://schemas.microsoft.com/office/powerpoint/2010/main" val="3788828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357487D8-E433-485E-AB0E-C5A5E32D7A69}" type="slidenum">
              <a:rPr lang="en-US" altLang="en-US"/>
              <a:pPr>
                <a:spcBef>
                  <a:spcPct val="0"/>
                </a:spcBef>
              </a:pPr>
              <a:t>60</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Page 36</a:t>
            </a:r>
          </a:p>
        </p:txBody>
      </p:sp>
    </p:spTree>
    <p:extLst>
      <p:ext uri="{BB962C8B-B14F-4D97-AF65-F5344CB8AC3E}">
        <p14:creationId xmlns:p14="http://schemas.microsoft.com/office/powerpoint/2010/main" val="2529706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F198D36F-9769-47AF-8A96-5FDCEA0D6C95}" type="slidenum">
              <a:rPr lang="en-US" altLang="en-US"/>
              <a:pPr>
                <a:spcBef>
                  <a:spcPct val="0"/>
                </a:spcBef>
              </a:pPr>
              <a:t>61</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In band : </a:t>
            </a:r>
            <a:r>
              <a:rPr lang="en-US" altLang="en-US" dirty="0" err="1" smtClean="0"/>
              <a:t>wi</a:t>
            </a:r>
            <a:r>
              <a:rPr lang="en-US" altLang="en-US" dirty="0" smtClean="0"/>
              <a:t> fi, internet</a:t>
            </a:r>
          </a:p>
          <a:p>
            <a:pPr eaLnBrk="1" hangingPunct="1"/>
            <a:r>
              <a:rPr lang="en-US" altLang="en-US" dirty="0" smtClean="0"/>
              <a:t>Out</a:t>
            </a:r>
            <a:r>
              <a:rPr lang="en-US" altLang="en-US" baseline="0" dirty="0" smtClean="0"/>
              <a:t> of band : sent by mail or by phone, physical transfer or </a:t>
            </a:r>
            <a:r>
              <a:rPr lang="en-US" altLang="en-US" baseline="0" dirty="0" err="1" smtClean="0"/>
              <a:t>asymetrical</a:t>
            </a:r>
            <a:endParaRPr lang="en-US" altLang="en-US" dirty="0" smtClean="0"/>
          </a:p>
        </p:txBody>
      </p:sp>
    </p:spTree>
    <p:extLst>
      <p:ext uri="{BB962C8B-B14F-4D97-AF65-F5344CB8AC3E}">
        <p14:creationId xmlns:p14="http://schemas.microsoft.com/office/powerpoint/2010/main" val="23132846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072FE43D-84DD-4192-BFE3-6B8DF855F903}" type="slidenum">
              <a:rPr lang="en-US" altLang="en-US"/>
              <a:pPr>
                <a:spcBef>
                  <a:spcPct val="0"/>
                </a:spcBef>
              </a:pPr>
              <a:t>62</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Using public/private keys to verify it is you. Encrypt with private and any public can</a:t>
            </a:r>
            <a:r>
              <a:rPr lang="en-US" altLang="en-US" baseline="0" dirty="0" smtClean="0"/>
              <a:t> decrypt</a:t>
            </a:r>
          </a:p>
          <a:p>
            <a:pPr eaLnBrk="1" hangingPunct="1"/>
            <a:r>
              <a:rPr lang="en-US" altLang="en-US" baseline="0" dirty="0" smtClean="0"/>
              <a:t>Often attach an encrypted hash of message to the end. Why an encrypted hash? Encryption for identification (non-repudiation) and hash for integrity</a:t>
            </a:r>
            <a:endParaRPr lang="en-US" altLang="en-US" dirty="0" smtClean="0"/>
          </a:p>
        </p:txBody>
      </p:sp>
    </p:spTree>
    <p:extLst>
      <p:ext uri="{BB962C8B-B14F-4D97-AF65-F5344CB8AC3E}">
        <p14:creationId xmlns:p14="http://schemas.microsoft.com/office/powerpoint/2010/main" val="39258071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9067F62F-17E5-4595-8D3B-68206D92FAC4}" type="slidenum">
              <a:rPr lang="en-US" altLang="en-US"/>
              <a:pPr>
                <a:spcBef>
                  <a:spcPct val="0"/>
                </a:spcBef>
              </a:pPr>
              <a:t>63</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Page 38</a:t>
            </a:r>
          </a:p>
        </p:txBody>
      </p:sp>
    </p:spTree>
    <p:extLst>
      <p:ext uri="{BB962C8B-B14F-4D97-AF65-F5344CB8AC3E}">
        <p14:creationId xmlns:p14="http://schemas.microsoft.com/office/powerpoint/2010/main" val="26654460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 different key for each session?</a:t>
            </a:r>
          </a:p>
          <a:p>
            <a:r>
              <a:rPr lang="en-US" dirty="0" smtClean="0"/>
              <a:t>If key keeps changing, harder</a:t>
            </a:r>
            <a:r>
              <a:rPr lang="en-US" baseline="0" dirty="0" smtClean="0"/>
              <a:t> to crack</a:t>
            </a:r>
          </a:p>
          <a:p>
            <a:r>
              <a:rPr lang="en-US" baseline="0" dirty="0" smtClean="0"/>
              <a:t>The less often the asymmetrical key is used the less likely it will be cracked</a:t>
            </a:r>
          </a:p>
          <a:p>
            <a:r>
              <a:rPr lang="en-US" baseline="0" dirty="0" smtClean="0"/>
              <a:t>Faster then asymmetrical</a:t>
            </a:r>
            <a:endParaRPr lang="en-US" dirty="0"/>
          </a:p>
        </p:txBody>
      </p:sp>
      <p:sp>
        <p:nvSpPr>
          <p:cNvPr id="4" name="Slide Number Placeholder 3"/>
          <p:cNvSpPr>
            <a:spLocks noGrp="1"/>
          </p:cNvSpPr>
          <p:nvPr>
            <p:ph type="sldNum" sz="quarter" idx="10"/>
          </p:nvPr>
        </p:nvSpPr>
        <p:spPr/>
        <p:txBody>
          <a:bodyPr/>
          <a:lstStyle/>
          <a:p>
            <a:fld id="{10C158CD-F9BA-4A66-AAB6-9223F657A8A7}" type="slidenum">
              <a:rPr lang="en-US" altLang="en-US" smtClean="0"/>
              <a:pPr/>
              <a:t>64</a:t>
            </a:fld>
            <a:endParaRPr lang="en-US" altLang="en-US"/>
          </a:p>
        </p:txBody>
      </p:sp>
    </p:spTree>
    <p:extLst>
      <p:ext uri="{BB962C8B-B14F-4D97-AF65-F5344CB8AC3E}">
        <p14:creationId xmlns:p14="http://schemas.microsoft.com/office/powerpoint/2010/main" val="30901271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0B87E407-4D88-44BD-AC81-32E47535BACD}" type="slidenum">
              <a:rPr lang="en-US" altLang="en-US"/>
              <a:pPr>
                <a:spcBef>
                  <a:spcPct val="0"/>
                </a:spcBef>
              </a:pPr>
              <a:t>66</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Repeated looping hash function (may use the original over and over or the new one is the key for the next)</a:t>
            </a:r>
          </a:p>
          <a:p>
            <a:pPr eaLnBrk="1" hangingPunct="1"/>
            <a:r>
              <a:rPr lang="en-US" altLang="en-US" dirty="0" smtClean="0"/>
              <a:t>Repeated looping block cipher</a:t>
            </a:r>
          </a:p>
          <a:p>
            <a:pPr eaLnBrk="1" hangingPunct="1"/>
            <a:r>
              <a:rPr lang="en-US" altLang="en-US" dirty="0" smtClean="0"/>
              <a:t>A key schedule that breaks</a:t>
            </a:r>
            <a:r>
              <a:rPr lang="en-US" altLang="en-US" baseline="0" dirty="0" smtClean="0"/>
              <a:t> or calculates a big key into </a:t>
            </a:r>
            <a:r>
              <a:rPr lang="en-US" altLang="en-US" baseline="0" dirty="0" err="1" smtClean="0"/>
              <a:t>subkeys</a:t>
            </a:r>
            <a:r>
              <a:rPr lang="en-US" altLang="en-US" baseline="0" dirty="0" smtClean="0"/>
              <a:t> to encrypt each section of data</a:t>
            </a:r>
            <a:endParaRPr lang="en-US" altLang="en-US" dirty="0" smtClean="0"/>
          </a:p>
        </p:txBody>
      </p:sp>
    </p:spTree>
    <p:extLst>
      <p:ext uri="{BB962C8B-B14F-4D97-AF65-F5344CB8AC3E}">
        <p14:creationId xmlns:p14="http://schemas.microsoft.com/office/powerpoint/2010/main" val="162722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Mine: How likely it will happen. Likely hood</a:t>
            </a:r>
          </a:p>
          <a:p>
            <a:r>
              <a:rPr lang="en-US" dirty="0" smtClean="0"/>
              <a:t>Risk is the determining factor when looking at security</a:t>
            </a:r>
          </a:p>
          <a:p>
            <a:r>
              <a:rPr lang="en-US" baseline="0" dirty="0" smtClean="0"/>
              <a:t>See page 3 for </a:t>
            </a:r>
            <a:r>
              <a:rPr lang="en-US" baseline="0" dirty="0" smtClean="0"/>
              <a:t>example DON’T go to in depth this is covered in LO 8 </a:t>
            </a:r>
            <a:endParaRPr lang="en-US" dirty="0" smtClean="0"/>
          </a:p>
        </p:txBody>
      </p:sp>
      <p:sp>
        <p:nvSpPr>
          <p:cNvPr id="4" name="Slide Number Placeholder 3"/>
          <p:cNvSpPr>
            <a:spLocks noGrp="1"/>
          </p:cNvSpPr>
          <p:nvPr>
            <p:ph type="sldNum" sz="quarter" idx="10"/>
          </p:nvPr>
        </p:nvSpPr>
        <p:spPr/>
        <p:txBody>
          <a:bodyPr/>
          <a:lstStyle/>
          <a:p>
            <a:fld id="{10C158CD-F9BA-4A66-AAB6-9223F657A8A7}" type="slidenum">
              <a:rPr lang="en-US" altLang="en-US" smtClean="0"/>
              <a:pPr/>
              <a:t>6</a:t>
            </a:fld>
            <a:endParaRPr lang="en-US" altLang="en-US"/>
          </a:p>
        </p:txBody>
      </p:sp>
    </p:spTree>
    <p:extLst>
      <p:ext uri="{BB962C8B-B14F-4D97-AF65-F5344CB8AC3E}">
        <p14:creationId xmlns:p14="http://schemas.microsoft.com/office/powerpoint/2010/main" val="26016962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E026E71A-FDFE-4714-A7D2-E0B728B3D08E}" type="slidenum">
              <a:rPr lang="en-US" altLang="en-US"/>
              <a:pPr>
                <a:spcBef>
                  <a:spcPct val="0"/>
                </a:spcBef>
              </a:pPr>
              <a:t>67</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Lots of</a:t>
            </a:r>
            <a:r>
              <a:rPr lang="en-US" altLang="en-US" baseline="0" dirty="0" smtClean="0"/>
              <a:t> documents</a:t>
            </a:r>
          </a:p>
          <a:p>
            <a:pPr eaLnBrk="1" hangingPunct="1"/>
            <a:endParaRPr lang="en-US" altLang="en-US" dirty="0" smtClean="0"/>
          </a:p>
        </p:txBody>
      </p:sp>
    </p:spTree>
    <p:extLst>
      <p:ext uri="{BB962C8B-B14F-4D97-AF65-F5344CB8AC3E}">
        <p14:creationId xmlns:p14="http://schemas.microsoft.com/office/powerpoint/2010/main" val="13765085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11A851B3-5A7D-4400-8C98-6F0332C1A50A}" type="slidenum">
              <a:rPr lang="en-US" altLang="en-US"/>
              <a:pPr>
                <a:spcBef>
                  <a:spcPct val="0"/>
                </a:spcBef>
              </a:pPr>
              <a:t>68</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Policy statement : Outlines the plan for each component</a:t>
            </a:r>
          </a:p>
          <a:p>
            <a:pPr eaLnBrk="1" hangingPunct="1"/>
            <a:r>
              <a:rPr lang="en-US" altLang="en-US" dirty="0" smtClean="0"/>
              <a:t>Standers</a:t>
            </a:r>
            <a:r>
              <a:rPr lang="en-US" altLang="en-US" baseline="0" dirty="0" smtClean="0"/>
              <a:t> : How to measure the level of adherence</a:t>
            </a:r>
          </a:p>
          <a:p>
            <a:pPr eaLnBrk="1" hangingPunct="1"/>
            <a:r>
              <a:rPr lang="en-US" altLang="en-US" dirty="0" smtClean="0"/>
              <a:t>Guidelines : Best practice of how to meet the standard</a:t>
            </a:r>
          </a:p>
          <a:p>
            <a:pPr eaLnBrk="1" hangingPunct="1"/>
            <a:r>
              <a:rPr lang="en-US" altLang="en-US" dirty="0" smtClean="0"/>
              <a:t>Procedures : Step </a:t>
            </a:r>
            <a:r>
              <a:rPr lang="en-US" altLang="en-US" smtClean="0"/>
              <a:t>by step</a:t>
            </a:r>
            <a:endParaRPr lang="en-US" altLang="en-US" dirty="0" smtClean="0"/>
          </a:p>
        </p:txBody>
      </p:sp>
    </p:spTree>
    <p:extLst>
      <p:ext uri="{BB962C8B-B14F-4D97-AF65-F5344CB8AC3E}">
        <p14:creationId xmlns:p14="http://schemas.microsoft.com/office/powerpoint/2010/main" val="36271527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B25D9551-CFA7-4B4D-91C2-8016B515192C}" type="slidenum">
              <a:rPr lang="en-US" altLang="en-US"/>
              <a:pPr>
                <a:spcBef>
                  <a:spcPct val="0"/>
                </a:spcBef>
              </a:pPr>
              <a:t>69</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564839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A2DDAA1B-1CFD-4B4F-97B7-FE6774A76B7A}" type="slidenum">
              <a:rPr lang="en-US" altLang="en-US"/>
              <a:pPr>
                <a:spcBef>
                  <a:spcPct val="0"/>
                </a:spcBef>
              </a:pPr>
              <a:t>70</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NOT what we are talking about though</a:t>
            </a:r>
            <a:r>
              <a:rPr lang="en-US" altLang="en-US" baseline="0" dirty="0" smtClean="0"/>
              <a:t> it is often confused with it. We are talking about </a:t>
            </a:r>
            <a:r>
              <a:rPr lang="en-US" altLang="en-US" baseline="0" smtClean="0"/>
              <a:t>paper policies</a:t>
            </a:r>
            <a:endParaRPr lang="en-US" altLang="en-US" dirty="0" smtClean="0"/>
          </a:p>
        </p:txBody>
      </p:sp>
    </p:spTree>
    <p:extLst>
      <p:ext uri="{BB962C8B-B14F-4D97-AF65-F5344CB8AC3E}">
        <p14:creationId xmlns:p14="http://schemas.microsoft.com/office/powerpoint/2010/main" val="16172818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E83B37C8-4A56-4020-AB22-5FCC55FFBA61}" type="slidenum">
              <a:rPr lang="en-US" altLang="en-US"/>
              <a:pPr>
                <a:spcBef>
                  <a:spcPct val="0"/>
                </a:spcBef>
              </a:pPr>
              <a:t>71</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System architecture : setup/configuration of network and other infrastructure</a:t>
            </a:r>
          </a:p>
          <a:p>
            <a:pPr eaLnBrk="1" hangingPunct="1"/>
            <a:r>
              <a:rPr lang="en-US" altLang="en-US" dirty="0" smtClean="0"/>
              <a:t>Change documents</a:t>
            </a:r>
            <a:r>
              <a:rPr lang="en-US" altLang="en-US" baseline="0" dirty="0" smtClean="0"/>
              <a:t> : a way to keep things up to date. Need to be incorporated into system architecture once in a while</a:t>
            </a:r>
          </a:p>
          <a:p>
            <a:pPr eaLnBrk="1" hangingPunct="1"/>
            <a:r>
              <a:rPr lang="en-US" altLang="en-US" baseline="0" dirty="0" smtClean="0"/>
              <a:t>Logs : Specially security and audit logs</a:t>
            </a:r>
          </a:p>
          <a:p>
            <a:pPr eaLnBrk="1" hangingPunct="1"/>
            <a:r>
              <a:rPr lang="en-US" altLang="en-US" baseline="0" dirty="0" smtClean="0"/>
              <a:t>Inventories : </a:t>
            </a:r>
            <a:endParaRPr lang="en-US" altLang="en-US" dirty="0" smtClean="0"/>
          </a:p>
        </p:txBody>
      </p:sp>
    </p:spTree>
    <p:extLst>
      <p:ext uri="{BB962C8B-B14F-4D97-AF65-F5344CB8AC3E}">
        <p14:creationId xmlns:p14="http://schemas.microsoft.com/office/powerpoint/2010/main" val="629098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296F4143-CC2E-47BD-B279-80A714EAE6FD}" type="slidenum">
              <a:rPr lang="en-US" altLang="en-US"/>
              <a:pPr>
                <a:spcBef>
                  <a:spcPct val="0"/>
                </a:spcBef>
              </a:pPr>
              <a:t>72</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832332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C4A573AF-9490-41A7-9504-DC8AE8146638}" type="slidenum">
              <a:rPr lang="en-US" altLang="en-US"/>
              <a:pPr>
                <a:spcBef>
                  <a:spcPct val="0"/>
                </a:spcBef>
              </a:pPr>
              <a:t>73</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What about other sensitive stuff like old drives, backups,</a:t>
            </a:r>
            <a:r>
              <a:rPr lang="en-US" altLang="en-US" baseline="0" dirty="0" smtClean="0"/>
              <a:t> </a:t>
            </a:r>
            <a:r>
              <a:rPr lang="en-US" altLang="en-US" baseline="0" dirty="0" err="1" smtClean="0"/>
              <a:t>usb</a:t>
            </a:r>
            <a:r>
              <a:rPr lang="en-US" altLang="en-US" baseline="0" smtClean="0"/>
              <a:t> keys </a:t>
            </a:r>
            <a:endParaRPr lang="en-US" altLang="en-US" smtClean="0"/>
          </a:p>
        </p:txBody>
      </p:sp>
    </p:spTree>
    <p:extLst>
      <p:ext uri="{BB962C8B-B14F-4D97-AF65-F5344CB8AC3E}">
        <p14:creationId xmlns:p14="http://schemas.microsoft.com/office/powerpoint/2010/main" val="25089975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D0B3DE5D-AA2F-43F4-B4FA-C5228DC431AB}" type="slidenum">
              <a:rPr lang="en-US" altLang="en-US"/>
              <a:pPr>
                <a:spcBef>
                  <a:spcPct val="0"/>
                </a:spcBef>
              </a:pPr>
              <a:t>74</a:t>
            </a:fld>
            <a:endParaRPr lang="en-US" altLang="en-US"/>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p>
        </p:txBody>
      </p:sp>
    </p:spTree>
    <p:extLst>
      <p:ext uri="{BB962C8B-B14F-4D97-AF65-F5344CB8AC3E}">
        <p14:creationId xmlns:p14="http://schemas.microsoft.com/office/powerpoint/2010/main" val="63869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C158CD-F9BA-4A66-AAB6-9223F657A8A7}" type="slidenum">
              <a:rPr lang="en-US" altLang="en-US" smtClean="0"/>
              <a:pPr/>
              <a:t>7</a:t>
            </a:fld>
            <a:endParaRPr lang="en-US" altLang="en-US"/>
          </a:p>
        </p:txBody>
      </p:sp>
    </p:spTree>
    <p:extLst>
      <p:ext uri="{BB962C8B-B14F-4D97-AF65-F5344CB8AC3E}">
        <p14:creationId xmlns:p14="http://schemas.microsoft.com/office/powerpoint/2010/main" val="138498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CD7E511F-D21A-419C-A76D-5A7C82135951}" type="slidenum">
              <a:rPr lang="en-US" altLang="en-US"/>
              <a:pPr>
                <a:spcBef>
                  <a:spcPct val="0"/>
                </a:spcBef>
              </a:pPr>
              <a:t>8</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 weakness</a:t>
            </a:r>
          </a:p>
          <a:p>
            <a:pPr eaLnBrk="1" hangingPunct="1"/>
            <a:endParaRPr lang="en-US" altLang="en-US" dirty="0" smtClean="0"/>
          </a:p>
          <a:p>
            <a:pPr eaLnBrk="1" hangingPunct="1"/>
            <a:r>
              <a:rPr lang="en-US" altLang="en-US" dirty="0" smtClean="0"/>
              <a:t>A threat will exploit a weakness</a:t>
            </a:r>
          </a:p>
          <a:p>
            <a:pPr eaLnBrk="1" hangingPunct="1"/>
            <a:endParaRPr lang="en-US" altLang="en-US" dirty="0" smtClean="0"/>
          </a:p>
          <a:p>
            <a:pPr eaLnBrk="1" hangingPunct="1"/>
            <a:r>
              <a:rPr lang="en-US" altLang="en-US" dirty="0" smtClean="0"/>
              <a:t>Page 5 for a list</a:t>
            </a:r>
          </a:p>
        </p:txBody>
      </p:sp>
    </p:spTree>
    <p:extLst>
      <p:ext uri="{BB962C8B-B14F-4D97-AF65-F5344CB8AC3E}">
        <p14:creationId xmlns:p14="http://schemas.microsoft.com/office/powerpoint/2010/main" val="373802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spcBef>
                <a:spcPct val="30000"/>
              </a:spcBef>
              <a:defRPr sz="1200">
                <a:solidFill>
                  <a:schemeClr val="tx1"/>
                </a:solidFill>
                <a:latin typeface="Arial" charset="0"/>
              </a:defRPr>
            </a:lvl1pPr>
            <a:lvl2pPr marL="742950" indent="-285750" defTabSz="939800">
              <a:spcBef>
                <a:spcPct val="30000"/>
              </a:spcBef>
              <a:defRPr sz="1200">
                <a:solidFill>
                  <a:schemeClr val="tx1"/>
                </a:solidFill>
                <a:latin typeface="Arial" charset="0"/>
              </a:defRPr>
            </a:lvl2pPr>
            <a:lvl3pPr marL="1143000" indent="-228600" defTabSz="939800">
              <a:spcBef>
                <a:spcPct val="30000"/>
              </a:spcBef>
              <a:defRPr sz="1200">
                <a:solidFill>
                  <a:schemeClr val="tx1"/>
                </a:solidFill>
                <a:latin typeface="Arial" charset="0"/>
              </a:defRPr>
            </a:lvl3pPr>
            <a:lvl4pPr marL="1600200" indent="-228600" defTabSz="939800">
              <a:spcBef>
                <a:spcPct val="30000"/>
              </a:spcBef>
              <a:defRPr sz="1200">
                <a:solidFill>
                  <a:schemeClr val="tx1"/>
                </a:solidFill>
                <a:latin typeface="Arial" charset="0"/>
              </a:defRPr>
            </a:lvl4pPr>
            <a:lvl5pPr marL="2057400" indent="-228600" defTabSz="939800">
              <a:spcBef>
                <a:spcPct val="30000"/>
              </a:spcBef>
              <a:defRPr sz="1200">
                <a:solidFill>
                  <a:schemeClr val="tx1"/>
                </a:solidFill>
                <a:latin typeface="Arial" charset="0"/>
              </a:defRPr>
            </a:lvl5pPr>
            <a:lvl6pPr marL="2514600" indent="-228600" defTabSz="939800" eaLnBrk="0" fontAlgn="base" hangingPunct="0">
              <a:spcBef>
                <a:spcPct val="30000"/>
              </a:spcBef>
              <a:spcAft>
                <a:spcPct val="0"/>
              </a:spcAft>
              <a:defRPr sz="1200">
                <a:solidFill>
                  <a:schemeClr val="tx1"/>
                </a:solidFill>
                <a:latin typeface="Arial" charset="0"/>
              </a:defRPr>
            </a:lvl6pPr>
            <a:lvl7pPr marL="2971800" indent="-228600" defTabSz="939800" eaLnBrk="0" fontAlgn="base" hangingPunct="0">
              <a:spcBef>
                <a:spcPct val="30000"/>
              </a:spcBef>
              <a:spcAft>
                <a:spcPct val="0"/>
              </a:spcAft>
              <a:defRPr sz="1200">
                <a:solidFill>
                  <a:schemeClr val="tx1"/>
                </a:solidFill>
                <a:latin typeface="Arial" charset="0"/>
              </a:defRPr>
            </a:lvl7pPr>
            <a:lvl8pPr marL="3429000" indent="-228600" defTabSz="939800" eaLnBrk="0" fontAlgn="base" hangingPunct="0">
              <a:spcBef>
                <a:spcPct val="30000"/>
              </a:spcBef>
              <a:spcAft>
                <a:spcPct val="0"/>
              </a:spcAft>
              <a:defRPr sz="1200">
                <a:solidFill>
                  <a:schemeClr val="tx1"/>
                </a:solidFill>
                <a:latin typeface="Arial" charset="0"/>
              </a:defRPr>
            </a:lvl8pPr>
            <a:lvl9pPr marL="3886200" indent="-228600" defTabSz="939800" eaLnBrk="0" fontAlgn="base" hangingPunct="0">
              <a:spcBef>
                <a:spcPct val="30000"/>
              </a:spcBef>
              <a:spcAft>
                <a:spcPct val="0"/>
              </a:spcAft>
              <a:defRPr sz="1200">
                <a:solidFill>
                  <a:schemeClr val="tx1"/>
                </a:solidFill>
                <a:latin typeface="Arial" charset="0"/>
              </a:defRPr>
            </a:lvl9pPr>
          </a:lstStyle>
          <a:p>
            <a:pPr>
              <a:spcBef>
                <a:spcPct val="0"/>
              </a:spcBef>
            </a:pPr>
            <a:fld id="{CD7E511F-D21A-419C-A76D-5A7C82135951}" type="slidenum">
              <a:rPr lang="en-US" altLang="en-US"/>
              <a:pPr>
                <a:spcBef>
                  <a:spcPct val="0"/>
                </a:spcBef>
              </a:pPr>
              <a:t>9</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DON’T go to in depth, this is covered more in LO8 Go </a:t>
            </a:r>
            <a:r>
              <a:rPr lang="en-US" altLang="en-US" dirty="0" smtClean="0"/>
              <a:t>into Understanding</a:t>
            </a:r>
            <a:r>
              <a:rPr lang="en-US" altLang="en-US" baseline="0" dirty="0" smtClean="0"/>
              <a:t> Risk Management in my notes Page 2</a:t>
            </a:r>
          </a:p>
          <a:p>
            <a:pPr eaLnBrk="1" hangingPunct="1"/>
            <a:endParaRPr lang="en-US" altLang="en-US" baseline="0" dirty="0" smtClean="0"/>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123643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9439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b="1" i="0">
                <a:latin typeface="Calibri" pitchFamily="34" charset="0"/>
                <a:cs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342900" indent="-342900">
              <a:buClr>
                <a:srgbClr val="009DDC"/>
              </a:buClr>
              <a:buFont typeface="Wingdings" pitchFamily="2" charset="2"/>
              <a:buChar char="§"/>
              <a:defRPr sz="1600" b="1"/>
            </a:lvl1pPr>
            <a:lvl2pPr marL="742950" indent="-285750">
              <a:buClr>
                <a:srgbClr val="009DDC"/>
              </a:buClr>
              <a:buFont typeface="Wingdings" pitchFamily="2" charset="2"/>
              <a:buChar char="§"/>
              <a:defRPr sz="1400"/>
            </a:lvl2pPr>
            <a:lvl3pPr marL="1143000" indent="-228600">
              <a:buClr>
                <a:srgbClr val="009DDC"/>
              </a:buClr>
              <a:buFont typeface="Wingdings" pitchFamily="2" charset="2"/>
              <a:buChar char="§"/>
              <a:defRPr sz="1100"/>
            </a:lvl3pPr>
            <a:lvl4pPr marL="1600200" indent="-228600">
              <a:buClr>
                <a:srgbClr val="009DDC"/>
              </a:buClr>
              <a:buFont typeface="Wingdings" pitchFamily="2" charset="2"/>
              <a:buChar char="§"/>
              <a:defRPr sz="1100"/>
            </a:lvl4pPr>
            <a:lvl5pPr marL="2057400" indent="-228600">
              <a:buClr>
                <a:srgbClr val="009DDC"/>
              </a:buClr>
              <a:buFont typeface="Wingdings" pitchFamily="2" charset="2"/>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43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1613"/>
            <a:ext cx="2057400" cy="6199187"/>
          </a:xfrm>
        </p:spPr>
        <p:txBody>
          <a:bodyPr vert="eaVert"/>
          <a:lstStyle>
            <a:lvl1pPr>
              <a:defRPr sz="2400" b="1" i="0">
                <a:latin typeface="Calibri" pitchFamily="34" charset="0"/>
                <a:cs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1613"/>
            <a:ext cx="6019800" cy="6199187"/>
          </a:xfrm>
        </p:spPr>
        <p:txBody>
          <a:bodyPr vert="eaVert"/>
          <a:lstStyle>
            <a:lvl1pPr marL="342900" indent="-342900">
              <a:buClr>
                <a:srgbClr val="009DDC"/>
              </a:buClr>
              <a:buFont typeface="Wingdings" pitchFamily="2" charset="2"/>
              <a:buChar char="§"/>
              <a:defRPr sz="1600" b="1"/>
            </a:lvl1pPr>
            <a:lvl2pPr marL="742950" indent="-285750">
              <a:buClr>
                <a:srgbClr val="009DDC"/>
              </a:buClr>
              <a:buFont typeface="Wingdings" pitchFamily="2" charset="2"/>
              <a:buChar char="§"/>
              <a:defRPr sz="1400"/>
            </a:lvl2pPr>
            <a:lvl3pPr marL="1143000" indent="-228600">
              <a:buClr>
                <a:srgbClr val="009DDC"/>
              </a:buClr>
              <a:buFont typeface="Wingdings" pitchFamily="2" charset="2"/>
              <a:buChar char="§"/>
              <a:defRPr sz="1100"/>
            </a:lvl3pPr>
            <a:lvl4pPr marL="1600200" indent="-228600">
              <a:buClr>
                <a:srgbClr val="009DDC"/>
              </a:buClr>
              <a:buFont typeface="Wingdings" pitchFamily="2" charset="2"/>
              <a:buChar char="§"/>
              <a:defRPr sz="1100"/>
            </a:lvl4pPr>
            <a:lvl5pPr marL="2057400" indent="-228600">
              <a:buClr>
                <a:srgbClr val="009DDC"/>
              </a:buClr>
              <a:buFont typeface="Wingdings" pitchFamily="2" charset="2"/>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848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b="1" i="0">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09DDC"/>
              </a:buClr>
              <a:buFont typeface="Wingdings" pitchFamily="2" charset="2"/>
              <a:buChar char="§"/>
              <a:defRPr sz="1600" b="1"/>
            </a:lvl1pPr>
            <a:lvl2pPr marL="742950" indent="-285750">
              <a:buClr>
                <a:srgbClr val="009DDC"/>
              </a:buClr>
              <a:buFont typeface="Wingdings" pitchFamily="2" charset="2"/>
              <a:buChar char="§"/>
              <a:defRPr sz="1400"/>
            </a:lvl2pPr>
            <a:lvl3pPr marL="1143000" indent="-228600">
              <a:buClr>
                <a:srgbClr val="009DDC"/>
              </a:buClr>
              <a:buFont typeface="Wingdings" pitchFamily="2" charset="2"/>
              <a:buChar char="§"/>
              <a:defRPr sz="1100"/>
            </a:lvl3pPr>
            <a:lvl4pPr marL="1600200" indent="-228600">
              <a:buClr>
                <a:srgbClr val="009DDC"/>
              </a:buClr>
              <a:buFont typeface="Wingdings" pitchFamily="2" charset="2"/>
              <a:buChar char="§"/>
              <a:defRPr sz="1100"/>
            </a:lvl4pPr>
            <a:lvl5pPr marL="2057400" indent="-228600">
              <a:buClr>
                <a:srgbClr val="009DDC"/>
              </a:buClr>
              <a:buFont typeface="Wingdings" pitchFamily="2" charset="2"/>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91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632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b="1" i="0">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060450"/>
            <a:ext cx="4038600" cy="5340350"/>
          </a:xfrm>
        </p:spPr>
        <p:txBody>
          <a:bodyPr/>
          <a:lstStyle>
            <a:lvl1pPr marL="342900" indent="-342900">
              <a:buClr>
                <a:srgbClr val="009DDC"/>
              </a:buClr>
              <a:buFont typeface="Wingdings" pitchFamily="2" charset="2"/>
              <a:buChar char="§"/>
              <a:defRPr sz="1600" b="1"/>
            </a:lvl1pPr>
            <a:lvl2pPr marL="742950" indent="-285750">
              <a:buClr>
                <a:srgbClr val="009DDC"/>
              </a:buClr>
              <a:buFont typeface="Wingdings" pitchFamily="2" charset="2"/>
              <a:buChar char="§"/>
              <a:defRPr sz="1400"/>
            </a:lvl2pPr>
            <a:lvl3pPr marL="1143000" indent="-228600">
              <a:buClr>
                <a:srgbClr val="009DDC"/>
              </a:buClr>
              <a:buFont typeface="Wingdings" pitchFamily="2" charset="2"/>
              <a:buChar char="§"/>
              <a:defRPr sz="1100"/>
            </a:lvl3pPr>
            <a:lvl4pPr marL="1600200" indent="-228600">
              <a:buClr>
                <a:srgbClr val="009DDC"/>
              </a:buClr>
              <a:buFont typeface="Wingdings" pitchFamily="2" charset="2"/>
              <a:buChar char="§"/>
              <a:defRPr sz="1100"/>
            </a:lvl4pPr>
            <a:lvl5pPr marL="2057400" indent="-228600">
              <a:buClr>
                <a:srgbClr val="009DDC"/>
              </a:buClr>
              <a:buFont typeface="Wingdings" pitchFamily="2" charset="2"/>
              <a:buChar char="§"/>
              <a:defRPr sz="11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0450"/>
            <a:ext cx="4038600" cy="5340350"/>
          </a:xfrm>
        </p:spPr>
        <p:txBody>
          <a:bodyPr/>
          <a:lstStyle>
            <a:lvl1pPr marL="342900" indent="-342900">
              <a:buClr>
                <a:srgbClr val="009DDC"/>
              </a:buClr>
              <a:buFont typeface="Wingdings" pitchFamily="2" charset="2"/>
              <a:buChar char="§"/>
              <a:defRPr sz="1600" b="1"/>
            </a:lvl1pPr>
            <a:lvl2pPr marL="742950" indent="-285750">
              <a:buClr>
                <a:srgbClr val="009DDC"/>
              </a:buClr>
              <a:buFont typeface="Wingdings" pitchFamily="2" charset="2"/>
              <a:buChar char="§"/>
              <a:defRPr sz="1400"/>
            </a:lvl2pPr>
            <a:lvl3pPr marL="1143000" indent="-228600">
              <a:buClr>
                <a:srgbClr val="009DDC"/>
              </a:buClr>
              <a:buFont typeface="Wingdings" pitchFamily="2" charset="2"/>
              <a:buChar char="§"/>
              <a:defRPr sz="1100"/>
            </a:lvl3pPr>
            <a:lvl4pPr marL="1600200" indent="-228600">
              <a:buClr>
                <a:srgbClr val="009DDC"/>
              </a:buClr>
              <a:buFont typeface="Wingdings" pitchFamily="2" charset="2"/>
              <a:buChar char="§"/>
              <a:defRPr sz="1100"/>
            </a:lvl4pPr>
            <a:lvl5pPr marL="2057400" indent="-228600">
              <a:buClr>
                <a:srgbClr val="009DDC"/>
              </a:buClr>
              <a:buFont typeface="Wingdings" pitchFamily="2" charset="2"/>
              <a:buChar char="§"/>
              <a:defRPr sz="11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739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lvl1pPr>
              <a:defRPr sz="2400" b="1" i="0">
                <a:latin typeface="Calibri" pitchFamily="34" charset="0"/>
                <a:cs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342900" indent="-342900">
              <a:buClr>
                <a:srgbClr val="009DDC"/>
              </a:buClr>
              <a:buFont typeface="Wingdings" pitchFamily="2" charset="2"/>
              <a:buChar char="§"/>
              <a:defRPr sz="1600" b="1"/>
            </a:lvl1pPr>
            <a:lvl2pPr marL="742950" indent="-285750">
              <a:buClr>
                <a:srgbClr val="009DDC"/>
              </a:buClr>
              <a:buFont typeface="Wingdings" pitchFamily="2" charset="2"/>
              <a:buChar char="§"/>
              <a:defRPr sz="1400"/>
            </a:lvl2pPr>
            <a:lvl3pPr marL="1143000" indent="-228600">
              <a:buClr>
                <a:srgbClr val="009DDC"/>
              </a:buClr>
              <a:buFont typeface="Wingdings" pitchFamily="2" charset="2"/>
              <a:buChar char="§"/>
              <a:defRPr sz="1100"/>
            </a:lvl3pPr>
            <a:lvl4pPr marL="1600200" indent="-228600">
              <a:buClr>
                <a:srgbClr val="009DDC"/>
              </a:buClr>
              <a:buFont typeface="Wingdings" pitchFamily="2" charset="2"/>
              <a:buChar char="§"/>
              <a:defRPr sz="1100"/>
            </a:lvl4pPr>
            <a:lvl5pPr marL="2057400" indent="-228600">
              <a:buClr>
                <a:srgbClr val="009DDC"/>
              </a:buClr>
              <a:buFont typeface="Wingdings" pitchFamily="2" charset="2"/>
              <a:buChar char="§"/>
              <a:defRPr sz="11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342900" indent="-342900">
              <a:buClr>
                <a:srgbClr val="009DDC"/>
              </a:buClr>
              <a:buFont typeface="Wingdings" pitchFamily="2" charset="2"/>
              <a:buChar char="§"/>
              <a:defRPr sz="1600" b="1"/>
            </a:lvl1pPr>
            <a:lvl2pPr marL="742950" indent="-285750">
              <a:buClr>
                <a:srgbClr val="009DDC"/>
              </a:buClr>
              <a:buFont typeface="Wingdings" pitchFamily="2" charset="2"/>
              <a:buChar char="§"/>
              <a:defRPr sz="1400"/>
            </a:lvl2pPr>
            <a:lvl3pPr marL="1143000" indent="-228600">
              <a:buClr>
                <a:srgbClr val="009DDC"/>
              </a:buClr>
              <a:buFont typeface="Wingdings" pitchFamily="2" charset="2"/>
              <a:buChar char="§"/>
              <a:defRPr sz="1100"/>
            </a:lvl3pPr>
            <a:lvl4pPr marL="1600200" indent="-228600">
              <a:buClr>
                <a:srgbClr val="009DDC"/>
              </a:buClr>
              <a:buFont typeface="Wingdings" pitchFamily="2" charset="2"/>
              <a:buChar char="§"/>
              <a:defRPr sz="1100"/>
            </a:lvl4pPr>
            <a:lvl5pPr marL="2057400" indent="-228600">
              <a:buClr>
                <a:srgbClr val="009DDC"/>
              </a:buClr>
              <a:buFont typeface="Wingdings" pitchFamily="2" charset="2"/>
              <a:buChar char="§"/>
              <a:defRPr sz="11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392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b="1" i="0">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5278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68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098550"/>
          </a:xfrm>
        </p:spPr>
        <p:txBody>
          <a:bodyPr anchor="b"/>
          <a:lstStyle>
            <a:lvl1pPr algn="l">
              <a:defRPr sz="2400" b="1" i="0">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marL="342900" indent="-342900">
              <a:buClr>
                <a:srgbClr val="009DDC"/>
              </a:buClr>
              <a:buFont typeface="Wingdings" pitchFamily="2" charset="2"/>
              <a:buChar char="§"/>
              <a:defRPr sz="1600" b="1"/>
            </a:lvl1pPr>
            <a:lvl2pPr marL="742950" indent="-285750">
              <a:buClr>
                <a:srgbClr val="009DDC"/>
              </a:buClr>
              <a:buFont typeface="Wingdings" pitchFamily="2" charset="2"/>
              <a:buChar char="§"/>
              <a:defRPr sz="1400"/>
            </a:lvl2pPr>
            <a:lvl3pPr marL="1143000" indent="-228600">
              <a:buClr>
                <a:srgbClr val="009DDC"/>
              </a:buClr>
              <a:buFont typeface="Wingdings" pitchFamily="2" charset="2"/>
              <a:buChar char="§"/>
              <a:defRPr sz="1100"/>
            </a:lvl3pPr>
            <a:lvl4pPr marL="1600200" indent="-228600">
              <a:buClr>
                <a:srgbClr val="009DDC"/>
              </a:buClr>
              <a:buFont typeface="Wingdings" pitchFamily="2" charset="2"/>
              <a:buChar char="§"/>
              <a:defRPr sz="1100"/>
            </a:lvl4pPr>
            <a:lvl5pPr marL="2057400" indent="-228600">
              <a:buClr>
                <a:srgbClr val="009DDC"/>
              </a:buClr>
              <a:buFont typeface="Wingdings" pitchFamily="2" charset="2"/>
              <a:buChar char="§"/>
              <a:defRPr sz="11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8534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1634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060450"/>
            <a:ext cx="8229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2"/>
          <p:cNvSpPr>
            <a:spLocks noGrp="1" noChangeArrowheads="1"/>
          </p:cNvSpPr>
          <p:nvPr>
            <p:ph type="title"/>
          </p:nvPr>
        </p:nvSpPr>
        <p:spPr bwMode="auto">
          <a:xfrm>
            <a:off x="457200" y="201613"/>
            <a:ext cx="68532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13"/>
          <p:cNvSpPr>
            <a:spLocks noChangeArrowheads="1"/>
          </p:cNvSpPr>
          <p:nvPr/>
        </p:nvSpPr>
        <p:spPr bwMode="white">
          <a:xfrm>
            <a:off x="8178800" y="6551613"/>
            <a:ext cx="9652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895" tIns="41272" rIns="88895" bIns="41272">
            <a:spAutoFit/>
          </a:bodyPr>
          <a:lstStyle>
            <a:lvl1pPr>
              <a:tabLst>
                <a:tab pos="857250" algn="r"/>
              </a:tabLst>
              <a:defRPr sz="2400">
                <a:solidFill>
                  <a:schemeClr val="tx1"/>
                </a:solidFill>
                <a:latin typeface="Arial" charset="0"/>
              </a:defRPr>
            </a:lvl1pPr>
            <a:lvl2pPr marL="742950" indent="-285750">
              <a:tabLst>
                <a:tab pos="857250" algn="r"/>
              </a:tabLst>
              <a:defRPr sz="2400">
                <a:solidFill>
                  <a:schemeClr val="tx1"/>
                </a:solidFill>
                <a:latin typeface="Arial" charset="0"/>
              </a:defRPr>
            </a:lvl2pPr>
            <a:lvl3pPr marL="1143000" indent="-228600">
              <a:tabLst>
                <a:tab pos="857250" algn="r"/>
              </a:tabLst>
              <a:defRPr sz="2400">
                <a:solidFill>
                  <a:schemeClr val="tx1"/>
                </a:solidFill>
                <a:latin typeface="Arial" charset="0"/>
              </a:defRPr>
            </a:lvl3pPr>
            <a:lvl4pPr marL="1600200" indent="-228600">
              <a:tabLst>
                <a:tab pos="857250" algn="r"/>
              </a:tabLst>
              <a:defRPr sz="2400">
                <a:solidFill>
                  <a:schemeClr val="tx1"/>
                </a:solidFill>
                <a:latin typeface="Arial" charset="0"/>
              </a:defRPr>
            </a:lvl4pPr>
            <a:lvl5pPr marL="2057400" indent="-228600">
              <a:tabLst>
                <a:tab pos="857250" algn="r"/>
              </a:tabLst>
              <a:defRPr sz="2400">
                <a:solidFill>
                  <a:schemeClr val="tx1"/>
                </a:solidFill>
                <a:latin typeface="Arial" charset="0"/>
              </a:defRPr>
            </a:lvl5pPr>
            <a:lvl6pPr marL="2514600" indent="-228600" eaLnBrk="0" fontAlgn="base" hangingPunct="0">
              <a:spcBef>
                <a:spcPct val="0"/>
              </a:spcBef>
              <a:spcAft>
                <a:spcPct val="0"/>
              </a:spcAft>
              <a:tabLst>
                <a:tab pos="857250" algn="r"/>
              </a:tabLst>
              <a:defRPr sz="2400">
                <a:solidFill>
                  <a:schemeClr val="tx1"/>
                </a:solidFill>
                <a:latin typeface="Arial" charset="0"/>
              </a:defRPr>
            </a:lvl6pPr>
            <a:lvl7pPr marL="2971800" indent="-228600" eaLnBrk="0" fontAlgn="base" hangingPunct="0">
              <a:spcBef>
                <a:spcPct val="0"/>
              </a:spcBef>
              <a:spcAft>
                <a:spcPct val="0"/>
              </a:spcAft>
              <a:tabLst>
                <a:tab pos="857250" algn="r"/>
              </a:tabLst>
              <a:defRPr sz="2400">
                <a:solidFill>
                  <a:schemeClr val="tx1"/>
                </a:solidFill>
                <a:latin typeface="Arial" charset="0"/>
              </a:defRPr>
            </a:lvl7pPr>
            <a:lvl8pPr marL="3429000" indent="-228600" eaLnBrk="0" fontAlgn="base" hangingPunct="0">
              <a:spcBef>
                <a:spcPct val="0"/>
              </a:spcBef>
              <a:spcAft>
                <a:spcPct val="0"/>
              </a:spcAft>
              <a:tabLst>
                <a:tab pos="857250" algn="r"/>
              </a:tabLst>
              <a:defRPr sz="2400">
                <a:solidFill>
                  <a:schemeClr val="tx1"/>
                </a:solidFill>
                <a:latin typeface="Arial" charset="0"/>
              </a:defRPr>
            </a:lvl8pPr>
            <a:lvl9pPr marL="3886200" indent="-228600" eaLnBrk="0" fontAlgn="base" hangingPunct="0">
              <a:spcBef>
                <a:spcPct val="0"/>
              </a:spcBef>
              <a:spcAft>
                <a:spcPct val="0"/>
              </a:spcAft>
              <a:tabLst>
                <a:tab pos="857250" algn="r"/>
              </a:tabLst>
              <a:defRPr sz="2400">
                <a:solidFill>
                  <a:schemeClr val="tx1"/>
                </a:solidFill>
                <a:latin typeface="Arial" charset="0"/>
              </a:defRPr>
            </a:lvl9pPr>
          </a:lstStyle>
          <a:p>
            <a:pPr algn="ctr">
              <a:spcBef>
                <a:spcPct val="50000"/>
              </a:spcBef>
            </a:pPr>
            <a:r>
              <a:rPr lang="en-US" altLang="en-US" sz="800">
                <a:solidFill>
                  <a:srgbClr val="C4C4C4"/>
                </a:solidFill>
              </a:rPr>
              <a:t>OV 1 - </a:t>
            </a:r>
            <a:fld id="{89B972FF-553C-4523-8F17-196DF812F335}" type="slidenum">
              <a:rPr lang="en-US" altLang="en-US" sz="800">
                <a:solidFill>
                  <a:srgbClr val="C4C4C4"/>
                </a:solidFill>
              </a:rPr>
              <a:pPr algn="ctr">
                <a:spcBef>
                  <a:spcPct val="50000"/>
                </a:spcBef>
              </a:pPr>
              <a:t>‹#›</a:t>
            </a:fld>
            <a:endParaRPr lang="en-US" altLang="en-US" sz="800">
              <a:solidFill>
                <a:srgbClr val="C4C4C4"/>
              </a:solidFill>
            </a:endParaRPr>
          </a:p>
        </p:txBody>
      </p:sp>
      <p:sp>
        <p:nvSpPr>
          <p:cNvPr id="1029" name="Rectangle 14"/>
          <p:cNvSpPr>
            <a:spLocks noChangeArrowheads="1"/>
          </p:cNvSpPr>
          <p:nvPr/>
        </p:nvSpPr>
        <p:spPr bwMode="auto">
          <a:xfrm>
            <a:off x="-19050" y="6551613"/>
            <a:ext cx="375285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2" tIns="44447" rIns="90482" bIns="44447">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defRPr/>
            </a:pPr>
            <a:r>
              <a:rPr lang="en-US" altLang="en-US" sz="1000" dirty="0" smtClean="0">
                <a:solidFill>
                  <a:srgbClr val="D9D9D9"/>
                </a:solidFill>
              </a:rPr>
              <a:t>Copyright © 2014 </a:t>
            </a:r>
            <a:r>
              <a:rPr lang="en-US" altLang="en-US" sz="1000" b="1" dirty="0" smtClean="0">
                <a:solidFill>
                  <a:srgbClr val="D9D9D9"/>
                </a:solidFill>
              </a:rPr>
              <a:t>Logical Operations, Inc</a:t>
            </a:r>
            <a:r>
              <a:rPr lang="en-US" altLang="en-US" sz="1000" dirty="0" smtClean="0">
                <a:solidFill>
                  <a:srgbClr val="D9D9D9"/>
                </a:solidFill>
              </a:rPr>
              <a:t>. All rights reserved.</a:t>
            </a:r>
          </a:p>
        </p:txBody>
      </p:sp>
      <p:pic>
        <p:nvPicPr>
          <p:cNvPr id="1030" name="Picture 23"/>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019800" y="2667000"/>
            <a:ext cx="1676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7938"/>
            <a:ext cx="9144000" cy="93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sz="2200" i="1">
          <a:solidFill>
            <a:schemeClr val="bg1"/>
          </a:solidFill>
          <a:latin typeface="+mj-lt"/>
          <a:ea typeface="+mj-ea"/>
          <a:cs typeface="+mj-cs"/>
        </a:defRPr>
      </a:lvl1pPr>
      <a:lvl2pPr algn="l" rtl="0" eaLnBrk="0" fontAlgn="base" hangingPunct="0">
        <a:spcBef>
          <a:spcPct val="0"/>
        </a:spcBef>
        <a:spcAft>
          <a:spcPct val="0"/>
        </a:spcAft>
        <a:defRPr sz="2200" i="1">
          <a:solidFill>
            <a:schemeClr val="bg1"/>
          </a:solidFill>
          <a:latin typeface="Arial Black" pitchFamily="34" charset="0"/>
        </a:defRPr>
      </a:lvl2pPr>
      <a:lvl3pPr algn="l" rtl="0" eaLnBrk="0" fontAlgn="base" hangingPunct="0">
        <a:spcBef>
          <a:spcPct val="0"/>
        </a:spcBef>
        <a:spcAft>
          <a:spcPct val="0"/>
        </a:spcAft>
        <a:defRPr sz="2200" i="1">
          <a:solidFill>
            <a:schemeClr val="bg1"/>
          </a:solidFill>
          <a:latin typeface="Arial Black" pitchFamily="34" charset="0"/>
        </a:defRPr>
      </a:lvl3pPr>
      <a:lvl4pPr algn="l" rtl="0" eaLnBrk="0" fontAlgn="base" hangingPunct="0">
        <a:spcBef>
          <a:spcPct val="0"/>
        </a:spcBef>
        <a:spcAft>
          <a:spcPct val="0"/>
        </a:spcAft>
        <a:defRPr sz="2200" i="1">
          <a:solidFill>
            <a:schemeClr val="bg1"/>
          </a:solidFill>
          <a:latin typeface="Arial Black" pitchFamily="34" charset="0"/>
        </a:defRPr>
      </a:lvl4pPr>
      <a:lvl5pPr algn="l" rtl="0" eaLnBrk="0" fontAlgn="base" hangingPunct="0">
        <a:spcBef>
          <a:spcPct val="0"/>
        </a:spcBef>
        <a:spcAft>
          <a:spcPct val="0"/>
        </a:spcAft>
        <a:defRPr sz="2200" i="1">
          <a:solidFill>
            <a:schemeClr val="bg1"/>
          </a:solidFill>
          <a:latin typeface="Arial Black" pitchFamily="34" charset="0"/>
        </a:defRPr>
      </a:lvl5pPr>
      <a:lvl6pPr marL="457200" algn="l" rtl="0" fontAlgn="base">
        <a:spcBef>
          <a:spcPct val="0"/>
        </a:spcBef>
        <a:spcAft>
          <a:spcPct val="0"/>
        </a:spcAft>
        <a:defRPr sz="2200" i="1">
          <a:solidFill>
            <a:schemeClr val="bg1"/>
          </a:solidFill>
          <a:latin typeface="Arial Black" pitchFamily="34" charset="0"/>
        </a:defRPr>
      </a:lvl6pPr>
      <a:lvl7pPr marL="914400" algn="l" rtl="0" fontAlgn="base">
        <a:spcBef>
          <a:spcPct val="0"/>
        </a:spcBef>
        <a:spcAft>
          <a:spcPct val="0"/>
        </a:spcAft>
        <a:defRPr sz="2200" i="1">
          <a:solidFill>
            <a:schemeClr val="bg1"/>
          </a:solidFill>
          <a:latin typeface="Arial Black" pitchFamily="34" charset="0"/>
        </a:defRPr>
      </a:lvl7pPr>
      <a:lvl8pPr marL="1371600" algn="l" rtl="0" fontAlgn="base">
        <a:spcBef>
          <a:spcPct val="0"/>
        </a:spcBef>
        <a:spcAft>
          <a:spcPct val="0"/>
        </a:spcAft>
        <a:defRPr sz="2200" i="1">
          <a:solidFill>
            <a:schemeClr val="bg1"/>
          </a:solidFill>
          <a:latin typeface="Arial Black" pitchFamily="34" charset="0"/>
        </a:defRPr>
      </a:lvl8pPr>
      <a:lvl9pPr marL="1828800" algn="l" rtl="0" fontAlgn="base">
        <a:spcBef>
          <a:spcPct val="0"/>
        </a:spcBef>
        <a:spcAft>
          <a:spcPct val="0"/>
        </a:spcAft>
        <a:defRPr sz="2200" i="1">
          <a:solidFill>
            <a:schemeClr val="bg1"/>
          </a:solidFill>
          <a:latin typeface="Arial Black" pitchFamily="34" charset="0"/>
        </a:defRPr>
      </a:lvl9pPr>
    </p:titleStyle>
    <p:bodyStyle>
      <a:lvl1pPr marL="342900" indent="-342900" algn="l" rtl="0" eaLnBrk="0" fontAlgn="base" hangingPunct="0">
        <a:spcBef>
          <a:spcPct val="20000"/>
        </a:spcBef>
        <a:spcAft>
          <a:spcPct val="0"/>
        </a:spcAft>
        <a:buClr>
          <a:srgbClr val="009DDC"/>
        </a:buClr>
        <a:buFont typeface="Wingdings" pitchFamily="2" charset="2"/>
        <a:buChar char="§"/>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9DDC"/>
        </a:buClr>
        <a:buFont typeface="Wingdings" pitchFamily="2" charset="2"/>
        <a:buChar char="§"/>
        <a:defRPr sz="1400">
          <a:solidFill>
            <a:schemeClr val="tx1"/>
          </a:solidFill>
          <a:latin typeface="+mn-lt"/>
        </a:defRPr>
      </a:lvl2pPr>
      <a:lvl3pPr marL="1143000" indent="-228600" algn="l" rtl="0" eaLnBrk="0" fontAlgn="base" hangingPunct="0">
        <a:spcBef>
          <a:spcPct val="20000"/>
        </a:spcBef>
        <a:spcAft>
          <a:spcPct val="0"/>
        </a:spcAft>
        <a:buClr>
          <a:srgbClr val="009DDC"/>
        </a:buClr>
        <a:buFont typeface="Wingdings" pitchFamily="2" charset="2"/>
        <a:buChar char="§"/>
        <a:defRPr sz="1100">
          <a:solidFill>
            <a:schemeClr val="tx1"/>
          </a:solidFill>
          <a:latin typeface="+mn-lt"/>
        </a:defRPr>
      </a:lvl3pPr>
      <a:lvl4pPr marL="1600200" indent="-228600" algn="l" rtl="0" eaLnBrk="0" fontAlgn="base" hangingPunct="0">
        <a:spcBef>
          <a:spcPct val="20000"/>
        </a:spcBef>
        <a:spcAft>
          <a:spcPct val="0"/>
        </a:spcAft>
        <a:buClr>
          <a:srgbClr val="009DDC"/>
        </a:buClr>
        <a:buFont typeface="Wingdings" pitchFamily="2" charset="2"/>
        <a:buChar char="§"/>
        <a:defRPr sz="1100">
          <a:solidFill>
            <a:schemeClr val="tx1"/>
          </a:solidFill>
          <a:latin typeface="+mn-lt"/>
        </a:defRPr>
      </a:lvl4pPr>
      <a:lvl5pPr marL="2057400" indent="-228600" algn="l" rtl="0" eaLnBrk="0" fontAlgn="base" hangingPunct="0">
        <a:spcBef>
          <a:spcPct val="20000"/>
        </a:spcBef>
        <a:spcAft>
          <a:spcPct val="0"/>
        </a:spcAft>
        <a:buClr>
          <a:srgbClr val="009DDC"/>
        </a:buClr>
        <a:buFont typeface="Wingdings" pitchFamily="2" charset="2"/>
        <a:buChar char="§"/>
        <a:defRPr sz="1100">
          <a:solidFill>
            <a:schemeClr val="tx1"/>
          </a:solidFill>
          <a:latin typeface="+mn-lt"/>
        </a:defRPr>
      </a:lvl5pPr>
      <a:lvl6pPr marL="2514600" indent="-228600" algn="l" rtl="0" fontAlgn="base">
        <a:spcBef>
          <a:spcPct val="20000"/>
        </a:spcBef>
        <a:spcAft>
          <a:spcPct val="0"/>
        </a:spcAft>
        <a:buClr>
          <a:srgbClr val="FF9900"/>
        </a:buClr>
        <a:buChar char="»"/>
        <a:defRPr sz="1400">
          <a:solidFill>
            <a:schemeClr val="tx1"/>
          </a:solidFill>
          <a:latin typeface="+mn-lt"/>
        </a:defRPr>
      </a:lvl6pPr>
      <a:lvl7pPr marL="2971800" indent="-228600" algn="l" rtl="0" fontAlgn="base">
        <a:spcBef>
          <a:spcPct val="20000"/>
        </a:spcBef>
        <a:spcAft>
          <a:spcPct val="0"/>
        </a:spcAft>
        <a:buClr>
          <a:srgbClr val="FF9900"/>
        </a:buClr>
        <a:buChar char="»"/>
        <a:defRPr sz="1400">
          <a:solidFill>
            <a:schemeClr val="tx1"/>
          </a:solidFill>
          <a:latin typeface="+mn-lt"/>
        </a:defRPr>
      </a:lvl7pPr>
      <a:lvl8pPr marL="3429000" indent="-228600" algn="l" rtl="0" fontAlgn="base">
        <a:spcBef>
          <a:spcPct val="20000"/>
        </a:spcBef>
        <a:spcAft>
          <a:spcPct val="0"/>
        </a:spcAft>
        <a:buClr>
          <a:srgbClr val="FF9900"/>
        </a:buClr>
        <a:buChar char="»"/>
        <a:defRPr sz="1400">
          <a:solidFill>
            <a:schemeClr val="tx1"/>
          </a:solidFill>
          <a:latin typeface="+mn-lt"/>
        </a:defRPr>
      </a:lvl8pPr>
      <a:lvl9pPr marL="3886200" indent="-228600" algn="l" rtl="0" fontAlgn="base">
        <a:spcBef>
          <a:spcPct val="20000"/>
        </a:spcBef>
        <a:spcAft>
          <a:spcPct val="0"/>
        </a:spcAft>
        <a:buClr>
          <a:srgbClr val="FF990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8.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47.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0.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47.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54.png"/><Relationship Id="rId4" Type="http://schemas.openxmlformats.org/officeDocument/2006/relationships/image" Target="../media/image11.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19.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3.png"/><Relationship Id="rId7"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48.png"/><Relationship Id="rId9"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8.png"/><Relationship Id="rId5" Type="http://schemas.openxmlformats.org/officeDocument/2006/relationships/image" Target="../media/image12.png"/><Relationship Id="rId10" Type="http://schemas.openxmlformats.org/officeDocument/2006/relationships/image" Target="../media/image67.png"/><Relationship Id="rId4" Type="http://schemas.openxmlformats.org/officeDocument/2006/relationships/image" Target="../media/image11.png"/><Relationship Id="rId9"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8.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71.png"/><Relationship Id="rId7"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8.png"/><Relationship Id="rId5" Type="http://schemas.openxmlformats.org/officeDocument/2006/relationships/image" Target="../media/image48.png"/><Relationship Id="rId10" Type="http://schemas.openxmlformats.org/officeDocument/2006/relationships/image" Target="../media/image74.png"/><Relationship Id="rId4" Type="http://schemas.openxmlformats.org/officeDocument/2006/relationships/image" Target="../media/image24.png"/><Relationship Id="rId9" Type="http://schemas.openxmlformats.org/officeDocument/2006/relationships/image" Target="../media/image61.png"/></Relationships>
</file>

<file path=ppt/slides/_rels/slide4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75.png"/><Relationship Id="rId7"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48.png"/></Relationships>
</file>

<file path=ppt/slides/_rels/slide4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64.png"/><Relationship Id="rId7"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48.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73.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81.png"/><Relationship Id="rId4" Type="http://schemas.openxmlformats.org/officeDocument/2006/relationships/image" Target="../media/image80.png"/></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19.png"/><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3.jpeg"/></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19.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2.png"/></Relationships>
</file>

<file path=ppt/slides/_rels/slide5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2.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86.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7.png"/><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89.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8.png"/><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2.png"/></Relationships>
</file>

<file path=ppt/slides/_rels/slide6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50.png"/><Relationship Id="rId4" Type="http://schemas.openxmlformats.org/officeDocument/2006/relationships/image" Target="../media/image8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6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6.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3.png"/><Relationship Id="rId7"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4.png"/><Relationship Id="rId5" Type="http://schemas.openxmlformats.org/officeDocument/2006/relationships/image" Target="../media/image26.png"/><Relationship Id="rId10" Type="http://schemas.openxmlformats.org/officeDocument/2006/relationships/image" Target="../media/image12.png"/><Relationship Id="rId4" Type="http://schemas.openxmlformats.org/officeDocument/2006/relationships/image" Target="../media/image48.png"/><Relationship Id="rId9" Type="http://schemas.openxmlformats.org/officeDocument/2006/relationships/image" Target="../media/image63.png"/></Relationships>
</file>

<file path=ppt/slides/_rels/slide7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94.png"/><Relationship Id="rId4" Type="http://schemas.openxmlformats.org/officeDocument/2006/relationships/image" Target="../media/image93.png"/></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CSEC 280</a:t>
            </a:r>
            <a:endParaRPr lang="en-US" dirty="0"/>
          </a:p>
        </p:txBody>
      </p:sp>
      <p:sp>
        <p:nvSpPr>
          <p:cNvPr id="3" name="Content Placeholder 2"/>
          <p:cNvSpPr>
            <a:spLocks noGrp="1"/>
          </p:cNvSpPr>
          <p:nvPr>
            <p:ph idx="1"/>
          </p:nvPr>
        </p:nvSpPr>
        <p:spPr/>
        <p:txBody>
          <a:bodyPr/>
          <a:lstStyle/>
          <a:p>
            <a:r>
              <a:rPr lang="en-US" dirty="0" smtClean="0"/>
              <a:t>What is the purpose of this course?</a:t>
            </a:r>
          </a:p>
          <a:p>
            <a:r>
              <a:rPr lang="en-US" dirty="0" smtClean="0"/>
              <a:t>Basic security approach is defense in depth</a:t>
            </a:r>
            <a:endParaRPr lang="en-US" dirty="0"/>
          </a:p>
        </p:txBody>
      </p:sp>
    </p:spTree>
    <p:extLst>
      <p:ext uri="{BB962C8B-B14F-4D97-AF65-F5344CB8AC3E}">
        <p14:creationId xmlns:p14="http://schemas.microsoft.com/office/powerpoint/2010/main" val="44654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ea typeface="Calibri" pitchFamily="34" charset="0"/>
              </a:rPr>
              <a:t>Intrusions</a:t>
            </a:r>
          </a:p>
        </p:txBody>
      </p:sp>
      <p:pic>
        <p:nvPicPr>
          <p:cNvPr id="15363" name="Picture 4" descr="D:\content\093022\backdo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38" y="3173413"/>
            <a:ext cx="66992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4" name="Group 2"/>
          <p:cNvGrpSpPr>
            <a:grpSpLocks/>
          </p:cNvGrpSpPr>
          <p:nvPr/>
        </p:nvGrpSpPr>
        <p:grpSpPr bwMode="auto">
          <a:xfrm>
            <a:off x="1538288" y="3198813"/>
            <a:ext cx="1674812" cy="1285875"/>
            <a:chOff x="1029758" y="3178174"/>
            <a:chExt cx="1675341" cy="1285875"/>
          </a:xfrm>
        </p:grpSpPr>
        <p:sp>
          <p:nvSpPr>
            <p:cNvPr id="15382"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5383" name="Picture 18" descr="D:\content\093022\attac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5" name="Picture 15" descr="L:\ContentDev\IconLibraries\new_icons\unl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800" y="4008438"/>
            <a:ext cx="3333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50038" y="2830513"/>
            <a:ext cx="33813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Line 11"/>
          <p:cNvSpPr>
            <a:spLocks noChangeShapeType="1"/>
          </p:cNvSpPr>
          <p:nvPr/>
        </p:nvSpPr>
        <p:spPr bwMode="auto">
          <a:xfrm>
            <a:off x="6553200" y="4310063"/>
            <a:ext cx="512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8" name="Line 11"/>
          <p:cNvSpPr>
            <a:spLocks noChangeShapeType="1"/>
          </p:cNvSpPr>
          <p:nvPr/>
        </p:nvSpPr>
        <p:spPr bwMode="auto">
          <a:xfrm flipH="1" flipV="1">
            <a:off x="7137400" y="3436938"/>
            <a:ext cx="220663" cy="3143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9" name="Line 11"/>
          <p:cNvSpPr>
            <a:spLocks noChangeShapeType="1"/>
          </p:cNvSpPr>
          <p:nvPr/>
        </p:nvSpPr>
        <p:spPr bwMode="auto">
          <a:xfrm flipV="1">
            <a:off x="6273800" y="3429000"/>
            <a:ext cx="220663" cy="3127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Rectangle 15"/>
          <p:cNvSpPr>
            <a:spLocks noChangeArrowheads="1"/>
          </p:cNvSpPr>
          <p:nvPr/>
        </p:nvSpPr>
        <p:spPr bwMode="auto">
          <a:xfrm>
            <a:off x="5951538" y="2636838"/>
            <a:ext cx="1693862" cy="2189162"/>
          </a:xfrm>
          <a:prstGeom prst="rect">
            <a:avLst/>
          </a:prstGeom>
          <a:noFill/>
          <a:ln w="19050" algn="ctr">
            <a:solidFill>
              <a:schemeClr val="bg1">
                <a:lumMod val="75000"/>
              </a:schemeClr>
            </a:solidFill>
            <a:round/>
            <a:headEnd/>
            <a:tailEnd/>
          </a:ln>
          <a:effectLst/>
          <a:extLst/>
        </p:spPr>
        <p:txBody>
          <a:bodyPr/>
          <a:lstStyle/>
          <a:p>
            <a:pPr>
              <a:defRPr/>
            </a:pPr>
            <a:endParaRPr lang="en-US"/>
          </a:p>
        </p:txBody>
      </p:sp>
      <p:pic>
        <p:nvPicPr>
          <p:cNvPr id="15371" name="Picture 5" descr="L:\ContentDev\IconLibraries\new_icons\loc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70775" y="2409825"/>
            <a:ext cx="2682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2" name="Group 1"/>
          <p:cNvGrpSpPr>
            <a:grpSpLocks/>
          </p:cNvGrpSpPr>
          <p:nvPr/>
        </p:nvGrpSpPr>
        <p:grpSpPr bwMode="auto">
          <a:xfrm>
            <a:off x="4391025" y="3198813"/>
            <a:ext cx="1674813" cy="1285875"/>
            <a:chOff x="3883024" y="3220508"/>
            <a:chExt cx="1675341" cy="1285875"/>
          </a:xfrm>
        </p:grpSpPr>
        <p:sp>
          <p:nvSpPr>
            <p:cNvPr id="15380" name="Line 11"/>
            <p:cNvSpPr>
              <a:spLocks noChangeShapeType="1"/>
            </p:cNvSpPr>
            <p:nvPr/>
          </p:nvSpPr>
          <p:spPr bwMode="auto">
            <a:xfrm>
              <a:off x="4339165" y="3996268"/>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5381" name="Picture 18" descr="D:\content\093022\attac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024" y="3220508"/>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73" name="Picture 5" descr="L:\ContentDev\IconLibraries\new_icons\loc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7050" y="3273425"/>
            <a:ext cx="2222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4" name="Group 5"/>
          <p:cNvGrpSpPr>
            <a:grpSpLocks/>
          </p:cNvGrpSpPr>
          <p:nvPr/>
        </p:nvGrpSpPr>
        <p:grpSpPr bwMode="auto">
          <a:xfrm>
            <a:off x="7107238" y="3841750"/>
            <a:ext cx="449262" cy="760413"/>
            <a:chOff x="6582834" y="3829050"/>
            <a:chExt cx="448075" cy="759883"/>
          </a:xfrm>
        </p:grpSpPr>
        <p:pic>
          <p:nvPicPr>
            <p:cNvPr id="15378"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82834" y="3829050"/>
              <a:ext cx="337901" cy="75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5" descr="L:\ContentDev\IconLibraries\new_icons\loc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9850" y="4271889"/>
              <a:ext cx="221059" cy="31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5" name="Group 17"/>
          <p:cNvGrpSpPr>
            <a:grpSpLocks/>
          </p:cNvGrpSpPr>
          <p:nvPr/>
        </p:nvGrpSpPr>
        <p:grpSpPr bwMode="auto">
          <a:xfrm>
            <a:off x="6192838" y="3841750"/>
            <a:ext cx="449262" cy="760413"/>
            <a:chOff x="5668433" y="3939118"/>
            <a:chExt cx="448075" cy="759883"/>
          </a:xfrm>
        </p:grpSpPr>
        <p:pic>
          <p:nvPicPr>
            <p:cNvPr id="15376"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68433" y="3939118"/>
              <a:ext cx="337901" cy="75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5" descr="L:\ContentDev\IconLibraries\new_icons\loc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5449" y="4381957"/>
              <a:ext cx="221059" cy="31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p:cNvSpPr txBox="1"/>
          <p:nvPr/>
        </p:nvSpPr>
        <p:spPr>
          <a:xfrm>
            <a:off x="457200" y="5486400"/>
            <a:ext cx="8153400" cy="461665"/>
          </a:xfrm>
          <a:prstGeom prst="rect">
            <a:avLst/>
          </a:prstGeom>
          <a:noFill/>
        </p:spPr>
        <p:txBody>
          <a:bodyPr wrap="square" rtlCol="0">
            <a:spAutoFit/>
          </a:bodyPr>
          <a:lstStyle/>
          <a:p>
            <a:r>
              <a:rPr lang="en-US" dirty="0" smtClean="0"/>
              <a:t>When an attacker accesses a system without authorization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ea typeface="Calibri" pitchFamily="34" charset="0"/>
              </a:rPr>
              <a:t>Attacks</a:t>
            </a:r>
          </a:p>
        </p:txBody>
      </p:sp>
      <p:sp>
        <p:nvSpPr>
          <p:cNvPr id="17411" name="Text Box 307"/>
          <p:cNvSpPr txBox="1">
            <a:spLocks noChangeArrowheads="1"/>
          </p:cNvSpPr>
          <p:nvPr/>
        </p:nvSpPr>
        <p:spPr bwMode="auto">
          <a:xfrm>
            <a:off x="1465263" y="2760663"/>
            <a:ext cx="21209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Physical Security Attacks</a:t>
            </a:r>
          </a:p>
        </p:txBody>
      </p:sp>
      <p:sp>
        <p:nvSpPr>
          <p:cNvPr id="17412" name="Text Box 307"/>
          <p:cNvSpPr txBox="1">
            <a:spLocks noChangeArrowheads="1"/>
          </p:cNvSpPr>
          <p:nvPr/>
        </p:nvSpPr>
        <p:spPr bwMode="auto">
          <a:xfrm>
            <a:off x="3287713" y="5913438"/>
            <a:ext cx="21209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Network-Based Attacks</a:t>
            </a:r>
          </a:p>
        </p:txBody>
      </p:sp>
      <p:sp>
        <p:nvSpPr>
          <p:cNvPr id="17413" name="Text Box 307"/>
          <p:cNvSpPr txBox="1">
            <a:spLocks noChangeArrowheads="1"/>
          </p:cNvSpPr>
          <p:nvPr/>
        </p:nvSpPr>
        <p:spPr bwMode="auto">
          <a:xfrm>
            <a:off x="4848225" y="4278313"/>
            <a:ext cx="26876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Web Application-Based Attacks</a:t>
            </a:r>
          </a:p>
        </p:txBody>
      </p:sp>
      <p:sp>
        <p:nvSpPr>
          <p:cNvPr id="17414" name="Text Box 307"/>
          <p:cNvSpPr txBox="1">
            <a:spLocks noChangeArrowheads="1"/>
          </p:cNvSpPr>
          <p:nvPr/>
        </p:nvSpPr>
        <p:spPr bwMode="auto">
          <a:xfrm>
            <a:off x="1465263" y="4270375"/>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Social Engineering Attacks</a:t>
            </a:r>
          </a:p>
        </p:txBody>
      </p:sp>
      <p:sp>
        <p:nvSpPr>
          <p:cNvPr id="17415" name="Text Box 307"/>
          <p:cNvSpPr txBox="1">
            <a:spLocks noChangeArrowheads="1"/>
          </p:cNvSpPr>
          <p:nvPr/>
        </p:nvSpPr>
        <p:spPr bwMode="auto">
          <a:xfrm>
            <a:off x="5130800" y="2768600"/>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Software-Based Attacks</a:t>
            </a:r>
          </a:p>
        </p:txBody>
      </p:sp>
      <p:grpSp>
        <p:nvGrpSpPr>
          <p:cNvPr id="17416" name="Group 2"/>
          <p:cNvGrpSpPr>
            <a:grpSpLocks/>
          </p:cNvGrpSpPr>
          <p:nvPr/>
        </p:nvGrpSpPr>
        <p:grpSpPr bwMode="auto">
          <a:xfrm>
            <a:off x="1344613" y="1463675"/>
            <a:ext cx="2363787" cy="1285875"/>
            <a:chOff x="1190645" y="1463666"/>
            <a:chExt cx="2363235" cy="1285875"/>
          </a:xfrm>
        </p:grpSpPr>
        <p:grpSp>
          <p:nvGrpSpPr>
            <p:cNvPr id="17441" name="Group 8"/>
            <p:cNvGrpSpPr>
              <a:grpSpLocks/>
            </p:cNvGrpSpPr>
            <p:nvPr/>
          </p:nvGrpSpPr>
          <p:grpSpPr bwMode="auto">
            <a:xfrm>
              <a:off x="1190645" y="1463666"/>
              <a:ext cx="1675341" cy="1285875"/>
              <a:chOff x="1029758" y="3178174"/>
              <a:chExt cx="1675341" cy="1285875"/>
            </a:xfrm>
          </p:grpSpPr>
          <p:sp>
            <p:nvSpPr>
              <p:cNvPr id="17443"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7444" name="Picture 18" descr="D:\content\093022\attac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442" name="Picture 9" descr="D:\content\093022\hard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63" y="1708406"/>
              <a:ext cx="640817" cy="79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17" name="Group 3"/>
          <p:cNvGrpSpPr>
            <a:grpSpLocks/>
          </p:cNvGrpSpPr>
          <p:nvPr/>
        </p:nvGrpSpPr>
        <p:grpSpPr bwMode="auto">
          <a:xfrm>
            <a:off x="1173163" y="2979738"/>
            <a:ext cx="2705100" cy="1285875"/>
            <a:chOff x="1173712" y="2979203"/>
            <a:chExt cx="2705314" cy="1285875"/>
          </a:xfrm>
        </p:grpSpPr>
        <p:grpSp>
          <p:nvGrpSpPr>
            <p:cNvPr id="17437" name="Group 11"/>
            <p:cNvGrpSpPr>
              <a:grpSpLocks/>
            </p:cNvGrpSpPr>
            <p:nvPr/>
          </p:nvGrpSpPr>
          <p:grpSpPr bwMode="auto">
            <a:xfrm>
              <a:off x="1173712" y="2979203"/>
              <a:ext cx="1675341" cy="1285875"/>
              <a:chOff x="1029758" y="3178174"/>
              <a:chExt cx="1675341" cy="1285875"/>
            </a:xfrm>
          </p:grpSpPr>
          <p:sp>
            <p:nvSpPr>
              <p:cNvPr id="17439"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7440" name="Picture 18" descr="D:\content\093022\attac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438"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29750" y="3259419"/>
              <a:ext cx="1049276" cy="72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18" name="Group 4"/>
          <p:cNvGrpSpPr>
            <a:grpSpLocks/>
          </p:cNvGrpSpPr>
          <p:nvPr/>
        </p:nvGrpSpPr>
        <p:grpSpPr bwMode="auto">
          <a:xfrm>
            <a:off x="4916488" y="1455738"/>
            <a:ext cx="2551112" cy="1285875"/>
            <a:chOff x="4831311" y="1455200"/>
            <a:chExt cx="2551986" cy="1285875"/>
          </a:xfrm>
        </p:grpSpPr>
        <p:grpSp>
          <p:nvGrpSpPr>
            <p:cNvPr id="17433" name="Group 14"/>
            <p:cNvGrpSpPr>
              <a:grpSpLocks/>
            </p:cNvGrpSpPr>
            <p:nvPr/>
          </p:nvGrpSpPr>
          <p:grpSpPr bwMode="auto">
            <a:xfrm>
              <a:off x="4831311" y="1455200"/>
              <a:ext cx="1675341" cy="1285875"/>
              <a:chOff x="1029758" y="3178174"/>
              <a:chExt cx="1675341" cy="1285875"/>
            </a:xfrm>
          </p:grpSpPr>
          <p:sp>
            <p:nvSpPr>
              <p:cNvPr id="17435"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7436" name="Picture 18" descr="D:\content\093022\attac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434" name="Picture 4" descr="L:\ContentDev\IconLibraries\new_icons\Win8.1_bo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9821" y="1585640"/>
              <a:ext cx="773476" cy="102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19" name="Group 5"/>
          <p:cNvGrpSpPr>
            <a:grpSpLocks/>
          </p:cNvGrpSpPr>
          <p:nvPr/>
        </p:nvGrpSpPr>
        <p:grpSpPr bwMode="auto">
          <a:xfrm>
            <a:off x="4838700" y="2995613"/>
            <a:ext cx="2706688" cy="1285875"/>
            <a:chOff x="4865178" y="2996137"/>
            <a:chExt cx="2706307" cy="1285875"/>
          </a:xfrm>
        </p:grpSpPr>
        <p:grpSp>
          <p:nvGrpSpPr>
            <p:cNvPr id="17429" name="Group 17"/>
            <p:cNvGrpSpPr>
              <a:grpSpLocks/>
            </p:cNvGrpSpPr>
            <p:nvPr/>
          </p:nvGrpSpPr>
          <p:grpSpPr bwMode="auto">
            <a:xfrm>
              <a:off x="4865178" y="2996137"/>
              <a:ext cx="1675341" cy="1285875"/>
              <a:chOff x="1029758" y="3178174"/>
              <a:chExt cx="1675341" cy="1285875"/>
            </a:xfrm>
          </p:grpSpPr>
          <p:sp>
            <p:nvSpPr>
              <p:cNvPr id="17431"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7432" name="Picture 18" descr="D:\content\093022\attac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430" name="Picture 10" descr="D:\content\093022\brows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6179" y="3262617"/>
              <a:ext cx="965306" cy="75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420" name="Picture 18" descr="D:\content\093022\attac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888" y="4740275"/>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21263" y="4795838"/>
            <a:ext cx="15636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22" name="Group 1"/>
          <p:cNvGrpSpPr>
            <a:grpSpLocks/>
          </p:cNvGrpSpPr>
          <p:nvPr/>
        </p:nvGrpSpPr>
        <p:grpSpPr bwMode="auto">
          <a:xfrm>
            <a:off x="3538538" y="4954588"/>
            <a:ext cx="1693862" cy="660400"/>
            <a:chOff x="3384105" y="4895420"/>
            <a:chExt cx="2138363" cy="831850"/>
          </a:xfrm>
        </p:grpSpPr>
        <p:sp>
          <p:nvSpPr>
            <p:cNvPr id="17423" name="Line 5"/>
            <p:cNvSpPr>
              <a:spLocks noChangeShapeType="1"/>
            </p:cNvSpPr>
            <p:nvPr/>
          </p:nvSpPr>
          <p:spPr bwMode="auto">
            <a:xfrm>
              <a:off x="3384105" y="4963682"/>
              <a:ext cx="2138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4" name="Line 6"/>
            <p:cNvSpPr>
              <a:spLocks noChangeShapeType="1"/>
            </p:cNvSpPr>
            <p:nvPr/>
          </p:nvSpPr>
          <p:spPr bwMode="auto">
            <a:xfrm>
              <a:off x="3384105" y="5284357"/>
              <a:ext cx="2138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5" name="Line 7"/>
            <p:cNvSpPr>
              <a:spLocks noChangeShapeType="1"/>
            </p:cNvSpPr>
            <p:nvPr/>
          </p:nvSpPr>
          <p:spPr bwMode="auto">
            <a:xfrm>
              <a:off x="3384105" y="5633607"/>
              <a:ext cx="2138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7426" name="Picture 8" descr="D:\content\093022\dat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168" y="4895420"/>
              <a:ext cx="9207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7" name="Picture 8" descr="D:\content\093022\dat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168" y="5224032"/>
              <a:ext cx="9207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8" name="Picture 8" descr="D:\content\093022\dat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168" y="5552645"/>
              <a:ext cx="9207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p:cNvSpPr txBox="1"/>
          <p:nvPr/>
        </p:nvSpPr>
        <p:spPr>
          <a:xfrm>
            <a:off x="1595773" y="910717"/>
            <a:ext cx="5791200" cy="461665"/>
          </a:xfrm>
          <a:prstGeom prst="rect">
            <a:avLst/>
          </a:prstGeom>
          <a:noFill/>
        </p:spPr>
        <p:txBody>
          <a:bodyPr wrap="square" rtlCol="0">
            <a:spAutoFit/>
          </a:bodyPr>
          <a:lstStyle/>
          <a:p>
            <a:r>
              <a:rPr lang="en-US" dirty="0" smtClean="0"/>
              <a:t>A technique used to exploit vulnerabilities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ea typeface="Calibri" pitchFamily="34" charset="0"/>
              </a:rPr>
              <a:t>Controls</a:t>
            </a:r>
          </a:p>
        </p:txBody>
      </p:sp>
      <p:sp>
        <p:nvSpPr>
          <p:cNvPr id="19459" name="Rectangle 3"/>
          <p:cNvSpPr>
            <a:spLocks noGrp="1" noChangeArrowheads="1"/>
          </p:cNvSpPr>
          <p:nvPr>
            <p:ph idx="1"/>
          </p:nvPr>
        </p:nvSpPr>
        <p:spPr/>
        <p:txBody>
          <a:bodyPr/>
          <a:lstStyle/>
          <a:p>
            <a:pPr eaLnBrk="1" hangingPunct="1"/>
            <a:r>
              <a:rPr lang="en-US" altLang="en-US" dirty="0" smtClean="0"/>
              <a:t>Controls are the countermeasures that you need to put in place to avoid, mitigate, or counteract security risks due to threats or attacks.</a:t>
            </a:r>
          </a:p>
          <a:p>
            <a:pPr eaLnBrk="1" hangingPunct="1"/>
            <a:r>
              <a:rPr lang="en-US" altLang="en-US" dirty="0" smtClean="0"/>
              <a:t>May be applied for EACH threat identified</a:t>
            </a:r>
          </a:p>
        </p:txBody>
      </p:sp>
      <p:sp>
        <p:nvSpPr>
          <p:cNvPr id="19460" name="Text Box 307"/>
          <p:cNvSpPr txBox="1">
            <a:spLocks noChangeArrowheads="1"/>
          </p:cNvSpPr>
          <p:nvPr/>
        </p:nvSpPr>
        <p:spPr bwMode="auto">
          <a:xfrm>
            <a:off x="554038" y="4470400"/>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Prevention Control</a:t>
            </a:r>
          </a:p>
        </p:txBody>
      </p:sp>
      <p:sp>
        <p:nvSpPr>
          <p:cNvPr id="19461" name="Text Box 307"/>
          <p:cNvSpPr txBox="1">
            <a:spLocks noChangeArrowheads="1"/>
          </p:cNvSpPr>
          <p:nvPr/>
        </p:nvSpPr>
        <p:spPr bwMode="auto">
          <a:xfrm>
            <a:off x="3435350" y="4572000"/>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Detection Control</a:t>
            </a:r>
          </a:p>
        </p:txBody>
      </p:sp>
      <p:sp>
        <p:nvSpPr>
          <p:cNvPr id="19462" name="Text Box 307"/>
          <p:cNvSpPr txBox="1">
            <a:spLocks noChangeArrowheads="1"/>
          </p:cNvSpPr>
          <p:nvPr/>
        </p:nvSpPr>
        <p:spPr bwMode="auto">
          <a:xfrm>
            <a:off x="6116638" y="4562475"/>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Correction Control</a:t>
            </a:r>
          </a:p>
        </p:txBody>
      </p:sp>
      <p:pic>
        <p:nvPicPr>
          <p:cNvPr id="19463" name="Picture 8" descr="D:\content\093022\do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667000"/>
            <a:ext cx="944563"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9" descr="L:\ContentDev\IconLibraries\new_icons\lo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3762375"/>
            <a:ext cx="49847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10" descr="D:\content\093022\security camer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1238" y="2892425"/>
            <a:ext cx="1630362"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1" descr="D:\content\093022\clock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0" y="2963863"/>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12" descr="D:\content\093022\wav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3175" y="3179763"/>
            <a:ext cx="614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4" descr="D:\content\093022\mut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5500" y="3584575"/>
            <a:ext cx="627063"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ea typeface="Calibri" pitchFamily="34" charset="0"/>
              </a:rPr>
              <a:t>Types of Controls</a:t>
            </a:r>
          </a:p>
        </p:txBody>
      </p:sp>
      <p:sp>
        <p:nvSpPr>
          <p:cNvPr id="21507" name="Rectangle 3"/>
          <p:cNvSpPr>
            <a:spLocks noGrp="1" noChangeArrowheads="1"/>
          </p:cNvSpPr>
          <p:nvPr>
            <p:ph idx="1"/>
          </p:nvPr>
        </p:nvSpPr>
        <p:spPr/>
        <p:txBody>
          <a:bodyPr/>
          <a:lstStyle/>
          <a:p>
            <a:pPr eaLnBrk="1" hangingPunct="1"/>
            <a:r>
              <a:rPr lang="en-US" altLang="en-US" dirty="0" smtClean="0"/>
              <a:t>Prevention</a:t>
            </a:r>
          </a:p>
          <a:p>
            <a:pPr lvl="1" eaLnBrk="1" hangingPunct="1"/>
            <a:r>
              <a:rPr lang="en-US" altLang="en-US" dirty="0" smtClean="0"/>
              <a:t>Take measures to prevent assets from being stolen or damaged</a:t>
            </a:r>
          </a:p>
          <a:p>
            <a:pPr eaLnBrk="1" hangingPunct="1"/>
            <a:r>
              <a:rPr lang="en-US" altLang="en-US" dirty="0" smtClean="0"/>
              <a:t>Detection</a:t>
            </a:r>
          </a:p>
          <a:p>
            <a:pPr lvl="1" eaLnBrk="1" hangingPunct="1"/>
            <a:r>
              <a:rPr lang="en-US" altLang="en-US" dirty="0" smtClean="0"/>
              <a:t>Take measures to detect (notice) when an asset has been damaged, how and who</a:t>
            </a:r>
          </a:p>
          <a:p>
            <a:pPr eaLnBrk="1" hangingPunct="1"/>
            <a:r>
              <a:rPr lang="en-US" altLang="en-US" dirty="0" smtClean="0"/>
              <a:t>Correction (reaction)</a:t>
            </a:r>
          </a:p>
          <a:p>
            <a:pPr lvl="1" eaLnBrk="1" hangingPunct="1"/>
            <a:r>
              <a:rPr lang="en-US" altLang="en-US" dirty="0" smtClean="0"/>
              <a:t>Take measures </a:t>
            </a:r>
            <a:r>
              <a:rPr lang="en-US" altLang="en-US" smtClean="0"/>
              <a:t>that allow </a:t>
            </a:r>
            <a:r>
              <a:rPr lang="en-US" altLang="en-US" dirty="0" smtClean="0"/>
              <a:t>you to recover your asset or recover from the damage to the asset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ea typeface="Calibri" pitchFamily="34" charset="0"/>
              </a:rPr>
              <a:t>The Security Management Process</a:t>
            </a:r>
          </a:p>
        </p:txBody>
      </p:sp>
      <p:pic>
        <p:nvPicPr>
          <p:cNvPr id="235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300" y="2209800"/>
            <a:ext cx="3182938"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Controls</a:t>
            </a:r>
            <a:endParaRPr lang="en-US" dirty="0"/>
          </a:p>
        </p:txBody>
      </p:sp>
      <p:sp>
        <p:nvSpPr>
          <p:cNvPr id="3" name="Content Placeholder 2"/>
          <p:cNvSpPr>
            <a:spLocks noGrp="1"/>
          </p:cNvSpPr>
          <p:nvPr>
            <p:ph idx="1"/>
          </p:nvPr>
        </p:nvSpPr>
        <p:spPr/>
        <p:txBody>
          <a:bodyPr/>
          <a:lstStyle/>
          <a:p>
            <a:r>
              <a:rPr lang="en-US" dirty="0" smtClean="0"/>
              <a:t>Identify : Determine the problems and how best to protect a system</a:t>
            </a:r>
          </a:p>
          <a:p>
            <a:pPr lvl="1"/>
            <a:r>
              <a:rPr lang="en-US" dirty="0" smtClean="0"/>
              <a:t>Find out when and where breach occurred</a:t>
            </a:r>
          </a:p>
          <a:p>
            <a:pPr lvl="1"/>
            <a:r>
              <a:rPr lang="en-US" dirty="0" smtClean="0"/>
              <a:t>Log details (failures and successes)</a:t>
            </a:r>
          </a:p>
          <a:p>
            <a:pPr lvl="1"/>
            <a:r>
              <a:rPr lang="en-US" dirty="0" smtClean="0"/>
              <a:t>Select IDS (Intrusion Detection Systems)</a:t>
            </a:r>
            <a:endParaRPr lang="en-US" dirty="0"/>
          </a:p>
        </p:txBody>
      </p:sp>
    </p:spTree>
    <p:extLst>
      <p:ext uri="{BB962C8B-B14F-4D97-AF65-F5344CB8AC3E}">
        <p14:creationId xmlns:p14="http://schemas.microsoft.com/office/powerpoint/2010/main" val="137603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Controls</a:t>
            </a:r>
            <a:endParaRPr lang="en-US" dirty="0"/>
          </a:p>
        </p:txBody>
      </p:sp>
      <p:sp>
        <p:nvSpPr>
          <p:cNvPr id="3" name="Content Placeholder 2"/>
          <p:cNvSpPr>
            <a:spLocks noGrp="1"/>
          </p:cNvSpPr>
          <p:nvPr>
            <p:ph idx="1"/>
          </p:nvPr>
        </p:nvSpPr>
        <p:spPr/>
        <p:txBody>
          <a:bodyPr/>
          <a:lstStyle/>
          <a:p>
            <a:r>
              <a:rPr lang="en-US" dirty="0" smtClean="0"/>
              <a:t>Implement: Involves installing mechanisms to prevent problems</a:t>
            </a:r>
          </a:p>
          <a:p>
            <a:pPr lvl="1"/>
            <a:r>
              <a:rPr lang="en-US" dirty="0" smtClean="0"/>
              <a:t>Authenticate users</a:t>
            </a:r>
          </a:p>
          <a:p>
            <a:pPr lvl="1"/>
            <a:r>
              <a:rPr lang="en-US" dirty="0" smtClean="0"/>
              <a:t>Match controls with management requirements</a:t>
            </a:r>
          </a:p>
          <a:p>
            <a:pPr lvl="1"/>
            <a:r>
              <a:rPr lang="en-US" dirty="0" smtClean="0"/>
              <a:t>Install IDS or IPS (intrusion Prevention System)</a:t>
            </a:r>
          </a:p>
          <a:p>
            <a:pPr lvl="1"/>
            <a:r>
              <a:rPr lang="en-US" dirty="0" smtClean="0"/>
              <a:t>Maintain business model or needs</a:t>
            </a:r>
          </a:p>
          <a:p>
            <a:pPr lvl="1"/>
            <a:endParaRPr lang="en-US" dirty="0"/>
          </a:p>
        </p:txBody>
      </p:sp>
    </p:spTree>
    <p:extLst>
      <p:ext uri="{BB962C8B-B14F-4D97-AF65-F5344CB8AC3E}">
        <p14:creationId xmlns:p14="http://schemas.microsoft.com/office/powerpoint/2010/main" val="410046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Controls</a:t>
            </a:r>
            <a:endParaRPr lang="en-US" dirty="0"/>
          </a:p>
        </p:txBody>
      </p:sp>
      <p:sp>
        <p:nvSpPr>
          <p:cNvPr id="3" name="Content Placeholder 2"/>
          <p:cNvSpPr>
            <a:spLocks noGrp="1"/>
          </p:cNvSpPr>
          <p:nvPr>
            <p:ph idx="1"/>
          </p:nvPr>
        </p:nvSpPr>
        <p:spPr/>
        <p:txBody>
          <a:bodyPr/>
          <a:lstStyle/>
          <a:p>
            <a:r>
              <a:rPr lang="en-US" dirty="0" smtClean="0"/>
              <a:t>Monitor: Detect security issues AFTER controls are implemented</a:t>
            </a:r>
          </a:p>
          <a:p>
            <a:pPr lvl="1"/>
            <a:r>
              <a:rPr lang="en-US" dirty="0" smtClean="0"/>
              <a:t>Run tests/simulations on controls to see if they are effective</a:t>
            </a:r>
          </a:p>
          <a:p>
            <a:pPr lvl="1"/>
            <a:r>
              <a:rPr lang="en-US" dirty="0" smtClean="0"/>
              <a:t>Analyze steps to improve</a:t>
            </a:r>
          </a:p>
          <a:p>
            <a:pPr lvl="1"/>
            <a:r>
              <a:rPr lang="en-US" dirty="0" smtClean="0"/>
              <a:t>Document</a:t>
            </a:r>
          </a:p>
          <a:p>
            <a:pPr lvl="1"/>
            <a:endParaRPr lang="en-US" dirty="0"/>
          </a:p>
        </p:txBody>
      </p:sp>
    </p:spTree>
    <p:extLst>
      <p:ext uri="{BB962C8B-B14F-4D97-AF65-F5344CB8AC3E}">
        <p14:creationId xmlns:p14="http://schemas.microsoft.com/office/powerpoint/2010/main" val="275259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ea typeface="Calibri" pitchFamily="34" charset="0"/>
              </a:rPr>
              <a:t>The CIA Triad</a:t>
            </a:r>
          </a:p>
        </p:txBody>
      </p:sp>
      <p:grpSp>
        <p:nvGrpSpPr>
          <p:cNvPr id="25603" name="Group 1"/>
          <p:cNvGrpSpPr>
            <a:grpSpLocks/>
          </p:cNvGrpSpPr>
          <p:nvPr/>
        </p:nvGrpSpPr>
        <p:grpSpPr bwMode="auto">
          <a:xfrm>
            <a:off x="2286000" y="1633538"/>
            <a:ext cx="4413250" cy="3921125"/>
            <a:chOff x="2726796" y="1329266"/>
            <a:chExt cx="4412446" cy="3920595"/>
          </a:xfrm>
        </p:grpSpPr>
        <p:pic>
          <p:nvPicPr>
            <p:cNvPr id="25604" name="Picture 7" descr="D:\content\093022\tria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796" y="1329266"/>
              <a:ext cx="4412446" cy="392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307"/>
            <p:cNvSpPr txBox="1">
              <a:spLocks noChangeArrowheads="1"/>
            </p:cNvSpPr>
            <p:nvPr/>
          </p:nvSpPr>
          <p:spPr bwMode="auto">
            <a:xfrm>
              <a:off x="3953662" y="4752174"/>
              <a:ext cx="212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2000">
                  <a:solidFill>
                    <a:schemeClr val="bg1"/>
                  </a:solidFill>
                </a:rPr>
                <a:t>Availability</a:t>
              </a:r>
            </a:p>
          </p:txBody>
        </p:sp>
        <p:sp>
          <p:nvSpPr>
            <p:cNvPr id="25606" name="Text Box 307"/>
            <p:cNvSpPr txBox="1">
              <a:spLocks noChangeArrowheads="1"/>
            </p:cNvSpPr>
            <p:nvPr/>
          </p:nvSpPr>
          <p:spPr bwMode="auto">
            <a:xfrm rot="-3600000">
              <a:off x="3004559" y="3407962"/>
              <a:ext cx="212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2000">
                  <a:solidFill>
                    <a:schemeClr val="bg1"/>
                  </a:solidFill>
                </a:rPr>
                <a:t>Confidentiality</a:t>
              </a:r>
            </a:p>
          </p:txBody>
        </p:sp>
        <p:sp>
          <p:nvSpPr>
            <p:cNvPr id="25607" name="Text Box 307"/>
            <p:cNvSpPr txBox="1">
              <a:spLocks noChangeArrowheads="1"/>
            </p:cNvSpPr>
            <p:nvPr/>
          </p:nvSpPr>
          <p:spPr bwMode="auto">
            <a:xfrm rot="3677694">
              <a:off x="4643927" y="3101827"/>
              <a:ext cx="212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2000">
                  <a:solidFill>
                    <a:schemeClr val="bg1"/>
                  </a:solidFill>
                </a:rPr>
                <a:t>Integrity</a:t>
              </a:r>
            </a:p>
          </p:txBody>
        </p:sp>
        <p:pic>
          <p:nvPicPr>
            <p:cNvPr id="25608" name="Pictur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642" y="3740529"/>
              <a:ext cx="303911" cy="67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5" descr="L:\ContentDev\IconLibraries\new_icons\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6531" y="3906295"/>
              <a:ext cx="240062" cy="34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8" descr="D:\content\093022\ke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0653" y="3697011"/>
              <a:ext cx="339930" cy="762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Ensuring the system operates continuously and that authorized people can access it</a:t>
            </a:r>
          </a:p>
          <a:p>
            <a:endParaRPr lang="en-US" dirty="0"/>
          </a:p>
          <a:p>
            <a:r>
              <a:rPr lang="en-US" dirty="0" smtClean="0"/>
              <a:t>Methods:</a:t>
            </a:r>
          </a:p>
          <a:p>
            <a:pPr lvl="1"/>
            <a:r>
              <a:rPr lang="en-US" dirty="0" smtClean="0"/>
              <a:t>Redundancy</a:t>
            </a:r>
          </a:p>
          <a:p>
            <a:pPr lvl="1"/>
            <a:r>
              <a:rPr lang="en-US" dirty="0" smtClean="0"/>
              <a:t>Fault Tolerance</a:t>
            </a:r>
          </a:p>
          <a:p>
            <a:pPr lvl="1"/>
            <a:r>
              <a:rPr lang="en-US" dirty="0" smtClean="0"/>
              <a:t>Backups</a:t>
            </a:r>
          </a:p>
          <a:p>
            <a:pPr lvl="1"/>
            <a:endParaRPr lang="en-US" dirty="0"/>
          </a:p>
        </p:txBody>
      </p:sp>
    </p:spTree>
    <p:extLst>
      <p:ext uri="{BB962C8B-B14F-4D97-AF65-F5344CB8AC3E}">
        <p14:creationId xmlns:p14="http://schemas.microsoft.com/office/powerpoint/2010/main" val="29092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ea typeface="Calibri" pitchFamily="34" charset="0"/>
              </a:rPr>
              <a:t>Security Fundamentals</a:t>
            </a:r>
          </a:p>
        </p:txBody>
      </p:sp>
      <p:sp>
        <p:nvSpPr>
          <p:cNvPr id="4099" name="Rectangle 3"/>
          <p:cNvSpPr>
            <a:spLocks noGrp="1" noChangeArrowheads="1"/>
          </p:cNvSpPr>
          <p:nvPr>
            <p:ph idx="1"/>
          </p:nvPr>
        </p:nvSpPr>
        <p:spPr/>
        <p:txBody>
          <a:bodyPr/>
          <a:lstStyle/>
          <a:p>
            <a:pPr eaLnBrk="1" hangingPunct="1"/>
            <a:r>
              <a:rPr lang="en-US" altLang="en-US" smtClean="0"/>
              <a:t>The Information Security Cycle</a:t>
            </a:r>
          </a:p>
          <a:p>
            <a:pPr eaLnBrk="1" hangingPunct="1"/>
            <a:r>
              <a:rPr lang="en-US" altLang="en-US" smtClean="0"/>
              <a:t>Information Security Controls</a:t>
            </a:r>
          </a:p>
          <a:p>
            <a:pPr eaLnBrk="1" hangingPunct="1"/>
            <a:r>
              <a:rPr lang="en-US" altLang="en-US" smtClean="0"/>
              <a:t>Authentication Methods</a:t>
            </a:r>
          </a:p>
          <a:p>
            <a:pPr eaLnBrk="1" hangingPunct="1"/>
            <a:r>
              <a:rPr lang="en-US" altLang="en-US" smtClean="0"/>
              <a:t>Cryptography Fundamentals</a:t>
            </a:r>
          </a:p>
          <a:p>
            <a:pPr eaLnBrk="1" hangingPunct="1"/>
            <a:r>
              <a:rPr lang="en-US" altLang="en-US" smtClean="0"/>
              <a:t>Security Policy Fundamentals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a:t>
            </a:r>
            <a:endParaRPr lang="en-US" dirty="0"/>
          </a:p>
        </p:txBody>
      </p:sp>
      <p:sp>
        <p:nvSpPr>
          <p:cNvPr id="3" name="Content Placeholder 2"/>
          <p:cNvSpPr>
            <a:spLocks noGrp="1"/>
          </p:cNvSpPr>
          <p:nvPr>
            <p:ph idx="1"/>
          </p:nvPr>
        </p:nvSpPr>
        <p:spPr/>
        <p:txBody>
          <a:bodyPr/>
          <a:lstStyle/>
          <a:p>
            <a:r>
              <a:rPr lang="en-US" dirty="0" smtClean="0"/>
              <a:t>Keeping information and communication private and protected from unauthorized access</a:t>
            </a:r>
          </a:p>
          <a:p>
            <a:endParaRPr lang="en-US" dirty="0"/>
          </a:p>
          <a:p>
            <a:r>
              <a:rPr lang="en-US" dirty="0" smtClean="0"/>
              <a:t>Methods:</a:t>
            </a:r>
          </a:p>
          <a:p>
            <a:pPr lvl="1"/>
            <a:r>
              <a:rPr lang="en-US" dirty="0" smtClean="0"/>
              <a:t>Encryption</a:t>
            </a:r>
          </a:p>
          <a:p>
            <a:pPr lvl="1"/>
            <a:r>
              <a:rPr lang="en-US" dirty="0" smtClean="0"/>
              <a:t>Access control</a:t>
            </a:r>
          </a:p>
          <a:p>
            <a:pPr lvl="1"/>
            <a:r>
              <a:rPr lang="en-US" dirty="0" smtClean="0"/>
              <a:t>Steganography (??)</a:t>
            </a:r>
          </a:p>
          <a:p>
            <a:pPr lvl="1"/>
            <a:r>
              <a:rPr lang="en-US" dirty="0" smtClean="0"/>
              <a:t>Policies</a:t>
            </a:r>
          </a:p>
          <a:p>
            <a:pPr lvl="1"/>
            <a:endParaRPr lang="en-US" dirty="0"/>
          </a:p>
        </p:txBody>
      </p:sp>
    </p:spTree>
    <p:extLst>
      <p:ext uri="{BB962C8B-B14F-4D97-AF65-F5344CB8AC3E}">
        <p14:creationId xmlns:p14="http://schemas.microsoft.com/office/powerpoint/2010/main" val="197829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a:t>
            </a:r>
            <a:endParaRPr lang="en-US" dirty="0"/>
          </a:p>
        </p:txBody>
      </p:sp>
      <p:sp>
        <p:nvSpPr>
          <p:cNvPr id="3" name="Content Placeholder 2"/>
          <p:cNvSpPr>
            <a:spLocks noGrp="1"/>
          </p:cNvSpPr>
          <p:nvPr>
            <p:ph idx="1"/>
          </p:nvPr>
        </p:nvSpPr>
        <p:spPr/>
        <p:txBody>
          <a:bodyPr/>
          <a:lstStyle/>
          <a:p>
            <a:r>
              <a:rPr lang="en-US" dirty="0" smtClean="0"/>
              <a:t>Keeping information accurate, free of errors and without unauthorized modification</a:t>
            </a:r>
          </a:p>
          <a:p>
            <a:endParaRPr lang="en-US" dirty="0"/>
          </a:p>
          <a:p>
            <a:r>
              <a:rPr lang="en-US" dirty="0" smtClean="0"/>
              <a:t>Methods:</a:t>
            </a:r>
          </a:p>
          <a:p>
            <a:pPr lvl="1"/>
            <a:r>
              <a:rPr lang="en-US" dirty="0" smtClean="0"/>
              <a:t>Hashes</a:t>
            </a:r>
          </a:p>
          <a:p>
            <a:pPr lvl="1"/>
            <a:r>
              <a:rPr lang="en-US" dirty="0" smtClean="0"/>
              <a:t>Digital Signatures</a:t>
            </a:r>
          </a:p>
          <a:p>
            <a:pPr lvl="1"/>
            <a:r>
              <a:rPr lang="en-US" dirty="0" smtClean="0"/>
              <a:t>Certificates</a:t>
            </a:r>
          </a:p>
          <a:p>
            <a:pPr lvl="1"/>
            <a:r>
              <a:rPr lang="en-US" dirty="0" smtClean="0"/>
              <a:t>Non-repudiation</a:t>
            </a:r>
          </a:p>
          <a:p>
            <a:pPr lvl="1"/>
            <a:endParaRPr lang="en-US" dirty="0"/>
          </a:p>
        </p:txBody>
      </p:sp>
    </p:spTree>
    <p:extLst>
      <p:ext uri="{BB962C8B-B14F-4D97-AF65-F5344CB8AC3E}">
        <p14:creationId xmlns:p14="http://schemas.microsoft.com/office/powerpoint/2010/main" val="361858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Straight Arrow Connector 18"/>
          <p:cNvCxnSpPr>
            <a:cxnSpLocks noChangeShapeType="1"/>
          </p:cNvCxnSpPr>
          <p:nvPr/>
        </p:nvCxnSpPr>
        <p:spPr bwMode="auto">
          <a:xfrm>
            <a:off x="2724150" y="3784600"/>
            <a:ext cx="3894138"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51" name="Rectangle 2"/>
          <p:cNvSpPr>
            <a:spLocks noGrp="1" noChangeArrowheads="1"/>
          </p:cNvSpPr>
          <p:nvPr>
            <p:ph type="title"/>
          </p:nvPr>
        </p:nvSpPr>
        <p:spPr/>
        <p:txBody>
          <a:bodyPr/>
          <a:lstStyle/>
          <a:p>
            <a:pPr eaLnBrk="1" hangingPunct="1"/>
            <a:r>
              <a:rPr lang="en-US" altLang="en-US" smtClean="0">
                <a:ea typeface="Calibri" pitchFamily="34" charset="0"/>
              </a:rPr>
              <a:t>Non-repudiation</a:t>
            </a:r>
          </a:p>
        </p:txBody>
      </p:sp>
      <p:sp>
        <p:nvSpPr>
          <p:cNvPr id="3" name="Text Placeholder 2"/>
          <p:cNvSpPr>
            <a:spLocks noGrp="1"/>
          </p:cNvSpPr>
          <p:nvPr>
            <p:ph type="body" sz="half" idx="2"/>
          </p:nvPr>
        </p:nvSpPr>
        <p:spPr>
          <a:xfrm>
            <a:off x="457200" y="5367338"/>
            <a:ext cx="8305800" cy="804862"/>
          </a:xfrm>
        </p:spPr>
        <p:txBody>
          <a:bodyPr/>
          <a:lstStyle/>
          <a:p>
            <a:r>
              <a:rPr lang="en-US" dirty="0" smtClean="0"/>
              <a:t>Non-repudiation: </a:t>
            </a:r>
            <a:r>
              <a:rPr lang="en-US" b="0" dirty="0"/>
              <a:t>is the assurance that someone cannot deny something. Typically, nonrepudiation refers to the ability to ensure that a party </a:t>
            </a:r>
            <a:r>
              <a:rPr lang="en-US" b="0" dirty="0" smtClean="0"/>
              <a:t>to a </a:t>
            </a:r>
            <a:r>
              <a:rPr lang="en-US" b="0" dirty="0"/>
              <a:t>communication cannot deny the authenticity of </a:t>
            </a:r>
            <a:r>
              <a:rPr lang="en-US" b="0" dirty="0" smtClean="0"/>
              <a:t>the </a:t>
            </a:r>
            <a:r>
              <a:rPr lang="en-US" b="0" dirty="0"/>
              <a:t>sending of a message that they originated</a:t>
            </a:r>
            <a:r>
              <a:rPr lang="en-US" b="0" dirty="0" smtClean="0"/>
              <a:t>. </a:t>
            </a:r>
            <a:r>
              <a:rPr lang="en-US" dirty="0"/>
              <a:t>Proof of data integrity</a:t>
            </a:r>
          </a:p>
        </p:txBody>
      </p:sp>
      <p:pic>
        <p:nvPicPr>
          <p:cNvPr id="27652" name="Picture 4"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5075" y="3325813"/>
            <a:ext cx="8001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L:\ContentDev\IconLibraries\new_icons\lo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963" y="3398838"/>
            <a:ext cx="5143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descr="D:\content\093022\accou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7100" y="3284538"/>
            <a:ext cx="7667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44973" y="152400"/>
            <a:ext cx="3693627" cy="461665"/>
          </a:xfrm>
          <a:prstGeom prst="rect">
            <a:avLst/>
          </a:prstGeom>
        </p:spPr>
        <p:txBody>
          <a:bodyPr wrap="square">
            <a:spAutoFit/>
          </a:bodyPr>
          <a:lstStyle/>
          <a:p>
            <a:r>
              <a:rPr lang="en-US" dirty="0"/>
              <a:t>Non-repudiation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Straight Arrow Connector 11"/>
          <p:cNvCxnSpPr>
            <a:cxnSpLocks noChangeShapeType="1"/>
          </p:cNvCxnSpPr>
          <p:nvPr/>
        </p:nvCxnSpPr>
        <p:spPr bwMode="auto">
          <a:xfrm flipV="1">
            <a:off x="3157538" y="3868738"/>
            <a:ext cx="3030537"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9699" name="Rectangle 2"/>
          <p:cNvSpPr>
            <a:spLocks noGrp="1" noChangeArrowheads="1"/>
          </p:cNvSpPr>
          <p:nvPr>
            <p:ph type="title"/>
          </p:nvPr>
        </p:nvSpPr>
        <p:spPr/>
        <p:txBody>
          <a:bodyPr/>
          <a:lstStyle/>
          <a:p>
            <a:pPr eaLnBrk="1" hangingPunct="1"/>
            <a:r>
              <a:rPr lang="en-US" altLang="en-US" smtClean="0">
                <a:ea typeface="Calibri" pitchFamily="34" charset="0"/>
              </a:rPr>
              <a:t>Identification</a:t>
            </a:r>
          </a:p>
        </p:txBody>
      </p:sp>
      <p:sp>
        <p:nvSpPr>
          <p:cNvPr id="3" name="Text Placeholder 2"/>
          <p:cNvSpPr>
            <a:spLocks noGrp="1"/>
          </p:cNvSpPr>
          <p:nvPr>
            <p:ph type="body" sz="half" idx="2"/>
          </p:nvPr>
        </p:nvSpPr>
        <p:spPr>
          <a:xfrm>
            <a:off x="228600" y="5367338"/>
            <a:ext cx="8686800" cy="804862"/>
          </a:xfrm>
        </p:spPr>
        <p:txBody>
          <a:bodyPr/>
          <a:lstStyle/>
          <a:p>
            <a:r>
              <a:rPr lang="en-US" dirty="0" smtClean="0"/>
              <a:t>Identification </a:t>
            </a:r>
            <a:r>
              <a:rPr lang="en-US" b="0" dirty="0" smtClean="0"/>
              <a:t>is ensuring an entity requesting access to resources is the true owner of the credentials. How much effort is put into this depends on the degree of security that is needed for the resource</a:t>
            </a:r>
            <a:endParaRPr lang="en-US" dirty="0"/>
          </a:p>
        </p:txBody>
      </p:sp>
      <p:pic>
        <p:nvPicPr>
          <p:cNvPr id="2970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2886075"/>
            <a:ext cx="15636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97675" y="3903663"/>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7" descr="D:\content\093022\fingerprint_scann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5375" y="3494088"/>
            <a:ext cx="74771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43021" y="221606"/>
            <a:ext cx="1914307" cy="461665"/>
          </a:xfrm>
          <a:prstGeom prst="rect">
            <a:avLst/>
          </a:prstGeom>
        </p:spPr>
        <p:txBody>
          <a:bodyPr wrap="none">
            <a:spAutoFit/>
          </a:bodyPr>
          <a:lstStyle/>
          <a:p>
            <a:r>
              <a:rPr lang="en-US" dirty="0"/>
              <a:t>Identification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ea typeface="Calibri" pitchFamily="34" charset="0"/>
              </a:rPr>
              <a:t>Authentication</a:t>
            </a:r>
          </a:p>
        </p:txBody>
      </p:sp>
      <p:sp>
        <p:nvSpPr>
          <p:cNvPr id="2" name="Content Placeholder 1"/>
          <p:cNvSpPr>
            <a:spLocks noGrp="1"/>
          </p:cNvSpPr>
          <p:nvPr>
            <p:ph idx="1"/>
          </p:nvPr>
        </p:nvSpPr>
        <p:spPr>
          <a:xfrm>
            <a:off x="457200" y="5334000"/>
            <a:ext cx="8229600" cy="1066800"/>
          </a:xfrm>
        </p:spPr>
        <p:txBody>
          <a:bodyPr/>
          <a:lstStyle/>
          <a:p>
            <a:pPr marL="0" indent="0">
              <a:buNone/>
            </a:pPr>
            <a:r>
              <a:rPr lang="en-US" dirty="0" smtClean="0"/>
              <a:t>Authentication </a:t>
            </a:r>
            <a:r>
              <a:rPr lang="en-US" b="0" dirty="0" smtClean="0"/>
              <a:t>is the method of validating credentials. </a:t>
            </a:r>
            <a:endParaRPr lang="en-US" b="0" dirty="0"/>
          </a:p>
        </p:txBody>
      </p:sp>
      <p:grpSp>
        <p:nvGrpSpPr>
          <p:cNvPr id="31747" name="Group 2"/>
          <p:cNvGrpSpPr>
            <a:grpSpLocks/>
          </p:cNvGrpSpPr>
          <p:nvPr/>
        </p:nvGrpSpPr>
        <p:grpSpPr bwMode="auto">
          <a:xfrm>
            <a:off x="2000250" y="2981325"/>
            <a:ext cx="5214938" cy="1173163"/>
            <a:chOff x="2221442" y="2981325"/>
            <a:chExt cx="5215466" cy="1173827"/>
          </a:xfrm>
        </p:grpSpPr>
        <p:cxnSp>
          <p:nvCxnSpPr>
            <p:cNvPr id="31748" name="Straight Arrow Connector 18"/>
            <p:cNvCxnSpPr>
              <a:cxnSpLocks noChangeShapeType="1"/>
            </p:cNvCxnSpPr>
            <p:nvPr/>
          </p:nvCxnSpPr>
          <p:spPr bwMode="auto">
            <a:xfrm>
              <a:off x="3158067" y="3784600"/>
              <a:ext cx="353060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1749"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6305" y="3168651"/>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descr="D:\content\A+\new icons\user_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1442" y="3170239"/>
              <a:ext cx="9064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4" descr="D:\content\093022\ac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1254" y="3261785"/>
              <a:ext cx="628471"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93732" y="3650723"/>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25605" y="2981325"/>
              <a:ext cx="1564362" cy="117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4" name="Group 45"/>
            <p:cNvGrpSpPr>
              <a:grpSpLocks/>
            </p:cNvGrpSpPr>
            <p:nvPr/>
          </p:nvGrpSpPr>
          <p:grpSpPr bwMode="auto">
            <a:xfrm>
              <a:off x="6692371" y="3824288"/>
              <a:ext cx="744537" cy="315912"/>
              <a:chOff x="7385668" y="2626944"/>
              <a:chExt cx="743320" cy="315308"/>
            </a:xfrm>
          </p:grpSpPr>
          <p:pic>
            <p:nvPicPr>
              <p:cNvPr id="31755" name="Picture 21" descr="L:\ContentDev\IconLibraries\new_icons\dat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5668" y="2626944"/>
                <a:ext cx="743320" cy="16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21" descr="L:\ContentDev\IconLibraries\new_icons\dat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5668" y="2777864"/>
                <a:ext cx="743320" cy="16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ea typeface="Calibri" pitchFamily="34" charset="0"/>
              </a:rPr>
              <a:t>Authentication Factors</a:t>
            </a:r>
          </a:p>
        </p:txBody>
      </p:sp>
      <p:sp>
        <p:nvSpPr>
          <p:cNvPr id="33795" name="Rectangle 3"/>
          <p:cNvSpPr>
            <a:spLocks noGrp="1" noChangeArrowheads="1"/>
          </p:cNvSpPr>
          <p:nvPr>
            <p:ph idx="1"/>
          </p:nvPr>
        </p:nvSpPr>
        <p:spPr/>
        <p:txBody>
          <a:bodyPr/>
          <a:lstStyle/>
          <a:p>
            <a:pPr eaLnBrk="1" hangingPunct="1"/>
            <a:r>
              <a:rPr lang="en-US" altLang="en-US" smtClean="0"/>
              <a:t>Something you are</a:t>
            </a:r>
          </a:p>
          <a:p>
            <a:pPr lvl="1" eaLnBrk="1" hangingPunct="1"/>
            <a:r>
              <a:rPr lang="en-US" altLang="en-US" smtClean="0"/>
              <a:t>Fingerprints, handprints, or retinal patterns</a:t>
            </a:r>
          </a:p>
          <a:p>
            <a:pPr eaLnBrk="1" hangingPunct="1"/>
            <a:r>
              <a:rPr lang="en-US" altLang="en-US" smtClean="0"/>
              <a:t>Something you have</a:t>
            </a:r>
          </a:p>
          <a:p>
            <a:pPr lvl="1" eaLnBrk="1" hangingPunct="1"/>
            <a:r>
              <a:rPr lang="en-US" altLang="en-US" smtClean="0"/>
              <a:t>Key or ID card</a:t>
            </a:r>
          </a:p>
          <a:p>
            <a:pPr eaLnBrk="1" hangingPunct="1"/>
            <a:r>
              <a:rPr lang="en-US" altLang="en-US" smtClean="0"/>
              <a:t>Something you know</a:t>
            </a:r>
          </a:p>
          <a:p>
            <a:pPr lvl="1" eaLnBrk="1" hangingPunct="1"/>
            <a:r>
              <a:rPr lang="en-US" altLang="en-US" smtClean="0"/>
              <a:t>Password or PIN</a:t>
            </a:r>
          </a:p>
          <a:p>
            <a:pPr eaLnBrk="1" hangingPunct="1"/>
            <a:r>
              <a:rPr lang="en-US" altLang="en-US" smtClean="0"/>
              <a:t>Somewhere you are or are not</a:t>
            </a:r>
          </a:p>
          <a:p>
            <a:pPr lvl="1" eaLnBrk="1" hangingPunct="1"/>
            <a:r>
              <a:rPr lang="en-US" altLang="en-US" smtClean="0"/>
              <a:t>IP address or GPS</a:t>
            </a:r>
          </a:p>
          <a:p>
            <a:pPr eaLnBrk="1" hangingPunct="1"/>
            <a:r>
              <a:rPr lang="en-US" altLang="en-US" smtClean="0"/>
              <a:t>Something you do</a:t>
            </a:r>
          </a:p>
          <a:p>
            <a:pPr lvl="1" eaLnBrk="1" hangingPunct="1"/>
            <a:r>
              <a:rPr lang="en-US" altLang="en-US" smtClean="0"/>
              <a:t>Keystroke patterns</a:t>
            </a:r>
          </a:p>
        </p:txBody>
      </p:sp>
      <p:sp>
        <p:nvSpPr>
          <p:cNvPr id="7" name="Rounded Rectangle 6"/>
          <p:cNvSpPr/>
          <p:nvPr/>
        </p:nvSpPr>
        <p:spPr>
          <a:xfrm>
            <a:off x="5943600" y="3675063"/>
            <a:ext cx="1724025" cy="274637"/>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Password</a:t>
            </a:r>
          </a:p>
        </p:txBody>
      </p:sp>
      <p:pic>
        <p:nvPicPr>
          <p:cNvPr id="3379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4075" y="4854575"/>
            <a:ext cx="17430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7" descr="D:\content\093022\fingerprint_scann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638" y="2395538"/>
            <a:ext cx="74771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5" descr="D:\content\093022\accou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5088" y="2293938"/>
            <a:ext cx="76835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8" descr="D:\content\093022\ke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6813" y="2308225"/>
            <a:ext cx="41592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ounded Rectangle 12"/>
          <p:cNvSpPr/>
          <p:nvPr/>
        </p:nvSpPr>
        <p:spPr>
          <a:xfrm>
            <a:off x="5943600" y="4267200"/>
            <a:ext cx="172402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dirty="0">
                <a:solidFill>
                  <a:schemeClr val="tx1"/>
                </a:solidFill>
              </a:rPr>
              <a:t> </a:t>
            </a:r>
            <a:r>
              <a:rPr lang="en-US" sz="1100" b="1" dirty="0">
                <a:solidFill>
                  <a:schemeClr val="tx1"/>
                </a:solidFill>
              </a:rPr>
              <a:t>24.213.151.4</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ea typeface="Calibri" pitchFamily="34" charset="0"/>
              </a:rPr>
              <a:t>Authorization</a:t>
            </a:r>
          </a:p>
        </p:txBody>
      </p:sp>
      <p:sp>
        <p:nvSpPr>
          <p:cNvPr id="35843" name="Rectangle 3"/>
          <p:cNvSpPr>
            <a:spLocks noGrp="1" noChangeArrowheads="1"/>
          </p:cNvSpPr>
          <p:nvPr>
            <p:ph idx="1"/>
          </p:nvPr>
        </p:nvSpPr>
        <p:spPr/>
        <p:txBody>
          <a:bodyPr/>
          <a:lstStyle/>
          <a:p>
            <a:pPr eaLnBrk="1" hangingPunct="1"/>
            <a:r>
              <a:rPr lang="en-US" altLang="en-US" smtClean="0"/>
              <a:t>Determining the rights and privileges of a user or entity.</a:t>
            </a:r>
          </a:p>
          <a:p>
            <a:pPr eaLnBrk="1" hangingPunct="1"/>
            <a:r>
              <a:rPr lang="en-US" altLang="en-US" smtClean="0"/>
              <a:t>Comes after identification and authentication.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ea typeface="Calibri" pitchFamily="34" charset="0"/>
              </a:rPr>
              <a:t>Access Control</a:t>
            </a:r>
          </a:p>
        </p:txBody>
      </p:sp>
      <p:sp>
        <p:nvSpPr>
          <p:cNvPr id="37891" name="Rectangle 3"/>
          <p:cNvSpPr>
            <a:spLocks noGrp="1" noChangeArrowheads="1"/>
          </p:cNvSpPr>
          <p:nvPr>
            <p:ph idx="1"/>
          </p:nvPr>
        </p:nvSpPr>
        <p:spPr/>
        <p:txBody>
          <a:bodyPr/>
          <a:lstStyle/>
          <a:p>
            <a:pPr eaLnBrk="1" hangingPunct="1"/>
            <a:r>
              <a:rPr lang="en-US" altLang="en-US" smtClean="0"/>
              <a:t>Determining and assigning privileges to resources, objects, or data.</a:t>
            </a:r>
          </a:p>
          <a:p>
            <a:pPr eaLnBrk="1" hangingPunct="1"/>
            <a:r>
              <a:rPr lang="en-US" altLang="en-US" smtClean="0"/>
              <a:t>Manages authorization.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ea typeface="Calibri" pitchFamily="34" charset="0"/>
              </a:rPr>
              <a:t>Access Control Models</a:t>
            </a:r>
          </a:p>
        </p:txBody>
      </p:sp>
      <p:sp>
        <p:nvSpPr>
          <p:cNvPr id="39939" name="Text Box 307"/>
          <p:cNvSpPr txBox="1">
            <a:spLocks noChangeArrowheads="1"/>
          </p:cNvSpPr>
          <p:nvPr/>
        </p:nvSpPr>
        <p:spPr bwMode="auto">
          <a:xfrm>
            <a:off x="1316038" y="3294063"/>
            <a:ext cx="21209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Mandatory Access Control</a:t>
            </a:r>
            <a:br>
              <a:rPr lang="en-US" altLang="en-US" sz="1100"/>
            </a:br>
            <a:r>
              <a:rPr lang="en-US" altLang="en-US" sz="1100"/>
              <a:t>(MAC)</a:t>
            </a:r>
          </a:p>
        </p:txBody>
      </p:sp>
      <p:sp>
        <p:nvSpPr>
          <p:cNvPr id="39940" name="Text Box 307"/>
          <p:cNvSpPr txBox="1">
            <a:spLocks noChangeArrowheads="1"/>
          </p:cNvSpPr>
          <p:nvPr/>
        </p:nvSpPr>
        <p:spPr bwMode="auto">
          <a:xfrm>
            <a:off x="3379788" y="3294063"/>
            <a:ext cx="2273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Discretionary Access Control</a:t>
            </a:r>
            <a:br>
              <a:rPr lang="en-US" altLang="en-US" sz="1100"/>
            </a:br>
            <a:r>
              <a:rPr lang="en-US" altLang="en-US" sz="1100"/>
              <a:t>(DAC)</a:t>
            </a:r>
          </a:p>
        </p:txBody>
      </p:sp>
      <p:sp>
        <p:nvSpPr>
          <p:cNvPr id="39941" name="Text Box 307"/>
          <p:cNvSpPr txBox="1">
            <a:spLocks noChangeArrowheads="1"/>
          </p:cNvSpPr>
          <p:nvPr/>
        </p:nvSpPr>
        <p:spPr bwMode="auto">
          <a:xfrm>
            <a:off x="5653088" y="3294063"/>
            <a:ext cx="21209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Role-Based Access Control</a:t>
            </a:r>
            <a:br>
              <a:rPr lang="en-US" altLang="en-US" sz="1100"/>
            </a:br>
            <a:r>
              <a:rPr lang="en-US" altLang="en-US" sz="1100"/>
              <a:t>(RBAC)</a:t>
            </a:r>
          </a:p>
        </p:txBody>
      </p:sp>
      <p:sp>
        <p:nvSpPr>
          <p:cNvPr id="39942" name="Text Box 307"/>
          <p:cNvSpPr txBox="1">
            <a:spLocks noChangeArrowheads="1"/>
          </p:cNvSpPr>
          <p:nvPr/>
        </p:nvSpPr>
        <p:spPr bwMode="auto">
          <a:xfrm>
            <a:off x="3455988" y="5165725"/>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Rule-Based Access Control</a:t>
            </a:r>
          </a:p>
        </p:txBody>
      </p:sp>
      <p:pic>
        <p:nvPicPr>
          <p:cNvPr id="39943" name="Picture 14" descr="L:\ContentDev\IconLibraries\new_icons\fol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290763"/>
            <a:ext cx="88265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4" descr="L:\ContentDev\IconLibraries\new_icons\fol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713" y="4389438"/>
            <a:ext cx="88265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5" name="Group 1"/>
          <p:cNvGrpSpPr>
            <a:grpSpLocks/>
          </p:cNvGrpSpPr>
          <p:nvPr/>
        </p:nvGrpSpPr>
        <p:grpSpPr bwMode="auto">
          <a:xfrm>
            <a:off x="6048375" y="2222500"/>
            <a:ext cx="2008188" cy="1050925"/>
            <a:chOff x="6243108" y="2222494"/>
            <a:chExt cx="2008608" cy="1050537"/>
          </a:xfrm>
        </p:grpSpPr>
        <p:pic>
          <p:nvPicPr>
            <p:cNvPr id="39952" name="Picture 14" descr="L:\ContentDev\IconLibraries\new_icons\fol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108" y="2222494"/>
              <a:ext cx="8826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3" name="Picture 8" descr="L:\ContentDev\IconLibraries\new_icons\user_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4096" y="2431846"/>
              <a:ext cx="897620" cy="83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4" name="Picture 9" descr="L:\ContentDev\IconLibraries\new_icons\user_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9320" y="2421911"/>
              <a:ext cx="897620" cy="85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5" name="Picture 10" descr="L:\ContentDev\IconLibraries\new_icons\user_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7612" y="2421911"/>
              <a:ext cx="897620" cy="85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946" name="Picture 5" descr="L:\ContentDev\IconLibraries\new_icons\lock.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7150" y="2593975"/>
            <a:ext cx="322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7" name="Group 2"/>
          <p:cNvGrpSpPr>
            <a:grpSpLocks/>
          </p:cNvGrpSpPr>
          <p:nvPr/>
        </p:nvGrpSpPr>
        <p:grpSpPr bwMode="auto">
          <a:xfrm>
            <a:off x="3863975" y="2255838"/>
            <a:ext cx="1395413" cy="977900"/>
            <a:chOff x="3948641" y="2256361"/>
            <a:chExt cx="1395656" cy="977900"/>
          </a:xfrm>
        </p:grpSpPr>
        <p:pic>
          <p:nvPicPr>
            <p:cNvPr id="39950" name="Picture 14" descr="L:\ContentDev\IconLibraries\new_icons\fol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641" y="2256361"/>
              <a:ext cx="8826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1" name="Picture 8" descr="D:\content\093022\checklis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7792" y="2482844"/>
              <a:ext cx="576505" cy="75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948" name="Picture 9" descr="D:\content\093022\doc.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08588" y="4357688"/>
            <a:ext cx="5762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10" descr="D:\content\093022\accou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5950" y="4344988"/>
            <a:ext cx="56991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ea typeface="Calibri" pitchFamily="34" charset="0"/>
              </a:rPr>
              <a:t>Accounting and Auditing</a:t>
            </a:r>
          </a:p>
        </p:txBody>
      </p:sp>
      <p:sp>
        <p:nvSpPr>
          <p:cNvPr id="41987" name="Rectangle 3"/>
          <p:cNvSpPr>
            <a:spLocks noGrp="1" noChangeArrowheads="1"/>
          </p:cNvSpPr>
          <p:nvPr>
            <p:ph idx="1"/>
          </p:nvPr>
        </p:nvSpPr>
        <p:spPr/>
        <p:txBody>
          <a:bodyPr/>
          <a:lstStyle/>
          <a:p>
            <a:pPr eaLnBrk="1" hangingPunct="1"/>
            <a:r>
              <a:rPr lang="en-US" altLang="en-US" dirty="0" smtClean="0"/>
              <a:t>Accounting: The process of tracking and recording system activities and resource access.</a:t>
            </a:r>
          </a:p>
          <a:p>
            <a:pPr eaLnBrk="1" hangingPunct="1"/>
            <a:r>
              <a:rPr lang="en-US" altLang="en-US" dirty="0" smtClean="0"/>
              <a:t>Auditing: examine what was recorded.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ea typeface="Calibri" pitchFamily="34" charset="0"/>
              </a:rPr>
              <a:t>What Is Information Security?</a:t>
            </a:r>
          </a:p>
        </p:txBody>
      </p:sp>
      <p:sp>
        <p:nvSpPr>
          <p:cNvPr id="6147" name="Rectangle 3"/>
          <p:cNvSpPr>
            <a:spLocks noGrp="1" noChangeArrowheads="1"/>
          </p:cNvSpPr>
          <p:nvPr>
            <p:ph idx="1"/>
          </p:nvPr>
        </p:nvSpPr>
        <p:spPr/>
        <p:txBody>
          <a:bodyPr/>
          <a:lstStyle/>
          <a:p>
            <a:pPr eaLnBrk="1" hangingPunct="1"/>
            <a:r>
              <a:rPr lang="en-US" altLang="en-US" dirty="0" smtClean="0"/>
              <a:t>Protection of assets</a:t>
            </a:r>
          </a:p>
          <a:p>
            <a:pPr eaLnBrk="1" hangingPunct="1"/>
            <a:r>
              <a:rPr lang="en-US" altLang="en-US" dirty="0" smtClean="0"/>
              <a:t>Protection of available information or information resources.</a:t>
            </a:r>
          </a:p>
          <a:p>
            <a:pPr eaLnBrk="1" hangingPunct="1"/>
            <a:r>
              <a:rPr lang="en-US" altLang="en-US" dirty="0" smtClean="0"/>
              <a:t>Necessary for a responsible individual or organization to secure confidential information.</a:t>
            </a:r>
          </a:p>
          <a:p>
            <a:pPr eaLnBrk="1" hangingPunct="1"/>
            <a:r>
              <a:rPr lang="en-US" altLang="en-US" dirty="0" smtClean="0"/>
              <a:t>Minimize business risks and other consequences of losing crucial data.</a:t>
            </a:r>
          </a:p>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smtClean="0"/>
          </a:p>
          <a:p>
            <a:pPr eaLnBrk="1" hangingPunct="1"/>
            <a:r>
              <a:rPr lang="en-US" altLang="en-US" dirty="0" smtClean="0"/>
              <a:t>Note:</a:t>
            </a:r>
            <a:endParaRPr lang="en-US" altLang="en-US" dirty="0"/>
          </a:p>
          <a:p>
            <a:pPr eaLnBrk="1" hangingPunct="1"/>
            <a:r>
              <a:rPr lang="en-US" altLang="en-US" dirty="0" smtClean="0"/>
              <a:t>The foundation of Information Security is Risk management </a:t>
            </a:r>
            <a:r>
              <a:rPr lang="en-US" altLang="en-US" sz="1200" dirty="0" smtClean="0"/>
              <a:t>(2014: 97% of companies using network defenses get hacked anyways)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ea typeface="Calibri" pitchFamily="34" charset="0"/>
              </a:rPr>
              <a:t>Common Security Practices</a:t>
            </a:r>
          </a:p>
        </p:txBody>
      </p:sp>
      <p:sp>
        <p:nvSpPr>
          <p:cNvPr id="44035" name="Rectangle 3"/>
          <p:cNvSpPr>
            <a:spLocks noGrp="1" noChangeArrowheads="1"/>
          </p:cNvSpPr>
          <p:nvPr>
            <p:ph idx="1"/>
          </p:nvPr>
        </p:nvSpPr>
        <p:spPr/>
        <p:txBody>
          <a:bodyPr/>
          <a:lstStyle/>
          <a:p>
            <a:pPr eaLnBrk="1" hangingPunct="1"/>
            <a:r>
              <a:rPr lang="en-US" altLang="en-US" smtClean="0"/>
              <a:t>Implicit deny</a:t>
            </a:r>
          </a:p>
          <a:p>
            <a:pPr eaLnBrk="1" hangingPunct="1"/>
            <a:r>
              <a:rPr lang="en-US" altLang="en-US" smtClean="0"/>
              <a:t>Least privilege</a:t>
            </a:r>
          </a:p>
          <a:p>
            <a:pPr eaLnBrk="1" hangingPunct="1"/>
            <a:r>
              <a:rPr lang="en-US" altLang="en-US" smtClean="0"/>
              <a:t>Separation of duties</a:t>
            </a:r>
          </a:p>
          <a:p>
            <a:pPr eaLnBrk="1" hangingPunct="1"/>
            <a:r>
              <a:rPr lang="en-US" altLang="en-US" smtClean="0"/>
              <a:t>Job rotation</a:t>
            </a:r>
          </a:p>
          <a:p>
            <a:pPr eaLnBrk="1" hangingPunct="1"/>
            <a:r>
              <a:rPr lang="en-US" altLang="en-US" smtClean="0"/>
              <a:t>Mandatory vacation</a:t>
            </a:r>
          </a:p>
          <a:p>
            <a:pPr eaLnBrk="1" hangingPunct="1"/>
            <a:r>
              <a:rPr lang="en-US" altLang="en-US" smtClean="0"/>
              <a:t>Time of day restrictions</a:t>
            </a:r>
          </a:p>
          <a:p>
            <a:pPr eaLnBrk="1" hangingPunct="1"/>
            <a:r>
              <a:rPr lang="en-US" altLang="en-US" smtClean="0"/>
              <a:t>Privilege management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ea typeface="Calibri" pitchFamily="34" charset="0"/>
              </a:rPr>
              <a:t>Implicit Deny</a:t>
            </a:r>
          </a:p>
        </p:txBody>
      </p:sp>
      <p:sp>
        <p:nvSpPr>
          <p:cNvPr id="2" name="Content Placeholder 1"/>
          <p:cNvSpPr>
            <a:spLocks noGrp="1"/>
          </p:cNvSpPr>
          <p:nvPr>
            <p:ph idx="1"/>
          </p:nvPr>
        </p:nvSpPr>
        <p:spPr>
          <a:xfrm>
            <a:off x="444640" y="5580328"/>
            <a:ext cx="8229600" cy="858068"/>
          </a:xfrm>
        </p:spPr>
        <p:txBody>
          <a:bodyPr/>
          <a:lstStyle/>
          <a:p>
            <a:pPr marL="0" indent="0">
              <a:buNone/>
            </a:pPr>
            <a:r>
              <a:rPr lang="en-US" b="0" dirty="0" smtClean="0"/>
              <a:t>Everything that is not </a:t>
            </a:r>
            <a:r>
              <a:rPr lang="en-US" dirty="0" smtClean="0"/>
              <a:t>explicitly</a:t>
            </a:r>
            <a:r>
              <a:rPr lang="en-US" b="0" dirty="0" smtClean="0"/>
              <a:t> allowed is denied</a:t>
            </a:r>
            <a:endParaRPr lang="en-US" b="0" dirty="0"/>
          </a:p>
        </p:txBody>
      </p:sp>
      <p:sp>
        <p:nvSpPr>
          <p:cNvPr id="46083" name="Text Box 307"/>
          <p:cNvSpPr txBox="1">
            <a:spLocks noChangeArrowheads="1"/>
          </p:cNvSpPr>
          <p:nvPr/>
        </p:nvSpPr>
        <p:spPr bwMode="auto">
          <a:xfrm>
            <a:off x="5183188" y="4576763"/>
            <a:ext cx="212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Write Access Denied</a:t>
            </a:r>
          </a:p>
        </p:txBody>
      </p:sp>
      <p:sp>
        <p:nvSpPr>
          <p:cNvPr id="46084" name="Text Box 307"/>
          <p:cNvSpPr txBox="1">
            <a:spLocks noChangeArrowheads="1"/>
          </p:cNvSpPr>
          <p:nvPr/>
        </p:nvSpPr>
        <p:spPr bwMode="auto">
          <a:xfrm>
            <a:off x="3527425" y="2716213"/>
            <a:ext cx="21209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Default Deny</a:t>
            </a:r>
          </a:p>
        </p:txBody>
      </p:sp>
      <p:sp>
        <p:nvSpPr>
          <p:cNvPr id="46085" name="Text Box 307"/>
          <p:cNvSpPr txBox="1">
            <a:spLocks noChangeArrowheads="1"/>
          </p:cNvSpPr>
          <p:nvPr/>
        </p:nvSpPr>
        <p:spPr bwMode="auto">
          <a:xfrm>
            <a:off x="1690688" y="4576763"/>
            <a:ext cx="212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Read Access Granted</a:t>
            </a:r>
          </a:p>
        </p:txBody>
      </p:sp>
      <p:pic>
        <p:nvPicPr>
          <p:cNvPr id="46086" name="Picture 7" descr="D:\content\A+\new icons\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525" y="2068513"/>
            <a:ext cx="5048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7" name="Group 1"/>
          <p:cNvGrpSpPr>
            <a:grpSpLocks/>
          </p:cNvGrpSpPr>
          <p:nvPr/>
        </p:nvGrpSpPr>
        <p:grpSpPr bwMode="auto">
          <a:xfrm>
            <a:off x="6046788" y="3265488"/>
            <a:ext cx="746125" cy="1106487"/>
            <a:chOff x="6046788" y="3259666"/>
            <a:chExt cx="746477" cy="1105958"/>
          </a:xfrm>
        </p:grpSpPr>
        <p:pic>
          <p:nvPicPr>
            <p:cNvPr id="46092" name="Picture 8" descr="D:\content\093022\p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430677">
              <a:off x="6275388" y="3259666"/>
              <a:ext cx="517877" cy="110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3" name="Picture 7" descr="D:\content\A+\new icons\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788" y="3812117"/>
              <a:ext cx="5048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088" name="Group 2"/>
          <p:cNvGrpSpPr>
            <a:grpSpLocks/>
          </p:cNvGrpSpPr>
          <p:nvPr/>
        </p:nvGrpSpPr>
        <p:grpSpPr bwMode="auto">
          <a:xfrm>
            <a:off x="1866900" y="3278188"/>
            <a:ext cx="1465263" cy="1082675"/>
            <a:chOff x="1866372" y="3295122"/>
            <a:chExt cx="1465791" cy="1083203"/>
          </a:xfrm>
        </p:grpSpPr>
        <p:pic>
          <p:nvPicPr>
            <p:cNvPr id="46089" name="Picture 9" descr="D:\content\093022\do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2525" y="3295122"/>
              <a:ext cx="752297" cy="98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0" descr="D:\content\093022\magnifying glas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648985">
              <a:off x="1866372" y="3928533"/>
              <a:ext cx="764882" cy="4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11" descr="D:\content\A+\new icons\cgeck.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2113" y="3894138"/>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48"/>
          <p:cNvGrpSpPr>
            <a:grpSpLocks/>
          </p:cNvGrpSpPr>
          <p:nvPr/>
        </p:nvGrpSpPr>
        <p:grpSpPr bwMode="auto">
          <a:xfrm>
            <a:off x="5945188" y="4200525"/>
            <a:ext cx="473075" cy="617538"/>
            <a:chOff x="3422120" y="2896659"/>
            <a:chExt cx="681250" cy="887942"/>
          </a:xfrm>
        </p:grpSpPr>
        <p:pic>
          <p:nvPicPr>
            <p:cNvPr id="48170" name="Picture 14" descr="D:\content\093022\checkli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120" y="2896659"/>
              <a:ext cx="681250" cy="88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1" name="Picture 11" descr="D:\content\A+\new icons\cge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313" y="2929466"/>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2" name="Picture 11" descr="D:\content\A+\new icons\cge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313" y="3153833"/>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3" name="Picture 11" descr="D:\content\A+\new icons\cge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313" y="3378199"/>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31" name="Group 53"/>
          <p:cNvGrpSpPr>
            <a:grpSpLocks/>
          </p:cNvGrpSpPr>
          <p:nvPr/>
        </p:nvGrpSpPr>
        <p:grpSpPr bwMode="auto">
          <a:xfrm>
            <a:off x="5911850" y="2879725"/>
            <a:ext cx="473075" cy="617538"/>
            <a:chOff x="3422120" y="2896659"/>
            <a:chExt cx="681250" cy="887942"/>
          </a:xfrm>
        </p:grpSpPr>
        <p:pic>
          <p:nvPicPr>
            <p:cNvPr id="48166" name="Picture 14" descr="D:\content\093022\checkli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120" y="2896659"/>
              <a:ext cx="681250" cy="88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7" name="Picture 11" descr="D:\content\A+\new icons\cge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313" y="2929466"/>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8" name="Picture 11" descr="D:\content\A+\new icons\cge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313" y="3153833"/>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9" name="Picture 11" descr="D:\content\A+\new icons\cge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313" y="3378199"/>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32" name="Group 43"/>
          <p:cNvGrpSpPr>
            <a:grpSpLocks/>
          </p:cNvGrpSpPr>
          <p:nvPr/>
        </p:nvGrpSpPr>
        <p:grpSpPr bwMode="auto">
          <a:xfrm>
            <a:off x="3405188" y="4208463"/>
            <a:ext cx="473075" cy="617537"/>
            <a:chOff x="3422120" y="2896659"/>
            <a:chExt cx="681250" cy="887942"/>
          </a:xfrm>
        </p:grpSpPr>
        <p:pic>
          <p:nvPicPr>
            <p:cNvPr id="48164" name="Picture 14" descr="D:\content\093022\checkli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120" y="2896659"/>
              <a:ext cx="681250" cy="88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5" name="Picture 11" descr="D:\content\A+\new icons\cge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313" y="2929466"/>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33" name="Group 5"/>
          <p:cNvGrpSpPr>
            <a:grpSpLocks/>
          </p:cNvGrpSpPr>
          <p:nvPr/>
        </p:nvGrpSpPr>
        <p:grpSpPr bwMode="auto">
          <a:xfrm>
            <a:off x="3371850" y="2887663"/>
            <a:ext cx="473075" cy="617537"/>
            <a:chOff x="3422120" y="2896659"/>
            <a:chExt cx="681250" cy="887942"/>
          </a:xfrm>
        </p:grpSpPr>
        <p:pic>
          <p:nvPicPr>
            <p:cNvPr id="48162" name="Picture 14" descr="D:\content\093022\checkli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120" y="2896659"/>
              <a:ext cx="681250" cy="88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3" name="Picture 11" descr="D:\content\A+\new icons\cge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313" y="2929466"/>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134" name="Rectangle 2"/>
          <p:cNvSpPr>
            <a:spLocks noGrp="1" noChangeArrowheads="1"/>
          </p:cNvSpPr>
          <p:nvPr>
            <p:ph type="title"/>
          </p:nvPr>
        </p:nvSpPr>
        <p:spPr/>
        <p:txBody>
          <a:bodyPr/>
          <a:lstStyle/>
          <a:p>
            <a:pPr eaLnBrk="1" hangingPunct="1"/>
            <a:r>
              <a:rPr lang="en-US" altLang="en-US" smtClean="0">
                <a:ea typeface="Calibri" pitchFamily="34" charset="0"/>
              </a:rPr>
              <a:t>Least Privilege</a:t>
            </a:r>
          </a:p>
        </p:txBody>
      </p:sp>
      <p:sp>
        <p:nvSpPr>
          <p:cNvPr id="2" name="Content Placeholder 1"/>
          <p:cNvSpPr>
            <a:spLocks noGrp="1"/>
          </p:cNvSpPr>
          <p:nvPr>
            <p:ph idx="1"/>
          </p:nvPr>
        </p:nvSpPr>
        <p:spPr>
          <a:xfrm>
            <a:off x="457200" y="5626099"/>
            <a:ext cx="8229600" cy="860425"/>
          </a:xfrm>
        </p:spPr>
        <p:txBody>
          <a:bodyPr/>
          <a:lstStyle/>
          <a:p>
            <a:pPr marL="0" indent="0">
              <a:buNone/>
            </a:pPr>
            <a:r>
              <a:rPr lang="en-US" b="0" dirty="0" smtClean="0"/>
              <a:t>Users and software should have minimal levels of access to perform duties. </a:t>
            </a:r>
          </a:p>
          <a:p>
            <a:pPr marL="0" indent="0">
              <a:buNone/>
            </a:pPr>
            <a:r>
              <a:rPr lang="en-US" b="0" dirty="0" smtClean="0"/>
              <a:t>Privilege Bracketing is when privileges are given out only when needed and revoked after</a:t>
            </a:r>
            <a:endParaRPr lang="en-US" b="0" dirty="0"/>
          </a:p>
        </p:txBody>
      </p:sp>
      <p:sp>
        <p:nvSpPr>
          <p:cNvPr id="48135" name="Text Box 307"/>
          <p:cNvSpPr txBox="1">
            <a:spLocks noChangeArrowheads="1"/>
          </p:cNvSpPr>
          <p:nvPr/>
        </p:nvSpPr>
        <p:spPr bwMode="auto">
          <a:xfrm>
            <a:off x="1836738" y="3494088"/>
            <a:ext cx="21209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User 1</a:t>
            </a:r>
          </a:p>
        </p:txBody>
      </p:sp>
      <p:sp>
        <p:nvSpPr>
          <p:cNvPr id="48136" name="Text Box 307"/>
          <p:cNvSpPr txBox="1">
            <a:spLocks noChangeArrowheads="1"/>
          </p:cNvSpPr>
          <p:nvPr/>
        </p:nvSpPr>
        <p:spPr bwMode="auto">
          <a:xfrm>
            <a:off x="4457700" y="3471863"/>
            <a:ext cx="212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User 4</a:t>
            </a:r>
          </a:p>
        </p:txBody>
      </p:sp>
      <p:sp>
        <p:nvSpPr>
          <p:cNvPr id="48137" name="Text Box 307"/>
          <p:cNvSpPr txBox="1">
            <a:spLocks noChangeArrowheads="1"/>
          </p:cNvSpPr>
          <p:nvPr/>
        </p:nvSpPr>
        <p:spPr bwMode="auto">
          <a:xfrm>
            <a:off x="4370388" y="4797425"/>
            <a:ext cx="212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User 3</a:t>
            </a:r>
          </a:p>
        </p:txBody>
      </p:sp>
      <p:sp>
        <p:nvSpPr>
          <p:cNvPr id="48138" name="Text Box 307"/>
          <p:cNvSpPr txBox="1">
            <a:spLocks noChangeArrowheads="1"/>
          </p:cNvSpPr>
          <p:nvPr/>
        </p:nvSpPr>
        <p:spPr bwMode="auto">
          <a:xfrm>
            <a:off x="1836738" y="4797425"/>
            <a:ext cx="212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User 2</a:t>
            </a:r>
          </a:p>
        </p:txBody>
      </p:sp>
      <p:sp>
        <p:nvSpPr>
          <p:cNvPr id="48139" name="Text Box 307"/>
          <p:cNvSpPr txBox="1">
            <a:spLocks noChangeArrowheads="1"/>
          </p:cNvSpPr>
          <p:nvPr/>
        </p:nvSpPr>
        <p:spPr bwMode="auto">
          <a:xfrm>
            <a:off x="2036763" y="5108575"/>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Data Entry Clerks</a:t>
            </a:r>
          </a:p>
        </p:txBody>
      </p:sp>
      <p:sp>
        <p:nvSpPr>
          <p:cNvPr id="48140" name="Text Box 307"/>
          <p:cNvSpPr txBox="1">
            <a:spLocks noChangeArrowheads="1"/>
          </p:cNvSpPr>
          <p:nvPr/>
        </p:nvSpPr>
        <p:spPr bwMode="auto">
          <a:xfrm>
            <a:off x="4572000" y="5108575"/>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Financial Coordinators</a:t>
            </a:r>
          </a:p>
        </p:txBody>
      </p:sp>
      <p:sp>
        <p:nvSpPr>
          <p:cNvPr id="20" name="Rounded Rectangle 19"/>
          <p:cNvSpPr/>
          <p:nvPr/>
        </p:nvSpPr>
        <p:spPr>
          <a:xfrm>
            <a:off x="395288" y="3541713"/>
            <a:ext cx="1677987" cy="53657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Perform their jobs with fewer privileges</a:t>
            </a:r>
          </a:p>
        </p:txBody>
      </p:sp>
      <p:sp>
        <p:nvSpPr>
          <p:cNvPr id="48142" name="AutoShape 303"/>
          <p:cNvSpPr>
            <a:spLocks/>
          </p:cNvSpPr>
          <p:nvPr/>
        </p:nvSpPr>
        <p:spPr bwMode="auto">
          <a:xfrm flipH="1">
            <a:off x="2157413" y="2590800"/>
            <a:ext cx="174625" cy="2438400"/>
          </a:xfrm>
          <a:prstGeom prst="rightBrace">
            <a:avLst>
              <a:gd name="adj1" fmla="val 6593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2400" b="0"/>
          </a:p>
        </p:txBody>
      </p:sp>
      <p:sp>
        <p:nvSpPr>
          <p:cNvPr id="23" name="Rounded Rectangle 22"/>
          <p:cNvSpPr/>
          <p:nvPr/>
        </p:nvSpPr>
        <p:spPr>
          <a:xfrm>
            <a:off x="6767513" y="3529013"/>
            <a:ext cx="1677987" cy="53657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Perform their jobs with more privileges</a:t>
            </a:r>
          </a:p>
        </p:txBody>
      </p:sp>
      <p:sp>
        <p:nvSpPr>
          <p:cNvPr id="48144" name="AutoShape 303"/>
          <p:cNvSpPr>
            <a:spLocks/>
          </p:cNvSpPr>
          <p:nvPr/>
        </p:nvSpPr>
        <p:spPr bwMode="auto">
          <a:xfrm>
            <a:off x="6518275" y="2590800"/>
            <a:ext cx="174625" cy="2438400"/>
          </a:xfrm>
          <a:prstGeom prst="rightBrace">
            <a:avLst>
              <a:gd name="adj1" fmla="val 6593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2400" b="0"/>
          </a:p>
        </p:txBody>
      </p:sp>
      <p:grpSp>
        <p:nvGrpSpPr>
          <p:cNvPr id="48145" name="Group 6"/>
          <p:cNvGrpSpPr>
            <a:grpSpLocks/>
          </p:cNvGrpSpPr>
          <p:nvPr/>
        </p:nvGrpSpPr>
        <p:grpSpPr bwMode="auto">
          <a:xfrm>
            <a:off x="4217988" y="1863725"/>
            <a:ext cx="681037" cy="887413"/>
            <a:chOff x="3997854" y="1855259"/>
            <a:chExt cx="681250" cy="887942"/>
          </a:xfrm>
        </p:grpSpPr>
        <p:pic>
          <p:nvPicPr>
            <p:cNvPr id="48158" name="Picture 14" descr="D:\content\093022\checkli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854" y="1855259"/>
              <a:ext cx="681250" cy="88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9"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1888066"/>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0"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2112433"/>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1"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2336799"/>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46" name="Group 1"/>
          <p:cNvGrpSpPr>
            <a:grpSpLocks/>
          </p:cNvGrpSpPr>
          <p:nvPr/>
        </p:nvGrpSpPr>
        <p:grpSpPr bwMode="auto">
          <a:xfrm>
            <a:off x="2333625" y="2835275"/>
            <a:ext cx="1095375" cy="669925"/>
            <a:chOff x="1325561" y="1640947"/>
            <a:chExt cx="1485372" cy="907520"/>
          </a:xfrm>
        </p:grpSpPr>
        <p:pic>
          <p:nvPicPr>
            <p:cNvPr id="48156" name="Picture 19" descr="D:\content\A+\new icons\user_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561" y="1640947"/>
              <a:ext cx="979832" cy="90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7" name="Picture 28" descr="D:\content\A+\new icons\laptop_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8458" y="2021064"/>
              <a:ext cx="752475" cy="51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47" name="Group 2"/>
          <p:cNvGrpSpPr>
            <a:grpSpLocks/>
          </p:cNvGrpSpPr>
          <p:nvPr/>
        </p:nvGrpSpPr>
        <p:grpSpPr bwMode="auto">
          <a:xfrm>
            <a:off x="2324100" y="4149725"/>
            <a:ext cx="1127125" cy="685800"/>
            <a:chOff x="538165" y="4651905"/>
            <a:chExt cx="1527701" cy="929214"/>
          </a:xfrm>
        </p:grpSpPr>
        <p:pic>
          <p:nvPicPr>
            <p:cNvPr id="48154" name="Picture 18" descr="D:\content\A+\new icons\user_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65" y="4651905"/>
              <a:ext cx="979833" cy="9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5" name="Picture 28" descr="D:\content\A+\new icons\laptop_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3391" y="5043664"/>
              <a:ext cx="752475" cy="51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48" name="Group 3"/>
          <p:cNvGrpSpPr>
            <a:grpSpLocks/>
          </p:cNvGrpSpPr>
          <p:nvPr/>
        </p:nvGrpSpPr>
        <p:grpSpPr bwMode="auto">
          <a:xfrm>
            <a:off x="4864100" y="4141788"/>
            <a:ext cx="1127125" cy="685800"/>
            <a:chOff x="5457296" y="5253039"/>
            <a:chExt cx="1527704" cy="929214"/>
          </a:xfrm>
        </p:grpSpPr>
        <p:pic>
          <p:nvPicPr>
            <p:cNvPr id="48152" name="Picture 17" descr="D:\content\A+\new icons\user_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7296" y="5253039"/>
              <a:ext cx="979833" cy="9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3" name="Picture 28" descr="D:\content\A+\new icons\laptop_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25" y="5644797"/>
              <a:ext cx="752475" cy="51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49" name="Group 4"/>
          <p:cNvGrpSpPr>
            <a:grpSpLocks/>
          </p:cNvGrpSpPr>
          <p:nvPr/>
        </p:nvGrpSpPr>
        <p:grpSpPr bwMode="auto">
          <a:xfrm>
            <a:off x="4848225" y="2852738"/>
            <a:ext cx="1108075" cy="676275"/>
            <a:chOff x="5541964" y="1258888"/>
            <a:chExt cx="1502302" cy="914751"/>
          </a:xfrm>
        </p:grpSpPr>
        <p:pic>
          <p:nvPicPr>
            <p:cNvPr id="48150" name="Picture 16" descr="D:\content\A+\new icons\user_9.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1964" y="1258888"/>
              <a:ext cx="979832" cy="91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1" name="Picture 28" descr="D:\content\A+\new icons\laptop_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1791" y="1623130"/>
              <a:ext cx="752475" cy="51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ea typeface="Calibri" pitchFamily="34" charset="0"/>
              </a:rPr>
              <a:t>Separation of Duties</a:t>
            </a:r>
          </a:p>
        </p:txBody>
      </p:sp>
      <p:sp>
        <p:nvSpPr>
          <p:cNvPr id="2" name="Content Placeholder 1"/>
          <p:cNvSpPr>
            <a:spLocks noGrp="1"/>
          </p:cNvSpPr>
          <p:nvPr>
            <p:ph idx="1"/>
          </p:nvPr>
        </p:nvSpPr>
        <p:spPr>
          <a:xfrm>
            <a:off x="457200" y="5791200"/>
            <a:ext cx="8229600" cy="685800"/>
          </a:xfrm>
        </p:spPr>
        <p:txBody>
          <a:bodyPr/>
          <a:lstStyle/>
          <a:p>
            <a:pPr marL="0" indent="0">
              <a:buNone/>
            </a:pPr>
            <a:r>
              <a:rPr lang="en-US" b="0" dirty="0" smtClean="0"/>
              <a:t>No one person will have complete power or knowledge.</a:t>
            </a:r>
          </a:p>
          <a:p>
            <a:pPr marL="0" indent="0">
              <a:buNone/>
            </a:pPr>
            <a:endParaRPr lang="en-US" b="0" dirty="0"/>
          </a:p>
        </p:txBody>
      </p:sp>
      <p:grpSp>
        <p:nvGrpSpPr>
          <p:cNvPr id="50179" name="Group 6"/>
          <p:cNvGrpSpPr>
            <a:grpSpLocks/>
          </p:cNvGrpSpPr>
          <p:nvPr/>
        </p:nvGrpSpPr>
        <p:grpSpPr bwMode="auto">
          <a:xfrm>
            <a:off x="373063" y="2506663"/>
            <a:ext cx="2327275" cy="2641600"/>
            <a:chOff x="373592" y="2506133"/>
            <a:chExt cx="2327275" cy="2641601"/>
          </a:xfrm>
        </p:grpSpPr>
        <p:sp>
          <p:nvSpPr>
            <p:cNvPr id="50188" name="Text Box 307"/>
            <p:cNvSpPr txBox="1">
              <a:spLocks noChangeArrowheads="1"/>
            </p:cNvSpPr>
            <p:nvPr/>
          </p:nvSpPr>
          <p:spPr bwMode="auto">
            <a:xfrm>
              <a:off x="476779" y="4779963"/>
              <a:ext cx="21209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Backup</a:t>
              </a:r>
            </a:p>
          </p:txBody>
        </p:sp>
        <p:pic>
          <p:nvPicPr>
            <p:cNvPr id="5018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302" y="2724657"/>
              <a:ext cx="1965854" cy="19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p:nvSpPr>
          <p:spPr bwMode="auto">
            <a:xfrm>
              <a:off x="373592" y="2506133"/>
              <a:ext cx="2327275" cy="2641601"/>
            </a:xfrm>
            <a:prstGeom prst="rect">
              <a:avLst/>
            </a:prstGeom>
            <a:noFill/>
            <a:ln w="19050" algn="ctr">
              <a:solidFill>
                <a:schemeClr val="bg1">
                  <a:lumMod val="75000"/>
                </a:schemeClr>
              </a:solidFill>
              <a:round/>
              <a:headEnd/>
              <a:tailEnd/>
            </a:ln>
            <a:effectLst/>
            <a:extLst/>
          </p:spPr>
          <p:txBody>
            <a:bodyPr/>
            <a:lstStyle/>
            <a:p>
              <a:pPr>
                <a:defRPr/>
              </a:pPr>
              <a:endParaRPr lang="en-US"/>
            </a:p>
          </p:txBody>
        </p:sp>
      </p:grpSp>
      <p:grpSp>
        <p:nvGrpSpPr>
          <p:cNvPr id="50180" name="Group 7"/>
          <p:cNvGrpSpPr>
            <a:grpSpLocks/>
          </p:cNvGrpSpPr>
          <p:nvPr/>
        </p:nvGrpSpPr>
        <p:grpSpPr bwMode="auto">
          <a:xfrm>
            <a:off x="3354388" y="2506663"/>
            <a:ext cx="2327275" cy="2641600"/>
            <a:chOff x="3345392" y="2506133"/>
            <a:chExt cx="2327275" cy="2641601"/>
          </a:xfrm>
        </p:grpSpPr>
        <p:sp>
          <p:nvSpPr>
            <p:cNvPr id="50185" name="Text Box 307"/>
            <p:cNvSpPr txBox="1">
              <a:spLocks noChangeArrowheads="1"/>
            </p:cNvSpPr>
            <p:nvPr/>
          </p:nvSpPr>
          <p:spPr bwMode="auto">
            <a:xfrm>
              <a:off x="3448579" y="4779963"/>
              <a:ext cx="212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Audit</a:t>
              </a:r>
            </a:p>
          </p:txBody>
        </p:sp>
        <p:pic>
          <p:nvPicPr>
            <p:cNvPr id="50186"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26102" y="2775436"/>
              <a:ext cx="1965854" cy="186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a:spLocks noChangeArrowheads="1"/>
            </p:cNvSpPr>
            <p:nvPr/>
          </p:nvSpPr>
          <p:spPr bwMode="auto">
            <a:xfrm>
              <a:off x="3345392" y="2506133"/>
              <a:ext cx="2327275" cy="2641601"/>
            </a:xfrm>
            <a:prstGeom prst="rect">
              <a:avLst/>
            </a:prstGeom>
            <a:noFill/>
            <a:ln w="19050" algn="ctr">
              <a:solidFill>
                <a:schemeClr val="bg1">
                  <a:lumMod val="75000"/>
                </a:schemeClr>
              </a:solidFill>
              <a:round/>
              <a:headEnd/>
              <a:tailEnd/>
            </a:ln>
            <a:effectLst/>
            <a:extLst/>
          </p:spPr>
          <p:txBody>
            <a:bodyPr/>
            <a:lstStyle/>
            <a:p>
              <a:pPr>
                <a:defRPr/>
              </a:pPr>
              <a:endParaRPr lang="en-US"/>
            </a:p>
          </p:txBody>
        </p:sp>
      </p:grpSp>
      <p:grpSp>
        <p:nvGrpSpPr>
          <p:cNvPr id="50181" name="Group 8"/>
          <p:cNvGrpSpPr>
            <a:grpSpLocks/>
          </p:cNvGrpSpPr>
          <p:nvPr/>
        </p:nvGrpSpPr>
        <p:grpSpPr bwMode="auto">
          <a:xfrm>
            <a:off x="6334125" y="2506663"/>
            <a:ext cx="2327275" cy="2641600"/>
            <a:chOff x="6334125" y="2506133"/>
            <a:chExt cx="2327275" cy="2641601"/>
          </a:xfrm>
        </p:grpSpPr>
        <p:sp>
          <p:nvSpPr>
            <p:cNvPr id="50182" name="Text Box 307"/>
            <p:cNvSpPr txBox="1">
              <a:spLocks noChangeArrowheads="1"/>
            </p:cNvSpPr>
            <p:nvPr/>
          </p:nvSpPr>
          <p:spPr bwMode="auto">
            <a:xfrm>
              <a:off x="6437312" y="4778375"/>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Restore</a:t>
              </a:r>
            </a:p>
          </p:txBody>
        </p:sp>
        <p:pic>
          <p:nvPicPr>
            <p:cNvPr id="50183"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14835" y="2811705"/>
              <a:ext cx="1965854" cy="182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a:spLocks noChangeArrowheads="1"/>
            </p:cNvSpPr>
            <p:nvPr/>
          </p:nvSpPr>
          <p:spPr bwMode="auto">
            <a:xfrm>
              <a:off x="6334125" y="2506133"/>
              <a:ext cx="2327275" cy="2641601"/>
            </a:xfrm>
            <a:prstGeom prst="rect">
              <a:avLst/>
            </a:prstGeom>
            <a:noFill/>
            <a:ln w="19050" algn="ctr">
              <a:solidFill>
                <a:schemeClr val="bg1">
                  <a:lumMod val="75000"/>
                </a:schemeClr>
              </a:solidFill>
              <a:round/>
              <a:headEnd/>
              <a:tailEnd/>
            </a:ln>
            <a:effectLst/>
            <a:extLst/>
          </p:spPr>
          <p:txBody>
            <a:bodyPr/>
            <a:lstStyle/>
            <a:p>
              <a:pPr>
                <a:defRPr/>
              </a:pPr>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7"/>
          <p:cNvSpPr>
            <a:spLocks noChangeArrowheads="1"/>
          </p:cNvSpPr>
          <p:nvPr/>
        </p:nvSpPr>
        <p:spPr bwMode="auto">
          <a:xfrm>
            <a:off x="2836863" y="2014538"/>
            <a:ext cx="3368675" cy="3370262"/>
          </a:xfrm>
          <a:prstGeom prst="ellipse">
            <a:avLst/>
          </a:prstGeom>
          <a:noFill/>
          <a:ln w="2857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52227" name="Rectangle 2"/>
          <p:cNvSpPr>
            <a:spLocks noGrp="1" noChangeArrowheads="1"/>
          </p:cNvSpPr>
          <p:nvPr>
            <p:ph type="title"/>
          </p:nvPr>
        </p:nvSpPr>
        <p:spPr/>
        <p:txBody>
          <a:bodyPr/>
          <a:lstStyle/>
          <a:p>
            <a:pPr eaLnBrk="1" hangingPunct="1"/>
            <a:r>
              <a:rPr lang="en-US" altLang="en-US" smtClean="0">
                <a:ea typeface="Calibri" pitchFamily="34" charset="0"/>
              </a:rPr>
              <a:t>Job Rotation</a:t>
            </a:r>
          </a:p>
        </p:txBody>
      </p:sp>
      <p:sp>
        <p:nvSpPr>
          <p:cNvPr id="2" name="Content Placeholder 1"/>
          <p:cNvSpPr>
            <a:spLocks noGrp="1"/>
          </p:cNvSpPr>
          <p:nvPr>
            <p:ph idx="1"/>
          </p:nvPr>
        </p:nvSpPr>
        <p:spPr>
          <a:xfrm>
            <a:off x="457200" y="5903794"/>
            <a:ext cx="8229600" cy="497006"/>
          </a:xfrm>
        </p:spPr>
        <p:txBody>
          <a:bodyPr/>
          <a:lstStyle/>
          <a:p>
            <a:pPr marL="0" indent="0">
              <a:buNone/>
            </a:pPr>
            <a:r>
              <a:rPr lang="en-US" b="0" dirty="0" smtClean="0"/>
              <a:t>Ensures no one person becomes to valuable.</a:t>
            </a:r>
            <a:endParaRPr lang="en-US" b="0" dirty="0"/>
          </a:p>
        </p:txBody>
      </p:sp>
      <p:sp>
        <p:nvSpPr>
          <p:cNvPr id="52228" name="Text Box 307"/>
          <p:cNvSpPr txBox="1">
            <a:spLocks noChangeArrowheads="1"/>
          </p:cNvSpPr>
          <p:nvPr/>
        </p:nvSpPr>
        <p:spPr bwMode="auto">
          <a:xfrm>
            <a:off x="3468688" y="1219200"/>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Backup</a:t>
            </a:r>
          </a:p>
        </p:txBody>
      </p:sp>
      <p:sp>
        <p:nvSpPr>
          <p:cNvPr id="52229" name="Text Box 307"/>
          <p:cNvSpPr txBox="1">
            <a:spLocks noChangeArrowheads="1"/>
          </p:cNvSpPr>
          <p:nvPr/>
        </p:nvSpPr>
        <p:spPr bwMode="auto">
          <a:xfrm>
            <a:off x="5992813" y="3160713"/>
            <a:ext cx="212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Audit</a:t>
            </a:r>
          </a:p>
        </p:txBody>
      </p:sp>
      <p:sp>
        <p:nvSpPr>
          <p:cNvPr id="52230" name="Text Box 307"/>
          <p:cNvSpPr txBox="1">
            <a:spLocks noChangeArrowheads="1"/>
          </p:cNvSpPr>
          <p:nvPr/>
        </p:nvSpPr>
        <p:spPr bwMode="auto">
          <a:xfrm>
            <a:off x="5576888" y="5105400"/>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Restore</a:t>
            </a:r>
          </a:p>
        </p:txBody>
      </p:sp>
      <p:sp>
        <p:nvSpPr>
          <p:cNvPr id="52231" name="Text Box 307"/>
          <p:cNvSpPr txBox="1">
            <a:spLocks noChangeArrowheads="1"/>
          </p:cNvSpPr>
          <p:nvPr/>
        </p:nvSpPr>
        <p:spPr bwMode="auto">
          <a:xfrm>
            <a:off x="1149350" y="5105400"/>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Firewall</a:t>
            </a:r>
          </a:p>
        </p:txBody>
      </p:sp>
      <p:sp>
        <p:nvSpPr>
          <p:cNvPr id="52232" name="Text Box 307"/>
          <p:cNvSpPr txBox="1">
            <a:spLocks noChangeArrowheads="1"/>
          </p:cNvSpPr>
          <p:nvPr/>
        </p:nvSpPr>
        <p:spPr bwMode="auto">
          <a:xfrm>
            <a:off x="457200" y="3159125"/>
            <a:ext cx="212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Access Control</a:t>
            </a:r>
          </a:p>
        </p:txBody>
      </p:sp>
      <p:grpSp>
        <p:nvGrpSpPr>
          <p:cNvPr id="52233" name="Group 4"/>
          <p:cNvGrpSpPr>
            <a:grpSpLocks/>
          </p:cNvGrpSpPr>
          <p:nvPr/>
        </p:nvGrpSpPr>
        <p:grpSpPr bwMode="auto">
          <a:xfrm>
            <a:off x="2535238" y="4735513"/>
            <a:ext cx="1150937" cy="862012"/>
            <a:chOff x="2314575" y="4438650"/>
            <a:chExt cx="1151995" cy="862013"/>
          </a:xfrm>
        </p:grpSpPr>
        <p:pic>
          <p:nvPicPr>
            <p:cNvPr id="52251" name="Picture 6" descr="D:\content\A+\new icons\user_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4575" y="4440238"/>
              <a:ext cx="9064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2"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5570" y="4438650"/>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34" name="Group 1"/>
          <p:cNvGrpSpPr>
            <a:grpSpLocks/>
          </p:cNvGrpSpPr>
          <p:nvPr/>
        </p:nvGrpSpPr>
        <p:grpSpPr bwMode="auto">
          <a:xfrm>
            <a:off x="5018088" y="4794250"/>
            <a:ext cx="1152525" cy="877888"/>
            <a:chOff x="7481360" y="3634847"/>
            <a:chExt cx="1153053" cy="877887"/>
          </a:xfrm>
        </p:grpSpPr>
        <p:pic>
          <p:nvPicPr>
            <p:cNvPr id="52249" name="Picture 9" descr="D:\content\A+\new icons\user_1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1360" y="3634847"/>
              <a:ext cx="944077"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0"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53413" y="3641725"/>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35" name="Group 2"/>
          <p:cNvGrpSpPr>
            <a:grpSpLocks/>
          </p:cNvGrpSpPr>
          <p:nvPr/>
        </p:nvGrpSpPr>
        <p:grpSpPr bwMode="auto">
          <a:xfrm>
            <a:off x="3746500" y="1566863"/>
            <a:ext cx="1154113" cy="882650"/>
            <a:chOff x="3941234" y="3709458"/>
            <a:chExt cx="1154113" cy="882650"/>
          </a:xfrm>
        </p:grpSpPr>
        <p:pic>
          <p:nvPicPr>
            <p:cNvPr id="52247"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4347" y="3709458"/>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8" name="Picture 7" descr="D:\content\A+\new icons\user_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1234" y="3718983"/>
              <a:ext cx="9350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36" name="Group 5"/>
          <p:cNvGrpSpPr>
            <a:grpSpLocks/>
          </p:cNvGrpSpPr>
          <p:nvPr/>
        </p:nvGrpSpPr>
        <p:grpSpPr bwMode="auto">
          <a:xfrm>
            <a:off x="1952625" y="2654300"/>
            <a:ext cx="1220788" cy="935038"/>
            <a:chOff x="538163" y="3932768"/>
            <a:chExt cx="1221315" cy="935037"/>
          </a:xfrm>
        </p:grpSpPr>
        <p:pic>
          <p:nvPicPr>
            <p:cNvPr id="52245" name="Picture 10" descr="D:\content\A+\new icons\user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8163" y="3932768"/>
              <a:ext cx="985837" cy="93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6"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8478" y="4018492"/>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37" name="Group 6"/>
          <p:cNvGrpSpPr>
            <a:grpSpLocks/>
          </p:cNvGrpSpPr>
          <p:nvPr/>
        </p:nvGrpSpPr>
        <p:grpSpPr bwMode="auto">
          <a:xfrm>
            <a:off x="5653088" y="2752725"/>
            <a:ext cx="1135062" cy="865188"/>
            <a:chOff x="5652560" y="2752724"/>
            <a:chExt cx="1136121" cy="865228"/>
          </a:xfrm>
        </p:grpSpPr>
        <p:pic>
          <p:nvPicPr>
            <p:cNvPr id="52243" name="Picture 11" descr="D:\content\A+\new icons\user_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52560" y="2763839"/>
              <a:ext cx="900640" cy="8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4" name="Picture 2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7681" y="2752724"/>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8" name="Isosceles Triangle 1"/>
          <p:cNvSpPr>
            <a:spLocks noChangeArrowheads="1"/>
          </p:cNvSpPr>
          <p:nvPr/>
        </p:nvSpPr>
        <p:spPr bwMode="auto">
          <a:xfrm rot="20325626" flipH="1">
            <a:off x="2867025" y="4192588"/>
            <a:ext cx="131763" cy="112712"/>
          </a:xfrm>
          <a:prstGeom prst="triangle">
            <a:avLst>
              <a:gd name="adj" fmla="val 50000"/>
            </a:avLst>
          </a:prstGeom>
          <a:solidFill>
            <a:schemeClr val="tx1"/>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52239" name="Isosceles Triangle 1"/>
          <p:cNvSpPr>
            <a:spLocks noChangeArrowheads="1"/>
          </p:cNvSpPr>
          <p:nvPr/>
        </p:nvSpPr>
        <p:spPr bwMode="auto">
          <a:xfrm rot="16200000" flipH="1">
            <a:off x="4478337" y="5327651"/>
            <a:ext cx="131763" cy="112712"/>
          </a:xfrm>
          <a:prstGeom prst="triangle">
            <a:avLst>
              <a:gd name="adj" fmla="val 50000"/>
            </a:avLst>
          </a:prstGeom>
          <a:solidFill>
            <a:schemeClr val="tx1"/>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52240" name="Isosceles Triangle 1"/>
          <p:cNvSpPr>
            <a:spLocks noChangeArrowheads="1"/>
          </p:cNvSpPr>
          <p:nvPr/>
        </p:nvSpPr>
        <p:spPr bwMode="auto">
          <a:xfrm rot="11850862" flipH="1">
            <a:off x="6022975" y="4257675"/>
            <a:ext cx="131763" cy="112713"/>
          </a:xfrm>
          <a:prstGeom prst="triangle">
            <a:avLst>
              <a:gd name="adj" fmla="val 50000"/>
            </a:avLst>
          </a:prstGeom>
          <a:solidFill>
            <a:schemeClr val="tx1"/>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52241" name="Isosceles Triangle 1"/>
          <p:cNvSpPr>
            <a:spLocks noChangeArrowheads="1"/>
          </p:cNvSpPr>
          <p:nvPr/>
        </p:nvSpPr>
        <p:spPr bwMode="auto">
          <a:xfrm rot="3024955" flipH="1">
            <a:off x="3408363" y="2328863"/>
            <a:ext cx="131762" cy="112712"/>
          </a:xfrm>
          <a:prstGeom prst="triangle">
            <a:avLst>
              <a:gd name="adj" fmla="val 50000"/>
            </a:avLst>
          </a:prstGeom>
          <a:solidFill>
            <a:schemeClr val="tx1"/>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52242" name="Isosceles Triangle 1"/>
          <p:cNvSpPr>
            <a:spLocks noChangeArrowheads="1"/>
          </p:cNvSpPr>
          <p:nvPr/>
        </p:nvSpPr>
        <p:spPr bwMode="auto">
          <a:xfrm rot="7765796" flipH="1">
            <a:off x="5472113" y="2300288"/>
            <a:ext cx="131762" cy="112712"/>
          </a:xfrm>
          <a:prstGeom prst="triangle">
            <a:avLst>
              <a:gd name="adj" fmla="val 50000"/>
            </a:avLst>
          </a:prstGeom>
          <a:solidFill>
            <a:schemeClr val="tx1"/>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ea typeface="Calibri" pitchFamily="34" charset="0"/>
              </a:rPr>
              <a:t>Mandatory Vacation</a:t>
            </a:r>
          </a:p>
        </p:txBody>
      </p:sp>
      <p:sp>
        <p:nvSpPr>
          <p:cNvPr id="2" name="Content Placeholder 1"/>
          <p:cNvSpPr>
            <a:spLocks noGrp="1"/>
          </p:cNvSpPr>
          <p:nvPr>
            <p:ph idx="1"/>
          </p:nvPr>
        </p:nvSpPr>
        <p:spPr>
          <a:xfrm>
            <a:off x="457200" y="5943600"/>
            <a:ext cx="8229600" cy="457200"/>
          </a:xfrm>
        </p:spPr>
        <p:txBody>
          <a:bodyPr/>
          <a:lstStyle/>
          <a:p>
            <a:pPr marL="0" indent="0">
              <a:buNone/>
            </a:pPr>
            <a:r>
              <a:rPr lang="en-US" b="0" dirty="0" smtClean="0"/>
              <a:t>Provides an opportunity to review employees activities.</a:t>
            </a:r>
            <a:endParaRPr lang="en-US" b="0" dirty="0"/>
          </a:p>
        </p:txBody>
      </p:sp>
      <p:pic>
        <p:nvPicPr>
          <p:cNvPr id="54275" name="Picture 4" descr="D:\content\093022\calend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25" y="2755900"/>
            <a:ext cx="15494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276" name="Group 4"/>
          <p:cNvGrpSpPr>
            <a:grpSpLocks/>
          </p:cNvGrpSpPr>
          <p:nvPr/>
        </p:nvGrpSpPr>
        <p:grpSpPr bwMode="auto">
          <a:xfrm>
            <a:off x="2460625" y="2916238"/>
            <a:ext cx="1539875" cy="1173162"/>
            <a:chOff x="5652560" y="2752724"/>
            <a:chExt cx="1136121" cy="865228"/>
          </a:xfrm>
        </p:grpSpPr>
        <p:pic>
          <p:nvPicPr>
            <p:cNvPr id="54277" name="Picture 11" descr="D:\content\A+\new icons\user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560" y="2763839"/>
              <a:ext cx="900640" cy="8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07681" y="2752724"/>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ea typeface="Calibri" pitchFamily="34" charset="0"/>
              </a:rPr>
              <a:t>Time of Day Restrictions</a:t>
            </a:r>
          </a:p>
        </p:txBody>
      </p:sp>
      <p:pic>
        <p:nvPicPr>
          <p:cNvPr id="56323" name="Picture 4" descr="Time of Day restri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39457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le 3"/>
          <p:cNvSpPr/>
          <p:nvPr/>
        </p:nvSpPr>
        <p:spPr>
          <a:xfrm>
            <a:off x="2743200" y="1782763"/>
            <a:ext cx="1190625" cy="350837"/>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AM</a:t>
            </a:r>
          </a:p>
        </p:txBody>
      </p:sp>
      <p:sp>
        <p:nvSpPr>
          <p:cNvPr id="5" name="Rounded Rectangle 4"/>
          <p:cNvSpPr/>
          <p:nvPr/>
        </p:nvSpPr>
        <p:spPr>
          <a:xfrm>
            <a:off x="5410200" y="1782763"/>
            <a:ext cx="1190625" cy="349250"/>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Orphaned Accounts</a:t>
            </a:r>
            <a:endParaRPr lang="en-US" dirty="0"/>
          </a:p>
        </p:txBody>
      </p:sp>
      <p:sp>
        <p:nvSpPr>
          <p:cNvPr id="3" name="Content Placeholder 2"/>
          <p:cNvSpPr>
            <a:spLocks noGrp="1"/>
          </p:cNvSpPr>
          <p:nvPr>
            <p:ph idx="1"/>
          </p:nvPr>
        </p:nvSpPr>
        <p:spPr/>
        <p:txBody>
          <a:bodyPr/>
          <a:lstStyle/>
          <a:p>
            <a:r>
              <a:rPr lang="en-US" dirty="0" smtClean="0"/>
              <a:t>User accounts that remain active after the employee has left</a:t>
            </a:r>
            <a:endParaRPr lang="en-US" dirty="0"/>
          </a:p>
        </p:txBody>
      </p:sp>
    </p:spTree>
    <p:extLst>
      <p:ext uri="{BB962C8B-B14F-4D97-AF65-F5344CB8AC3E}">
        <p14:creationId xmlns:p14="http://schemas.microsoft.com/office/powerpoint/2010/main" val="1494001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en-US" smtClean="0">
                <a:ea typeface="Calibri" pitchFamily="34" charset="0"/>
              </a:rPr>
              <a:t>Privilege Management</a:t>
            </a:r>
          </a:p>
        </p:txBody>
      </p:sp>
      <p:sp>
        <p:nvSpPr>
          <p:cNvPr id="2" name="Content Placeholder 1"/>
          <p:cNvSpPr>
            <a:spLocks noGrp="1"/>
          </p:cNvSpPr>
          <p:nvPr>
            <p:ph idx="1"/>
          </p:nvPr>
        </p:nvSpPr>
        <p:spPr>
          <a:xfrm>
            <a:off x="579462" y="5902351"/>
            <a:ext cx="8229600" cy="559273"/>
          </a:xfrm>
        </p:spPr>
        <p:txBody>
          <a:bodyPr/>
          <a:lstStyle/>
          <a:p>
            <a:pPr marL="0" indent="0">
              <a:buNone/>
            </a:pPr>
            <a:r>
              <a:rPr lang="en-US" b="0" dirty="0" smtClean="0"/>
              <a:t>Use authentication mechanism to administrate user and group control. Should have auditing and privilege escalation abilities. Single sign on is a common characteristic</a:t>
            </a:r>
            <a:endParaRPr lang="en-US" b="0" dirty="0"/>
          </a:p>
        </p:txBody>
      </p:sp>
      <p:grpSp>
        <p:nvGrpSpPr>
          <p:cNvPr id="5" name="Group 4"/>
          <p:cNvGrpSpPr/>
          <p:nvPr/>
        </p:nvGrpSpPr>
        <p:grpSpPr>
          <a:xfrm>
            <a:off x="1600200" y="1371600"/>
            <a:ext cx="5948362" cy="4413250"/>
            <a:chOff x="1519238" y="1314450"/>
            <a:chExt cx="6616700" cy="4927600"/>
          </a:xfrm>
        </p:grpSpPr>
        <p:sp>
          <p:nvSpPr>
            <p:cNvPr id="58370" name="Oval 22"/>
            <p:cNvSpPr>
              <a:spLocks noChangeArrowheads="1"/>
            </p:cNvSpPr>
            <p:nvPr/>
          </p:nvSpPr>
          <p:spPr bwMode="auto">
            <a:xfrm>
              <a:off x="3035300" y="1920875"/>
              <a:ext cx="3575050" cy="3573463"/>
            </a:xfrm>
            <a:prstGeom prst="ellipse">
              <a:avLst/>
            </a:prstGeom>
            <a:noFill/>
            <a:ln w="2857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58372" name="Text Box 307"/>
            <p:cNvSpPr txBox="1">
              <a:spLocks noChangeArrowheads="1"/>
            </p:cNvSpPr>
            <p:nvPr/>
          </p:nvSpPr>
          <p:spPr bwMode="auto">
            <a:xfrm>
              <a:off x="4019550" y="4219575"/>
              <a:ext cx="14906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dirty="0"/>
                <a:t>Administrator</a:t>
              </a:r>
            </a:p>
          </p:txBody>
        </p:sp>
        <p:sp>
          <p:nvSpPr>
            <p:cNvPr id="58373" name="Text Box 307"/>
            <p:cNvSpPr txBox="1">
              <a:spLocks noChangeArrowheads="1"/>
            </p:cNvSpPr>
            <p:nvPr/>
          </p:nvSpPr>
          <p:spPr bwMode="auto">
            <a:xfrm>
              <a:off x="6645275" y="3773488"/>
              <a:ext cx="14906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Authorization</a:t>
              </a:r>
            </a:p>
          </p:txBody>
        </p:sp>
        <p:sp>
          <p:nvSpPr>
            <p:cNvPr id="58374" name="Text Box 307"/>
            <p:cNvSpPr txBox="1">
              <a:spLocks noChangeArrowheads="1"/>
            </p:cNvSpPr>
            <p:nvPr/>
          </p:nvSpPr>
          <p:spPr bwMode="auto">
            <a:xfrm>
              <a:off x="4019550" y="5980113"/>
              <a:ext cx="14906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dirty="0"/>
                <a:t>Authentication</a:t>
              </a:r>
            </a:p>
          </p:txBody>
        </p:sp>
        <p:sp>
          <p:nvSpPr>
            <p:cNvPr id="58375" name="Text Box 307"/>
            <p:cNvSpPr txBox="1">
              <a:spLocks noChangeArrowheads="1"/>
            </p:cNvSpPr>
            <p:nvPr/>
          </p:nvSpPr>
          <p:spPr bwMode="auto">
            <a:xfrm>
              <a:off x="1624013" y="4170363"/>
              <a:ext cx="14906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Access Control</a:t>
              </a:r>
            </a:p>
          </p:txBody>
        </p:sp>
        <p:sp>
          <p:nvSpPr>
            <p:cNvPr id="58376" name="Text Box 307"/>
            <p:cNvSpPr txBox="1">
              <a:spLocks noChangeArrowheads="1"/>
            </p:cNvSpPr>
            <p:nvPr/>
          </p:nvSpPr>
          <p:spPr bwMode="auto">
            <a:xfrm>
              <a:off x="3930650" y="1314450"/>
              <a:ext cx="16684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Accounting/Auditing</a:t>
              </a:r>
            </a:p>
          </p:txBody>
        </p:sp>
        <p:pic>
          <p:nvPicPr>
            <p:cNvPr id="58384" name="Picture 14" descr="L:\ContentDev\IconLibraries\new_icons\fol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8" y="3041650"/>
              <a:ext cx="882465" cy="690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5" name="Picture 8" descr="L:\ContentDev\IconLibraries\new_icons\user_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9993" y="3251079"/>
              <a:ext cx="897432" cy="83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6" name="Picture 9" descr="L:\ContentDev\IconLibraries\new_icons\user_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5304" y="3241141"/>
              <a:ext cx="897432" cy="85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7" name="Picture 10" descr="L:\ContentDev\IconLibraries\new_icons\user_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3687" y="3241141"/>
              <a:ext cx="897432" cy="85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2"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60938" y="3302000"/>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3" name="Picture 7" descr="D:\content\A+\new icons\user_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7825" y="3311525"/>
              <a:ext cx="9350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9" name="Picture 11" descr="D:\content\A+\new icons\cgec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8088" y="3424238"/>
              <a:ext cx="62071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0" name="Picture 9" descr="D:\content\093022\accoun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00563" y="5195888"/>
              <a:ext cx="52705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1" name="Picture 10" descr="D:\content\093022\magnifying glas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2648985">
              <a:off x="4213225" y="1727200"/>
              <a:ext cx="10509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Methods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400" y="1219200"/>
            <a:ext cx="4121150" cy="4121150"/>
          </a:xfrm>
        </p:spPr>
      </p:pic>
      <p:sp>
        <p:nvSpPr>
          <p:cNvPr id="5" name="TextBox 4"/>
          <p:cNvSpPr txBox="1"/>
          <p:nvPr/>
        </p:nvSpPr>
        <p:spPr>
          <a:xfrm>
            <a:off x="762000" y="5638800"/>
            <a:ext cx="7772400" cy="338554"/>
          </a:xfrm>
          <a:prstGeom prst="rect">
            <a:avLst/>
          </a:prstGeom>
          <a:noFill/>
        </p:spPr>
        <p:txBody>
          <a:bodyPr wrap="square" rtlCol="0">
            <a:spAutoFit/>
          </a:bodyPr>
          <a:lstStyle/>
          <a:p>
            <a:r>
              <a:rPr lang="en-US" sz="1600" dirty="0" smtClean="0"/>
              <a:t>Remember Identification and authentication is often used interchangeably </a:t>
            </a:r>
            <a:endParaRPr lang="en-US" sz="1600" dirty="0"/>
          </a:p>
        </p:txBody>
      </p:sp>
    </p:spTree>
    <p:extLst>
      <p:ext uri="{BB962C8B-B14F-4D97-AF65-F5344CB8AC3E}">
        <p14:creationId xmlns:p14="http://schemas.microsoft.com/office/powerpoint/2010/main" val="168988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ea typeface="Calibri" pitchFamily="34" charset="0"/>
              </a:rPr>
              <a:t>What to Protect</a:t>
            </a:r>
          </a:p>
        </p:txBody>
      </p:sp>
      <p:sp>
        <p:nvSpPr>
          <p:cNvPr id="8195" name="Text Box 29"/>
          <p:cNvSpPr txBox="1">
            <a:spLocks noChangeArrowheads="1"/>
          </p:cNvSpPr>
          <p:nvPr/>
        </p:nvSpPr>
        <p:spPr bwMode="auto">
          <a:xfrm>
            <a:off x="1720850" y="370205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t>Data</a:t>
            </a:r>
          </a:p>
        </p:txBody>
      </p:sp>
      <p:sp>
        <p:nvSpPr>
          <p:cNvPr id="8196" name="Text Box 30"/>
          <p:cNvSpPr txBox="1">
            <a:spLocks noChangeArrowheads="1"/>
          </p:cNvSpPr>
          <p:nvPr/>
        </p:nvSpPr>
        <p:spPr bwMode="auto">
          <a:xfrm>
            <a:off x="6302375" y="3863975"/>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t>Resource</a:t>
            </a:r>
          </a:p>
        </p:txBody>
      </p:sp>
      <p:sp>
        <p:nvSpPr>
          <p:cNvPr id="8197" name="Rectangle 1"/>
          <p:cNvSpPr>
            <a:spLocks noChangeArrowheads="1"/>
          </p:cNvSpPr>
          <p:nvPr/>
        </p:nvSpPr>
        <p:spPr bwMode="auto">
          <a:xfrm>
            <a:off x="1865313" y="3702050"/>
            <a:ext cx="746125" cy="304800"/>
          </a:xfrm>
          <a:prstGeom prst="rect">
            <a:avLst/>
          </a:prstGeom>
          <a:solidFill>
            <a:schemeClr val="bg1"/>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8198" name="Rectangle 8"/>
          <p:cNvSpPr>
            <a:spLocks noChangeArrowheads="1"/>
          </p:cNvSpPr>
          <p:nvPr/>
        </p:nvSpPr>
        <p:spPr bwMode="auto">
          <a:xfrm>
            <a:off x="6332538" y="3863975"/>
            <a:ext cx="960437" cy="444500"/>
          </a:xfrm>
          <a:prstGeom prst="rect">
            <a:avLst/>
          </a:prstGeom>
          <a:solidFill>
            <a:schemeClr val="bg1"/>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8199" name="Text Box 307"/>
          <p:cNvSpPr txBox="1">
            <a:spLocks noChangeArrowheads="1"/>
          </p:cNvSpPr>
          <p:nvPr/>
        </p:nvSpPr>
        <p:spPr bwMode="auto">
          <a:xfrm>
            <a:off x="1493838" y="3744913"/>
            <a:ext cx="14906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Data</a:t>
            </a:r>
          </a:p>
        </p:txBody>
      </p:sp>
      <p:sp>
        <p:nvSpPr>
          <p:cNvPr id="8200" name="Text Box 307"/>
          <p:cNvSpPr txBox="1">
            <a:spLocks noChangeArrowheads="1"/>
          </p:cNvSpPr>
          <p:nvPr/>
        </p:nvSpPr>
        <p:spPr bwMode="auto">
          <a:xfrm>
            <a:off x="5976938" y="4437063"/>
            <a:ext cx="14890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Resource</a:t>
            </a:r>
          </a:p>
        </p:txBody>
      </p:sp>
      <p:pic>
        <p:nvPicPr>
          <p:cNvPr id="8201" name="Picture 11" descr="L:\ContentDev\IconLibraries\new_icons\user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00400"/>
            <a:ext cx="11303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2" name="Group 1"/>
          <p:cNvGrpSpPr>
            <a:grpSpLocks/>
          </p:cNvGrpSpPr>
          <p:nvPr/>
        </p:nvGrpSpPr>
        <p:grpSpPr bwMode="auto">
          <a:xfrm rot="476409">
            <a:off x="3154363" y="3543300"/>
            <a:ext cx="1017587" cy="838200"/>
            <a:chOff x="2158999" y="4843480"/>
            <a:chExt cx="1058334" cy="871007"/>
          </a:xfrm>
        </p:grpSpPr>
        <p:pic>
          <p:nvPicPr>
            <p:cNvPr id="8217" name="Picture 12" descr="D:\content\093022\blank_do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038" y="4843480"/>
              <a:ext cx="668257" cy="87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8" name="Text Box 307"/>
            <p:cNvSpPr txBox="1">
              <a:spLocks noChangeArrowheads="1"/>
            </p:cNvSpPr>
            <p:nvPr/>
          </p:nvSpPr>
          <p:spPr bwMode="auto">
            <a:xfrm>
              <a:off x="2158999" y="4894263"/>
              <a:ext cx="105833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solidFill>
                    <a:schemeClr val="bg1"/>
                  </a:solidFill>
                </a:rPr>
                <a:t>Bank</a:t>
              </a:r>
            </a:p>
            <a:p>
              <a:pPr algn="ctr" eaLnBrk="1" hangingPunct="1">
                <a:spcBef>
                  <a:spcPct val="50000"/>
                </a:spcBef>
                <a:buClrTx/>
                <a:buFontTx/>
                <a:buNone/>
              </a:pPr>
              <a:r>
                <a:rPr lang="en-US" altLang="en-US" sz="1100">
                  <a:solidFill>
                    <a:schemeClr val="bg1"/>
                  </a:solidFill>
                </a:rPr>
                <a:t>Account</a:t>
              </a:r>
            </a:p>
            <a:p>
              <a:pPr algn="ctr" eaLnBrk="1" hangingPunct="1">
                <a:spcBef>
                  <a:spcPct val="50000"/>
                </a:spcBef>
                <a:buClrTx/>
                <a:buFontTx/>
                <a:buNone/>
              </a:pPr>
              <a:r>
                <a:rPr lang="en-US" altLang="en-US" sz="1100">
                  <a:solidFill>
                    <a:schemeClr val="bg1"/>
                  </a:solidFill>
                </a:rPr>
                <a:t>Numbers</a:t>
              </a:r>
            </a:p>
          </p:txBody>
        </p:sp>
      </p:grpSp>
      <p:pic>
        <p:nvPicPr>
          <p:cNvPr id="8203" name="Picture 14" descr="L:\ContentDev\IconLibraries\new_icons\fold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3683000"/>
            <a:ext cx="8826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4" name="Group 2"/>
          <p:cNvGrpSpPr>
            <a:grpSpLocks/>
          </p:cNvGrpSpPr>
          <p:nvPr/>
        </p:nvGrpSpPr>
        <p:grpSpPr bwMode="auto">
          <a:xfrm rot="-400274">
            <a:off x="2790825" y="3551238"/>
            <a:ext cx="641350" cy="838200"/>
            <a:chOff x="1642838" y="4563534"/>
            <a:chExt cx="668257" cy="871007"/>
          </a:xfrm>
        </p:grpSpPr>
        <p:pic>
          <p:nvPicPr>
            <p:cNvPr id="8215" name="Picture 12" descr="D:\content\093022\blank_do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838" y="4563534"/>
              <a:ext cx="668257" cy="87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ext Box 307"/>
            <p:cNvSpPr txBox="1">
              <a:spLocks noChangeArrowheads="1"/>
            </p:cNvSpPr>
            <p:nvPr/>
          </p:nvSpPr>
          <p:spPr bwMode="auto">
            <a:xfrm>
              <a:off x="1672166" y="4868232"/>
              <a:ext cx="609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solidFill>
                    <a:schemeClr val="bg1"/>
                  </a:solidFill>
                </a:rPr>
                <a:t>SSNs</a:t>
              </a:r>
            </a:p>
          </p:txBody>
        </p:sp>
      </p:grpSp>
      <p:pic>
        <p:nvPicPr>
          <p:cNvPr id="8205" name="Picture 11" descr="D:\content\A+\new icons\compu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50" y="3549650"/>
            <a:ext cx="355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descr="D:\content\A+\new icons\computer.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22614" y="3550181"/>
            <a:ext cx="354891" cy="79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Line 11"/>
          <p:cNvSpPr>
            <a:spLocks noChangeShapeType="1"/>
          </p:cNvSpPr>
          <p:nvPr/>
        </p:nvSpPr>
        <p:spPr bwMode="auto">
          <a:xfrm>
            <a:off x="6816725" y="3932238"/>
            <a:ext cx="6826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208" name="Group 1"/>
          <p:cNvGrpSpPr>
            <a:grpSpLocks/>
          </p:cNvGrpSpPr>
          <p:nvPr/>
        </p:nvGrpSpPr>
        <p:grpSpPr bwMode="auto">
          <a:xfrm>
            <a:off x="6959600" y="3502025"/>
            <a:ext cx="1219200" cy="887413"/>
            <a:chOff x="4884910" y="4476750"/>
            <a:chExt cx="1611140" cy="1173163"/>
          </a:xfrm>
        </p:grpSpPr>
        <p:pic>
          <p:nvPicPr>
            <p:cNvPr id="8212"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84910" y="4476750"/>
              <a:ext cx="1564203"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3" name="Picture 21" descr="L:\ContentDev\IconLibraries\new_icons\dat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589" y="5319236"/>
              <a:ext cx="744461" cy="16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4" name="Picture 21" descr="L:\ContentDev\IconLibraries\new_icons\dat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589" y="5470359"/>
              <a:ext cx="744461" cy="16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209" name="Picture 11" descr="D:\content\A+\new icons\compu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3546475"/>
            <a:ext cx="36195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22" descr="L:\ContentDev\IconLibraries\new_icons\ra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7075" y="2965450"/>
            <a:ext cx="16954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1" name="Text Box 307"/>
          <p:cNvSpPr txBox="1">
            <a:spLocks noChangeArrowheads="1"/>
          </p:cNvSpPr>
          <p:nvPr/>
        </p:nvSpPr>
        <p:spPr bwMode="auto">
          <a:xfrm>
            <a:off x="1493838" y="4421188"/>
            <a:ext cx="14890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418" name="Straight Arrow Connector 11"/>
          <p:cNvCxnSpPr>
            <a:cxnSpLocks noChangeShapeType="1"/>
          </p:cNvCxnSpPr>
          <p:nvPr/>
        </p:nvCxnSpPr>
        <p:spPr bwMode="auto">
          <a:xfrm flipV="1">
            <a:off x="3070225" y="3560763"/>
            <a:ext cx="3030538"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60419" name="Rectangle 2"/>
          <p:cNvSpPr>
            <a:spLocks noGrp="1" noChangeArrowheads="1"/>
          </p:cNvSpPr>
          <p:nvPr>
            <p:ph type="title"/>
          </p:nvPr>
        </p:nvSpPr>
        <p:spPr/>
        <p:txBody>
          <a:bodyPr/>
          <a:lstStyle/>
          <a:p>
            <a:pPr eaLnBrk="1" hangingPunct="1"/>
            <a:r>
              <a:rPr lang="en-US" altLang="en-US" smtClean="0">
                <a:ea typeface="Calibri" pitchFamily="34" charset="0"/>
              </a:rPr>
              <a:t>User Name/Password Authentication</a:t>
            </a:r>
          </a:p>
        </p:txBody>
      </p:sp>
      <p:sp>
        <p:nvSpPr>
          <p:cNvPr id="2" name="Content Placeholder 1"/>
          <p:cNvSpPr>
            <a:spLocks noGrp="1"/>
          </p:cNvSpPr>
          <p:nvPr>
            <p:ph idx="1"/>
          </p:nvPr>
        </p:nvSpPr>
        <p:spPr>
          <a:xfrm>
            <a:off x="304800" y="5173663"/>
            <a:ext cx="8229600" cy="750887"/>
          </a:xfrm>
        </p:spPr>
        <p:txBody>
          <a:bodyPr/>
          <a:lstStyle/>
          <a:p>
            <a:pPr marL="0" indent="0">
              <a:buNone/>
            </a:pPr>
            <a:r>
              <a:rPr lang="en-US" b="0" dirty="0" smtClean="0"/>
              <a:t>An example of what you know</a:t>
            </a:r>
            <a:endParaRPr lang="en-US" b="0" dirty="0"/>
          </a:p>
        </p:txBody>
      </p:sp>
      <p:grpSp>
        <p:nvGrpSpPr>
          <p:cNvPr id="60420" name="Group 5"/>
          <p:cNvGrpSpPr>
            <a:grpSpLocks/>
          </p:cNvGrpSpPr>
          <p:nvPr/>
        </p:nvGrpSpPr>
        <p:grpSpPr bwMode="auto">
          <a:xfrm>
            <a:off x="2216150" y="2892425"/>
            <a:ext cx="1154113" cy="882650"/>
            <a:chOff x="3941234" y="3709458"/>
            <a:chExt cx="1154113" cy="882650"/>
          </a:xfrm>
        </p:grpSpPr>
        <p:pic>
          <p:nvPicPr>
            <p:cNvPr id="6042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347" y="3709458"/>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8" name="Picture 7" descr="D:\content\A+\new icons\user_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1234" y="3718983"/>
              <a:ext cx="9350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0421" name="Picture 11" descr="D:\content\A+\new icons\cge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788" y="3109913"/>
            <a:ext cx="62071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27663" y="2781300"/>
            <a:ext cx="1563687"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21" descr="L:\ContentDev\IconLibraries\new_icons\dat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4438" y="3624263"/>
            <a:ext cx="744537"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21" descr="L:\ContentDev\IconLibraries\new_icons\dat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4438" y="3775075"/>
            <a:ext cx="744537"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2171700" y="2447925"/>
            <a:ext cx="147637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Password</a:t>
            </a:r>
          </a:p>
        </p:txBody>
      </p:sp>
      <p:sp>
        <p:nvSpPr>
          <p:cNvPr id="15" name="Rounded Rectangle 14"/>
          <p:cNvSpPr/>
          <p:nvPr/>
        </p:nvSpPr>
        <p:spPr>
          <a:xfrm>
            <a:off x="2171700" y="3876675"/>
            <a:ext cx="147637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User name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ea typeface="Calibri" pitchFamily="34" charset="0"/>
              </a:rPr>
              <a:t>Tokens</a:t>
            </a:r>
          </a:p>
        </p:txBody>
      </p:sp>
      <p:sp>
        <p:nvSpPr>
          <p:cNvPr id="2" name="Content Placeholder 1"/>
          <p:cNvSpPr>
            <a:spLocks noGrp="1"/>
          </p:cNvSpPr>
          <p:nvPr>
            <p:ph idx="1"/>
          </p:nvPr>
        </p:nvSpPr>
        <p:spPr>
          <a:xfrm>
            <a:off x="457200" y="1060450"/>
            <a:ext cx="8229600" cy="4121150"/>
          </a:xfrm>
        </p:spPr>
        <p:txBody>
          <a:bodyPr/>
          <a:lstStyle/>
          <a:p>
            <a:endParaRPr lang="en-US" dirty="0"/>
          </a:p>
        </p:txBody>
      </p:sp>
      <p:sp>
        <p:nvSpPr>
          <p:cNvPr id="12" name="Rounded Rectangle 11"/>
          <p:cNvSpPr/>
          <p:nvPr/>
        </p:nvSpPr>
        <p:spPr>
          <a:xfrm>
            <a:off x="5299075" y="2211388"/>
            <a:ext cx="1476375" cy="274637"/>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PIN</a:t>
            </a:r>
          </a:p>
        </p:txBody>
      </p:sp>
      <p:sp>
        <p:nvSpPr>
          <p:cNvPr id="13" name="Rounded Rectangle 12"/>
          <p:cNvSpPr/>
          <p:nvPr/>
        </p:nvSpPr>
        <p:spPr>
          <a:xfrm>
            <a:off x="5253038" y="4141788"/>
            <a:ext cx="1476375" cy="274637"/>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Password</a:t>
            </a:r>
          </a:p>
        </p:txBody>
      </p:sp>
      <p:sp>
        <p:nvSpPr>
          <p:cNvPr id="14" name="Rounded Rectangle 13"/>
          <p:cNvSpPr/>
          <p:nvPr/>
        </p:nvSpPr>
        <p:spPr>
          <a:xfrm>
            <a:off x="2136775" y="4233863"/>
            <a:ext cx="1476375" cy="274637"/>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User Information</a:t>
            </a:r>
          </a:p>
        </p:txBody>
      </p:sp>
      <p:sp>
        <p:nvSpPr>
          <p:cNvPr id="15" name="Rounded Rectangle 14"/>
          <p:cNvSpPr/>
          <p:nvPr/>
        </p:nvSpPr>
        <p:spPr>
          <a:xfrm>
            <a:off x="2117725" y="2214563"/>
            <a:ext cx="1476375" cy="274637"/>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Unique Value</a:t>
            </a:r>
          </a:p>
        </p:txBody>
      </p:sp>
      <p:sp>
        <p:nvSpPr>
          <p:cNvPr id="62471" name="Line 53"/>
          <p:cNvSpPr>
            <a:spLocks noChangeShapeType="1"/>
          </p:cNvSpPr>
          <p:nvPr/>
        </p:nvSpPr>
        <p:spPr bwMode="auto">
          <a:xfrm flipH="1" flipV="1">
            <a:off x="3570288" y="2486025"/>
            <a:ext cx="45720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2" name="Line 66"/>
          <p:cNvSpPr>
            <a:spLocks noChangeShapeType="1"/>
          </p:cNvSpPr>
          <p:nvPr/>
        </p:nvSpPr>
        <p:spPr bwMode="auto">
          <a:xfrm flipV="1">
            <a:off x="4789488" y="2486025"/>
            <a:ext cx="479425" cy="4794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3" name="Line 82"/>
          <p:cNvSpPr>
            <a:spLocks noChangeShapeType="1"/>
          </p:cNvSpPr>
          <p:nvPr/>
        </p:nvSpPr>
        <p:spPr bwMode="auto">
          <a:xfrm>
            <a:off x="4841875" y="3700463"/>
            <a:ext cx="433388" cy="431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4" name="Line 99"/>
          <p:cNvSpPr>
            <a:spLocks noChangeShapeType="1"/>
          </p:cNvSpPr>
          <p:nvPr/>
        </p:nvSpPr>
        <p:spPr bwMode="auto">
          <a:xfrm flipH="1">
            <a:off x="3613150" y="3611563"/>
            <a:ext cx="568325" cy="6207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2475" name="Picture 12" descr="D:\content\093022\tok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2728913"/>
            <a:ext cx="1189038"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98488" y="5621338"/>
            <a:ext cx="6858000" cy="338554"/>
          </a:xfrm>
          <a:prstGeom prst="rect">
            <a:avLst/>
          </a:prstGeom>
          <a:noFill/>
        </p:spPr>
        <p:txBody>
          <a:bodyPr wrap="square" rtlCol="0">
            <a:spAutoFit/>
          </a:bodyPr>
          <a:lstStyle/>
          <a:p>
            <a:r>
              <a:rPr lang="en-US" sz="1600" dirty="0" smtClean="0"/>
              <a:t>Usually a physical object, a what you have</a:t>
            </a:r>
            <a:endParaRPr lang="en-US" sz="1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ea typeface="Calibri" pitchFamily="34" charset="0"/>
              </a:rPr>
              <a:t>Biometrics</a:t>
            </a:r>
          </a:p>
        </p:txBody>
      </p:sp>
      <p:sp>
        <p:nvSpPr>
          <p:cNvPr id="64515" name="Rectangle 3"/>
          <p:cNvSpPr>
            <a:spLocks noGrp="1" noChangeArrowheads="1"/>
          </p:cNvSpPr>
          <p:nvPr>
            <p:ph idx="1"/>
          </p:nvPr>
        </p:nvSpPr>
        <p:spPr>
          <a:xfrm>
            <a:off x="609600" y="1066800"/>
            <a:ext cx="8229600" cy="4800600"/>
          </a:xfrm>
        </p:spPr>
        <p:txBody>
          <a:bodyPr/>
          <a:lstStyle/>
          <a:p>
            <a:pPr marL="0" indent="0" eaLnBrk="1" hangingPunct="1">
              <a:buNone/>
            </a:pPr>
            <a:endParaRPr lang="en-US" altLang="en-US" dirty="0" smtClean="0"/>
          </a:p>
        </p:txBody>
      </p:sp>
      <p:grpSp>
        <p:nvGrpSpPr>
          <p:cNvPr id="3" name="Group 2"/>
          <p:cNvGrpSpPr/>
          <p:nvPr/>
        </p:nvGrpSpPr>
        <p:grpSpPr>
          <a:xfrm>
            <a:off x="1676400" y="2286000"/>
            <a:ext cx="5362575" cy="1662113"/>
            <a:chOff x="1714500" y="4000500"/>
            <a:chExt cx="5362575" cy="1662113"/>
          </a:xfrm>
        </p:grpSpPr>
        <p:sp>
          <p:nvSpPr>
            <p:cNvPr id="64516" name="Line 8"/>
            <p:cNvSpPr>
              <a:spLocks noChangeShapeType="1"/>
            </p:cNvSpPr>
            <p:nvPr/>
          </p:nvSpPr>
          <p:spPr bwMode="auto">
            <a:xfrm>
              <a:off x="2898775" y="48006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7" name="Line 9"/>
            <p:cNvSpPr>
              <a:spLocks noChangeShapeType="1"/>
            </p:cNvSpPr>
            <p:nvPr/>
          </p:nvSpPr>
          <p:spPr bwMode="auto">
            <a:xfrm>
              <a:off x="4905375" y="48006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8" name="Text Box 307"/>
            <p:cNvSpPr txBox="1">
              <a:spLocks noChangeArrowheads="1"/>
            </p:cNvSpPr>
            <p:nvPr/>
          </p:nvSpPr>
          <p:spPr bwMode="auto">
            <a:xfrm>
              <a:off x="3470275" y="5400675"/>
              <a:ext cx="18970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Fingerprint Scanner</a:t>
              </a:r>
            </a:p>
          </p:txBody>
        </p:sp>
        <p:grpSp>
          <p:nvGrpSpPr>
            <p:cNvPr id="64519" name="Group 7"/>
            <p:cNvGrpSpPr>
              <a:grpSpLocks/>
            </p:cNvGrpSpPr>
            <p:nvPr/>
          </p:nvGrpSpPr>
          <p:grpSpPr bwMode="auto">
            <a:xfrm>
              <a:off x="1714500" y="4168775"/>
              <a:ext cx="1220788" cy="935038"/>
              <a:chOff x="538163" y="3932768"/>
              <a:chExt cx="1221315" cy="935037"/>
            </a:xfrm>
          </p:grpSpPr>
          <p:pic>
            <p:nvPicPr>
              <p:cNvPr id="64523" name="Picture 10" descr="D:\content\A+\new icons\user_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163" y="3932768"/>
                <a:ext cx="985837" cy="93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4"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8478" y="4018492"/>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52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6363" y="4300538"/>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7" descr="D:\content\093022\fingerprint_scann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9238" y="4319588"/>
              <a:ext cx="74771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3388" y="4000500"/>
              <a:ext cx="1563687"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p:nvPr/>
        </p:nvSpPr>
        <p:spPr>
          <a:xfrm>
            <a:off x="762000" y="5486400"/>
            <a:ext cx="7924800" cy="338554"/>
          </a:xfrm>
          <a:prstGeom prst="rect">
            <a:avLst/>
          </a:prstGeom>
          <a:noFill/>
        </p:spPr>
        <p:txBody>
          <a:bodyPr wrap="square" rtlCol="0">
            <a:spAutoFit/>
          </a:bodyPr>
          <a:lstStyle/>
          <a:p>
            <a:r>
              <a:rPr lang="en-US" sz="1600" dirty="0" smtClean="0"/>
              <a:t>Examples of what you are</a:t>
            </a:r>
            <a:endParaRPr lang="en-US"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220"/>
          <p:cNvSpPr>
            <a:spLocks noChangeShapeType="1"/>
          </p:cNvSpPr>
          <p:nvPr/>
        </p:nvSpPr>
        <p:spPr bwMode="auto">
          <a:xfrm flipV="1">
            <a:off x="3268663" y="4724400"/>
            <a:ext cx="1227137" cy="1143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63" name="Line 232"/>
          <p:cNvSpPr>
            <a:spLocks noChangeShapeType="1"/>
          </p:cNvSpPr>
          <p:nvPr/>
        </p:nvSpPr>
        <p:spPr bwMode="auto">
          <a:xfrm>
            <a:off x="3268663" y="3402013"/>
            <a:ext cx="1122362" cy="7572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64" name="Text Box 307"/>
          <p:cNvSpPr txBox="1">
            <a:spLocks noChangeArrowheads="1"/>
          </p:cNvSpPr>
          <p:nvPr/>
        </p:nvSpPr>
        <p:spPr bwMode="auto">
          <a:xfrm>
            <a:off x="4081463" y="4848225"/>
            <a:ext cx="1490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Approved Locations</a:t>
            </a:r>
          </a:p>
        </p:txBody>
      </p:sp>
      <p:pic>
        <p:nvPicPr>
          <p:cNvPr id="66565" name="Picture 27" descr="D:\content\093022\world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4105275"/>
            <a:ext cx="14462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Rectangle 2"/>
          <p:cNvSpPr>
            <a:spLocks noGrp="1" noChangeArrowheads="1"/>
          </p:cNvSpPr>
          <p:nvPr>
            <p:ph type="title"/>
          </p:nvPr>
        </p:nvSpPr>
        <p:spPr/>
        <p:txBody>
          <a:bodyPr/>
          <a:lstStyle/>
          <a:p>
            <a:pPr eaLnBrk="1" hangingPunct="1"/>
            <a:r>
              <a:rPr lang="en-US" altLang="en-US" smtClean="0">
                <a:ea typeface="Calibri" pitchFamily="34" charset="0"/>
              </a:rPr>
              <a:t>Geolocation</a:t>
            </a:r>
          </a:p>
        </p:txBody>
      </p:sp>
      <p:sp>
        <p:nvSpPr>
          <p:cNvPr id="66567" name="Content Placeholder 1"/>
          <p:cNvSpPr>
            <a:spLocks noGrp="1"/>
          </p:cNvSpPr>
          <p:nvPr>
            <p:ph idx="1"/>
          </p:nvPr>
        </p:nvSpPr>
        <p:spPr>
          <a:xfrm>
            <a:off x="457200" y="1066800"/>
            <a:ext cx="8229600" cy="1465262"/>
          </a:xfrm>
        </p:spPr>
        <p:txBody>
          <a:bodyPr/>
          <a:lstStyle/>
          <a:p>
            <a:r>
              <a:rPr lang="en-US" altLang="en-US" dirty="0" smtClean="0"/>
              <a:t>Where you are or are not.</a:t>
            </a:r>
          </a:p>
          <a:p>
            <a:r>
              <a:rPr lang="en-US" altLang="en-US" dirty="0" smtClean="0"/>
              <a:t>Determines physical location from IP address, MAC address, RFID, GPS coordinates, etc.</a:t>
            </a:r>
          </a:p>
          <a:p>
            <a:r>
              <a:rPr lang="en-US" altLang="en-US" dirty="0" smtClean="0"/>
              <a:t>Authentication requests from approved locations are granted.</a:t>
            </a:r>
          </a:p>
        </p:txBody>
      </p:sp>
      <p:pic>
        <p:nvPicPr>
          <p:cNvPr id="6656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97525" y="5162550"/>
            <a:ext cx="5048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9"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91175" y="3306763"/>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25988" y="4000500"/>
            <a:ext cx="4286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Line 311"/>
          <p:cNvSpPr>
            <a:spLocks noChangeShapeType="1"/>
          </p:cNvSpPr>
          <p:nvPr/>
        </p:nvSpPr>
        <p:spPr bwMode="auto">
          <a:xfrm rot="10800000" flipH="1" flipV="1">
            <a:off x="5276850" y="4921250"/>
            <a:ext cx="314325" cy="3143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2" name="Line 312"/>
          <p:cNvSpPr>
            <a:spLocks noChangeShapeType="1"/>
          </p:cNvSpPr>
          <p:nvPr/>
        </p:nvSpPr>
        <p:spPr bwMode="auto">
          <a:xfrm flipV="1">
            <a:off x="5283200" y="3659188"/>
            <a:ext cx="314325" cy="3143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3" name="Line 315"/>
          <p:cNvSpPr>
            <a:spLocks noChangeShapeType="1"/>
          </p:cNvSpPr>
          <p:nvPr/>
        </p:nvSpPr>
        <p:spPr bwMode="auto">
          <a:xfrm>
            <a:off x="5938838" y="3513138"/>
            <a:ext cx="4984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4" name="Line 220"/>
          <p:cNvSpPr>
            <a:spLocks noChangeShapeType="1"/>
          </p:cNvSpPr>
          <p:nvPr/>
        </p:nvSpPr>
        <p:spPr bwMode="auto">
          <a:xfrm flipV="1">
            <a:off x="3600450" y="3781425"/>
            <a:ext cx="0" cy="5715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5" name="Text Box 307"/>
          <p:cNvSpPr txBox="1">
            <a:spLocks noChangeArrowheads="1"/>
          </p:cNvSpPr>
          <p:nvPr/>
        </p:nvSpPr>
        <p:spPr bwMode="auto">
          <a:xfrm>
            <a:off x="4902200" y="5718175"/>
            <a:ext cx="20907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Authentication Denied</a:t>
            </a:r>
          </a:p>
        </p:txBody>
      </p:sp>
      <p:sp>
        <p:nvSpPr>
          <p:cNvPr id="66576" name="Text Box 307"/>
          <p:cNvSpPr txBox="1">
            <a:spLocks noChangeArrowheads="1"/>
          </p:cNvSpPr>
          <p:nvPr/>
        </p:nvSpPr>
        <p:spPr bwMode="auto">
          <a:xfrm>
            <a:off x="4902200" y="2863850"/>
            <a:ext cx="20907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Authentication Approved</a:t>
            </a:r>
          </a:p>
        </p:txBody>
      </p:sp>
      <p:grpSp>
        <p:nvGrpSpPr>
          <p:cNvPr id="66577" name="Group 24"/>
          <p:cNvGrpSpPr>
            <a:grpSpLocks/>
          </p:cNvGrpSpPr>
          <p:nvPr/>
        </p:nvGrpSpPr>
        <p:grpSpPr bwMode="auto">
          <a:xfrm>
            <a:off x="1698625" y="5094288"/>
            <a:ext cx="1725613" cy="1049337"/>
            <a:chOff x="5457296" y="5253039"/>
            <a:chExt cx="1527704" cy="929214"/>
          </a:xfrm>
        </p:grpSpPr>
        <p:pic>
          <p:nvPicPr>
            <p:cNvPr id="66588" name="Picture 17" descr="D:\content\A+\new icons\user_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7296" y="5253039"/>
              <a:ext cx="979833" cy="9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9" name="Picture 28" descr="D:\content\A+\new icons\laptop_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2525" y="5644797"/>
              <a:ext cx="752475" cy="51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578" name="Group 27"/>
          <p:cNvGrpSpPr>
            <a:grpSpLocks/>
          </p:cNvGrpSpPr>
          <p:nvPr/>
        </p:nvGrpSpPr>
        <p:grpSpPr bwMode="auto">
          <a:xfrm>
            <a:off x="1712913" y="2652713"/>
            <a:ext cx="1697037" cy="1033462"/>
            <a:chOff x="5541964" y="1258888"/>
            <a:chExt cx="1502302" cy="914751"/>
          </a:xfrm>
        </p:grpSpPr>
        <p:pic>
          <p:nvPicPr>
            <p:cNvPr id="66586" name="Picture 16" descr="D:\content\A+\new icons\user_9.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1964" y="1258888"/>
              <a:ext cx="979832" cy="91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7" name="Picture 28" descr="D:\content\A+\new icons\laptop_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91791" y="1623130"/>
              <a:ext cx="752475" cy="51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Oval 31"/>
          <p:cNvSpPr/>
          <p:nvPr/>
        </p:nvSpPr>
        <p:spPr>
          <a:xfrm>
            <a:off x="3549650" y="3575050"/>
            <a:ext cx="117475" cy="11906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3549650" y="5470525"/>
            <a:ext cx="117475" cy="11906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81" name="Line 220"/>
          <p:cNvSpPr>
            <a:spLocks noChangeShapeType="1"/>
          </p:cNvSpPr>
          <p:nvPr/>
        </p:nvSpPr>
        <p:spPr bwMode="auto">
          <a:xfrm>
            <a:off x="3609975" y="4505325"/>
            <a:ext cx="0" cy="8667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Rounded Rectangle 21"/>
          <p:cNvSpPr/>
          <p:nvPr/>
        </p:nvSpPr>
        <p:spPr>
          <a:xfrm>
            <a:off x="2882900" y="4303713"/>
            <a:ext cx="1279525" cy="401637"/>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Authentication</a:t>
            </a:r>
            <a:br>
              <a:rPr lang="en-US" sz="1100" b="1" dirty="0">
                <a:solidFill>
                  <a:schemeClr val="tx1"/>
                </a:solidFill>
              </a:rPr>
            </a:br>
            <a:r>
              <a:rPr lang="en-US" sz="1100" b="1" dirty="0">
                <a:solidFill>
                  <a:schemeClr val="tx1"/>
                </a:solidFill>
              </a:rPr>
              <a:t>Request</a:t>
            </a:r>
          </a:p>
        </p:txBody>
      </p:sp>
      <p:pic>
        <p:nvPicPr>
          <p:cNvPr id="66583"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048375" y="3117850"/>
            <a:ext cx="138112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4" name="Picture 21" descr="L:\ContentDev\IconLibraries\new_icons\dat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19900" y="3843338"/>
            <a:ext cx="65722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5" name="Picture 21" descr="L:\ContentDev\IconLibraries\new_icons\dat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19900" y="3994150"/>
            <a:ext cx="6572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mtClean="0">
                <a:ea typeface="Calibri" pitchFamily="34" charset="0"/>
              </a:rPr>
              <a:t>Keystroke Authentication</a:t>
            </a:r>
          </a:p>
        </p:txBody>
      </p:sp>
      <p:sp>
        <p:nvSpPr>
          <p:cNvPr id="68611" name="Line 8"/>
          <p:cNvSpPr>
            <a:spLocks noChangeShapeType="1"/>
          </p:cNvSpPr>
          <p:nvPr/>
        </p:nvSpPr>
        <p:spPr bwMode="auto">
          <a:xfrm>
            <a:off x="3289300" y="393541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12" name="Line 9"/>
          <p:cNvSpPr>
            <a:spLocks noChangeShapeType="1"/>
          </p:cNvSpPr>
          <p:nvPr/>
        </p:nvSpPr>
        <p:spPr bwMode="auto">
          <a:xfrm>
            <a:off x="5372100" y="393541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13" name="Text Box 307"/>
          <p:cNvSpPr txBox="1">
            <a:spLocks noChangeArrowheads="1"/>
          </p:cNvSpPr>
          <p:nvPr/>
        </p:nvSpPr>
        <p:spPr bwMode="auto">
          <a:xfrm>
            <a:off x="3865563" y="4535488"/>
            <a:ext cx="18970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Keystroke Pattern Detector</a:t>
            </a:r>
          </a:p>
        </p:txBody>
      </p:sp>
      <p:pic>
        <p:nvPicPr>
          <p:cNvPr id="6861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291013"/>
            <a:ext cx="16605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0" descr="D:\content\A+\new icons\softwa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538" y="3287713"/>
            <a:ext cx="10683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D:\content\093022\gea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0" y="3783013"/>
            <a:ext cx="1112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7" name="Group 10"/>
          <p:cNvGrpSpPr>
            <a:grpSpLocks/>
          </p:cNvGrpSpPr>
          <p:nvPr/>
        </p:nvGrpSpPr>
        <p:grpSpPr bwMode="auto">
          <a:xfrm>
            <a:off x="1809750" y="3078163"/>
            <a:ext cx="1511300" cy="1150937"/>
            <a:chOff x="5652560" y="2752724"/>
            <a:chExt cx="1136121" cy="865228"/>
          </a:xfrm>
        </p:grpSpPr>
        <p:pic>
          <p:nvPicPr>
            <p:cNvPr id="68620" name="Picture 11" descr="D:\content\A+\new icons\user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560" y="2763839"/>
              <a:ext cx="900640" cy="8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1"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07681" y="2752724"/>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8618" name="Picture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42013" y="3135313"/>
            <a:ext cx="1563687"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9"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705475" y="3622675"/>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smtClean="0">
                <a:ea typeface="Calibri" pitchFamily="34" charset="0"/>
              </a:rPr>
              <a:t>Multi-factor Authentication</a:t>
            </a:r>
          </a:p>
        </p:txBody>
      </p:sp>
      <p:sp>
        <p:nvSpPr>
          <p:cNvPr id="2" name="Content Placeholder 1"/>
          <p:cNvSpPr>
            <a:spLocks noGrp="1"/>
          </p:cNvSpPr>
          <p:nvPr>
            <p:ph idx="1"/>
          </p:nvPr>
        </p:nvSpPr>
        <p:spPr>
          <a:xfrm>
            <a:off x="457200" y="5943600"/>
            <a:ext cx="8229600" cy="457200"/>
          </a:xfrm>
        </p:spPr>
        <p:txBody>
          <a:bodyPr/>
          <a:lstStyle/>
          <a:p>
            <a:pPr marL="0" indent="0">
              <a:buNone/>
            </a:pPr>
            <a:r>
              <a:rPr lang="en-US" b="0" dirty="0" smtClean="0"/>
              <a:t>2 or more authentication factors. 2 of who you are, what you have and what you know</a:t>
            </a:r>
            <a:endParaRPr lang="en-US" b="0" dirty="0"/>
          </a:p>
        </p:txBody>
      </p:sp>
      <p:sp>
        <p:nvSpPr>
          <p:cNvPr id="5" name="Rounded Rectangle 4"/>
          <p:cNvSpPr/>
          <p:nvPr/>
        </p:nvSpPr>
        <p:spPr>
          <a:xfrm>
            <a:off x="2200275" y="2495550"/>
            <a:ext cx="147637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Password</a:t>
            </a:r>
          </a:p>
        </p:txBody>
      </p:sp>
      <p:grpSp>
        <p:nvGrpSpPr>
          <p:cNvPr id="70660" name="Group 6"/>
          <p:cNvGrpSpPr>
            <a:grpSpLocks/>
          </p:cNvGrpSpPr>
          <p:nvPr/>
        </p:nvGrpSpPr>
        <p:grpSpPr bwMode="auto">
          <a:xfrm>
            <a:off x="2009775" y="2886075"/>
            <a:ext cx="1511300" cy="1150938"/>
            <a:chOff x="5652560" y="2752724"/>
            <a:chExt cx="1136121" cy="865228"/>
          </a:xfrm>
        </p:grpSpPr>
        <p:pic>
          <p:nvPicPr>
            <p:cNvPr id="70670" name="Picture 7" descr="D:\content\A+\new icons\user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560" y="2763839"/>
              <a:ext cx="900640" cy="8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7681" y="2752724"/>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0661"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6300" y="3316288"/>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62" name="Group 1"/>
          <p:cNvGrpSpPr>
            <a:grpSpLocks/>
          </p:cNvGrpSpPr>
          <p:nvPr/>
        </p:nvGrpSpPr>
        <p:grpSpPr bwMode="auto">
          <a:xfrm>
            <a:off x="5857875" y="2908300"/>
            <a:ext cx="1428750" cy="1036638"/>
            <a:chOff x="6048375" y="3118119"/>
            <a:chExt cx="1428750" cy="1036369"/>
          </a:xfrm>
        </p:grpSpPr>
        <p:pic>
          <p:nvPicPr>
            <p:cNvPr id="7066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48375" y="3118119"/>
              <a:ext cx="1381813" cy="103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8" name="Picture 21" descr="L:\ContentDev\IconLibraries\new_icons\dat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9470" y="3851470"/>
              <a:ext cx="657655" cy="14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9" name="Picture 21" descr="L:\ContentDev\IconLibraries\new_icons\dat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9470" y="3994128"/>
              <a:ext cx="657655" cy="14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0663" name="Line 8"/>
          <p:cNvSpPr>
            <a:spLocks noChangeShapeType="1"/>
          </p:cNvSpPr>
          <p:nvPr/>
        </p:nvSpPr>
        <p:spPr bwMode="auto">
          <a:xfrm>
            <a:off x="3489325" y="348615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64" name="Line 9"/>
          <p:cNvSpPr>
            <a:spLocks noChangeShapeType="1"/>
          </p:cNvSpPr>
          <p:nvPr/>
        </p:nvSpPr>
        <p:spPr bwMode="auto">
          <a:xfrm>
            <a:off x="5238750" y="348615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0665" name="Picture 5" descr="D:\content\093022\accou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9750" y="4046538"/>
            <a:ext cx="439738"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a:xfrm>
            <a:off x="2312988" y="4202113"/>
            <a:ext cx="1476375" cy="274637"/>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ID Card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smtClean="0">
                <a:ea typeface="Calibri" pitchFamily="34" charset="0"/>
              </a:rPr>
              <a:t>Mutual Authentication</a:t>
            </a:r>
          </a:p>
        </p:txBody>
      </p:sp>
      <p:sp>
        <p:nvSpPr>
          <p:cNvPr id="2" name="Content Placeholder 1"/>
          <p:cNvSpPr>
            <a:spLocks noGrp="1"/>
          </p:cNvSpPr>
          <p:nvPr>
            <p:ph idx="1"/>
          </p:nvPr>
        </p:nvSpPr>
        <p:spPr>
          <a:xfrm>
            <a:off x="457200" y="5943600"/>
            <a:ext cx="8229600" cy="457200"/>
          </a:xfrm>
        </p:spPr>
        <p:txBody>
          <a:bodyPr/>
          <a:lstStyle/>
          <a:p>
            <a:pPr marL="0" indent="0">
              <a:buNone/>
            </a:pPr>
            <a:r>
              <a:rPr lang="en-US" b="0" dirty="0" smtClean="0"/>
              <a:t>Each party in the communication must authenticate themselves</a:t>
            </a:r>
            <a:endParaRPr lang="en-US" b="0" dirty="0"/>
          </a:p>
        </p:txBody>
      </p:sp>
      <p:pic>
        <p:nvPicPr>
          <p:cNvPr id="7270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48000"/>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048000"/>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28" descr="D:\content\A+\new icons\laptop_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575" y="3063875"/>
            <a:ext cx="13017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1038" y="2933700"/>
            <a:ext cx="1563687"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Line 8"/>
          <p:cNvSpPr>
            <a:spLocks noChangeShapeType="1"/>
          </p:cNvSpPr>
          <p:nvPr/>
        </p:nvSpPr>
        <p:spPr bwMode="auto">
          <a:xfrm>
            <a:off x="3695700" y="3571875"/>
            <a:ext cx="17653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smtClean="0">
                <a:ea typeface="Calibri" pitchFamily="34" charset="0"/>
              </a:rPr>
              <a:t>Cryptography</a:t>
            </a:r>
          </a:p>
        </p:txBody>
      </p:sp>
      <p:sp>
        <p:nvSpPr>
          <p:cNvPr id="74755" name="TextBox 1"/>
          <p:cNvSpPr txBox="1">
            <a:spLocks noChangeArrowheads="1"/>
          </p:cNvSpPr>
          <p:nvPr/>
        </p:nvSpPr>
        <p:spPr bwMode="auto">
          <a:xfrm>
            <a:off x="2133600" y="1676400"/>
            <a:ext cx="5029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spcBef>
                <a:spcPct val="0"/>
              </a:spcBef>
              <a:buClrTx/>
              <a:buFontTx/>
              <a:buNone/>
            </a:pPr>
            <a:r>
              <a:rPr lang="en-US" altLang="en-US" sz="2400" b="0"/>
              <a:t>G7JDZL	L539CZ	AA9CZ1</a:t>
            </a:r>
          </a:p>
          <a:p>
            <a:pPr>
              <a:spcBef>
                <a:spcPct val="0"/>
              </a:spcBef>
              <a:buClrTx/>
              <a:buFontTx/>
              <a:buNone/>
            </a:pPr>
            <a:r>
              <a:rPr lang="en-US" altLang="en-US" sz="2400" b="0"/>
              <a:t>ZPQ12G	93L12B	LP7FFH</a:t>
            </a:r>
          </a:p>
          <a:p>
            <a:pPr>
              <a:spcBef>
                <a:spcPct val="0"/>
              </a:spcBef>
              <a:buClrTx/>
              <a:buFontTx/>
              <a:buNone/>
            </a:pPr>
            <a:r>
              <a:rPr lang="en-US" altLang="en-US" sz="2400" b="0"/>
              <a:t>18ABHU	UJ14A9	334FYO</a:t>
            </a:r>
          </a:p>
          <a:p>
            <a:pPr>
              <a:spcBef>
                <a:spcPct val="0"/>
              </a:spcBef>
              <a:buClrTx/>
              <a:buFontTx/>
              <a:buNone/>
            </a:pPr>
            <a:r>
              <a:rPr lang="en-US" altLang="en-US" sz="2400" b="0"/>
              <a:t>K71TYP	CS3314	566HHX</a:t>
            </a:r>
          </a:p>
          <a:p>
            <a:pPr>
              <a:spcBef>
                <a:spcPct val="0"/>
              </a:spcBef>
              <a:buClrTx/>
              <a:buFontTx/>
              <a:buNone/>
            </a:pPr>
            <a:r>
              <a:rPr lang="en-US" altLang="en-US" sz="2400" b="0"/>
              <a:t>SAPRW1	SP563S	3F8Y0K</a:t>
            </a:r>
          </a:p>
          <a:p>
            <a:pPr>
              <a:spcBef>
                <a:spcPct val="0"/>
              </a:spcBef>
              <a:buClrTx/>
              <a:buFontTx/>
              <a:buNone/>
            </a:pPr>
            <a:r>
              <a:rPr lang="en-US" altLang="en-US" sz="2400" b="0"/>
              <a:t>PVF129	A7V8TT	ADL10M</a:t>
            </a:r>
          </a:p>
          <a:p>
            <a:pPr>
              <a:spcBef>
                <a:spcPct val="0"/>
              </a:spcBef>
              <a:buClrTx/>
              <a:buFontTx/>
              <a:buNone/>
            </a:pPr>
            <a:r>
              <a:rPr lang="en-US" altLang="en-US" sz="2400" b="0"/>
              <a:t>N031M1	LAE3FB	1L598X</a:t>
            </a:r>
          </a:p>
          <a:p>
            <a:pPr>
              <a:spcBef>
                <a:spcPct val="0"/>
              </a:spcBef>
              <a:buClrTx/>
              <a:buFontTx/>
              <a:buNone/>
            </a:pPr>
            <a:r>
              <a:rPr lang="en-US" altLang="en-US" sz="2400" b="0"/>
              <a:t>RX0FYT	LM2HU5	GT610A</a:t>
            </a:r>
          </a:p>
          <a:p>
            <a:pPr>
              <a:spcBef>
                <a:spcPct val="0"/>
              </a:spcBef>
              <a:buClrTx/>
              <a:buFontTx/>
              <a:buNone/>
            </a:pPr>
            <a:r>
              <a:rPr lang="en-US" altLang="en-US" sz="2400" b="0"/>
              <a:t>I5581Z	QH1UNB	9JB70W</a:t>
            </a:r>
          </a:p>
          <a:p>
            <a:pPr>
              <a:spcBef>
                <a:spcPct val="0"/>
              </a:spcBef>
              <a:buClrTx/>
              <a:buFontTx/>
              <a:buNone/>
            </a:pPr>
            <a:endParaRPr lang="en-US" altLang="en-US" sz="2400" b="0"/>
          </a:p>
        </p:txBody>
      </p:sp>
      <p:pic>
        <p:nvPicPr>
          <p:cNvPr id="74756" name="Picture 8" descr="D:\content\093022\ke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2517775"/>
            <a:ext cx="769938"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Line 9"/>
          <p:cNvSpPr>
            <a:spLocks noChangeShapeType="1"/>
          </p:cNvSpPr>
          <p:nvPr/>
        </p:nvSpPr>
        <p:spPr bwMode="auto">
          <a:xfrm>
            <a:off x="4933950" y="362902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3" name="Line 9"/>
          <p:cNvSpPr>
            <a:spLocks noChangeShapeType="1"/>
          </p:cNvSpPr>
          <p:nvPr/>
        </p:nvSpPr>
        <p:spPr bwMode="auto">
          <a:xfrm>
            <a:off x="2943225" y="360997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6804" name="Picture 13" descr="D:\content\093022\abstraction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3300413"/>
            <a:ext cx="1390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14" descr="D:\content\093022\abstraction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588" y="3286125"/>
            <a:ext cx="14335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15" descr="D:\content\093022\abstraction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425" y="3203575"/>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Rectangle 2"/>
          <p:cNvSpPr>
            <a:spLocks noGrp="1" noChangeArrowheads="1"/>
          </p:cNvSpPr>
          <p:nvPr>
            <p:ph type="title"/>
          </p:nvPr>
        </p:nvSpPr>
        <p:spPr/>
        <p:txBody>
          <a:bodyPr/>
          <a:lstStyle/>
          <a:p>
            <a:pPr eaLnBrk="1" hangingPunct="1"/>
            <a:r>
              <a:rPr lang="en-US" altLang="en-US" smtClean="0">
                <a:ea typeface="Calibri" pitchFamily="34" charset="0"/>
              </a:rPr>
              <a:t>Encryption and Decryption</a:t>
            </a:r>
          </a:p>
        </p:txBody>
      </p:sp>
      <p:sp>
        <p:nvSpPr>
          <p:cNvPr id="76808" name="Text Box 11"/>
          <p:cNvSpPr txBox="1">
            <a:spLocks noChangeArrowheads="1"/>
          </p:cNvSpPr>
          <p:nvPr/>
        </p:nvSpPr>
        <p:spPr bwMode="auto">
          <a:xfrm>
            <a:off x="4116388" y="3448050"/>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Encryption</a:t>
            </a:r>
          </a:p>
        </p:txBody>
      </p:sp>
      <p:sp>
        <p:nvSpPr>
          <p:cNvPr id="76809" name="Text Box 12"/>
          <p:cNvSpPr txBox="1">
            <a:spLocks noChangeArrowheads="1"/>
          </p:cNvSpPr>
          <p:nvPr/>
        </p:nvSpPr>
        <p:spPr bwMode="auto">
          <a:xfrm>
            <a:off x="6122988" y="3467100"/>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Ciphertext</a:t>
            </a:r>
          </a:p>
        </p:txBody>
      </p:sp>
      <p:sp>
        <p:nvSpPr>
          <p:cNvPr id="76810" name="Text Box 13"/>
          <p:cNvSpPr txBox="1">
            <a:spLocks noChangeArrowheads="1"/>
          </p:cNvSpPr>
          <p:nvPr/>
        </p:nvSpPr>
        <p:spPr bwMode="auto">
          <a:xfrm>
            <a:off x="2176463" y="3438525"/>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Plaintext</a:t>
            </a:r>
          </a:p>
        </p:txBody>
      </p:sp>
      <p:sp>
        <p:nvSpPr>
          <p:cNvPr id="76811" name="Line 9"/>
          <p:cNvSpPr>
            <a:spLocks noChangeShapeType="1"/>
          </p:cNvSpPr>
          <p:nvPr/>
        </p:nvSpPr>
        <p:spPr bwMode="auto">
          <a:xfrm>
            <a:off x="4686300" y="2505075"/>
            <a:ext cx="0" cy="7810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6812" name="Picture 12" descr="D:\content\093022\acces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75138" y="1658938"/>
            <a:ext cx="823912"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3" name="Line 9"/>
          <p:cNvSpPr>
            <a:spLocks noChangeShapeType="1"/>
          </p:cNvSpPr>
          <p:nvPr/>
        </p:nvSpPr>
        <p:spPr bwMode="auto">
          <a:xfrm>
            <a:off x="4953000" y="46482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14" name="Line 9"/>
          <p:cNvSpPr>
            <a:spLocks noChangeShapeType="1"/>
          </p:cNvSpPr>
          <p:nvPr/>
        </p:nvSpPr>
        <p:spPr bwMode="auto">
          <a:xfrm>
            <a:off x="2962275" y="462915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6815" name="Picture 14" descr="D:\content\093022\abstraction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638" y="4305300"/>
            <a:ext cx="14335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6" name="Picture 15" descr="D:\content\093022\abstraction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6125" y="4203700"/>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7" name="Text Box 12"/>
          <p:cNvSpPr txBox="1">
            <a:spLocks noChangeArrowheads="1"/>
          </p:cNvSpPr>
          <p:nvPr/>
        </p:nvSpPr>
        <p:spPr bwMode="auto">
          <a:xfrm>
            <a:off x="2198688" y="4467225"/>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Ciphertext</a:t>
            </a:r>
          </a:p>
        </p:txBody>
      </p:sp>
      <p:sp>
        <p:nvSpPr>
          <p:cNvPr id="76818" name="Text Box 11"/>
          <p:cNvSpPr txBox="1">
            <a:spLocks noChangeArrowheads="1"/>
          </p:cNvSpPr>
          <p:nvPr/>
        </p:nvSpPr>
        <p:spPr bwMode="auto">
          <a:xfrm>
            <a:off x="4116388" y="4457700"/>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Decryption</a:t>
            </a:r>
          </a:p>
        </p:txBody>
      </p:sp>
      <p:sp>
        <p:nvSpPr>
          <p:cNvPr id="76819" name="Text Box 12"/>
          <p:cNvSpPr txBox="1">
            <a:spLocks noChangeArrowheads="1"/>
          </p:cNvSpPr>
          <p:nvPr/>
        </p:nvSpPr>
        <p:spPr bwMode="auto">
          <a:xfrm>
            <a:off x="6157913" y="4476750"/>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Plaintext</a:t>
            </a:r>
          </a:p>
        </p:txBody>
      </p:sp>
      <p:pic>
        <p:nvPicPr>
          <p:cNvPr id="76820" name="Picture 13" descr="D:\content\093022\abstraction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0" y="4344988"/>
            <a:ext cx="1390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21" name="Text Box 13"/>
          <p:cNvSpPr txBox="1">
            <a:spLocks noChangeArrowheads="1"/>
          </p:cNvSpPr>
          <p:nvPr/>
        </p:nvSpPr>
        <p:spPr bwMode="auto">
          <a:xfrm>
            <a:off x="6107113" y="4483100"/>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Plaintext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ea typeface="Calibri" pitchFamily="34" charset="0"/>
              </a:rPr>
              <a:t>Ciphers</a:t>
            </a:r>
          </a:p>
        </p:txBody>
      </p:sp>
      <p:sp>
        <p:nvSpPr>
          <p:cNvPr id="2" name="Content Placeholder 1"/>
          <p:cNvSpPr>
            <a:spLocks noGrp="1"/>
          </p:cNvSpPr>
          <p:nvPr>
            <p:ph idx="1"/>
          </p:nvPr>
        </p:nvSpPr>
        <p:spPr>
          <a:xfrm>
            <a:off x="457200" y="5178424"/>
            <a:ext cx="8229600" cy="1222376"/>
          </a:xfrm>
        </p:spPr>
        <p:txBody>
          <a:bodyPr/>
          <a:lstStyle/>
          <a:p>
            <a:pPr marL="0" indent="0">
              <a:buNone/>
            </a:pPr>
            <a:r>
              <a:rPr lang="en-US" b="0" dirty="0" smtClean="0"/>
              <a:t>An algorithm used to encrypt and decrypt data. The application of a cipher is the encryption and it produces </a:t>
            </a:r>
            <a:r>
              <a:rPr lang="en-US" b="0" dirty="0" err="1" smtClean="0"/>
              <a:t>ciphertext</a:t>
            </a:r>
            <a:endParaRPr lang="en-US" b="0" dirty="0" smtClean="0"/>
          </a:p>
          <a:p>
            <a:pPr marL="0" indent="0">
              <a:buNone/>
            </a:pPr>
            <a:endParaRPr lang="en-US" b="0" dirty="0"/>
          </a:p>
          <a:p>
            <a:pPr marL="0" indent="0">
              <a:buNone/>
            </a:pPr>
            <a:r>
              <a:rPr lang="en-US" b="0" dirty="0" err="1" smtClean="0"/>
              <a:t>Cryptoanalysis</a:t>
            </a:r>
            <a:r>
              <a:rPr lang="en-US" b="0" dirty="0" smtClean="0"/>
              <a:t> or Cryptanalysis is the science of breaking codes and ciphers</a:t>
            </a:r>
            <a:endParaRPr lang="en-US" b="0" dirty="0"/>
          </a:p>
        </p:txBody>
      </p:sp>
      <p:sp>
        <p:nvSpPr>
          <p:cNvPr id="78851" name="Text Box 307"/>
          <p:cNvSpPr txBox="1">
            <a:spLocks noChangeArrowheads="1"/>
          </p:cNvSpPr>
          <p:nvPr/>
        </p:nvSpPr>
        <p:spPr bwMode="auto">
          <a:xfrm>
            <a:off x="1820863" y="4306888"/>
            <a:ext cx="1490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Original Information</a:t>
            </a:r>
          </a:p>
        </p:txBody>
      </p:sp>
      <p:sp>
        <p:nvSpPr>
          <p:cNvPr id="78852" name="Text Box 307"/>
          <p:cNvSpPr txBox="1">
            <a:spLocks noChangeArrowheads="1"/>
          </p:cNvSpPr>
          <p:nvPr/>
        </p:nvSpPr>
        <p:spPr bwMode="auto">
          <a:xfrm>
            <a:off x="3763963" y="4391025"/>
            <a:ext cx="14906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Cipher</a:t>
            </a:r>
          </a:p>
        </p:txBody>
      </p:sp>
      <p:sp>
        <p:nvSpPr>
          <p:cNvPr id="78853" name="Text Box 307"/>
          <p:cNvSpPr txBox="1">
            <a:spLocks noChangeArrowheads="1"/>
          </p:cNvSpPr>
          <p:nvPr/>
        </p:nvSpPr>
        <p:spPr bwMode="auto">
          <a:xfrm>
            <a:off x="5676900" y="4289425"/>
            <a:ext cx="1490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Encrypted Information</a:t>
            </a:r>
          </a:p>
        </p:txBody>
      </p:sp>
      <p:sp>
        <p:nvSpPr>
          <p:cNvPr id="78854" name="Line 9"/>
          <p:cNvSpPr>
            <a:spLocks noChangeShapeType="1"/>
          </p:cNvSpPr>
          <p:nvPr/>
        </p:nvSpPr>
        <p:spPr bwMode="auto">
          <a:xfrm>
            <a:off x="4933950" y="362902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5" name="Line 9"/>
          <p:cNvSpPr>
            <a:spLocks noChangeShapeType="1"/>
          </p:cNvSpPr>
          <p:nvPr/>
        </p:nvSpPr>
        <p:spPr bwMode="auto">
          <a:xfrm>
            <a:off x="2943225" y="360997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8856" name="Group 1"/>
          <p:cNvGrpSpPr>
            <a:grpSpLocks/>
          </p:cNvGrpSpPr>
          <p:nvPr/>
        </p:nvGrpSpPr>
        <p:grpSpPr bwMode="auto">
          <a:xfrm>
            <a:off x="3967163" y="3209925"/>
            <a:ext cx="1257300" cy="1187450"/>
            <a:chOff x="3967163" y="3209925"/>
            <a:chExt cx="1257863" cy="1186809"/>
          </a:xfrm>
        </p:grpSpPr>
        <p:pic>
          <p:nvPicPr>
            <p:cNvPr id="78859" name="Picture 10" descr="D:\content\A+\new icons\softw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163" y="3209925"/>
              <a:ext cx="106880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0" name="Picture 9" descr="D:\content\093022\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488" y="3705225"/>
              <a:ext cx="1113538" cy="69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8857" name="Picture 7" descr="D:\content\093022\do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125" y="3122613"/>
            <a:ext cx="846138"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8" name="Picture 10" descr="D:\content\093022\encryp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99163" y="3121025"/>
            <a:ext cx="849312"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ea typeface="Calibri" pitchFamily="34" charset="0"/>
              </a:rPr>
              <a:t>Goals of Security</a:t>
            </a:r>
          </a:p>
        </p:txBody>
      </p:sp>
      <p:sp>
        <p:nvSpPr>
          <p:cNvPr id="5" name="Rectangle 3"/>
          <p:cNvSpPr txBox="1">
            <a:spLocks noChangeArrowheads="1"/>
          </p:cNvSpPr>
          <p:nvPr/>
        </p:nvSpPr>
        <p:spPr>
          <a:xfrm>
            <a:off x="457200" y="1060450"/>
            <a:ext cx="8229600" cy="5340350"/>
          </a:xfrm>
          <a:prstGeom prst="rect">
            <a:avLst/>
          </a:prstGeom>
        </p:spPr>
        <p:txBody>
          <a:bodyPr/>
          <a:lstStyle>
            <a:lvl1pPr marL="342900" indent="-342900" algn="l" rtl="0" eaLnBrk="0" fontAlgn="base" hangingPunct="0">
              <a:spcBef>
                <a:spcPct val="20000"/>
              </a:spcBef>
              <a:spcAft>
                <a:spcPct val="0"/>
              </a:spcAft>
              <a:buClr>
                <a:srgbClr val="009DDC"/>
              </a:buClr>
              <a:buFont typeface="Wingdings" pitchFamily="2" charset="2"/>
              <a:buChar char="§"/>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9DDC"/>
              </a:buClr>
              <a:buFont typeface="Wingdings" pitchFamily="2" charset="2"/>
              <a:buChar char="§"/>
              <a:defRPr sz="1400">
                <a:solidFill>
                  <a:schemeClr val="tx1"/>
                </a:solidFill>
                <a:latin typeface="+mn-lt"/>
              </a:defRPr>
            </a:lvl2pPr>
            <a:lvl3pPr marL="1143000" indent="-228600" algn="l" rtl="0" eaLnBrk="0" fontAlgn="base" hangingPunct="0">
              <a:spcBef>
                <a:spcPct val="20000"/>
              </a:spcBef>
              <a:spcAft>
                <a:spcPct val="0"/>
              </a:spcAft>
              <a:buClr>
                <a:srgbClr val="009DDC"/>
              </a:buClr>
              <a:buFont typeface="Wingdings" pitchFamily="2" charset="2"/>
              <a:buChar char="§"/>
              <a:defRPr sz="1100">
                <a:solidFill>
                  <a:schemeClr val="tx1"/>
                </a:solidFill>
                <a:latin typeface="+mn-lt"/>
              </a:defRPr>
            </a:lvl3pPr>
            <a:lvl4pPr marL="1600200" indent="-228600" algn="l" rtl="0" eaLnBrk="0" fontAlgn="base" hangingPunct="0">
              <a:spcBef>
                <a:spcPct val="20000"/>
              </a:spcBef>
              <a:spcAft>
                <a:spcPct val="0"/>
              </a:spcAft>
              <a:buClr>
                <a:srgbClr val="009DDC"/>
              </a:buClr>
              <a:buFont typeface="Wingdings" pitchFamily="2" charset="2"/>
              <a:buChar char="§"/>
              <a:defRPr sz="1100">
                <a:solidFill>
                  <a:schemeClr val="tx1"/>
                </a:solidFill>
                <a:latin typeface="+mn-lt"/>
              </a:defRPr>
            </a:lvl4pPr>
            <a:lvl5pPr marL="2057400" indent="-228600" algn="l" rtl="0" eaLnBrk="0" fontAlgn="base" hangingPunct="0">
              <a:spcBef>
                <a:spcPct val="20000"/>
              </a:spcBef>
              <a:spcAft>
                <a:spcPct val="0"/>
              </a:spcAft>
              <a:buClr>
                <a:srgbClr val="009DDC"/>
              </a:buClr>
              <a:buFont typeface="Wingdings" pitchFamily="2" charset="2"/>
              <a:buChar char="§"/>
              <a:defRPr sz="1100">
                <a:solidFill>
                  <a:schemeClr val="tx1"/>
                </a:solidFill>
                <a:latin typeface="+mn-lt"/>
              </a:defRPr>
            </a:lvl5pPr>
            <a:lvl6pPr marL="2514600" indent="-228600" algn="l" rtl="0" fontAlgn="base">
              <a:spcBef>
                <a:spcPct val="20000"/>
              </a:spcBef>
              <a:spcAft>
                <a:spcPct val="0"/>
              </a:spcAft>
              <a:buClr>
                <a:srgbClr val="FF9900"/>
              </a:buClr>
              <a:buChar char="»"/>
              <a:defRPr sz="1400">
                <a:solidFill>
                  <a:schemeClr val="tx1"/>
                </a:solidFill>
                <a:latin typeface="+mn-lt"/>
              </a:defRPr>
            </a:lvl6pPr>
            <a:lvl7pPr marL="2971800" indent="-228600" algn="l" rtl="0" fontAlgn="base">
              <a:spcBef>
                <a:spcPct val="20000"/>
              </a:spcBef>
              <a:spcAft>
                <a:spcPct val="0"/>
              </a:spcAft>
              <a:buClr>
                <a:srgbClr val="FF9900"/>
              </a:buClr>
              <a:buChar char="»"/>
              <a:defRPr sz="1400">
                <a:solidFill>
                  <a:schemeClr val="tx1"/>
                </a:solidFill>
                <a:latin typeface="+mn-lt"/>
              </a:defRPr>
            </a:lvl7pPr>
            <a:lvl8pPr marL="3429000" indent="-228600" algn="l" rtl="0" fontAlgn="base">
              <a:spcBef>
                <a:spcPct val="20000"/>
              </a:spcBef>
              <a:spcAft>
                <a:spcPct val="0"/>
              </a:spcAft>
              <a:buClr>
                <a:srgbClr val="FF9900"/>
              </a:buClr>
              <a:buChar char="»"/>
              <a:defRPr sz="1400">
                <a:solidFill>
                  <a:schemeClr val="tx1"/>
                </a:solidFill>
                <a:latin typeface="+mn-lt"/>
              </a:defRPr>
            </a:lvl8pPr>
            <a:lvl9pPr marL="3886200" indent="-228600" algn="l" rtl="0" fontAlgn="base">
              <a:spcBef>
                <a:spcPct val="20000"/>
              </a:spcBef>
              <a:spcAft>
                <a:spcPct val="0"/>
              </a:spcAft>
              <a:buClr>
                <a:srgbClr val="FF9900"/>
              </a:buClr>
              <a:buChar char="»"/>
              <a:defRPr sz="1400">
                <a:solidFill>
                  <a:schemeClr val="tx1"/>
                </a:solidFill>
                <a:latin typeface="+mn-lt"/>
              </a:defRPr>
            </a:lvl9pPr>
          </a:lstStyle>
          <a:p>
            <a:pPr eaLnBrk="1" hangingPunct="1">
              <a:defRPr/>
            </a:pPr>
            <a:r>
              <a:rPr lang="en-US" altLang="en-US" kern="0" dirty="0" smtClean="0"/>
              <a:t>Prevention</a:t>
            </a:r>
          </a:p>
          <a:p>
            <a:pPr eaLnBrk="1" hangingPunct="1">
              <a:defRPr/>
            </a:pPr>
            <a:r>
              <a:rPr lang="en-US" altLang="en-US" kern="0" dirty="0" smtClean="0"/>
              <a:t>Detection</a:t>
            </a:r>
          </a:p>
          <a:p>
            <a:pPr eaLnBrk="1" hangingPunct="1">
              <a:defRPr/>
            </a:pPr>
            <a:r>
              <a:rPr lang="en-US" altLang="en-US" kern="0" dirty="0" smtClean="0"/>
              <a:t>Recovery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ea typeface="Calibri" pitchFamily="34" charset="0"/>
              </a:rPr>
              <a:t>Cipher Types</a:t>
            </a:r>
          </a:p>
        </p:txBody>
      </p:sp>
      <p:grpSp>
        <p:nvGrpSpPr>
          <p:cNvPr id="80899" name="Group 2"/>
          <p:cNvGrpSpPr>
            <a:grpSpLocks/>
          </p:cNvGrpSpPr>
          <p:nvPr/>
        </p:nvGrpSpPr>
        <p:grpSpPr bwMode="auto">
          <a:xfrm>
            <a:off x="1943100" y="1295400"/>
            <a:ext cx="3905250" cy="2171700"/>
            <a:chOff x="1857376" y="1123950"/>
            <a:chExt cx="3905249" cy="2171700"/>
          </a:xfrm>
        </p:grpSpPr>
        <p:sp>
          <p:nvSpPr>
            <p:cNvPr id="80914" name="Text Box 5"/>
            <p:cNvSpPr txBox="1">
              <a:spLocks noChangeArrowheads="1"/>
            </p:cNvSpPr>
            <p:nvPr/>
          </p:nvSpPr>
          <p:spPr bwMode="auto">
            <a:xfrm>
              <a:off x="3619500" y="112395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ea typeface="Lucida Sans Unicode" pitchFamily="34" charset="0"/>
                  <a:cs typeface="Lucida Sans Unicode" pitchFamily="34" charset="0"/>
                </a:rPr>
                <a:t>Stream Cipher</a:t>
              </a:r>
            </a:p>
          </p:txBody>
        </p:sp>
        <p:sp>
          <p:nvSpPr>
            <p:cNvPr id="80915" name="Line 9"/>
            <p:cNvSpPr>
              <a:spLocks noChangeShapeType="1"/>
            </p:cNvSpPr>
            <p:nvPr/>
          </p:nvSpPr>
          <p:spPr bwMode="auto">
            <a:xfrm>
              <a:off x="4772025" y="2868612"/>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6" name="Line 9"/>
            <p:cNvSpPr>
              <a:spLocks noChangeShapeType="1"/>
            </p:cNvSpPr>
            <p:nvPr/>
          </p:nvSpPr>
          <p:spPr bwMode="auto">
            <a:xfrm>
              <a:off x="2781300" y="2868612"/>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0917" name="Picture 13" descr="D:\content\093022\abstraction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6" y="2575078"/>
              <a:ext cx="1390650" cy="58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8"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8251" y="2441575"/>
              <a:ext cx="1441504"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9" name="Text Box 12"/>
            <p:cNvSpPr txBox="1">
              <a:spLocks noChangeArrowheads="1"/>
            </p:cNvSpPr>
            <p:nvPr/>
          </p:nvSpPr>
          <p:spPr bwMode="auto">
            <a:xfrm>
              <a:off x="3960047" y="2716212"/>
              <a:ext cx="1077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Cipher</a:t>
              </a:r>
            </a:p>
          </p:txBody>
        </p:sp>
        <p:sp>
          <p:nvSpPr>
            <p:cNvPr id="80920" name="Text Box 13"/>
            <p:cNvSpPr txBox="1">
              <a:spLocks noChangeArrowheads="1"/>
            </p:cNvSpPr>
            <p:nvPr/>
          </p:nvSpPr>
          <p:spPr bwMode="auto">
            <a:xfrm>
              <a:off x="2013745" y="2716212"/>
              <a:ext cx="1077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Plaintext</a:t>
              </a:r>
            </a:p>
          </p:txBody>
        </p:sp>
        <p:sp>
          <p:nvSpPr>
            <p:cNvPr id="80921" name="Line 9"/>
            <p:cNvSpPr>
              <a:spLocks noChangeShapeType="1"/>
            </p:cNvSpPr>
            <p:nvPr/>
          </p:nvSpPr>
          <p:spPr bwMode="auto">
            <a:xfrm>
              <a:off x="4495800" y="1638300"/>
              <a:ext cx="0" cy="7810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0922" name="Picture 10" descr="D:\content\093022\encryp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7988" y="1492250"/>
              <a:ext cx="52859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900" name="Group 1"/>
          <p:cNvGrpSpPr>
            <a:grpSpLocks/>
          </p:cNvGrpSpPr>
          <p:nvPr/>
        </p:nvGrpSpPr>
        <p:grpSpPr bwMode="auto">
          <a:xfrm>
            <a:off x="1943100" y="3819525"/>
            <a:ext cx="3905250" cy="2171700"/>
            <a:chOff x="2009776" y="3648075"/>
            <a:chExt cx="3905249" cy="2171700"/>
          </a:xfrm>
        </p:grpSpPr>
        <p:sp>
          <p:nvSpPr>
            <p:cNvPr id="80905" name="Text Box 5"/>
            <p:cNvSpPr txBox="1">
              <a:spLocks noChangeArrowheads="1"/>
            </p:cNvSpPr>
            <p:nvPr/>
          </p:nvSpPr>
          <p:spPr bwMode="auto">
            <a:xfrm>
              <a:off x="3771900" y="3648075"/>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ea typeface="Lucida Sans Unicode" pitchFamily="34" charset="0"/>
                  <a:cs typeface="Lucida Sans Unicode" pitchFamily="34" charset="0"/>
                </a:rPr>
                <a:t>Block Cipher</a:t>
              </a:r>
            </a:p>
          </p:txBody>
        </p:sp>
        <p:sp>
          <p:nvSpPr>
            <p:cNvPr id="80906" name="Line 9"/>
            <p:cNvSpPr>
              <a:spLocks noChangeShapeType="1"/>
            </p:cNvSpPr>
            <p:nvPr/>
          </p:nvSpPr>
          <p:spPr bwMode="auto">
            <a:xfrm>
              <a:off x="4924425" y="5392737"/>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7" name="Line 9"/>
            <p:cNvSpPr>
              <a:spLocks noChangeShapeType="1"/>
            </p:cNvSpPr>
            <p:nvPr/>
          </p:nvSpPr>
          <p:spPr bwMode="auto">
            <a:xfrm>
              <a:off x="2933700" y="5392737"/>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0908" name="Picture 13" descr="D:\content\093022\abstraction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6" y="5099203"/>
              <a:ext cx="1390650" cy="58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9"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0651" y="4965700"/>
              <a:ext cx="1441504"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0" name="Text Box 12"/>
            <p:cNvSpPr txBox="1">
              <a:spLocks noChangeArrowheads="1"/>
            </p:cNvSpPr>
            <p:nvPr/>
          </p:nvSpPr>
          <p:spPr bwMode="auto">
            <a:xfrm>
              <a:off x="4112447" y="5240337"/>
              <a:ext cx="1077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Cipher</a:t>
              </a:r>
            </a:p>
          </p:txBody>
        </p:sp>
        <p:sp>
          <p:nvSpPr>
            <p:cNvPr id="80911" name="Text Box 13"/>
            <p:cNvSpPr txBox="1">
              <a:spLocks noChangeArrowheads="1"/>
            </p:cNvSpPr>
            <p:nvPr/>
          </p:nvSpPr>
          <p:spPr bwMode="auto">
            <a:xfrm>
              <a:off x="2166145" y="5145087"/>
              <a:ext cx="1077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Plaintext Block</a:t>
              </a:r>
            </a:p>
          </p:txBody>
        </p:sp>
        <p:sp>
          <p:nvSpPr>
            <p:cNvPr id="80912" name="Line 9"/>
            <p:cNvSpPr>
              <a:spLocks noChangeShapeType="1"/>
            </p:cNvSpPr>
            <p:nvPr/>
          </p:nvSpPr>
          <p:spPr bwMode="auto">
            <a:xfrm>
              <a:off x="4648200" y="4162425"/>
              <a:ext cx="0" cy="7810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0913" name="Picture 10" descr="D:\content\093022\encryp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70388" y="4016375"/>
              <a:ext cx="52859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0901"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8350" y="2613025"/>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 Box 12"/>
          <p:cNvSpPr txBox="1">
            <a:spLocks noChangeArrowheads="1"/>
          </p:cNvSpPr>
          <p:nvPr/>
        </p:nvSpPr>
        <p:spPr bwMode="auto">
          <a:xfrm>
            <a:off x="6030913" y="2876550"/>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Ciphertext</a:t>
            </a:r>
          </a:p>
        </p:txBody>
      </p:sp>
      <p:pic>
        <p:nvPicPr>
          <p:cNvPr id="80903"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8350" y="5137150"/>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Text Box 12"/>
          <p:cNvSpPr txBox="1">
            <a:spLocks noChangeArrowheads="1"/>
          </p:cNvSpPr>
          <p:nvPr/>
        </p:nvSpPr>
        <p:spPr bwMode="auto">
          <a:xfrm>
            <a:off x="6029325" y="5322888"/>
            <a:ext cx="107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Ciphertext</a:t>
            </a:r>
          </a:p>
          <a:p>
            <a:pPr algn="ctr" eaLnBrk="1" hangingPunct="1">
              <a:spcBef>
                <a:spcPct val="0"/>
              </a:spcBef>
              <a:buClrTx/>
              <a:buFontTx/>
              <a:buNone/>
            </a:pPr>
            <a:r>
              <a:rPr lang="en-US" altLang="en-US" sz="1400" b="0">
                <a:solidFill>
                  <a:schemeClr val="bg1"/>
                </a:solidFill>
              </a:rPr>
              <a:t>Block</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mtClean="0">
                <a:ea typeface="Calibri" pitchFamily="34" charset="0"/>
              </a:rPr>
              <a:t>Encryption and Security Goals</a:t>
            </a:r>
          </a:p>
        </p:txBody>
      </p:sp>
      <p:sp>
        <p:nvSpPr>
          <p:cNvPr id="82947" name="Rectangle 3"/>
          <p:cNvSpPr>
            <a:spLocks noGrp="1" noChangeArrowheads="1"/>
          </p:cNvSpPr>
          <p:nvPr>
            <p:ph idx="1"/>
          </p:nvPr>
        </p:nvSpPr>
        <p:spPr/>
        <p:txBody>
          <a:bodyPr/>
          <a:lstStyle/>
          <a:p>
            <a:pPr eaLnBrk="1" hangingPunct="1"/>
            <a:r>
              <a:rPr lang="en-US" altLang="en-US" smtClean="0"/>
              <a:t>Confidentiality</a:t>
            </a:r>
          </a:p>
          <a:p>
            <a:pPr eaLnBrk="1" hangingPunct="1"/>
            <a:r>
              <a:rPr lang="en-US" altLang="en-US" smtClean="0"/>
              <a:t>Integrity</a:t>
            </a:r>
          </a:p>
          <a:p>
            <a:pPr eaLnBrk="1" hangingPunct="1"/>
            <a:r>
              <a:rPr lang="en-US" altLang="en-US" smtClean="0"/>
              <a:t>Non-repudiation</a:t>
            </a:r>
          </a:p>
          <a:p>
            <a:pPr eaLnBrk="1" hangingPunct="1"/>
            <a:r>
              <a:rPr lang="en-US" altLang="en-US" smtClean="0"/>
              <a:t>Authentication</a:t>
            </a:r>
          </a:p>
          <a:p>
            <a:pPr eaLnBrk="1" hangingPunct="1"/>
            <a:r>
              <a:rPr lang="en-US" altLang="en-US" smtClean="0"/>
              <a:t>Access control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ea typeface="Calibri" pitchFamily="34" charset="0"/>
              </a:rPr>
              <a:t>Steganography</a:t>
            </a:r>
          </a:p>
        </p:txBody>
      </p:sp>
      <p:sp>
        <p:nvSpPr>
          <p:cNvPr id="84995" name="Rectangle 3"/>
          <p:cNvSpPr>
            <a:spLocks noGrp="1" noChangeArrowheads="1"/>
          </p:cNvSpPr>
          <p:nvPr>
            <p:ph idx="1"/>
          </p:nvPr>
        </p:nvSpPr>
        <p:spPr>
          <a:xfrm>
            <a:off x="457200" y="1060450"/>
            <a:ext cx="8229600" cy="1377950"/>
          </a:xfrm>
        </p:spPr>
        <p:txBody>
          <a:bodyPr/>
          <a:lstStyle/>
          <a:p>
            <a:pPr eaLnBrk="1" hangingPunct="1"/>
            <a:r>
              <a:rPr lang="en-US" altLang="en-US" smtClean="0"/>
              <a:t>Steganographic techniques include:</a:t>
            </a:r>
          </a:p>
          <a:p>
            <a:pPr lvl="1" eaLnBrk="1" hangingPunct="1"/>
            <a:r>
              <a:rPr lang="en-US" altLang="en-US" smtClean="0"/>
              <a:t>Hiding information in blocks.</a:t>
            </a:r>
          </a:p>
          <a:p>
            <a:pPr lvl="1" eaLnBrk="1" hangingPunct="1"/>
            <a:r>
              <a:rPr lang="en-US" altLang="en-US" smtClean="0"/>
              <a:t>Hiding information within images.</a:t>
            </a:r>
          </a:p>
          <a:p>
            <a:pPr lvl="1" eaLnBrk="1" hangingPunct="1"/>
            <a:r>
              <a:rPr lang="en-US" altLang="en-US" smtClean="0"/>
              <a:t>Invisibly altering the structure of a digital image.</a:t>
            </a:r>
          </a:p>
        </p:txBody>
      </p:sp>
      <p:sp>
        <p:nvSpPr>
          <p:cNvPr id="2" name="Round Diagonal Corner Rectangle 1"/>
          <p:cNvSpPr/>
          <p:nvPr/>
        </p:nvSpPr>
        <p:spPr bwMode="auto">
          <a:xfrm>
            <a:off x="1876425" y="3124200"/>
            <a:ext cx="1066800" cy="609600"/>
          </a:xfrm>
          <a:prstGeom prst="round2DiagRect">
            <a:avLst/>
          </a:prstGeom>
          <a:solidFill>
            <a:schemeClr val="accent1"/>
          </a:solidFill>
          <a:ln w="28575" cap="flat" cmpd="sng" algn="ctr">
            <a:solidFill>
              <a:schemeClr val="tx1"/>
            </a:solidFill>
            <a:prstDash val="solid"/>
            <a:round/>
            <a:headEnd type="none" w="med" len="med"/>
            <a:tailEnd type="triangle" w="med" len="med"/>
          </a:ln>
          <a:effectLst/>
        </p:spPr>
        <p:txBody>
          <a:bodyPr/>
          <a:lstStyle/>
          <a:p>
            <a:pPr eaLnBrk="1" hangingPunct="1">
              <a:defRPr/>
            </a:pPr>
            <a:endParaRPr lang="en-US" sz="1800"/>
          </a:p>
        </p:txBody>
      </p:sp>
      <p:sp>
        <p:nvSpPr>
          <p:cNvPr id="84997" name="Text Box 307"/>
          <p:cNvSpPr txBox="1">
            <a:spLocks noChangeArrowheads="1"/>
          </p:cNvSpPr>
          <p:nvPr/>
        </p:nvSpPr>
        <p:spPr bwMode="auto">
          <a:xfrm>
            <a:off x="1604963" y="3830638"/>
            <a:ext cx="149066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Vessel Image</a:t>
            </a:r>
          </a:p>
        </p:txBody>
      </p:sp>
      <p:sp>
        <p:nvSpPr>
          <p:cNvPr id="84998" name="Text Box 307"/>
          <p:cNvSpPr txBox="1">
            <a:spLocks noChangeArrowheads="1"/>
          </p:cNvSpPr>
          <p:nvPr/>
        </p:nvSpPr>
        <p:spPr bwMode="auto">
          <a:xfrm>
            <a:off x="1604963" y="5530850"/>
            <a:ext cx="14906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Secret Data</a:t>
            </a:r>
          </a:p>
        </p:txBody>
      </p:sp>
      <p:sp>
        <p:nvSpPr>
          <p:cNvPr id="84999" name="Line 312"/>
          <p:cNvSpPr>
            <a:spLocks noChangeShapeType="1"/>
          </p:cNvSpPr>
          <p:nvPr/>
        </p:nvSpPr>
        <p:spPr bwMode="auto">
          <a:xfrm flipV="1">
            <a:off x="3152775" y="3505200"/>
            <a:ext cx="3143250" cy="1481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0" name="Line 312"/>
          <p:cNvSpPr>
            <a:spLocks noChangeShapeType="1"/>
          </p:cNvSpPr>
          <p:nvPr/>
        </p:nvSpPr>
        <p:spPr bwMode="auto">
          <a:xfrm flipV="1">
            <a:off x="3094038" y="3502025"/>
            <a:ext cx="320198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5001" name="Picture 7"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3575" y="4408488"/>
            <a:ext cx="846138"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2" name="Picture 17" descr="D:\content\093022\124575887_s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13" y="2790825"/>
            <a:ext cx="15303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3" name="Picture 17" descr="D:\content\093022\124575887_s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538" y="2790825"/>
            <a:ext cx="15303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4" name="Text Box 307"/>
          <p:cNvSpPr txBox="1">
            <a:spLocks noChangeArrowheads="1"/>
          </p:cNvSpPr>
          <p:nvPr/>
        </p:nvSpPr>
        <p:spPr bwMode="auto">
          <a:xfrm>
            <a:off x="6353175" y="3836988"/>
            <a:ext cx="14890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Steganographic Image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Line 9"/>
          <p:cNvSpPr>
            <a:spLocks noChangeShapeType="1"/>
          </p:cNvSpPr>
          <p:nvPr/>
        </p:nvSpPr>
        <p:spPr bwMode="auto">
          <a:xfrm>
            <a:off x="4867275" y="277177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43" name="Line 9"/>
          <p:cNvSpPr>
            <a:spLocks noChangeShapeType="1"/>
          </p:cNvSpPr>
          <p:nvPr/>
        </p:nvSpPr>
        <p:spPr bwMode="auto">
          <a:xfrm>
            <a:off x="2876550" y="275272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44" name="Rectangle 2"/>
          <p:cNvSpPr>
            <a:spLocks noGrp="1" noChangeArrowheads="1"/>
          </p:cNvSpPr>
          <p:nvPr>
            <p:ph type="title"/>
          </p:nvPr>
        </p:nvSpPr>
        <p:spPr/>
        <p:txBody>
          <a:bodyPr/>
          <a:lstStyle/>
          <a:p>
            <a:pPr eaLnBrk="1" hangingPunct="1"/>
            <a:r>
              <a:rPr lang="en-US" altLang="en-US" dirty="0" smtClean="0">
                <a:ea typeface="Calibri" pitchFamily="34" charset="0"/>
              </a:rPr>
              <a:t>A Key</a:t>
            </a:r>
          </a:p>
        </p:txBody>
      </p:sp>
      <p:sp>
        <p:nvSpPr>
          <p:cNvPr id="87045" name="Text Box 307"/>
          <p:cNvSpPr txBox="1">
            <a:spLocks noChangeArrowheads="1"/>
          </p:cNvSpPr>
          <p:nvPr/>
        </p:nvSpPr>
        <p:spPr bwMode="auto">
          <a:xfrm>
            <a:off x="1663700" y="3468688"/>
            <a:ext cx="1490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Original Information</a:t>
            </a:r>
          </a:p>
        </p:txBody>
      </p:sp>
      <p:sp>
        <p:nvSpPr>
          <p:cNvPr id="87046" name="Text Box 307"/>
          <p:cNvSpPr txBox="1">
            <a:spLocks noChangeArrowheads="1"/>
          </p:cNvSpPr>
          <p:nvPr/>
        </p:nvSpPr>
        <p:spPr bwMode="auto">
          <a:xfrm>
            <a:off x="3730625" y="3552825"/>
            <a:ext cx="14906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Cipher</a:t>
            </a:r>
          </a:p>
        </p:txBody>
      </p:sp>
      <p:sp>
        <p:nvSpPr>
          <p:cNvPr id="87047" name="Text Box 307"/>
          <p:cNvSpPr txBox="1">
            <a:spLocks noChangeArrowheads="1"/>
          </p:cNvSpPr>
          <p:nvPr/>
        </p:nvSpPr>
        <p:spPr bwMode="auto">
          <a:xfrm>
            <a:off x="5627688" y="3459163"/>
            <a:ext cx="1490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Encrypted Information</a:t>
            </a:r>
          </a:p>
        </p:txBody>
      </p:sp>
      <p:sp>
        <p:nvSpPr>
          <p:cNvPr id="87048" name="Line 11"/>
          <p:cNvSpPr>
            <a:spLocks noChangeShapeType="1"/>
          </p:cNvSpPr>
          <p:nvPr/>
        </p:nvSpPr>
        <p:spPr bwMode="auto">
          <a:xfrm flipH="1">
            <a:off x="4419600" y="3890963"/>
            <a:ext cx="0" cy="9096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49" name="TextBox 2"/>
          <p:cNvSpPr txBox="1">
            <a:spLocks noChangeArrowheads="1"/>
          </p:cNvSpPr>
          <p:nvPr/>
        </p:nvSpPr>
        <p:spPr bwMode="auto">
          <a:xfrm>
            <a:off x="3803650" y="5795963"/>
            <a:ext cx="1366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a:spcBef>
                <a:spcPct val="0"/>
              </a:spcBef>
              <a:buClrTx/>
              <a:buFontTx/>
              <a:buNone/>
            </a:pPr>
            <a:r>
              <a:rPr lang="en-US" altLang="en-US" sz="1200"/>
              <a:t>= Two Letters Following</a:t>
            </a:r>
          </a:p>
        </p:txBody>
      </p:sp>
      <p:grpSp>
        <p:nvGrpSpPr>
          <p:cNvPr id="87050" name="Group 9"/>
          <p:cNvGrpSpPr>
            <a:grpSpLocks/>
          </p:cNvGrpSpPr>
          <p:nvPr/>
        </p:nvGrpSpPr>
        <p:grpSpPr bwMode="auto">
          <a:xfrm>
            <a:off x="3871913" y="2247900"/>
            <a:ext cx="1257300" cy="1187450"/>
            <a:chOff x="3967163" y="3209925"/>
            <a:chExt cx="1257863" cy="1186809"/>
          </a:xfrm>
        </p:grpSpPr>
        <p:pic>
          <p:nvPicPr>
            <p:cNvPr id="87054" name="Picture 10" descr="D:\content\A+\new icons\softw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163" y="3209925"/>
              <a:ext cx="106880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5" name="Picture 9" descr="D:\content\093022\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488" y="3705225"/>
              <a:ext cx="1113538" cy="69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7051" name="Picture 7" descr="D:\content\093022\do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7875" y="2160588"/>
            <a:ext cx="846138"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2" name="Picture 10" descr="D:\content\093022\encryp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03913" y="2159000"/>
            <a:ext cx="849312"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3" name="Picture 8" descr="D:\content\093022\ke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19575" y="4876800"/>
            <a:ext cx="39528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a:t>
            </a:r>
            <a:endParaRPr lang="en-US" dirty="0"/>
          </a:p>
        </p:txBody>
      </p:sp>
      <p:sp>
        <p:nvSpPr>
          <p:cNvPr id="3" name="Content Placeholder 2"/>
          <p:cNvSpPr>
            <a:spLocks noGrp="1"/>
          </p:cNvSpPr>
          <p:nvPr>
            <p:ph idx="1"/>
          </p:nvPr>
        </p:nvSpPr>
        <p:spPr/>
        <p:txBody>
          <a:bodyPr/>
          <a:lstStyle/>
          <a:p>
            <a:r>
              <a:rPr lang="en-US" dirty="0" smtClean="0"/>
              <a:t>Keys can be:</a:t>
            </a:r>
          </a:p>
          <a:p>
            <a:endParaRPr lang="en-US" dirty="0" smtClean="0"/>
          </a:p>
          <a:p>
            <a:pPr lvl="1"/>
            <a:r>
              <a:rPr lang="en-US" dirty="0" smtClean="0"/>
              <a:t>Static: Intended for relatively long time use </a:t>
            </a:r>
          </a:p>
          <a:p>
            <a:pPr lvl="1"/>
            <a:r>
              <a:rPr lang="en-US" dirty="0" smtClean="0"/>
              <a:t>Ephemeral: Generated for individual communication sessions or even segments</a:t>
            </a:r>
          </a:p>
          <a:p>
            <a:endParaRPr lang="en-US" dirty="0"/>
          </a:p>
          <a:p>
            <a:pPr marL="0" indent="0">
              <a:buNone/>
            </a:pPr>
            <a:endParaRPr lang="en-US" dirty="0" smtClean="0"/>
          </a:p>
        </p:txBody>
      </p:sp>
    </p:spTree>
    <p:extLst>
      <p:ext uri="{BB962C8B-B14F-4D97-AF65-F5344CB8AC3E}">
        <p14:creationId xmlns:p14="http://schemas.microsoft.com/office/powerpoint/2010/main" val="2264863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smtClean="0">
                <a:ea typeface="Calibri" pitchFamily="34" charset="0"/>
              </a:rPr>
              <a:t>Hashing Encryption</a:t>
            </a:r>
          </a:p>
        </p:txBody>
      </p:sp>
      <p:sp>
        <p:nvSpPr>
          <p:cNvPr id="2" name="Content Placeholder 1"/>
          <p:cNvSpPr>
            <a:spLocks noGrp="1"/>
          </p:cNvSpPr>
          <p:nvPr>
            <p:ph idx="1"/>
          </p:nvPr>
        </p:nvSpPr>
        <p:spPr>
          <a:xfrm>
            <a:off x="457200" y="5638800"/>
            <a:ext cx="8229600" cy="762000"/>
          </a:xfrm>
        </p:spPr>
        <p:txBody>
          <a:bodyPr/>
          <a:lstStyle/>
          <a:p>
            <a:pPr marL="0" indent="0">
              <a:buNone/>
            </a:pPr>
            <a:r>
              <a:rPr lang="en-US" b="0" dirty="0" smtClean="0"/>
              <a:t>A one way encryption that is NOT intended for decryption. The resulting </a:t>
            </a:r>
            <a:r>
              <a:rPr lang="en-US" b="0" dirty="0" err="1" smtClean="0"/>
              <a:t>ciphertext</a:t>
            </a:r>
            <a:r>
              <a:rPr lang="en-US" b="0" dirty="0" smtClean="0"/>
              <a:t> is called a hash, hash value or message digest. The input data can vary in length but the hash length is fixed by the algorithm. </a:t>
            </a:r>
            <a:endParaRPr lang="en-US" b="0" dirty="0"/>
          </a:p>
        </p:txBody>
      </p:sp>
      <p:pic>
        <p:nvPicPr>
          <p:cNvPr id="8909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779588"/>
            <a:ext cx="847407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mtClean="0">
                <a:ea typeface="Calibri" pitchFamily="34" charset="0"/>
              </a:rPr>
              <a:t>Hashing Encryption Algorithms</a:t>
            </a:r>
          </a:p>
        </p:txBody>
      </p:sp>
      <p:sp>
        <p:nvSpPr>
          <p:cNvPr id="91139" name="Rectangle 3"/>
          <p:cNvSpPr>
            <a:spLocks noGrp="1" noChangeArrowheads="1"/>
          </p:cNvSpPr>
          <p:nvPr>
            <p:ph idx="1"/>
          </p:nvPr>
        </p:nvSpPr>
        <p:spPr/>
        <p:txBody>
          <a:bodyPr/>
          <a:lstStyle/>
          <a:p>
            <a:pPr eaLnBrk="1" hangingPunct="1"/>
            <a:r>
              <a:rPr lang="en-US" altLang="en-US" smtClean="0"/>
              <a:t>MD5</a:t>
            </a:r>
          </a:p>
          <a:p>
            <a:pPr eaLnBrk="1" hangingPunct="1"/>
            <a:r>
              <a:rPr lang="en-US" altLang="en-US" smtClean="0"/>
              <a:t>SHA</a:t>
            </a:r>
          </a:p>
          <a:p>
            <a:pPr eaLnBrk="1" hangingPunct="1"/>
            <a:r>
              <a:rPr lang="en-US" altLang="en-US" smtClean="0"/>
              <a:t>NTLM versions 1 and 2</a:t>
            </a:r>
          </a:p>
          <a:p>
            <a:pPr eaLnBrk="1" hangingPunct="1"/>
            <a:r>
              <a:rPr lang="en-US" altLang="en-US" smtClean="0"/>
              <a:t>RIPEMD</a:t>
            </a:r>
          </a:p>
          <a:p>
            <a:pPr eaLnBrk="1" hangingPunct="1"/>
            <a:r>
              <a:rPr lang="en-US" altLang="en-US" smtClean="0"/>
              <a:t>HMAC</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smtClean="0">
                <a:ea typeface="Calibri" pitchFamily="34" charset="0"/>
              </a:rPr>
              <a:t>Symmetric Encryption</a:t>
            </a:r>
          </a:p>
        </p:txBody>
      </p:sp>
      <p:grpSp>
        <p:nvGrpSpPr>
          <p:cNvPr id="93187" name="Group 331"/>
          <p:cNvGrpSpPr>
            <a:grpSpLocks/>
          </p:cNvGrpSpPr>
          <p:nvPr/>
        </p:nvGrpSpPr>
        <p:grpSpPr bwMode="auto">
          <a:xfrm rot="16200000" flipV="1">
            <a:off x="5934869" y="3844131"/>
            <a:ext cx="407988" cy="1228725"/>
            <a:chOff x="3353" y="2605"/>
            <a:chExt cx="257" cy="257"/>
          </a:xfrm>
        </p:grpSpPr>
        <p:sp>
          <p:nvSpPr>
            <p:cNvPr id="93202" name="Line 332"/>
            <p:cNvSpPr>
              <a:spLocks noChangeShapeType="1"/>
            </p:cNvSpPr>
            <p:nvPr/>
          </p:nvSpPr>
          <p:spPr bwMode="auto">
            <a:xfrm flipV="1">
              <a:off x="3359" y="2605"/>
              <a:ext cx="0" cy="2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3" name="Line 333"/>
            <p:cNvSpPr>
              <a:spLocks noChangeShapeType="1"/>
            </p:cNvSpPr>
            <p:nvPr/>
          </p:nvSpPr>
          <p:spPr bwMode="auto">
            <a:xfrm rot="16200000" flipV="1">
              <a:off x="3482" y="2476"/>
              <a:ext cx="0" cy="25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93188" name="Group 334"/>
          <p:cNvGrpSpPr>
            <a:grpSpLocks/>
          </p:cNvGrpSpPr>
          <p:nvPr/>
        </p:nvGrpSpPr>
        <p:grpSpPr bwMode="auto">
          <a:xfrm rot="5400000" flipH="1" flipV="1">
            <a:off x="2996406" y="3920332"/>
            <a:ext cx="407987" cy="1143000"/>
            <a:chOff x="3353" y="2605"/>
            <a:chExt cx="257" cy="257"/>
          </a:xfrm>
        </p:grpSpPr>
        <p:sp>
          <p:nvSpPr>
            <p:cNvPr id="93200" name="Line 335"/>
            <p:cNvSpPr>
              <a:spLocks noChangeShapeType="1"/>
            </p:cNvSpPr>
            <p:nvPr/>
          </p:nvSpPr>
          <p:spPr bwMode="auto">
            <a:xfrm flipV="1">
              <a:off x="3359" y="2605"/>
              <a:ext cx="0" cy="2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1" name="Line 336"/>
            <p:cNvSpPr>
              <a:spLocks noChangeShapeType="1"/>
            </p:cNvSpPr>
            <p:nvPr/>
          </p:nvSpPr>
          <p:spPr bwMode="auto">
            <a:xfrm rot="16200000" flipV="1">
              <a:off x="3482" y="2476"/>
              <a:ext cx="0" cy="25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93189" name="Text Box 307"/>
          <p:cNvSpPr txBox="1">
            <a:spLocks noChangeArrowheads="1"/>
          </p:cNvSpPr>
          <p:nvPr/>
        </p:nvSpPr>
        <p:spPr bwMode="auto">
          <a:xfrm>
            <a:off x="1773238" y="4068763"/>
            <a:ext cx="14906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Encrypts Data</a:t>
            </a:r>
          </a:p>
        </p:txBody>
      </p:sp>
      <p:sp>
        <p:nvSpPr>
          <p:cNvPr id="93190" name="Text Box 307"/>
          <p:cNvSpPr txBox="1">
            <a:spLocks noChangeArrowheads="1"/>
          </p:cNvSpPr>
          <p:nvPr/>
        </p:nvSpPr>
        <p:spPr bwMode="auto">
          <a:xfrm>
            <a:off x="6008688" y="4068763"/>
            <a:ext cx="1489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Decrypts Data</a:t>
            </a:r>
          </a:p>
        </p:txBody>
      </p:sp>
      <p:sp>
        <p:nvSpPr>
          <p:cNvPr id="93191" name="Text Box 306"/>
          <p:cNvSpPr txBox="1">
            <a:spLocks noChangeArrowheads="1"/>
          </p:cNvSpPr>
          <p:nvPr/>
        </p:nvSpPr>
        <p:spPr bwMode="auto">
          <a:xfrm>
            <a:off x="3314700" y="4522788"/>
            <a:ext cx="2686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solidFill>
                  <a:srgbClr val="009DDC"/>
                </a:solidFill>
              </a:rPr>
              <a:t>Same Key on Both Sides</a:t>
            </a:r>
          </a:p>
        </p:txBody>
      </p:sp>
      <p:grpSp>
        <p:nvGrpSpPr>
          <p:cNvPr id="93192" name="Group 19"/>
          <p:cNvGrpSpPr>
            <a:grpSpLocks/>
          </p:cNvGrpSpPr>
          <p:nvPr/>
        </p:nvGrpSpPr>
        <p:grpSpPr bwMode="auto">
          <a:xfrm>
            <a:off x="6196013" y="2890838"/>
            <a:ext cx="1033462" cy="1130300"/>
            <a:chOff x="1557287" y="2618997"/>
            <a:chExt cx="1033384" cy="1130177"/>
          </a:xfrm>
        </p:grpSpPr>
        <p:pic>
          <p:nvPicPr>
            <p:cNvPr id="93198"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7287" y="2618997"/>
              <a:ext cx="506995" cy="113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9"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338" y="3019424"/>
              <a:ext cx="525333" cy="68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3193" name="Picture 13" descr="D:\content\093022\Cryptographi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0363" y="2097088"/>
            <a:ext cx="750887"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4" name="Line 312"/>
          <p:cNvSpPr>
            <a:spLocks noChangeShapeType="1"/>
          </p:cNvSpPr>
          <p:nvPr/>
        </p:nvSpPr>
        <p:spPr bwMode="auto">
          <a:xfrm flipV="1">
            <a:off x="2970213" y="3559175"/>
            <a:ext cx="320198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3195" name="Group 1"/>
          <p:cNvGrpSpPr>
            <a:grpSpLocks/>
          </p:cNvGrpSpPr>
          <p:nvPr/>
        </p:nvGrpSpPr>
        <p:grpSpPr bwMode="auto">
          <a:xfrm>
            <a:off x="2100263" y="2890838"/>
            <a:ext cx="1033462" cy="1130300"/>
            <a:chOff x="1557287" y="2618997"/>
            <a:chExt cx="1033384" cy="1130177"/>
          </a:xfrm>
        </p:grpSpPr>
        <p:pic>
          <p:nvPicPr>
            <p:cNvPr id="93196"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7287" y="2618997"/>
              <a:ext cx="506995" cy="113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7"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338" y="3019424"/>
              <a:ext cx="525333" cy="68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smtClean="0">
                <a:ea typeface="Calibri" pitchFamily="34" charset="0"/>
              </a:rPr>
              <a:t>Symmetric Encryption Algorithms</a:t>
            </a:r>
          </a:p>
        </p:txBody>
      </p:sp>
      <p:sp>
        <p:nvSpPr>
          <p:cNvPr id="95235" name="Rectangle 3"/>
          <p:cNvSpPr>
            <a:spLocks noGrp="1" noChangeArrowheads="1"/>
          </p:cNvSpPr>
          <p:nvPr>
            <p:ph idx="1"/>
          </p:nvPr>
        </p:nvSpPr>
        <p:spPr/>
        <p:txBody>
          <a:bodyPr/>
          <a:lstStyle/>
          <a:p>
            <a:pPr eaLnBrk="1" hangingPunct="1"/>
            <a:r>
              <a:rPr lang="en-US" altLang="en-US" smtClean="0"/>
              <a:t>DES</a:t>
            </a:r>
            <a:endParaRPr lang="en-US" altLang="en-US" smtClean="0">
              <a:cs typeface="Arial" charset="0"/>
            </a:endParaRPr>
          </a:p>
          <a:p>
            <a:pPr eaLnBrk="1" hangingPunct="1"/>
            <a:r>
              <a:rPr lang="en-US" altLang="en-US" smtClean="0">
                <a:cs typeface="Arial" charset="0"/>
              </a:rPr>
              <a:t>3DES</a:t>
            </a:r>
          </a:p>
          <a:p>
            <a:pPr eaLnBrk="1" hangingPunct="1"/>
            <a:r>
              <a:rPr lang="en-US" altLang="en-US" smtClean="0">
                <a:cs typeface="Arial" charset="0"/>
              </a:rPr>
              <a:t>AES</a:t>
            </a:r>
          </a:p>
          <a:p>
            <a:pPr eaLnBrk="1" hangingPunct="1"/>
            <a:r>
              <a:rPr lang="en-US" altLang="en-US" smtClean="0"/>
              <a:t>Blowfish</a:t>
            </a:r>
          </a:p>
          <a:p>
            <a:pPr eaLnBrk="1" hangingPunct="1"/>
            <a:r>
              <a:rPr lang="en-US" altLang="en-US" smtClean="0"/>
              <a:t>Twofish</a:t>
            </a:r>
          </a:p>
          <a:p>
            <a:pPr eaLnBrk="1" hangingPunct="1"/>
            <a:r>
              <a:rPr lang="en-US" altLang="en-US" smtClean="0">
                <a:cs typeface="Arial" charset="0"/>
              </a:rPr>
              <a:t>RC 4, 5, 6</a:t>
            </a:r>
          </a:p>
        </p:txBody>
      </p:sp>
      <p:pic>
        <p:nvPicPr>
          <p:cNvPr id="95236" name="Picture 10" descr="D:\content\093022\encryp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9188" y="1519238"/>
            <a:ext cx="877887"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Picture 10" descr="D:\content\093022\encryp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7413" y="1519238"/>
            <a:ext cx="877887"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en-US" smtClean="0">
                <a:ea typeface="Calibri" pitchFamily="34" charset="0"/>
              </a:rPr>
              <a:t>Asymmetric Encryption</a:t>
            </a:r>
          </a:p>
        </p:txBody>
      </p:sp>
      <p:sp>
        <p:nvSpPr>
          <p:cNvPr id="2" name="Content Placeholder 1"/>
          <p:cNvSpPr>
            <a:spLocks noGrp="1"/>
          </p:cNvSpPr>
          <p:nvPr>
            <p:ph idx="1"/>
          </p:nvPr>
        </p:nvSpPr>
        <p:spPr>
          <a:xfrm>
            <a:off x="457200" y="5329238"/>
            <a:ext cx="8229600" cy="1071562"/>
          </a:xfrm>
        </p:spPr>
        <p:txBody>
          <a:bodyPr/>
          <a:lstStyle/>
          <a:p>
            <a:pPr marL="0" indent="0">
              <a:buNone/>
            </a:pPr>
            <a:r>
              <a:rPr lang="en-US" b="0" dirty="0" smtClean="0"/>
              <a:t>Often called public key encryption and uses certificates as the keys. The keys are based on VERY large prime numbers</a:t>
            </a:r>
            <a:endParaRPr lang="en-US" b="0" dirty="0"/>
          </a:p>
        </p:txBody>
      </p:sp>
      <p:sp>
        <p:nvSpPr>
          <p:cNvPr id="97283" name="Line 69"/>
          <p:cNvSpPr>
            <a:spLocks noChangeShapeType="1"/>
          </p:cNvSpPr>
          <p:nvPr/>
        </p:nvSpPr>
        <p:spPr bwMode="auto">
          <a:xfrm rot="16200000" flipV="1">
            <a:off x="6259512" y="4357688"/>
            <a:ext cx="4984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4" name="Line 69"/>
          <p:cNvSpPr>
            <a:spLocks noChangeShapeType="1"/>
          </p:cNvSpPr>
          <p:nvPr/>
        </p:nvSpPr>
        <p:spPr bwMode="auto">
          <a:xfrm rot="16200000" flipV="1">
            <a:off x="2208212" y="4367213"/>
            <a:ext cx="4984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5" name="Text Box 307"/>
          <p:cNvSpPr txBox="1">
            <a:spLocks noChangeArrowheads="1"/>
          </p:cNvSpPr>
          <p:nvPr/>
        </p:nvSpPr>
        <p:spPr bwMode="auto">
          <a:xfrm>
            <a:off x="1585913" y="4573588"/>
            <a:ext cx="174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Public Key Encrypts</a:t>
            </a:r>
          </a:p>
        </p:txBody>
      </p:sp>
      <p:sp>
        <p:nvSpPr>
          <p:cNvPr id="97286" name="Text Box 307"/>
          <p:cNvSpPr txBox="1">
            <a:spLocks noChangeArrowheads="1"/>
          </p:cNvSpPr>
          <p:nvPr/>
        </p:nvSpPr>
        <p:spPr bwMode="auto">
          <a:xfrm>
            <a:off x="5483225" y="4573588"/>
            <a:ext cx="20494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Private Key Decrypts</a:t>
            </a:r>
          </a:p>
        </p:txBody>
      </p:sp>
      <p:pic>
        <p:nvPicPr>
          <p:cNvPr id="9728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9213" y="2728913"/>
            <a:ext cx="50641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8"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9638" y="3414713"/>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9" name="Picture 13" descr="D:\content\093022\Cryptographi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6913" y="2725738"/>
            <a:ext cx="750887"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0"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9238" y="2738438"/>
            <a:ext cx="50641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1" name="Picture 10" descr="D:\content\093022\encryp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7763" y="3395663"/>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2" name="Picture 7" descr="D:\content\093022\do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91375" y="2713038"/>
            <a:ext cx="7429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3" name="Line 9"/>
          <p:cNvSpPr>
            <a:spLocks noChangeShapeType="1"/>
          </p:cNvSpPr>
          <p:nvPr/>
        </p:nvSpPr>
        <p:spPr bwMode="auto">
          <a:xfrm>
            <a:off x="1990725" y="312896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94" name="Line 9"/>
          <p:cNvSpPr>
            <a:spLocks noChangeShapeType="1"/>
          </p:cNvSpPr>
          <p:nvPr/>
        </p:nvSpPr>
        <p:spPr bwMode="auto">
          <a:xfrm>
            <a:off x="4133850" y="312896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95" name="Line 9"/>
          <p:cNvSpPr>
            <a:spLocks noChangeShapeType="1"/>
          </p:cNvSpPr>
          <p:nvPr/>
        </p:nvSpPr>
        <p:spPr bwMode="auto">
          <a:xfrm>
            <a:off x="6019800" y="312896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66" name="Straight Arrow Connector 18"/>
          <p:cNvCxnSpPr>
            <a:cxnSpLocks noChangeShapeType="1"/>
          </p:cNvCxnSpPr>
          <p:nvPr/>
        </p:nvCxnSpPr>
        <p:spPr bwMode="auto">
          <a:xfrm>
            <a:off x="2292350" y="3811588"/>
            <a:ext cx="5030788"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67" name="Rectangle 2"/>
          <p:cNvSpPr>
            <a:spLocks noGrp="1" noChangeArrowheads="1"/>
          </p:cNvSpPr>
          <p:nvPr>
            <p:ph type="title"/>
          </p:nvPr>
        </p:nvSpPr>
        <p:spPr/>
        <p:txBody>
          <a:bodyPr/>
          <a:lstStyle/>
          <a:p>
            <a:pPr eaLnBrk="1" hangingPunct="1"/>
            <a:r>
              <a:rPr lang="en-US" altLang="en-US" smtClean="0">
                <a:ea typeface="Calibri" pitchFamily="34" charset="0"/>
              </a:rPr>
              <a:t>Risk</a:t>
            </a:r>
          </a:p>
        </p:txBody>
      </p:sp>
      <p:sp>
        <p:nvSpPr>
          <p:cNvPr id="11268" name="Text Box 307"/>
          <p:cNvSpPr txBox="1">
            <a:spLocks noChangeArrowheads="1"/>
          </p:cNvSpPr>
          <p:nvPr/>
        </p:nvSpPr>
        <p:spPr bwMode="auto">
          <a:xfrm>
            <a:off x="6494463" y="4513263"/>
            <a:ext cx="14906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Threat of Improper Access</a:t>
            </a:r>
          </a:p>
        </p:txBody>
      </p:sp>
      <p:sp>
        <p:nvSpPr>
          <p:cNvPr id="11269" name="Text Box 307"/>
          <p:cNvSpPr txBox="1">
            <a:spLocks noChangeArrowheads="1"/>
          </p:cNvSpPr>
          <p:nvPr/>
        </p:nvSpPr>
        <p:spPr bwMode="auto">
          <a:xfrm>
            <a:off x="1562100" y="4513263"/>
            <a:ext cx="14906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Disgruntled Former Employees</a:t>
            </a:r>
          </a:p>
        </p:txBody>
      </p:sp>
      <p:sp>
        <p:nvSpPr>
          <p:cNvPr id="11270" name="TextBox 1"/>
          <p:cNvSpPr txBox="1">
            <a:spLocks noChangeArrowheads="1"/>
          </p:cNvSpPr>
          <p:nvPr/>
        </p:nvSpPr>
        <p:spPr bwMode="auto">
          <a:xfrm>
            <a:off x="3954463" y="1882775"/>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spcBef>
                <a:spcPct val="0"/>
              </a:spcBef>
              <a:buClrTx/>
              <a:buFontTx/>
              <a:buNone/>
            </a:pPr>
            <a:r>
              <a:rPr lang="en-US" altLang="en-US" sz="1400" b="0"/>
              <a:t>Likelihood: Rare</a:t>
            </a:r>
          </a:p>
          <a:p>
            <a:pPr>
              <a:spcBef>
                <a:spcPct val="0"/>
              </a:spcBef>
              <a:buClrTx/>
              <a:buFontTx/>
              <a:buNone/>
            </a:pPr>
            <a:r>
              <a:rPr lang="en-US" altLang="en-US" sz="1400" b="0"/>
              <a:t>Damage: Moderate</a:t>
            </a:r>
          </a:p>
        </p:txBody>
      </p:sp>
      <p:grpSp>
        <p:nvGrpSpPr>
          <p:cNvPr id="11271" name="Group 1"/>
          <p:cNvGrpSpPr>
            <a:grpSpLocks/>
          </p:cNvGrpSpPr>
          <p:nvPr/>
        </p:nvGrpSpPr>
        <p:grpSpPr bwMode="auto">
          <a:xfrm>
            <a:off x="977900" y="3090863"/>
            <a:ext cx="2484438" cy="1455737"/>
            <a:chOff x="359832" y="3369732"/>
            <a:chExt cx="2484967" cy="1456267"/>
          </a:xfrm>
        </p:grpSpPr>
        <p:pic>
          <p:nvPicPr>
            <p:cNvPr id="11274" name="Picture 11" descr="L:\ContentDev\IconLibraries\new_icons\at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32" y="3369732"/>
              <a:ext cx="2484967" cy="145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8" descr="L:\ContentDev\IconLibraries\new_icons\user_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8557" y="3599805"/>
              <a:ext cx="897811" cy="83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9" descr="L:\ContentDev\IconLibraries\new_icons\user_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3692" y="3589866"/>
              <a:ext cx="897811" cy="85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0" descr="L:\ContentDev\IconLibraries\new_icons\user_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892" y="3589866"/>
              <a:ext cx="897811" cy="85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272" name="Picture 18" descr="L:\ContentDev\IconLibraries\new_icons\building_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0338" y="3294063"/>
            <a:ext cx="1447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2" descr="D:\content\093022\warnin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9100" y="3043238"/>
            <a:ext cx="1173163"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31962" y="5495735"/>
            <a:ext cx="6167438" cy="461665"/>
          </a:xfrm>
          <a:prstGeom prst="rect">
            <a:avLst/>
          </a:prstGeom>
          <a:noFill/>
        </p:spPr>
        <p:txBody>
          <a:bodyPr wrap="square" rtlCol="0">
            <a:spAutoFit/>
          </a:bodyPr>
          <a:lstStyle/>
          <a:p>
            <a:r>
              <a:rPr lang="en-US" dirty="0"/>
              <a:t>Exposure to the chance of damage or loss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en-US" smtClean="0">
                <a:ea typeface="Calibri" pitchFamily="34" charset="0"/>
              </a:rPr>
              <a:t>Asymmetric Encryption Techniques</a:t>
            </a:r>
          </a:p>
        </p:txBody>
      </p:sp>
      <p:sp>
        <p:nvSpPr>
          <p:cNvPr id="99331" name="Rectangle 3"/>
          <p:cNvSpPr>
            <a:spLocks noGrp="1" noChangeArrowheads="1"/>
          </p:cNvSpPr>
          <p:nvPr>
            <p:ph idx="1"/>
          </p:nvPr>
        </p:nvSpPr>
        <p:spPr/>
        <p:txBody>
          <a:bodyPr/>
          <a:lstStyle/>
          <a:p>
            <a:pPr eaLnBrk="1" hangingPunct="1"/>
            <a:r>
              <a:rPr lang="en-US" altLang="en-US" smtClean="0">
                <a:cs typeface="Arial" charset="0"/>
              </a:rPr>
              <a:t>RSA</a:t>
            </a:r>
            <a:r>
              <a:rPr lang="ar-SA" altLang="en-US" smtClean="0">
                <a:cs typeface="Arial" charset="0"/>
              </a:rPr>
              <a:t>‏</a:t>
            </a:r>
            <a:endParaRPr lang="en-US" altLang="en-US" smtClean="0">
              <a:cs typeface="Arial" charset="0"/>
            </a:endParaRPr>
          </a:p>
          <a:p>
            <a:pPr eaLnBrk="1" hangingPunct="1"/>
            <a:r>
              <a:rPr lang="en-US" altLang="en-US" smtClean="0">
                <a:cs typeface="Arial" charset="0"/>
              </a:rPr>
              <a:t>DH</a:t>
            </a:r>
          </a:p>
          <a:p>
            <a:pPr eaLnBrk="1" hangingPunct="1"/>
            <a:r>
              <a:rPr lang="en-US" altLang="en-US" smtClean="0">
                <a:cs typeface="Arial" charset="0"/>
              </a:rPr>
              <a:t>ECC</a:t>
            </a:r>
          </a:p>
          <a:p>
            <a:pPr eaLnBrk="1" hangingPunct="1"/>
            <a:r>
              <a:rPr lang="en-US" altLang="en-US" smtClean="0">
                <a:cs typeface="Arial" charset="0"/>
              </a:rPr>
              <a:t>DHE</a:t>
            </a:r>
          </a:p>
          <a:p>
            <a:pPr eaLnBrk="1" hangingPunct="1"/>
            <a:r>
              <a:rPr lang="en-US" altLang="en-US" smtClean="0">
                <a:cs typeface="Arial" charset="0"/>
              </a:rPr>
              <a:t>ECDHE</a:t>
            </a:r>
          </a:p>
        </p:txBody>
      </p:sp>
      <p:pic>
        <p:nvPicPr>
          <p:cNvPr id="99332" name="Picture 10" descr="D:\content\093022\encryp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6063" y="5157788"/>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3"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7013" y="4329113"/>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en-US" smtClean="0">
                <a:ea typeface="Calibri" pitchFamily="34" charset="0"/>
              </a:rPr>
              <a:t>Key Exchange</a:t>
            </a:r>
          </a:p>
        </p:txBody>
      </p:sp>
      <p:sp>
        <p:nvSpPr>
          <p:cNvPr id="2" name="Content Placeholder 1"/>
          <p:cNvSpPr>
            <a:spLocks noGrp="1"/>
          </p:cNvSpPr>
          <p:nvPr>
            <p:ph idx="1"/>
          </p:nvPr>
        </p:nvSpPr>
        <p:spPr>
          <a:xfrm>
            <a:off x="457200" y="5500688"/>
            <a:ext cx="8229600" cy="900112"/>
          </a:xfrm>
        </p:spPr>
        <p:txBody>
          <a:bodyPr/>
          <a:lstStyle/>
          <a:p>
            <a:pPr marL="0" indent="0">
              <a:buNone/>
            </a:pPr>
            <a:r>
              <a:rPr lang="en-US" b="0" dirty="0" smtClean="0"/>
              <a:t>In Band : The key and data are sent using the same path of communication</a:t>
            </a:r>
          </a:p>
          <a:p>
            <a:pPr marL="0" indent="0">
              <a:buNone/>
            </a:pPr>
            <a:r>
              <a:rPr lang="en-US" b="0" dirty="0" smtClean="0"/>
              <a:t>Out of Band : use different paths</a:t>
            </a:r>
            <a:endParaRPr lang="en-US" b="0" dirty="0"/>
          </a:p>
        </p:txBody>
      </p:sp>
      <p:pic>
        <p:nvPicPr>
          <p:cNvPr id="1013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75" y="1724025"/>
            <a:ext cx="1600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1100" y="1687513"/>
            <a:ext cx="16224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Text Box 307"/>
          <p:cNvSpPr txBox="1">
            <a:spLocks noChangeArrowheads="1"/>
          </p:cNvSpPr>
          <p:nvPr/>
        </p:nvSpPr>
        <p:spPr bwMode="auto">
          <a:xfrm>
            <a:off x="1196975" y="3302000"/>
            <a:ext cx="14906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Sender</a:t>
            </a:r>
          </a:p>
        </p:txBody>
      </p:sp>
      <p:sp>
        <p:nvSpPr>
          <p:cNvPr id="101382" name="Text Box 307"/>
          <p:cNvSpPr txBox="1">
            <a:spLocks noChangeArrowheads="1"/>
          </p:cNvSpPr>
          <p:nvPr/>
        </p:nvSpPr>
        <p:spPr bwMode="auto">
          <a:xfrm>
            <a:off x="6407150" y="3241675"/>
            <a:ext cx="14906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Receiver</a:t>
            </a:r>
          </a:p>
        </p:txBody>
      </p:sp>
      <p:sp>
        <p:nvSpPr>
          <p:cNvPr id="101383" name="Text Box 307"/>
          <p:cNvSpPr txBox="1">
            <a:spLocks noChangeArrowheads="1"/>
          </p:cNvSpPr>
          <p:nvPr/>
        </p:nvSpPr>
        <p:spPr bwMode="auto">
          <a:xfrm>
            <a:off x="1987550" y="4829175"/>
            <a:ext cx="14906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Symmetric cipher: Same key</a:t>
            </a:r>
          </a:p>
        </p:txBody>
      </p:sp>
      <p:sp>
        <p:nvSpPr>
          <p:cNvPr id="101384" name="Text Box 307"/>
          <p:cNvSpPr txBox="1">
            <a:spLocks noChangeArrowheads="1"/>
          </p:cNvSpPr>
          <p:nvPr/>
        </p:nvSpPr>
        <p:spPr bwMode="auto">
          <a:xfrm>
            <a:off x="5314950" y="4883150"/>
            <a:ext cx="18907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Asymmetric cipher: </a:t>
            </a:r>
            <a:br>
              <a:rPr lang="en-US" altLang="en-US" sz="1100"/>
            </a:br>
            <a:r>
              <a:rPr lang="en-US" altLang="en-US" sz="1100"/>
              <a:t>Each other’s public key</a:t>
            </a:r>
          </a:p>
        </p:txBody>
      </p:sp>
      <p:sp>
        <p:nvSpPr>
          <p:cNvPr id="101385" name="Line 300"/>
          <p:cNvSpPr>
            <a:spLocks noChangeShapeType="1"/>
          </p:cNvSpPr>
          <p:nvPr/>
        </p:nvSpPr>
        <p:spPr bwMode="auto">
          <a:xfrm>
            <a:off x="3814763" y="2438400"/>
            <a:ext cx="13716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01386"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144713"/>
            <a:ext cx="4857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7" name="Picture 1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13088" y="2144713"/>
            <a:ext cx="4857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8" name="Text Box 306"/>
          <p:cNvSpPr txBox="1">
            <a:spLocks noChangeArrowheads="1"/>
          </p:cNvSpPr>
          <p:nvPr/>
        </p:nvSpPr>
        <p:spPr bwMode="auto">
          <a:xfrm>
            <a:off x="914400" y="3576638"/>
            <a:ext cx="6858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solidFill>
                  <a:srgbClr val="009DDC"/>
                </a:solidFill>
              </a:rPr>
              <a:t>For messages to be exchanged, the sender and receiver need the right cryptographic keys  </a:t>
            </a:r>
          </a:p>
        </p:txBody>
      </p:sp>
      <p:pic>
        <p:nvPicPr>
          <p:cNvPr id="101389" name="Picture 10" descr="D:\content\093022\encryp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3438" y="4110038"/>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90" name="Picture 10" descr="D:\content\093022\encrypti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3413" y="4110038"/>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91" name="Picture 10" descr="D:\content\093022\encryp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2088" y="4110038"/>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92" name="Picture 10" descr="D:\content\093022\encryp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1588" y="4110038"/>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Line 9"/>
          <p:cNvSpPr>
            <a:spLocks noChangeShapeType="1"/>
          </p:cNvSpPr>
          <p:nvPr/>
        </p:nvSpPr>
        <p:spPr bwMode="auto">
          <a:xfrm>
            <a:off x="3286125" y="3443288"/>
            <a:ext cx="25336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27" name="Rectangle 2"/>
          <p:cNvSpPr>
            <a:spLocks noGrp="1" noChangeArrowheads="1"/>
          </p:cNvSpPr>
          <p:nvPr>
            <p:ph type="title"/>
          </p:nvPr>
        </p:nvSpPr>
        <p:spPr/>
        <p:txBody>
          <a:bodyPr/>
          <a:lstStyle/>
          <a:p>
            <a:pPr eaLnBrk="1" hangingPunct="1"/>
            <a:r>
              <a:rPr lang="en-US" altLang="en-US" smtClean="0">
                <a:ea typeface="Calibri" pitchFamily="34" charset="0"/>
              </a:rPr>
              <a:t>Digital Signatures</a:t>
            </a:r>
          </a:p>
        </p:txBody>
      </p:sp>
      <p:pic>
        <p:nvPicPr>
          <p:cNvPr id="103428" name="Picture 17" descr="D:\content\A+\new icons\user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75" y="2598738"/>
            <a:ext cx="1106488"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Picture 16" descr="D:\content\A+\new icons\user_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38" y="2652713"/>
            <a:ext cx="110648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0" name="Picture 6" descr="D:\content\093022\digital signatur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0988" y="3182938"/>
            <a:ext cx="5032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1" name="Picture 7" descr="D:\content\093022\Cryptographi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763" y="3163888"/>
            <a:ext cx="5032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2" name="Picture 6" descr="D:\content\093022\digital signatur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6763" y="3154363"/>
            <a:ext cx="5032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3" name="Picture 7" descr="D:\content\093022\Cryptographi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94538" y="3135313"/>
            <a:ext cx="5032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4" name="Line 69"/>
          <p:cNvSpPr>
            <a:spLocks noChangeShapeType="1"/>
          </p:cNvSpPr>
          <p:nvPr/>
        </p:nvSpPr>
        <p:spPr bwMode="auto">
          <a:xfrm rot="16200000" flipV="1">
            <a:off x="7116762" y="4052888"/>
            <a:ext cx="4984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35" name="Line 69"/>
          <p:cNvSpPr>
            <a:spLocks noChangeShapeType="1"/>
          </p:cNvSpPr>
          <p:nvPr/>
        </p:nvSpPr>
        <p:spPr bwMode="auto">
          <a:xfrm rot="16200000" flipV="1">
            <a:off x="2817812" y="4062413"/>
            <a:ext cx="4984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Rounded Rectangle 6"/>
          <p:cNvSpPr/>
          <p:nvPr/>
        </p:nvSpPr>
        <p:spPr>
          <a:xfrm>
            <a:off x="6630988" y="4151313"/>
            <a:ext cx="1476375" cy="47942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Hash Value Matches</a:t>
            </a:r>
          </a:p>
        </p:txBody>
      </p:sp>
      <p:sp>
        <p:nvSpPr>
          <p:cNvPr id="9" name="Rounded Rectangle 8"/>
          <p:cNvSpPr/>
          <p:nvPr/>
        </p:nvSpPr>
        <p:spPr>
          <a:xfrm>
            <a:off x="2314575" y="4144963"/>
            <a:ext cx="1476375" cy="49212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Hash Value of Signature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smtClean="0">
                <a:ea typeface="Calibri" pitchFamily="34" charset="0"/>
              </a:rPr>
              <a:t>Cipher Suites</a:t>
            </a:r>
          </a:p>
        </p:txBody>
      </p:sp>
      <p:sp>
        <p:nvSpPr>
          <p:cNvPr id="105475" name="Rectangle 3"/>
          <p:cNvSpPr>
            <a:spLocks noGrp="1" noChangeArrowheads="1"/>
          </p:cNvSpPr>
          <p:nvPr>
            <p:ph idx="1"/>
          </p:nvPr>
        </p:nvSpPr>
        <p:spPr/>
        <p:txBody>
          <a:bodyPr/>
          <a:lstStyle/>
          <a:p>
            <a:pPr eaLnBrk="1" hangingPunct="1"/>
            <a:r>
              <a:rPr lang="en-US" altLang="en-US" smtClean="0">
                <a:cs typeface="Arial" charset="0"/>
              </a:rPr>
              <a:t>Collections of symmetric and asymmetric encryption algorithms:</a:t>
            </a:r>
          </a:p>
          <a:p>
            <a:pPr lvl="1" eaLnBrk="1" hangingPunct="1"/>
            <a:r>
              <a:rPr lang="en-US" altLang="en-US" smtClean="0">
                <a:cs typeface="Arial" charset="0"/>
              </a:rPr>
              <a:t>Key exchange</a:t>
            </a:r>
          </a:p>
          <a:p>
            <a:pPr lvl="1" eaLnBrk="1" hangingPunct="1"/>
            <a:r>
              <a:rPr lang="en-US" altLang="en-US" smtClean="0">
                <a:cs typeface="Arial" charset="0"/>
              </a:rPr>
              <a:t>Bulk encryption</a:t>
            </a:r>
          </a:p>
          <a:p>
            <a:pPr lvl="1" eaLnBrk="1" hangingPunct="1"/>
            <a:r>
              <a:rPr lang="en-US" altLang="en-US" smtClean="0">
                <a:cs typeface="Arial" charset="0"/>
              </a:rPr>
              <a:t>Message authentication code</a:t>
            </a:r>
          </a:p>
          <a:p>
            <a:pPr lvl="1" eaLnBrk="1" hangingPunct="1"/>
            <a:r>
              <a:rPr lang="en-US" altLang="en-US" smtClean="0">
                <a:cs typeface="Arial" charset="0"/>
              </a:rPr>
              <a:t>Pseudorandom function</a:t>
            </a:r>
          </a:p>
          <a:p>
            <a:pPr eaLnBrk="1" hangingPunct="1"/>
            <a:r>
              <a:rPr lang="en-US" altLang="en-US" smtClean="0">
                <a:cs typeface="Arial" charset="0"/>
              </a:rPr>
              <a:t>Establish secure connections between hosts. </a:t>
            </a:r>
          </a:p>
          <a:p>
            <a:pPr eaLnBrk="1" hangingPunct="1"/>
            <a:r>
              <a:rPr lang="en-US" altLang="en-US" smtClean="0">
                <a:cs typeface="Arial" charset="0"/>
              </a:rPr>
              <a:t>Associated with TLS and SSL network protocols.</a:t>
            </a:r>
          </a:p>
          <a:p>
            <a:pPr eaLnBrk="1" hangingPunct="1"/>
            <a:r>
              <a:rPr lang="en-US" altLang="en-US" smtClean="0">
                <a:cs typeface="Arial" charset="0"/>
              </a:rPr>
              <a:t>Over 200 named cipher suites provide varying protection levels.</a:t>
            </a:r>
          </a:p>
        </p:txBody>
      </p:sp>
      <p:sp>
        <p:nvSpPr>
          <p:cNvPr id="105476" name="AutoShape 303"/>
          <p:cNvSpPr>
            <a:spLocks/>
          </p:cNvSpPr>
          <p:nvPr/>
        </p:nvSpPr>
        <p:spPr bwMode="auto">
          <a:xfrm rot="16200000" flipH="1">
            <a:off x="4452937" y="1211263"/>
            <a:ext cx="174625" cy="7251700"/>
          </a:xfrm>
          <a:prstGeom prst="rightBrace">
            <a:avLst>
              <a:gd name="adj1" fmla="val 659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2400" b="0"/>
          </a:p>
        </p:txBody>
      </p:sp>
      <p:sp>
        <p:nvSpPr>
          <p:cNvPr id="12" name="Rounded Rectangle 11"/>
          <p:cNvSpPr/>
          <p:nvPr/>
        </p:nvSpPr>
        <p:spPr>
          <a:xfrm>
            <a:off x="914400" y="3962400"/>
            <a:ext cx="1447800" cy="520700"/>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Key Exchange Algorithm</a:t>
            </a:r>
          </a:p>
        </p:txBody>
      </p:sp>
      <p:sp>
        <p:nvSpPr>
          <p:cNvPr id="13" name="Rounded Rectangle 12"/>
          <p:cNvSpPr/>
          <p:nvPr/>
        </p:nvSpPr>
        <p:spPr>
          <a:xfrm>
            <a:off x="4378325" y="3962400"/>
            <a:ext cx="1876425" cy="5159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Message Authentication </a:t>
            </a:r>
            <a:br>
              <a:rPr lang="en-US" sz="1100" b="1" dirty="0">
                <a:solidFill>
                  <a:schemeClr val="tx1"/>
                </a:solidFill>
              </a:rPr>
            </a:br>
            <a:r>
              <a:rPr lang="en-US" sz="1100" b="1" dirty="0">
                <a:solidFill>
                  <a:schemeClr val="tx1"/>
                </a:solidFill>
              </a:rPr>
              <a:t>Code Algorithm</a:t>
            </a:r>
          </a:p>
        </p:txBody>
      </p:sp>
      <p:sp>
        <p:nvSpPr>
          <p:cNvPr id="14" name="Rounded Rectangle 13"/>
          <p:cNvSpPr/>
          <p:nvPr/>
        </p:nvSpPr>
        <p:spPr>
          <a:xfrm>
            <a:off x="2667000" y="3962400"/>
            <a:ext cx="1322388" cy="520700"/>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Bulk Encryption Algorithm</a:t>
            </a:r>
          </a:p>
        </p:txBody>
      </p:sp>
      <p:sp>
        <p:nvSpPr>
          <p:cNvPr id="15" name="Rounded Rectangle 14"/>
          <p:cNvSpPr/>
          <p:nvPr/>
        </p:nvSpPr>
        <p:spPr>
          <a:xfrm>
            <a:off x="6629400" y="3962400"/>
            <a:ext cx="1343025" cy="5159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Pseudorandom Function</a:t>
            </a:r>
          </a:p>
        </p:txBody>
      </p:sp>
      <p:pic>
        <p:nvPicPr>
          <p:cNvPr id="105481" name="Picture 15" descr="D:\content\093022\abstraction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5875" y="4975225"/>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2" name="Text Box 12"/>
          <p:cNvSpPr txBox="1">
            <a:spLocks noChangeArrowheads="1"/>
          </p:cNvSpPr>
          <p:nvPr/>
        </p:nvSpPr>
        <p:spPr bwMode="auto">
          <a:xfrm>
            <a:off x="4008438" y="5140325"/>
            <a:ext cx="1077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en-US" altLang="en-US" sz="1400" b="0">
                <a:solidFill>
                  <a:schemeClr val="bg1"/>
                </a:solidFill>
              </a:rPr>
              <a:t>Cypher Suite</a:t>
            </a:r>
          </a:p>
        </p:txBody>
      </p:sp>
      <p:pic>
        <p:nvPicPr>
          <p:cNvPr id="105483"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7013" y="2024063"/>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4" name="Picture 10" descr="D:\content\093022\encryp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7963" y="1195388"/>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5"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3563" y="1652588"/>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6"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6338" y="1652588"/>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en-US" smtClean="0">
                <a:ea typeface="Calibri" pitchFamily="34" charset="0"/>
              </a:rPr>
              <a:t>Session Keys</a:t>
            </a:r>
          </a:p>
        </p:txBody>
      </p:sp>
      <p:sp>
        <p:nvSpPr>
          <p:cNvPr id="2" name="Content Placeholder 1"/>
          <p:cNvSpPr>
            <a:spLocks noGrp="1"/>
          </p:cNvSpPr>
          <p:nvPr>
            <p:ph idx="1"/>
          </p:nvPr>
        </p:nvSpPr>
        <p:spPr>
          <a:xfrm>
            <a:off x="457200" y="5857874"/>
            <a:ext cx="8229600" cy="542925"/>
          </a:xfrm>
        </p:spPr>
        <p:txBody>
          <a:bodyPr/>
          <a:lstStyle/>
          <a:p>
            <a:pPr marL="0" indent="0">
              <a:buNone/>
            </a:pPr>
            <a:r>
              <a:rPr lang="en-US" b="0" dirty="0" smtClean="0"/>
              <a:t>Single use key used in symmetrical encryption used for all messages in a single series</a:t>
            </a:r>
            <a:endParaRPr lang="en-US" b="0" dirty="0"/>
          </a:p>
        </p:txBody>
      </p:sp>
      <p:sp>
        <p:nvSpPr>
          <p:cNvPr id="10" name="Rectangle 9"/>
          <p:cNvSpPr/>
          <p:nvPr/>
        </p:nvSpPr>
        <p:spPr bwMode="auto">
          <a:xfrm>
            <a:off x="3956050" y="3646488"/>
            <a:ext cx="1203325" cy="138112"/>
          </a:xfrm>
          <a:prstGeom prst="rect">
            <a:avLst/>
          </a:prstGeom>
          <a:solidFill>
            <a:schemeClr val="accent3"/>
          </a:solidFill>
          <a:ln w="28575" cap="flat" cmpd="sng" algn="ctr">
            <a:noFill/>
            <a:prstDash val="solid"/>
            <a:round/>
            <a:headEnd type="none" w="med" len="med"/>
            <a:tailEnd type="triangle" w="med" len="med"/>
          </a:ln>
          <a:effectLst/>
        </p:spPr>
        <p:txBody>
          <a:bodyPr/>
          <a:lstStyle/>
          <a:p>
            <a:pPr eaLnBrk="1" hangingPunct="1">
              <a:defRPr/>
            </a:pPr>
            <a:endParaRPr lang="en-US" sz="1800"/>
          </a:p>
        </p:txBody>
      </p:sp>
      <p:sp>
        <p:nvSpPr>
          <p:cNvPr id="107524" name="Text Box 307"/>
          <p:cNvSpPr txBox="1">
            <a:spLocks noChangeArrowheads="1"/>
          </p:cNvSpPr>
          <p:nvPr/>
        </p:nvSpPr>
        <p:spPr bwMode="auto">
          <a:xfrm>
            <a:off x="244475" y="3603625"/>
            <a:ext cx="14906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Related Messages</a:t>
            </a:r>
          </a:p>
        </p:txBody>
      </p:sp>
      <p:sp>
        <p:nvSpPr>
          <p:cNvPr id="107525" name="Text Box 307"/>
          <p:cNvSpPr txBox="1">
            <a:spLocks noChangeArrowheads="1"/>
          </p:cNvSpPr>
          <p:nvPr/>
        </p:nvSpPr>
        <p:spPr bwMode="auto">
          <a:xfrm>
            <a:off x="2230438" y="5329238"/>
            <a:ext cx="43053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Unrelated message requires a different key</a:t>
            </a:r>
          </a:p>
        </p:txBody>
      </p:sp>
      <p:grpSp>
        <p:nvGrpSpPr>
          <p:cNvPr id="107526" name="Group 331"/>
          <p:cNvGrpSpPr>
            <a:grpSpLocks/>
          </p:cNvGrpSpPr>
          <p:nvPr/>
        </p:nvGrpSpPr>
        <p:grpSpPr bwMode="auto">
          <a:xfrm rot="5400000">
            <a:off x="5145088" y="2506663"/>
            <a:ext cx="407987" cy="407987"/>
            <a:chOff x="3353" y="2605"/>
            <a:chExt cx="257" cy="257"/>
          </a:xfrm>
        </p:grpSpPr>
        <p:sp>
          <p:nvSpPr>
            <p:cNvPr id="107551" name="Line 332"/>
            <p:cNvSpPr>
              <a:spLocks noChangeShapeType="1"/>
            </p:cNvSpPr>
            <p:nvPr/>
          </p:nvSpPr>
          <p:spPr bwMode="auto">
            <a:xfrm flipV="1">
              <a:off x="3359" y="2605"/>
              <a:ext cx="0" cy="2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2" name="Line 333"/>
            <p:cNvSpPr>
              <a:spLocks noChangeShapeType="1"/>
            </p:cNvSpPr>
            <p:nvPr/>
          </p:nvSpPr>
          <p:spPr bwMode="auto">
            <a:xfrm rot="16200000" flipV="1">
              <a:off x="3482" y="2476"/>
              <a:ext cx="0" cy="25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107527" name="Group 334"/>
          <p:cNvGrpSpPr>
            <a:grpSpLocks/>
          </p:cNvGrpSpPr>
          <p:nvPr/>
        </p:nvGrpSpPr>
        <p:grpSpPr bwMode="auto">
          <a:xfrm rot="16200000" flipH="1">
            <a:off x="3529013" y="2509838"/>
            <a:ext cx="407987" cy="407987"/>
            <a:chOff x="3353" y="2593"/>
            <a:chExt cx="257" cy="257"/>
          </a:xfrm>
        </p:grpSpPr>
        <p:sp>
          <p:nvSpPr>
            <p:cNvPr id="107549" name="Line 335"/>
            <p:cNvSpPr>
              <a:spLocks noChangeShapeType="1"/>
            </p:cNvSpPr>
            <p:nvPr/>
          </p:nvSpPr>
          <p:spPr bwMode="auto">
            <a:xfrm flipV="1">
              <a:off x="3359" y="2593"/>
              <a:ext cx="0" cy="2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0" name="Line 336"/>
            <p:cNvSpPr>
              <a:spLocks noChangeShapeType="1"/>
            </p:cNvSpPr>
            <p:nvPr/>
          </p:nvSpPr>
          <p:spPr bwMode="auto">
            <a:xfrm rot="16200000" flipV="1">
              <a:off x="3482" y="2476"/>
              <a:ext cx="0" cy="25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15" name="Rounded Rectangle 14"/>
          <p:cNvSpPr/>
          <p:nvPr/>
        </p:nvSpPr>
        <p:spPr>
          <a:xfrm>
            <a:off x="3819525" y="2339975"/>
            <a:ext cx="147637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Single-Use Key</a:t>
            </a:r>
          </a:p>
        </p:txBody>
      </p:sp>
      <p:sp>
        <p:nvSpPr>
          <p:cNvPr id="107529" name="Line 300"/>
          <p:cNvSpPr>
            <a:spLocks noChangeShapeType="1"/>
          </p:cNvSpPr>
          <p:nvPr/>
        </p:nvSpPr>
        <p:spPr bwMode="auto">
          <a:xfrm>
            <a:off x="1944688" y="48387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30" name="Line 300"/>
          <p:cNvSpPr>
            <a:spLocks noChangeShapeType="1"/>
          </p:cNvSpPr>
          <p:nvPr/>
        </p:nvSpPr>
        <p:spPr bwMode="auto">
          <a:xfrm>
            <a:off x="5849938" y="48387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31" name="Line 300"/>
          <p:cNvSpPr>
            <a:spLocks noChangeShapeType="1"/>
          </p:cNvSpPr>
          <p:nvPr/>
        </p:nvSpPr>
        <p:spPr bwMode="auto">
          <a:xfrm>
            <a:off x="3924300" y="48387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07532" name="Picture 30"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630363"/>
            <a:ext cx="4873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3" name="Picture 30"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63" y="2211388"/>
            <a:ext cx="48736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4" name="Picture 30"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2773363"/>
            <a:ext cx="4873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5" name="Picture 30"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5600" y="1630363"/>
            <a:ext cx="4873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6" name="Picture 33"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3" y="2211388"/>
            <a:ext cx="48736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7" name="Picture 30"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5600" y="2773363"/>
            <a:ext cx="4873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8" name="Picture 7" descr="D:\content\093022\Cryptograph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5613" y="2916238"/>
            <a:ext cx="5032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9" name="Picture 12" descr="D:\content\093022\ac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36938" y="3000375"/>
            <a:ext cx="4365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0" name="Picture 12" descr="D:\content\093022\ac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5738" y="3000375"/>
            <a:ext cx="4365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1" name="Pictur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5700" y="2801938"/>
            <a:ext cx="102076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2" name="Picture 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56275" y="2805113"/>
            <a:ext cx="103505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3" name="Text Box 307"/>
          <p:cNvSpPr txBox="1">
            <a:spLocks noChangeArrowheads="1"/>
          </p:cNvSpPr>
          <p:nvPr/>
        </p:nvSpPr>
        <p:spPr bwMode="auto">
          <a:xfrm>
            <a:off x="2225675" y="3757613"/>
            <a:ext cx="14906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Sender</a:t>
            </a:r>
          </a:p>
        </p:txBody>
      </p:sp>
      <p:sp>
        <p:nvSpPr>
          <p:cNvPr id="107544" name="Text Box 307"/>
          <p:cNvSpPr txBox="1">
            <a:spLocks noChangeArrowheads="1"/>
          </p:cNvSpPr>
          <p:nvPr/>
        </p:nvSpPr>
        <p:spPr bwMode="auto">
          <a:xfrm>
            <a:off x="5530850" y="3757613"/>
            <a:ext cx="14906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Receiver</a:t>
            </a:r>
          </a:p>
        </p:txBody>
      </p:sp>
      <p:pic>
        <p:nvPicPr>
          <p:cNvPr id="107545" name="Picture 30"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275" y="4521200"/>
            <a:ext cx="4873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6" name="Picture 30"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2400" y="4521200"/>
            <a:ext cx="4873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7" name="Picture 10" descr="D:\content\093022\encrypti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60738" y="4495800"/>
            <a:ext cx="52546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8" name="Picture 10" descr="D:\content\093022\encrypti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13363" y="4495800"/>
            <a:ext cx="52546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Forward Security</a:t>
            </a:r>
            <a:endParaRPr lang="en-US" dirty="0"/>
          </a:p>
        </p:txBody>
      </p:sp>
      <p:sp>
        <p:nvSpPr>
          <p:cNvPr id="3" name="Content Placeholder 2"/>
          <p:cNvSpPr>
            <a:spLocks noGrp="1"/>
          </p:cNvSpPr>
          <p:nvPr>
            <p:ph idx="1"/>
          </p:nvPr>
        </p:nvSpPr>
        <p:spPr/>
        <p:txBody>
          <a:bodyPr/>
          <a:lstStyle/>
          <a:p>
            <a:r>
              <a:rPr lang="en-US" dirty="0" smtClean="0"/>
              <a:t>The property of a public key system that ensures that any session keys derived from a long-term key cannot be compromised if a future key is compromised</a:t>
            </a:r>
          </a:p>
          <a:p>
            <a:endParaRPr lang="en-US" dirty="0" smtClean="0"/>
          </a:p>
          <a:p>
            <a:r>
              <a:rPr lang="en-US" dirty="0" smtClean="0"/>
              <a:t>A key that is used can not be used to compromise any other key (past or future)</a:t>
            </a:r>
          </a:p>
          <a:p>
            <a:endParaRPr lang="en-US" dirty="0"/>
          </a:p>
          <a:p>
            <a:r>
              <a:rPr lang="en-US" dirty="0" smtClean="0"/>
              <a:t>Only the data encrypted with that key will be vulnerable</a:t>
            </a:r>
          </a:p>
          <a:p>
            <a:endParaRPr lang="en-US" dirty="0"/>
          </a:p>
          <a:p>
            <a:r>
              <a:rPr lang="en-US" dirty="0" smtClean="0"/>
              <a:t>Examples are:</a:t>
            </a:r>
          </a:p>
          <a:p>
            <a:pPr lvl="1"/>
            <a:r>
              <a:rPr lang="en-US" dirty="0" smtClean="0"/>
              <a:t>DHE (</a:t>
            </a:r>
            <a:r>
              <a:rPr lang="en-US" dirty="0" err="1" smtClean="0"/>
              <a:t>Diffie</a:t>
            </a:r>
            <a:r>
              <a:rPr lang="en-US" dirty="0" smtClean="0"/>
              <a:t>-Hellman Exchange)</a:t>
            </a:r>
          </a:p>
          <a:p>
            <a:pPr lvl="1"/>
            <a:r>
              <a:rPr lang="en-US" dirty="0" smtClean="0"/>
              <a:t>ECDHE (Elliptical Curve DHE)</a:t>
            </a:r>
            <a:endParaRPr lang="en-US" dirty="0"/>
          </a:p>
        </p:txBody>
      </p:sp>
    </p:spTree>
    <p:extLst>
      <p:ext uri="{BB962C8B-B14F-4D97-AF65-F5344CB8AC3E}">
        <p14:creationId xmlns:p14="http://schemas.microsoft.com/office/powerpoint/2010/main" val="25371215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en-US" smtClean="0">
                <a:ea typeface="Calibri" pitchFamily="34" charset="0"/>
              </a:rPr>
              <a:t>Key Stretching</a:t>
            </a:r>
          </a:p>
        </p:txBody>
      </p:sp>
      <p:sp>
        <p:nvSpPr>
          <p:cNvPr id="2" name="Content Placeholder 1"/>
          <p:cNvSpPr>
            <a:spLocks noGrp="1"/>
          </p:cNvSpPr>
          <p:nvPr>
            <p:ph idx="1"/>
          </p:nvPr>
        </p:nvSpPr>
        <p:spPr>
          <a:xfrm>
            <a:off x="457200" y="5719762"/>
            <a:ext cx="8229600" cy="681038"/>
          </a:xfrm>
        </p:spPr>
        <p:txBody>
          <a:bodyPr/>
          <a:lstStyle/>
          <a:p>
            <a:pPr marL="0" indent="0">
              <a:buNone/>
            </a:pPr>
            <a:r>
              <a:rPr lang="en-US" b="0" dirty="0" smtClean="0"/>
              <a:t>A method of taking a weak key such as a password increasing the number of bits.</a:t>
            </a:r>
            <a:endParaRPr lang="en-US" b="0" dirty="0"/>
          </a:p>
        </p:txBody>
      </p:sp>
      <p:sp>
        <p:nvSpPr>
          <p:cNvPr id="108547" name="Text Box 307"/>
          <p:cNvSpPr txBox="1">
            <a:spLocks noChangeArrowheads="1"/>
          </p:cNvSpPr>
          <p:nvPr/>
        </p:nvSpPr>
        <p:spPr bwMode="auto">
          <a:xfrm>
            <a:off x="2208213" y="3505200"/>
            <a:ext cx="14906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Original Key</a:t>
            </a:r>
          </a:p>
        </p:txBody>
      </p:sp>
      <p:sp>
        <p:nvSpPr>
          <p:cNvPr id="108548" name="Text Box 307"/>
          <p:cNvSpPr txBox="1">
            <a:spLocks noChangeArrowheads="1"/>
          </p:cNvSpPr>
          <p:nvPr/>
        </p:nvSpPr>
        <p:spPr bwMode="auto">
          <a:xfrm>
            <a:off x="3797300" y="3551238"/>
            <a:ext cx="1490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Key Stretching Algorithm</a:t>
            </a:r>
          </a:p>
        </p:txBody>
      </p:sp>
      <p:sp>
        <p:nvSpPr>
          <p:cNvPr id="108549" name="Text Box 307"/>
          <p:cNvSpPr txBox="1">
            <a:spLocks noChangeArrowheads="1"/>
          </p:cNvSpPr>
          <p:nvPr/>
        </p:nvSpPr>
        <p:spPr bwMode="auto">
          <a:xfrm>
            <a:off x="5656263" y="3565525"/>
            <a:ext cx="14906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Enhanced Key</a:t>
            </a:r>
          </a:p>
        </p:txBody>
      </p:sp>
      <p:sp>
        <p:nvSpPr>
          <p:cNvPr id="108550" name="Line 315"/>
          <p:cNvSpPr>
            <a:spLocks noChangeShapeType="1"/>
          </p:cNvSpPr>
          <p:nvPr/>
        </p:nvSpPr>
        <p:spPr bwMode="auto">
          <a:xfrm>
            <a:off x="3316288" y="3048000"/>
            <a:ext cx="4984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1" name="Line 315"/>
          <p:cNvSpPr>
            <a:spLocks noChangeShapeType="1"/>
          </p:cNvSpPr>
          <p:nvPr/>
        </p:nvSpPr>
        <p:spPr bwMode="auto">
          <a:xfrm>
            <a:off x="5281613" y="3049588"/>
            <a:ext cx="4984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2" name="Text Box 306"/>
          <p:cNvSpPr txBox="1">
            <a:spLocks noChangeArrowheads="1"/>
          </p:cNvSpPr>
          <p:nvPr/>
        </p:nvSpPr>
        <p:spPr bwMode="auto">
          <a:xfrm>
            <a:off x="1304925" y="4286250"/>
            <a:ext cx="6858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solidFill>
                  <a:srgbClr val="009DDC"/>
                </a:solidFill>
              </a:rPr>
              <a:t>Key stretching makes it harder to crack passwords and passphrases.  </a:t>
            </a:r>
          </a:p>
        </p:txBody>
      </p:sp>
      <p:pic>
        <p:nvPicPr>
          <p:cNvPr id="108553" name="Picture 7" descr="D:\content\093022\Cryptograph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1013" y="2827338"/>
            <a:ext cx="5032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4"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0813" y="2798763"/>
            <a:ext cx="5254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5" name="Picture 10" descr="D:\content\093022\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7413" y="2351088"/>
            <a:ext cx="868362"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066800"/>
            <a:ext cx="7162800"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595" name="Rectangle 2"/>
          <p:cNvSpPr>
            <a:spLocks noGrp="1" noChangeArrowheads="1"/>
          </p:cNvSpPr>
          <p:nvPr>
            <p:ph type="title"/>
          </p:nvPr>
        </p:nvSpPr>
        <p:spPr/>
        <p:txBody>
          <a:bodyPr/>
          <a:lstStyle/>
          <a:p>
            <a:pPr eaLnBrk="1" hangingPunct="1"/>
            <a:r>
              <a:rPr lang="en-US" altLang="en-US" smtClean="0">
                <a:ea typeface="Calibri" pitchFamily="34" charset="0"/>
              </a:rPr>
              <a:t>A Security Policy</a:t>
            </a:r>
          </a:p>
        </p:txBody>
      </p:sp>
      <p:sp>
        <p:nvSpPr>
          <p:cNvPr id="2" name="Content Placeholder 1"/>
          <p:cNvSpPr>
            <a:spLocks noGrp="1"/>
          </p:cNvSpPr>
          <p:nvPr>
            <p:ph idx="1"/>
          </p:nvPr>
        </p:nvSpPr>
        <p:spPr>
          <a:xfrm>
            <a:off x="457200" y="5954712"/>
            <a:ext cx="8229600" cy="446088"/>
          </a:xfrm>
        </p:spPr>
        <p:txBody>
          <a:bodyPr/>
          <a:lstStyle/>
          <a:p>
            <a:pPr marL="0" indent="0">
              <a:buNone/>
            </a:pPr>
            <a:r>
              <a:rPr lang="en-US" b="0" dirty="0" smtClean="0"/>
              <a:t>A formalized statement that defines how security will be implemented</a:t>
            </a:r>
            <a:endParaRPr lang="en-US" b="0" dirty="0"/>
          </a:p>
        </p:txBody>
      </p:sp>
      <p:sp>
        <p:nvSpPr>
          <p:cNvPr id="110596" name="Line 10"/>
          <p:cNvSpPr>
            <a:spLocks noChangeShapeType="1"/>
          </p:cNvSpPr>
          <p:nvPr/>
        </p:nvSpPr>
        <p:spPr bwMode="auto">
          <a:xfrm rot="10800000" flipV="1">
            <a:off x="5867400" y="1825625"/>
            <a:ext cx="1800225" cy="95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597" name="Line 12"/>
          <p:cNvSpPr>
            <a:spLocks noChangeShapeType="1"/>
          </p:cNvSpPr>
          <p:nvPr/>
        </p:nvSpPr>
        <p:spPr bwMode="auto">
          <a:xfrm rot="10800000">
            <a:off x="7315200" y="2286000"/>
            <a:ext cx="2730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598" name="Line 14"/>
          <p:cNvSpPr>
            <a:spLocks noChangeShapeType="1"/>
          </p:cNvSpPr>
          <p:nvPr/>
        </p:nvSpPr>
        <p:spPr bwMode="auto">
          <a:xfrm rot="10800000">
            <a:off x="7210425" y="2382838"/>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599" name="AutoShape 16"/>
          <p:cNvSpPr>
            <a:spLocks/>
          </p:cNvSpPr>
          <p:nvPr/>
        </p:nvSpPr>
        <p:spPr bwMode="auto">
          <a:xfrm flipH="1">
            <a:off x="1439863" y="1990725"/>
            <a:ext cx="228600" cy="1997075"/>
          </a:xfrm>
          <a:prstGeom prst="rightBrace">
            <a:avLst>
              <a:gd name="adj1" fmla="val 3332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2400" b="0"/>
          </a:p>
        </p:txBody>
      </p:sp>
      <p:sp>
        <p:nvSpPr>
          <p:cNvPr id="13" name="Rounded Rectangle 12"/>
          <p:cNvSpPr/>
          <p:nvPr/>
        </p:nvSpPr>
        <p:spPr>
          <a:xfrm>
            <a:off x="63500" y="4657725"/>
            <a:ext cx="1316038" cy="47307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Implementation Measures</a:t>
            </a:r>
          </a:p>
        </p:txBody>
      </p:sp>
      <p:sp>
        <p:nvSpPr>
          <p:cNvPr id="14" name="Rounded Rectangle 13"/>
          <p:cNvSpPr/>
          <p:nvPr/>
        </p:nvSpPr>
        <p:spPr>
          <a:xfrm>
            <a:off x="349250" y="2665413"/>
            <a:ext cx="1030288" cy="671512"/>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Formal Policy Statement</a:t>
            </a:r>
          </a:p>
        </p:txBody>
      </p:sp>
      <p:sp>
        <p:nvSpPr>
          <p:cNvPr id="15" name="Rounded Rectangle 14"/>
          <p:cNvSpPr/>
          <p:nvPr/>
        </p:nvSpPr>
        <p:spPr>
          <a:xfrm>
            <a:off x="7588250" y="2171700"/>
            <a:ext cx="1343025" cy="39687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Resources to Protect</a:t>
            </a:r>
          </a:p>
        </p:txBody>
      </p:sp>
      <p:sp>
        <p:nvSpPr>
          <p:cNvPr id="16" name="Rounded Rectangle 15"/>
          <p:cNvSpPr/>
          <p:nvPr/>
        </p:nvSpPr>
        <p:spPr>
          <a:xfrm>
            <a:off x="7454900" y="1697038"/>
            <a:ext cx="1476375" cy="27622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Individual Policy</a:t>
            </a:r>
          </a:p>
        </p:txBody>
      </p:sp>
      <p:sp>
        <p:nvSpPr>
          <p:cNvPr id="110604" name="AutoShape 16"/>
          <p:cNvSpPr>
            <a:spLocks/>
          </p:cNvSpPr>
          <p:nvPr/>
        </p:nvSpPr>
        <p:spPr bwMode="auto">
          <a:xfrm flipH="1">
            <a:off x="1439863" y="4086225"/>
            <a:ext cx="228600" cy="1628775"/>
          </a:xfrm>
          <a:prstGeom prst="rightBrace">
            <a:avLst>
              <a:gd name="adj1" fmla="val 3331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2400" b="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smtClean="0">
                <a:ea typeface="Calibri" pitchFamily="34" charset="0"/>
              </a:rPr>
              <a:t>Security Policy Components</a:t>
            </a:r>
          </a:p>
        </p:txBody>
      </p:sp>
      <p:sp>
        <p:nvSpPr>
          <p:cNvPr id="112643" name="Rectangle 3"/>
          <p:cNvSpPr>
            <a:spLocks noGrp="1" noChangeArrowheads="1"/>
          </p:cNvSpPr>
          <p:nvPr>
            <p:ph idx="1"/>
          </p:nvPr>
        </p:nvSpPr>
        <p:spPr/>
        <p:txBody>
          <a:bodyPr/>
          <a:lstStyle/>
          <a:p>
            <a:pPr eaLnBrk="1" hangingPunct="1"/>
            <a:r>
              <a:rPr lang="en-US" altLang="en-US" smtClean="0">
                <a:cs typeface="Arial" charset="0"/>
              </a:rPr>
              <a:t>Policy statement</a:t>
            </a:r>
          </a:p>
          <a:p>
            <a:pPr eaLnBrk="1" hangingPunct="1"/>
            <a:r>
              <a:rPr lang="en-US" altLang="en-US" smtClean="0">
                <a:cs typeface="Arial" charset="0"/>
              </a:rPr>
              <a:t>Standards</a:t>
            </a:r>
          </a:p>
          <a:p>
            <a:pPr eaLnBrk="1" hangingPunct="1"/>
            <a:r>
              <a:rPr lang="en-US" altLang="en-US" smtClean="0">
                <a:cs typeface="Arial" charset="0"/>
              </a:rPr>
              <a:t>Guidelines</a:t>
            </a:r>
          </a:p>
          <a:p>
            <a:pPr eaLnBrk="1" hangingPunct="1"/>
            <a:r>
              <a:rPr lang="en-US" altLang="en-US" smtClean="0">
                <a:cs typeface="Arial" charset="0"/>
              </a:rPr>
              <a:t>Procedures</a:t>
            </a:r>
          </a:p>
        </p:txBody>
      </p:sp>
      <p:pic>
        <p:nvPicPr>
          <p:cNvPr id="112644" name="Picture 5" descr="D:\content\093022\polic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7088" y="4772025"/>
            <a:ext cx="10922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en-US" smtClean="0">
                <a:ea typeface="Calibri" pitchFamily="34" charset="0"/>
              </a:rPr>
              <a:t>Common Security Policy Types</a:t>
            </a:r>
          </a:p>
        </p:txBody>
      </p:sp>
      <p:sp>
        <p:nvSpPr>
          <p:cNvPr id="114691" name="Rectangle 3"/>
          <p:cNvSpPr>
            <a:spLocks noGrp="1" noChangeArrowheads="1"/>
          </p:cNvSpPr>
          <p:nvPr>
            <p:ph idx="1"/>
          </p:nvPr>
        </p:nvSpPr>
        <p:spPr/>
        <p:txBody>
          <a:bodyPr/>
          <a:lstStyle/>
          <a:p>
            <a:pPr eaLnBrk="1" hangingPunct="1"/>
            <a:r>
              <a:rPr lang="en-US" altLang="en-US" dirty="0" smtClean="0">
                <a:cs typeface="Arial" charset="0"/>
              </a:rPr>
              <a:t>Acceptable Use Policy (AUP)</a:t>
            </a:r>
          </a:p>
          <a:p>
            <a:pPr eaLnBrk="1" hangingPunct="1"/>
            <a:r>
              <a:rPr lang="en-US" altLang="en-US" dirty="0" smtClean="0">
                <a:cs typeface="Arial" charset="0"/>
              </a:rPr>
              <a:t>Privacy policy</a:t>
            </a:r>
          </a:p>
          <a:p>
            <a:pPr eaLnBrk="1" hangingPunct="1"/>
            <a:r>
              <a:rPr lang="en-US" altLang="en-US" dirty="0" smtClean="0">
                <a:cs typeface="Arial" charset="0"/>
              </a:rPr>
              <a:t>Audit policy</a:t>
            </a:r>
          </a:p>
          <a:p>
            <a:pPr eaLnBrk="1" hangingPunct="1"/>
            <a:r>
              <a:rPr lang="en-US" altLang="en-US" dirty="0" smtClean="0">
                <a:cs typeface="Arial" charset="0"/>
              </a:rPr>
              <a:t>Extranet policy</a:t>
            </a:r>
          </a:p>
          <a:p>
            <a:pPr eaLnBrk="1" hangingPunct="1"/>
            <a:r>
              <a:rPr lang="en-US" altLang="en-US" dirty="0" smtClean="0">
                <a:cs typeface="Arial" charset="0"/>
              </a:rPr>
              <a:t>Password policy</a:t>
            </a:r>
          </a:p>
          <a:p>
            <a:pPr eaLnBrk="1" hangingPunct="1"/>
            <a:r>
              <a:rPr lang="en-US" altLang="en-US" dirty="0" smtClean="0">
                <a:cs typeface="Arial" charset="0"/>
              </a:rPr>
              <a:t>Wireless standards policy</a:t>
            </a:r>
          </a:p>
          <a:p>
            <a:pPr eaLnBrk="1" hangingPunct="1"/>
            <a:r>
              <a:rPr lang="en-US" altLang="en-US" dirty="0" smtClean="0">
                <a:cs typeface="Arial" charset="0"/>
              </a:rPr>
              <a:t>Social media policy</a:t>
            </a:r>
          </a:p>
        </p:txBody>
      </p:sp>
      <p:pic>
        <p:nvPicPr>
          <p:cNvPr id="114692" name="Picture 5" descr="D:\content\093022\polic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7088" y="4772025"/>
            <a:ext cx="10922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90" name="Straight Arrow Connector 18"/>
          <p:cNvCxnSpPr>
            <a:cxnSpLocks noChangeShapeType="1"/>
          </p:cNvCxnSpPr>
          <p:nvPr/>
        </p:nvCxnSpPr>
        <p:spPr bwMode="auto">
          <a:xfrm>
            <a:off x="2190750" y="2424113"/>
            <a:ext cx="5030788"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291" name="Rectangle 2"/>
          <p:cNvSpPr>
            <a:spLocks noGrp="1" noChangeArrowheads="1"/>
          </p:cNvSpPr>
          <p:nvPr>
            <p:ph type="title"/>
          </p:nvPr>
        </p:nvSpPr>
        <p:spPr/>
        <p:txBody>
          <a:bodyPr/>
          <a:lstStyle/>
          <a:p>
            <a:pPr eaLnBrk="1" hangingPunct="1"/>
            <a:r>
              <a:rPr lang="en-US" altLang="en-US" smtClean="0">
                <a:ea typeface="Calibri" pitchFamily="34" charset="0"/>
              </a:rPr>
              <a:t>Threats</a:t>
            </a:r>
          </a:p>
        </p:txBody>
      </p:sp>
      <p:sp>
        <p:nvSpPr>
          <p:cNvPr id="12292" name="AutoShape 33"/>
          <p:cNvSpPr>
            <a:spLocks/>
          </p:cNvSpPr>
          <p:nvPr/>
        </p:nvSpPr>
        <p:spPr bwMode="auto">
          <a:xfrm rot="5400000" flipH="1">
            <a:off x="4295775" y="47625"/>
            <a:ext cx="476250" cy="7848600"/>
          </a:xfrm>
          <a:prstGeom prst="rightBrace">
            <a:avLst>
              <a:gd name="adj1" fmla="val 137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eaLnBrk="1" hangingPunct="1">
              <a:spcBef>
                <a:spcPct val="0"/>
              </a:spcBef>
              <a:buClrTx/>
              <a:buFontTx/>
              <a:buNone/>
            </a:pPr>
            <a:endParaRPr lang="en-US" altLang="en-US" sz="1800" b="0"/>
          </a:p>
        </p:txBody>
      </p:sp>
      <p:sp>
        <p:nvSpPr>
          <p:cNvPr id="12293" name="Line 139"/>
          <p:cNvSpPr>
            <a:spLocks noChangeShapeType="1"/>
          </p:cNvSpPr>
          <p:nvPr/>
        </p:nvSpPr>
        <p:spPr bwMode="auto">
          <a:xfrm rot="16200000" flipV="1">
            <a:off x="2112962" y="1781176"/>
            <a:ext cx="498475"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 name="Rounded Rectangle 13"/>
          <p:cNvSpPr/>
          <p:nvPr/>
        </p:nvSpPr>
        <p:spPr>
          <a:xfrm>
            <a:off x="1633538" y="1143000"/>
            <a:ext cx="1476375" cy="508000"/>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Intentional or unintentional</a:t>
            </a:r>
          </a:p>
        </p:txBody>
      </p:sp>
      <p:sp>
        <p:nvSpPr>
          <p:cNvPr id="12295" name="Text Box 307"/>
          <p:cNvSpPr txBox="1">
            <a:spLocks noChangeArrowheads="1"/>
          </p:cNvSpPr>
          <p:nvPr/>
        </p:nvSpPr>
        <p:spPr bwMode="auto">
          <a:xfrm>
            <a:off x="330200" y="5132388"/>
            <a:ext cx="1490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Changes to Information</a:t>
            </a:r>
          </a:p>
        </p:txBody>
      </p:sp>
      <p:sp>
        <p:nvSpPr>
          <p:cNvPr id="12296" name="Text Box 307"/>
          <p:cNvSpPr txBox="1">
            <a:spLocks noChangeArrowheads="1"/>
          </p:cNvSpPr>
          <p:nvPr/>
        </p:nvSpPr>
        <p:spPr bwMode="auto">
          <a:xfrm>
            <a:off x="1870075" y="5132388"/>
            <a:ext cx="1490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Interruption of Services</a:t>
            </a:r>
          </a:p>
        </p:txBody>
      </p:sp>
      <p:sp>
        <p:nvSpPr>
          <p:cNvPr id="12297" name="Text Box 307"/>
          <p:cNvSpPr txBox="1">
            <a:spLocks noChangeArrowheads="1"/>
          </p:cNvSpPr>
          <p:nvPr/>
        </p:nvSpPr>
        <p:spPr bwMode="auto">
          <a:xfrm>
            <a:off x="5486400" y="5132388"/>
            <a:ext cx="1490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Damage to Hardware</a:t>
            </a:r>
          </a:p>
        </p:txBody>
      </p:sp>
      <p:sp>
        <p:nvSpPr>
          <p:cNvPr id="12298" name="Text Box 307"/>
          <p:cNvSpPr txBox="1">
            <a:spLocks noChangeArrowheads="1"/>
          </p:cNvSpPr>
          <p:nvPr/>
        </p:nvSpPr>
        <p:spPr bwMode="auto">
          <a:xfrm>
            <a:off x="7162800" y="5132388"/>
            <a:ext cx="1490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Damage to Facilities</a:t>
            </a:r>
          </a:p>
        </p:txBody>
      </p:sp>
      <p:sp>
        <p:nvSpPr>
          <p:cNvPr id="12299" name="Text Box 307"/>
          <p:cNvSpPr txBox="1">
            <a:spLocks noChangeArrowheads="1"/>
          </p:cNvSpPr>
          <p:nvPr/>
        </p:nvSpPr>
        <p:spPr bwMode="auto">
          <a:xfrm>
            <a:off x="3455988" y="3335338"/>
            <a:ext cx="21558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Information Security Threats</a:t>
            </a:r>
          </a:p>
        </p:txBody>
      </p:sp>
      <p:sp>
        <p:nvSpPr>
          <p:cNvPr id="12300" name="Text Box 307"/>
          <p:cNvSpPr txBox="1">
            <a:spLocks noChangeArrowheads="1"/>
          </p:cNvSpPr>
          <p:nvPr/>
        </p:nvSpPr>
        <p:spPr bwMode="auto">
          <a:xfrm>
            <a:off x="3827463" y="5132388"/>
            <a:ext cx="1489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Interruption of Access</a:t>
            </a:r>
          </a:p>
        </p:txBody>
      </p:sp>
      <p:pic>
        <p:nvPicPr>
          <p:cNvPr id="1230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9025" y="1701800"/>
            <a:ext cx="1758950"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21" descr="L:\ContentDev\IconLibraries\new_icons\intern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0813" y="1868488"/>
            <a:ext cx="1127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03" name="Group 3"/>
          <p:cNvGrpSpPr>
            <a:grpSpLocks/>
          </p:cNvGrpSpPr>
          <p:nvPr/>
        </p:nvGrpSpPr>
        <p:grpSpPr bwMode="auto">
          <a:xfrm>
            <a:off x="1090613" y="1955800"/>
            <a:ext cx="1481137" cy="1069975"/>
            <a:chOff x="1222053" y="3097044"/>
            <a:chExt cx="1222375" cy="884238"/>
          </a:xfrm>
        </p:grpSpPr>
        <p:pic>
          <p:nvPicPr>
            <p:cNvPr id="12313" name="Picture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63428" y="3116094"/>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Picture 19" descr="L:\ContentDev\IconLibraries\new_icons\user_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053" y="3097044"/>
              <a:ext cx="95726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04" name="Picture 13" descr="D:\content\093022\do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5988" y="4225925"/>
            <a:ext cx="590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13" descr="D:\content\093022\do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588" y="4310063"/>
            <a:ext cx="5905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13" descr="D:\content\093022\do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8" y="4403725"/>
            <a:ext cx="590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14" descr="D:\content\093022\sto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4244975"/>
            <a:ext cx="946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8" name="Picture 16" descr="L:\ContentDev\IconLibraries\new_icons\no-acces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2900" y="4202113"/>
            <a:ext cx="7461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9" name="Picture 17" descr="L:\ContentDev\IconLibraries\new_icons\CPU.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6288" y="4268788"/>
            <a:ext cx="7239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Picture 18" descr="L:\ContentDev\IconLibraries\new_icons\building_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8200" y="4268788"/>
            <a:ext cx="117316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19" descr="L:\ContentDev\IconLibraries\new_icons\X.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67450" y="4657725"/>
            <a:ext cx="3286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2" name="Picture 19" descr="L:\ContentDev\IconLibraries\new_icons\X.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94650" y="4665663"/>
            <a:ext cx="3286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28600" y="5744850"/>
            <a:ext cx="8915400" cy="461665"/>
          </a:xfrm>
          <a:prstGeom prst="rect">
            <a:avLst/>
          </a:prstGeom>
          <a:noFill/>
        </p:spPr>
        <p:txBody>
          <a:bodyPr wrap="square" rtlCol="0">
            <a:spAutoFit/>
          </a:bodyPr>
          <a:lstStyle/>
          <a:p>
            <a:r>
              <a:rPr lang="en-US" dirty="0"/>
              <a:t>Event or action that could potentially cause damage to an asset.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en-US" smtClean="0">
                <a:ea typeface="Calibri" pitchFamily="34" charset="0"/>
              </a:rPr>
              <a:t>Group Policy</a:t>
            </a:r>
          </a:p>
        </p:txBody>
      </p:sp>
      <p:sp>
        <p:nvSpPr>
          <p:cNvPr id="2" name="Content Placeholder 1"/>
          <p:cNvSpPr>
            <a:spLocks noGrp="1"/>
          </p:cNvSpPr>
          <p:nvPr>
            <p:ph idx="1"/>
          </p:nvPr>
        </p:nvSpPr>
        <p:spPr>
          <a:xfrm>
            <a:off x="457200" y="5830888"/>
            <a:ext cx="8229600" cy="569912"/>
          </a:xfrm>
        </p:spPr>
        <p:txBody>
          <a:bodyPr/>
          <a:lstStyle/>
          <a:p>
            <a:pPr marL="0" indent="0">
              <a:buNone/>
            </a:pPr>
            <a:r>
              <a:rPr lang="en-US" b="0" dirty="0" smtClean="0"/>
              <a:t>A centralized account management feature for Active Directory</a:t>
            </a:r>
            <a:endParaRPr lang="en-US" b="0" dirty="0"/>
          </a:p>
        </p:txBody>
      </p:sp>
      <p:sp>
        <p:nvSpPr>
          <p:cNvPr id="116739" name="Line 12"/>
          <p:cNvSpPr>
            <a:spLocks noChangeShapeType="1"/>
          </p:cNvSpPr>
          <p:nvPr/>
        </p:nvSpPr>
        <p:spPr bwMode="auto">
          <a:xfrm>
            <a:off x="2860675" y="3479800"/>
            <a:ext cx="0" cy="495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0" name="Line 13"/>
          <p:cNvSpPr>
            <a:spLocks noChangeShapeType="1"/>
          </p:cNvSpPr>
          <p:nvPr/>
        </p:nvSpPr>
        <p:spPr bwMode="auto">
          <a:xfrm>
            <a:off x="6675438" y="3479800"/>
            <a:ext cx="0" cy="495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1" name="Line 14"/>
          <p:cNvSpPr>
            <a:spLocks noChangeShapeType="1"/>
          </p:cNvSpPr>
          <p:nvPr/>
        </p:nvSpPr>
        <p:spPr bwMode="auto">
          <a:xfrm flipH="1">
            <a:off x="3286125" y="2600325"/>
            <a:ext cx="809625" cy="466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2" name="Line 15"/>
          <p:cNvSpPr>
            <a:spLocks noChangeShapeType="1"/>
          </p:cNvSpPr>
          <p:nvPr/>
        </p:nvSpPr>
        <p:spPr bwMode="auto">
          <a:xfrm>
            <a:off x="5353050" y="2571750"/>
            <a:ext cx="906463" cy="523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6743" name="Group 11"/>
          <p:cNvGrpSpPr>
            <a:grpSpLocks/>
          </p:cNvGrpSpPr>
          <p:nvPr/>
        </p:nvGrpSpPr>
        <p:grpSpPr bwMode="auto">
          <a:xfrm>
            <a:off x="4351338" y="1730375"/>
            <a:ext cx="681037" cy="887413"/>
            <a:chOff x="3997854" y="1855259"/>
            <a:chExt cx="681250" cy="887942"/>
          </a:xfrm>
        </p:grpSpPr>
        <p:pic>
          <p:nvPicPr>
            <p:cNvPr id="116763" name="Picture 14" descr="D:\content\093022\checkli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854" y="1855259"/>
              <a:ext cx="681250" cy="88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4"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1888066"/>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5"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2112433"/>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6"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2336799"/>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6744"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03913" y="2457450"/>
            <a:ext cx="1563687"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74863" y="2457450"/>
            <a:ext cx="1563687"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46" name="Group 24"/>
          <p:cNvGrpSpPr>
            <a:grpSpLocks/>
          </p:cNvGrpSpPr>
          <p:nvPr/>
        </p:nvGrpSpPr>
        <p:grpSpPr bwMode="auto">
          <a:xfrm>
            <a:off x="2259013" y="4329113"/>
            <a:ext cx="1150937" cy="863600"/>
            <a:chOff x="2314575" y="4438650"/>
            <a:chExt cx="1151995" cy="862013"/>
          </a:xfrm>
        </p:grpSpPr>
        <p:pic>
          <p:nvPicPr>
            <p:cNvPr id="116761" name="Picture 6" descr="D:\content\A+\new icons\user_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4575" y="4440238"/>
              <a:ext cx="9064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2"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85570" y="4438650"/>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747" name="Group 27"/>
          <p:cNvGrpSpPr>
            <a:grpSpLocks/>
          </p:cNvGrpSpPr>
          <p:nvPr/>
        </p:nvGrpSpPr>
        <p:grpSpPr bwMode="auto">
          <a:xfrm>
            <a:off x="3446463" y="4322763"/>
            <a:ext cx="1152525" cy="876300"/>
            <a:chOff x="7481360" y="3634847"/>
            <a:chExt cx="1153053" cy="877887"/>
          </a:xfrm>
        </p:grpSpPr>
        <p:pic>
          <p:nvPicPr>
            <p:cNvPr id="116759" name="Picture 9" descr="D:\content\A+\new icons\user_1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81360" y="3634847"/>
              <a:ext cx="944077"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0"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53413" y="3641725"/>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748" name="Group 30"/>
          <p:cNvGrpSpPr>
            <a:grpSpLocks/>
          </p:cNvGrpSpPr>
          <p:nvPr/>
        </p:nvGrpSpPr>
        <p:grpSpPr bwMode="auto">
          <a:xfrm>
            <a:off x="6642100" y="4319588"/>
            <a:ext cx="1154113" cy="882650"/>
            <a:chOff x="3941234" y="3709458"/>
            <a:chExt cx="1154113" cy="882650"/>
          </a:xfrm>
        </p:grpSpPr>
        <p:pic>
          <p:nvPicPr>
            <p:cNvPr id="116757"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14347" y="3709458"/>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8" name="Picture 7" descr="D:\content\A+\new icons\user_9.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41234" y="3718983"/>
              <a:ext cx="9350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749" name="Group 33"/>
          <p:cNvGrpSpPr>
            <a:grpSpLocks/>
          </p:cNvGrpSpPr>
          <p:nvPr/>
        </p:nvGrpSpPr>
        <p:grpSpPr bwMode="auto">
          <a:xfrm>
            <a:off x="1066800" y="4294188"/>
            <a:ext cx="1220788" cy="933450"/>
            <a:chOff x="538163" y="3932768"/>
            <a:chExt cx="1221315" cy="935037"/>
          </a:xfrm>
        </p:grpSpPr>
        <p:pic>
          <p:nvPicPr>
            <p:cNvPr id="116755" name="Picture 10" descr="D:\content\A+\new icons\user_4.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8163" y="3932768"/>
              <a:ext cx="985837" cy="93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6"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78478" y="4018492"/>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750" name="Group 36"/>
          <p:cNvGrpSpPr>
            <a:grpSpLocks/>
          </p:cNvGrpSpPr>
          <p:nvPr/>
        </p:nvGrpSpPr>
        <p:grpSpPr bwMode="auto">
          <a:xfrm>
            <a:off x="5443538" y="4327525"/>
            <a:ext cx="1135062" cy="866775"/>
            <a:chOff x="5652560" y="2752724"/>
            <a:chExt cx="1136121" cy="865228"/>
          </a:xfrm>
        </p:grpSpPr>
        <p:pic>
          <p:nvPicPr>
            <p:cNvPr id="116753" name="Picture 11" descr="D:\content\A+\new icons\user_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52560" y="2763839"/>
              <a:ext cx="900640" cy="8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4" name="Picture 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07681" y="2752724"/>
              <a:ext cx="3810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Rectangle 39"/>
          <p:cNvSpPr>
            <a:spLocks noChangeArrowheads="1"/>
          </p:cNvSpPr>
          <p:nvPr/>
        </p:nvSpPr>
        <p:spPr bwMode="auto">
          <a:xfrm>
            <a:off x="971550" y="4024313"/>
            <a:ext cx="3810000" cy="1362075"/>
          </a:xfrm>
          <a:prstGeom prst="rect">
            <a:avLst/>
          </a:prstGeom>
          <a:noFill/>
          <a:ln w="19050" algn="ctr">
            <a:solidFill>
              <a:schemeClr val="bg1">
                <a:lumMod val="75000"/>
              </a:schemeClr>
            </a:solidFill>
            <a:round/>
            <a:headEnd/>
            <a:tailEnd/>
          </a:ln>
          <a:effectLst/>
          <a:extLst/>
        </p:spPr>
        <p:txBody>
          <a:bodyPr/>
          <a:lstStyle/>
          <a:p>
            <a:pPr>
              <a:defRPr/>
            </a:pPr>
            <a:endParaRPr lang="en-US"/>
          </a:p>
        </p:txBody>
      </p:sp>
      <p:sp>
        <p:nvSpPr>
          <p:cNvPr id="41" name="Rectangle 40"/>
          <p:cNvSpPr>
            <a:spLocks noChangeArrowheads="1"/>
          </p:cNvSpPr>
          <p:nvPr/>
        </p:nvSpPr>
        <p:spPr bwMode="auto">
          <a:xfrm>
            <a:off x="5372100" y="4024313"/>
            <a:ext cx="2667000" cy="1362075"/>
          </a:xfrm>
          <a:prstGeom prst="rect">
            <a:avLst/>
          </a:prstGeom>
          <a:noFill/>
          <a:ln w="19050" algn="ctr">
            <a:solidFill>
              <a:schemeClr val="bg1">
                <a:lumMod val="75000"/>
              </a:schemeClr>
            </a:solidFill>
            <a:round/>
            <a:headEnd/>
            <a:tailEnd/>
          </a:ln>
          <a:effectLst/>
          <a:extLst/>
        </p:spPr>
        <p:txBody>
          <a:bodyPr/>
          <a:lstStyle/>
          <a:p>
            <a:pPr>
              <a:defRPr/>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en-US" smtClean="0">
                <a:ea typeface="Calibri" pitchFamily="34" charset="0"/>
              </a:rPr>
              <a:t>Security Document Categories</a:t>
            </a:r>
          </a:p>
        </p:txBody>
      </p:sp>
      <p:sp>
        <p:nvSpPr>
          <p:cNvPr id="118787" name="Rectangle 3"/>
          <p:cNvSpPr>
            <a:spLocks noGrp="1" noChangeArrowheads="1"/>
          </p:cNvSpPr>
          <p:nvPr>
            <p:ph idx="1"/>
          </p:nvPr>
        </p:nvSpPr>
        <p:spPr/>
        <p:txBody>
          <a:bodyPr/>
          <a:lstStyle/>
          <a:p>
            <a:pPr eaLnBrk="1" hangingPunct="1"/>
            <a:r>
              <a:rPr lang="fr-FR" altLang="en-US" smtClean="0">
                <a:cs typeface="Arial" charset="0"/>
              </a:rPr>
              <a:t>System architecture</a:t>
            </a:r>
          </a:p>
          <a:p>
            <a:pPr eaLnBrk="1" hangingPunct="1"/>
            <a:r>
              <a:rPr lang="fr-FR" altLang="en-US" smtClean="0">
                <a:cs typeface="Arial" charset="0"/>
              </a:rPr>
              <a:t>Change documentation</a:t>
            </a:r>
          </a:p>
          <a:p>
            <a:pPr eaLnBrk="1" hangingPunct="1"/>
            <a:r>
              <a:rPr lang="fr-FR" altLang="en-US" smtClean="0">
                <a:cs typeface="Arial" charset="0"/>
              </a:rPr>
              <a:t>Logs</a:t>
            </a:r>
          </a:p>
          <a:p>
            <a:pPr eaLnBrk="1" hangingPunct="1"/>
            <a:r>
              <a:rPr lang="fr-FR" altLang="en-US" smtClean="0">
                <a:cs typeface="Arial" charset="0"/>
              </a:rPr>
              <a:t>Inventories</a:t>
            </a:r>
            <a:endParaRPr lang="en-US" altLang="en-US" smtClean="0">
              <a:cs typeface="Arial" charset="0"/>
            </a:endParaRPr>
          </a:p>
        </p:txBody>
      </p:sp>
      <p:pic>
        <p:nvPicPr>
          <p:cNvPr id="118788" name="Picture 5" descr="D:\content\093022\polic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7088" y="4772025"/>
            <a:ext cx="10922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en-US" smtClean="0">
                <a:ea typeface="Calibri" pitchFamily="34" charset="0"/>
              </a:rPr>
              <a:t>Change Management</a:t>
            </a:r>
          </a:p>
        </p:txBody>
      </p:sp>
      <p:sp>
        <p:nvSpPr>
          <p:cNvPr id="2" name="Content Placeholder 1"/>
          <p:cNvSpPr>
            <a:spLocks noGrp="1"/>
          </p:cNvSpPr>
          <p:nvPr>
            <p:ph idx="1"/>
          </p:nvPr>
        </p:nvSpPr>
        <p:spPr>
          <a:xfrm>
            <a:off x="457200" y="5638800"/>
            <a:ext cx="8229600" cy="762000"/>
          </a:xfrm>
        </p:spPr>
        <p:txBody>
          <a:bodyPr/>
          <a:lstStyle/>
          <a:p>
            <a:pPr marL="0" indent="0">
              <a:buNone/>
            </a:pPr>
            <a:r>
              <a:rPr lang="en-US" b="0" dirty="0" smtClean="0"/>
              <a:t>A systematic way to approve and execute changes to ensure security, stability and availability</a:t>
            </a:r>
            <a:endParaRPr lang="en-US" b="0" dirty="0"/>
          </a:p>
        </p:txBody>
      </p:sp>
      <p:pic>
        <p:nvPicPr>
          <p:cNvPr id="120835" name="Picture 5" descr="L:\ContentDev\IconLibraries\new_icons\Win8.1_bo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263" y="2841625"/>
            <a:ext cx="1243012"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Line 9"/>
          <p:cNvSpPr>
            <a:spLocks noChangeShapeType="1"/>
          </p:cNvSpPr>
          <p:nvPr/>
        </p:nvSpPr>
        <p:spPr bwMode="auto">
          <a:xfrm>
            <a:off x="2295525" y="3567113"/>
            <a:ext cx="3733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20837" name="Picture 4" descr="L:\ContentDev\IconLibraries\new_icons\win7_pro_bo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2841625"/>
            <a:ext cx="12446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Picture 6" descr="D:\content\093022\se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3100388"/>
            <a:ext cx="9556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9" name="Picture 3"/>
          <p:cNvPicPr>
            <a:picLocks noChangeAspect="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418013" y="3351213"/>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en-US" dirty="0" smtClean="0">
                <a:ea typeface="Calibri" pitchFamily="34" charset="0"/>
              </a:rPr>
              <a:t>Documentation Handling Measures</a:t>
            </a:r>
          </a:p>
        </p:txBody>
      </p:sp>
      <p:sp>
        <p:nvSpPr>
          <p:cNvPr id="2" name="Content Placeholder 1"/>
          <p:cNvSpPr>
            <a:spLocks noGrp="1"/>
          </p:cNvSpPr>
          <p:nvPr>
            <p:ph idx="1"/>
          </p:nvPr>
        </p:nvSpPr>
        <p:spPr>
          <a:xfrm>
            <a:off x="457200" y="5814432"/>
            <a:ext cx="8229600" cy="586368"/>
          </a:xfrm>
        </p:spPr>
        <p:txBody>
          <a:bodyPr/>
          <a:lstStyle/>
          <a:p>
            <a:pPr marL="0" indent="0">
              <a:buNone/>
            </a:pPr>
            <a:r>
              <a:rPr lang="en-US" b="0" dirty="0" smtClean="0"/>
              <a:t>How to handle sensitive document </a:t>
            </a:r>
            <a:endParaRPr lang="en-US" b="0" dirty="0"/>
          </a:p>
        </p:txBody>
      </p:sp>
      <p:sp>
        <p:nvSpPr>
          <p:cNvPr id="122883" name="Text Box 307"/>
          <p:cNvSpPr txBox="1">
            <a:spLocks noChangeArrowheads="1"/>
          </p:cNvSpPr>
          <p:nvPr/>
        </p:nvSpPr>
        <p:spPr bwMode="auto">
          <a:xfrm>
            <a:off x="2090738" y="3556000"/>
            <a:ext cx="14906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Classification</a:t>
            </a:r>
          </a:p>
        </p:txBody>
      </p:sp>
      <p:sp>
        <p:nvSpPr>
          <p:cNvPr id="122884" name="Text Box 307"/>
          <p:cNvSpPr txBox="1">
            <a:spLocks noChangeArrowheads="1"/>
          </p:cNvSpPr>
          <p:nvPr/>
        </p:nvSpPr>
        <p:spPr bwMode="auto">
          <a:xfrm>
            <a:off x="3581400" y="3556000"/>
            <a:ext cx="2201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Retention and Storage</a:t>
            </a:r>
          </a:p>
        </p:txBody>
      </p:sp>
      <p:sp>
        <p:nvSpPr>
          <p:cNvPr id="122885" name="Text Box 307"/>
          <p:cNvSpPr txBox="1">
            <a:spLocks noChangeArrowheads="1"/>
          </p:cNvSpPr>
          <p:nvPr/>
        </p:nvSpPr>
        <p:spPr bwMode="auto">
          <a:xfrm>
            <a:off x="5715000" y="3554413"/>
            <a:ext cx="2201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Disposal and Destruction</a:t>
            </a:r>
          </a:p>
        </p:txBody>
      </p:sp>
      <p:grpSp>
        <p:nvGrpSpPr>
          <p:cNvPr id="122886" name="Group 6"/>
          <p:cNvGrpSpPr>
            <a:grpSpLocks/>
          </p:cNvGrpSpPr>
          <p:nvPr/>
        </p:nvGrpSpPr>
        <p:grpSpPr bwMode="auto">
          <a:xfrm>
            <a:off x="2495550" y="2544763"/>
            <a:ext cx="681038" cy="887412"/>
            <a:chOff x="3997854" y="1855259"/>
            <a:chExt cx="681250" cy="887942"/>
          </a:xfrm>
        </p:grpSpPr>
        <p:pic>
          <p:nvPicPr>
            <p:cNvPr id="122890" name="Picture 14" descr="D:\content\093022\checkli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854" y="1855259"/>
              <a:ext cx="681250" cy="88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1"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1888066"/>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2"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2112433"/>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3" name="Picture 11" descr="D:\content\A+\new icons\cge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47" y="2336799"/>
              <a:ext cx="235909" cy="2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2887" name="Picture 4" descr="D:\content\093022\calenda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509838"/>
            <a:ext cx="1135063"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7" descr="D:\content\093022\trash_ca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9850" y="2428875"/>
            <a:ext cx="792163"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8" descr="L:\ContentDev\IconLibraries\new_icons\fold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4129088"/>
            <a:ext cx="1181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p:txBody>
          <a:bodyPr/>
          <a:lstStyle/>
          <a:p>
            <a:pPr eaLnBrk="1" hangingPunct="1"/>
            <a:r>
              <a:rPr lang="en-US" altLang="en-US" sz="2400" b="1" i="0" smtClean="0">
                <a:latin typeface="Calibri" pitchFamily="34" charset="0"/>
                <a:ea typeface="Calibri" pitchFamily="34" charset="0"/>
                <a:cs typeface="Calibri" pitchFamily="34" charset="0"/>
              </a:rPr>
              <a:t>Reflective Questions</a:t>
            </a:r>
          </a:p>
        </p:txBody>
      </p:sp>
      <p:sp>
        <p:nvSpPr>
          <p:cNvPr id="5123" name="Rectangle 3"/>
          <p:cNvSpPr>
            <a:spLocks noChangeArrowheads="1"/>
          </p:cNvSpPr>
          <p:nvPr/>
        </p:nvSpPr>
        <p:spPr bwMode="auto">
          <a:xfrm>
            <a:off x="457200" y="1060450"/>
            <a:ext cx="8229600" cy="5340350"/>
          </a:xfrm>
          <a:prstGeom prst="rect">
            <a:avLst/>
          </a:prstGeom>
          <a:noFill/>
          <a:ln>
            <a:noFill/>
          </a:ln>
          <a:extLst/>
        </p:spPr>
        <p:txBody>
          <a:bodyPr/>
          <a:lstStyle/>
          <a:p>
            <a:pPr marL="228600" indent="-228600">
              <a:spcBef>
                <a:spcPct val="20000"/>
              </a:spcBef>
              <a:buClr>
                <a:srgbClr val="009DDC"/>
              </a:buClr>
              <a:defRPr/>
            </a:pPr>
            <a:r>
              <a:rPr lang="en-US" sz="1600" b="1" dirty="0">
                <a:solidFill>
                  <a:srgbClr val="009DDC"/>
                </a:solidFill>
              </a:rPr>
              <a:t>1. </a:t>
            </a:r>
            <a:r>
              <a:rPr lang="en-US" sz="1600" b="1" dirty="0"/>
              <a:t>Which of the basic security concepts in this lesson were familiar to you, and which were new?</a:t>
            </a:r>
          </a:p>
          <a:p>
            <a:pPr marL="231775" indent="-231775">
              <a:spcBef>
                <a:spcPct val="20000"/>
              </a:spcBef>
              <a:buClr>
                <a:srgbClr val="009DDC"/>
              </a:buClr>
              <a:buFont typeface="+mj-lt"/>
              <a:buAutoNum type="arabicPeriod"/>
              <a:defRPr/>
            </a:pPr>
            <a:endParaRPr lang="en-US" sz="1600" b="1" dirty="0"/>
          </a:p>
          <a:p>
            <a:pPr marL="228600" indent="-228600">
              <a:spcBef>
                <a:spcPct val="20000"/>
              </a:spcBef>
              <a:buClr>
                <a:srgbClr val="009DDC"/>
              </a:buClr>
              <a:defRPr/>
            </a:pPr>
            <a:r>
              <a:rPr lang="en-US" sz="1600" b="1" dirty="0">
                <a:solidFill>
                  <a:srgbClr val="009DDC"/>
                </a:solidFill>
              </a:rPr>
              <a:t>2. </a:t>
            </a:r>
            <a:r>
              <a:rPr lang="en-US" sz="1600" b="1" dirty="0"/>
              <a:t>Can you describe some real-world situations where you used basic security techniques such as authentication, access control, and encryption, or made use of a security policy?</a:t>
            </a:r>
          </a:p>
          <a:p>
            <a:pPr>
              <a:spcBef>
                <a:spcPct val="20000"/>
              </a:spcBef>
              <a:buClr>
                <a:srgbClr val="009DDC"/>
              </a:buClr>
              <a:defRPr/>
            </a:pPr>
            <a:endParaRPr lang="en-US"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Straight Arrow Connector 18"/>
          <p:cNvCxnSpPr>
            <a:cxnSpLocks noChangeShapeType="1"/>
          </p:cNvCxnSpPr>
          <p:nvPr/>
        </p:nvCxnSpPr>
        <p:spPr bwMode="auto">
          <a:xfrm>
            <a:off x="1728788" y="3676650"/>
            <a:ext cx="5741987"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15" name="Rectangle 2"/>
          <p:cNvSpPr>
            <a:spLocks noGrp="1" noChangeArrowheads="1"/>
          </p:cNvSpPr>
          <p:nvPr>
            <p:ph type="title"/>
          </p:nvPr>
        </p:nvSpPr>
        <p:spPr/>
        <p:txBody>
          <a:bodyPr/>
          <a:lstStyle/>
          <a:p>
            <a:pPr eaLnBrk="1" hangingPunct="1"/>
            <a:r>
              <a:rPr lang="en-US" altLang="en-US" smtClean="0">
                <a:ea typeface="Calibri" pitchFamily="34" charset="0"/>
              </a:rPr>
              <a:t>A Vulnerability</a:t>
            </a:r>
          </a:p>
        </p:txBody>
      </p:sp>
      <p:sp>
        <p:nvSpPr>
          <p:cNvPr id="13316" name="Line 11"/>
          <p:cNvSpPr>
            <a:spLocks noChangeShapeType="1"/>
          </p:cNvSpPr>
          <p:nvPr/>
        </p:nvSpPr>
        <p:spPr bwMode="auto">
          <a:xfrm>
            <a:off x="2360613" y="3530600"/>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7" name="Line 13"/>
          <p:cNvSpPr>
            <a:spLocks noChangeShapeType="1"/>
          </p:cNvSpPr>
          <p:nvPr/>
        </p:nvSpPr>
        <p:spPr bwMode="auto">
          <a:xfrm>
            <a:off x="5360988" y="3530600"/>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8" name="Text Box 307"/>
          <p:cNvSpPr txBox="1">
            <a:spLocks noChangeArrowheads="1"/>
          </p:cNvSpPr>
          <p:nvPr/>
        </p:nvSpPr>
        <p:spPr bwMode="auto">
          <a:xfrm>
            <a:off x="3779838" y="4111625"/>
            <a:ext cx="14890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Unsecured Router</a:t>
            </a:r>
          </a:p>
        </p:txBody>
      </p:sp>
      <p:sp>
        <p:nvSpPr>
          <p:cNvPr id="13319" name="Text Box 307"/>
          <p:cNvSpPr txBox="1">
            <a:spLocks noChangeArrowheads="1"/>
          </p:cNvSpPr>
          <p:nvPr/>
        </p:nvSpPr>
        <p:spPr bwMode="auto">
          <a:xfrm>
            <a:off x="6784975" y="4111625"/>
            <a:ext cx="14906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Information System</a:t>
            </a:r>
          </a:p>
        </p:txBody>
      </p:sp>
      <p:sp>
        <p:nvSpPr>
          <p:cNvPr id="13320" name="Text Box 307"/>
          <p:cNvSpPr txBox="1">
            <a:spLocks noChangeArrowheads="1"/>
          </p:cNvSpPr>
          <p:nvPr/>
        </p:nvSpPr>
        <p:spPr bwMode="auto">
          <a:xfrm>
            <a:off x="962025" y="4111625"/>
            <a:ext cx="14906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en-US" altLang="en-US" sz="1100"/>
              <a:t>Attacker</a:t>
            </a:r>
          </a:p>
        </p:txBody>
      </p:sp>
      <p:pic>
        <p:nvPicPr>
          <p:cNvPr id="13321" name="Picture 18" descr="D:\content\093022\attac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8775"/>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0838" y="2760663"/>
            <a:ext cx="15636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5" descr="D:\content\093022\magnifying glas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215904">
            <a:off x="7490619" y="3490119"/>
            <a:ext cx="5445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19"/>
          <p:cNvSpPr/>
          <p:nvPr/>
        </p:nvSpPr>
        <p:spPr>
          <a:xfrm>
            <a:off x="2906713" y="3475038"/>
            <a:ext cx="117475" cy="11906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913438" y="3475038"/>
            <a:ext cx="117475" cy="11906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6" name="Picture 15" descr="L:\ContentDev\IconLibraries\new_icons\unloc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38" y="3695700"/>
            <a:ext cx="3333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15" descr="L:\ContentDev\IconLibraries\new_icons\unloc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3513" y="3695700"/>
            <a:ext cx="3333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29063" y="3049588"/>
            <a:ext cx="10858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326302" y="5276676"/>
            <a:ext cx="7091471" cy="461665"/>
          </a:xfrm>
          <a:prstGeom prst="rect">
            <a:avLst/>
          </a:prstGeom>
          <a:noFill/>
        </p:spPr>
        <p:txBody>
          <a:bodyPr wrap="square" rtlCol="0">
            <a:spAutoFit/>
          </a:bodyPr>
          <a:lstStyle/>
          <a:p>
            <a:r>
              <a:rPr lang="en-US" dirty="0" smtClean="0"/>
              <a:t>Any condition that leaves a system open to harm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dirty="0" smtClean="0">
                <a:ea typeface="Calibri" pitchFamily="34" charset="0"/>
              </a:rPr>
              <a:t>What is Risk Management then?</a:t>
            </a:r>
          </a:p>
        </p:txBody>
      </p:sp>
      <p:sp>
        <p:nvSpPr>
          <p:cNvPr id="3" name="TextBox 2"/>
          <p:cNvSpPr txBox="1"/>
          <p:nvPr/>
        </p:nvSpPr>
        <p:spPr>
          <a:xfrm>
            <a:off x="1447800" y="1219200"/>
            <a:ext cx="6781800" cy="461665"/>
          </a:xfrm>
          <a:prstGeom prst="rect">
            <a:avLst/>
          </a:prstGeom>
          <a:noFill/>
        </p:spPr>
        <p:txBody>
          <a:bodyPr wrap="square" rtlCol="0">
            <a:spAutoFit/>
          </a:bodyPr>
          <a:lstStyle/>
          <a:p>
            <a:r>
              <a:rPr lang="en-US" dirty="0" smtClean="0"/>
              <a:t>A mix of risk, value and vulnerability</a:t>
            </a:r>
            <a:endParaRPr lang="en-US" dirty="0"/>
          </a:p>
        </p:txBody>
      </p:sp>
      <p:grpSp>
        <p:nvGrpSpPr>
          <p:cNvPr id="27" name="Group 26"/>
          <p:cNvGrpSpPr/>
          <p:nvPr/>
        </p:nvGrpSpPr>
        <p:grpSpPr>
          <a:xfrm>
            <a:off x="990600" y="2068755"/>
            <a:ext cx="6553200" cy="3819570"/>
            <a:chOff x="685800" y="1981201"/>
            <a:chExt cx="6934200" cy="3900438"/>
          </a:xfrm>
        </p:grpSpPr>
        <p:sp>
          <p:nvSpPr>
            <p:cNvPr id="5" name="TextBox 4"/>
            <p:cNvSpPr txBox="1"/>
            <p:nvPr/>
          </p:nvSpPr>
          <p:spPr>
            <a:xfrm>
              <a:off x="2819400" y="5410200"/>
              <a:ext cx="2784844" cy="471439"/>
            </a:xfrm>
            <a:prstGeom prst="rect">
              <a:avLst/>
            </a:prstGeom>
            <a:noFill/>
          </p:spPr>
          <p:txBody>
            <a:bodyPr wrap="square" rtlCol="0">
              <a:spAutoFit/>
            </a:bodyPr>
            <a:lstStyle/>
            <a:p>
              <a:r>
                <a:rPr lang="en-US" dirty="0" smtClean="0"/>
                <a:t>Risk (Likely hood)</a:t>
              </a:r>
              <a:endParaRPr lang="en-US" dirty="0"/>
            </a:p>
          </p:txBody>
        </p:sp>
        <p:sp>
          <p:nvSpPr>
            <p:cNvPr id="6" name="TextBox 5"/>
            <p:cNvSpPr txBox="1"/>
            <p:nvPr/>
          </p:nvSpPr>
          <p:spPr>
            <a:xfrm>
              <a:off x="685800" y="3156996"/>
              <a:ext cx="1128823" cy="471439"/>
            </a:xfrm>
            <a:prstGeom prst="rect">
              <a:avLst/>
            </a:prstGeom>
            <a:noFill/>
          </p:spPr>
          <p:txBody>
            <a:bodyPr wrap="square" rtlCol="0">
              <a:spAutoFit/>
            </a:bodyPr>
            <a:lstStyle/>
            <a:p>
              <a:r>
                <a:rPr lang="en-US" dirty="0" smtClean="0"/>
                <a:t>Value</a:t>
              </a:r>
              <a:endParaRPr lang="en-US" dirty="0"/>
            </a:p>
          </p:txBody>
        </p:sp>
        <p:cxnSp>
          <p:nvCxnSpPr>
            <p:cNvPr id="14" name="Straight Connector 13"/>
            <p:cNvCxnSpPr/>
            <p:nvPr/>
          </p:nvCxnSpPr>
          <p:spPr bwMode="auto">
            <a:xfrm>
              <a:off x="2362200" y="3429000"/>
              <a:ext cx="4948238" cy="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5334000" y="2362200"/>
              <a:ext cx="2286000" cy="461665"/>
            </a:xfrm>
            <a:prstGeom prst="rect">
              <a:avLst/>
            </a:prstGeom>
            <a:noFill/>
          </p:spPr>
          <p:txBody>
            <a:bodyPr wrap="square" rtlCol="0">
              <a:spAutoFit/>
            </a:bodyPr>
            <a:lstStyle/>
            <a:p>
              <a:r>
                <a:rPr lang="en-US" dirty="0" smtClean="0"/>
                <a:t>High Security</a:t>
              </a:r>
              <a:endParaRPr lang="en-US" dirty="0"/>
            </a:p>
          </p:txBody>
        </p:sp>
        <p:sp>
          <p:nvSpPr>
            <p:cNvPr id="19" name="TextBox 18"/>
            <p:cNvSpPr txBox="1"/>
            <p:nvPr/>
          </p:nvSpPr>
          <p:spPr>
            <a:xfrm>
              <a:off x="2057400" y="4114800"/>
              <a:ext cx="2057400" cy="461665"/>
            </a:xfrm>
            <a:prstGeom prst="rect">
              <a:avLst/>
            </a:prstGeom>
            <a:noFill/>
          </p:spPr>
          <p:txBody>
            <a:bodyPr wrap="square" rtlCol="0">
              <a:spAutoFit/>
            </a:bodyPr>
            <a:lstStyle/>
            <a:p>
              <a:r>
                <a:rPr lang="en-US" dirty="0" smtClean="0"/>
                <a:t>Low Security</a:t>
              </a:r>
              <a:endParaRPr lang="en-US" dirty="0"/>
            </a:p>
          </p:txBody>
        </p:sp>
        <p:cxnSp>
          <p:nvCxnSpPr>
            <p:cNvPr id="24" name="Straight Connector 23"/>
            <p:cNvCxnSpPr/>
            <p:nvPr/>
          </p:nvCxnSpPr>
          <p:spPr bwMode="auto">
            <a:xfrm flipV="1">
              <a:off x="4495800" y="1981201"/>
              <a:ext cx="0" cy="3047999"/>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26" name="TextBox 25"/>
          <p:cNvSpPr txBox="1"/>
          <p:nvPr/>
        </p:nvSpPr>
        <p:spPr>
          <a:xfrm>
            <a:off x="431242" y="6026220"/>
            <a:ext cx="8534400" cy="461665"/>
          </a:xfrm>
          <a:prstGeom prst="rect">
            <a:avLst/>
          </a:prstGeom>
          <a:noFill/>
        </p:spPr>
        <p:txBody>
          <a:bodyPr wrap="square" rtlCol="0">
            <a:spAutoFit/>
          </a:bodyPr>
          <a:lstStyle/>
          <a:p>
            <a:r>
              <a:rPr lang="en-US" dirty="0" smtClean="0"/>
              <a:t>Plot a point for each vulnerability to determine security effort</a:t>
            </a:r>
            <a:endParaRPr lang="en-US" dirty="0"/>
          </a:p>
        </p:txBody>
      </p:sp>
    </p:spTree>
    <p:extLst>
      <p:ext uri="{BB962C8B-B14F-4D97-AF65-F5344CB8AC3E}">
        <p14:creationId xmlns:p14="http://schemas.microsoft.com/office/powerpoint/2010/main" val="3839843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ecurity Fundamentals&amp;quot;&quot;/&gt;&lt;property id=&quot;20307&quot; value=&quot;339&quot;/&gt;&lt;/object&gt;&lt;object type=&quot;3&quot; unique_id=&quot;10005&quot;&gt;&lt;property id=&quot;20148&quot; value=&quot;5&quot;/&gt;&lt;property id=&quot;20300&quot; value=&quot;Slide 2 - &amp;quot;What Is Information Security?&amp;quot;&quot;/&gt;&lt;property id=&quot;20307&quot; value=&quot;340&quot;/&gt;&lt;/object&gt;&lt;object type=&quot;3&quot; unique_id=&quot;10006&quot;&gt;&lt;property id=&quot;20148&quot; value=&quot;5&quot;/&gt;&lt;property id=&quot;20300&quot; value=&quot;Slide 3 - &amp;quot;What to Protect?&amp;quot;&quot;/&gt;&lt;property id=&quot;20307&quot; value=&quot;341&quot;/&gt;&lt;/object&gt;&lt;object type=&quot;3&quot; unique_id=&quot;10007&quot;&gt;&lt;property id=&quot;20148&quot; value=&quot;5&quot;/&gt;&lt;property id=&quot;20300&quot; value=&quot;Slide 4 - &amp;quot;Goals of Security&amp;quot;&quot;/&gt;&lt;property id=&quot;20307&quot; value=&quot;342&quot;/&gt;&lt;/object&gt;&lt;object type=&quot;3&quot; unique_id=&quot;10008&quot;&gt;&lt;property id=&quot;20148&quot; value=&quot;5&quot;/&gt;&lt;property id=&quot;20300&quot; value=&quot;Slide 5 - &amp;quot;Vulnerabilities&amp;quot;&quot;/&gt;&lt;property id=&quot;20307&quot; value=&quot;335&quot;/&gt;&lt;/object&gt;&lt;object type=&quot;3&quot; unique_id=&quot;10009&quot;&gt;&lt;property id=&quot;20148&quot; value=&quot;5&quot;/&gt;&lt;property id=&quot;20300&quot; value=&quot;Slide 6 - &amp;quot;Threats&amp;quot;&quot;/&gt;&lt;property id=&quot;20307&quot; value=&quot;343&quot;/&gt;&lt;/object&gt;&lt;object type=&quot;3&quot; unique_id=&quot;10010&quot;&gt;&lt;property id=&quot;20148&quot; value=&quot;5&quot;/&gt;&lt;property id=&quot;20300&quot; value=&quot;Slide 7 - &amp;quot;Attacks&amp;quot;&quot;/&gt;&lt;property id=&quot;20307&quot; value=&quot;344&quot;/&gt;&lt;/object&gt;&lt;object type=&quot;3&quot; unique_id=&quot;10011&quot;&gt;&lt;property id=&quot;20148&quot; value=&quot;5&quot;/&gt;&lt;property id=&quot;20300&quot; value=&quot;Slide 8 - &amp;quot;Intrusions&amp;quot;&quot;/&gt;&lt;property id=&quot;20307&quot; value=&quot;345&quot;/&gt;&lt;/object&gt;&lt;object type=&quot;3&quot; unique_id=&quot;10012&quot;&gt;&lt;property id=&quot;20148&quot; value=&quot;5&quot;/&gt;&lt;property id=&quot;20300&quot; value=&quot;Slide 9 - &amp;quot;Risk&amp;quot;&quot;/&gt;&lt;property id=&quot;20307&quot; value=&quot;346&quot;/&gt;&lt;/object&gt;&lt;object type=&quot;3&quot; unique_id=&quot;10013&quot;&gt;&lt;property id=&quot;20148&quot; value=&quot;5&quot;/&gt;&lt;property id=&quot;20300&quot; value=&quot;Slide 10 - &amp;quot;Controls&amp;quot;&quot;/&gt;&lt;property id=&quot;20307&quot; value=&quot;347&quot;/&gt;&lt;/object&gt;&lt;object type=&quot;3&quot; unique_id=&quot;10014&quot;&gt;&lt;property id=&quot;20148&quot; value=&quot;5&quot;/&gt;&lt;property id=&quot;20300&quot; value=&quot;Slide 11 - &amp;quot;Types of controls&amp;quot;&quot;/&gt;&lt;property id=&quot;20307&quot; value=&quot;348&quot;/&gt;&lt;/object&gt;&lt;object type=&quot;3&quot; unique_id=&quot;10015&quot;&gt;&lt;property id=&quot;20148&quot; value=&quot;5&quot;/&gt;&lt;property id=&quot;20300&quot; value=&quot;Slide 12 - &amp;quot;Security Management Objectives&amp;quot;&quot;/&gt;&lt;property id=&quot;20307&quot; value=&quot;349&quot;/&gt;&lt;/object&gt;&lt;object type=&quot;3&quot; unique_id=&quot;10016&quot;&gt;&lt;property id=&quot;20148&quot; value=&quot;5&quot;/&gt;&lt;property id=&quot;20300&quot; value=&quot;Slide 13 - &amp;quot;The CIA Triad&amp;quot;&quot;/&gt;&lt;property id=&quot;20307&quot; value=&quot;350&quot;/&gt;&lt;/object&gt;&lt;object type=&quot;3&quot; unique_id=&quot;10017&quot;&gt;&lt;property id=&quot;20148&quot; value=&quot;5&quot;/&gt;&lt;property id=&quot;20300&quot; value=&quot;Slide 14 - &amp;quot;Non-repudiation&amp;quot;&quot;/&gt;&lt;property id=&quot;20307&quot; value=&quot;351&quot;/&gt;&lt;/object&gt;&lt;object type=&quot;3&quot; unique_id=&quot;10018&quot;&gt;&lt;property id=&quot;20148&quot; value=&quot;5&quot;/&gt;&lt;property id=&quot;20300&quot; value=&quot;Slide 15 - &amp;quot;Authentication&amp;quot;&quot;/&gt;&lt;property id=&quot;20307&quot; value=&quot;352&quot;/&gt;&lt;/object&gt;&lt;object type=&quot;3&quot; unique_id=&quot;10019&quot;&gt;&lt;property id=&quot;20148&quot; value=&quot;5&quot;/&gt;&lt;property id=&quot;20300&quot; value=&quot;Slide 16 - &amp;quot;Identification&amp;quot;&quot;/&gt;&lt;property id=&quot;20307&quot; value=&quot;353&quot;/&gt;&lt;/object&gt;&lt;object type=&quot;3&quot; unique_id=&quot;10020&quot;&gt;&lt;property id=&quot;20148&quot; value=&quot;5&quot;/&gt;&lt;property id=&quot;20300&quot; value=&quot;Slide 17 - &amp;quot;The Five A’s&amp;quot;&quot;/&gt;&lt;property id=&quot;20307&quot; value=&quot;397&quot;/&gt;&lt;/object&gt;&lt;object type=&quot;3&quot; unique_id=&quot;10021&quot;&gt;&lt;property id=&quot;20148&quot; value=&quot;5&quot;/&gt;&lt;property id=&quot;20300&quot; value=&quot;Slide 18 - &amp;quot;Access Control Methods&amp;quot;&quot;/&gt;&lt;property id=&quot;20307&quot; value=&quot;355&quot;/&gt;&lt;/object&gt;&lt;object type=&quot;3&quot; unique_id=&quot;10022&quot;&gt;&lt;property id=&quot;20148&quot; value=&quot;5&quot;/&gt;&lt;property id=&quot;20300&quot; value=&quot;Slide 19 - &amp;quot;Implicit Deny&amp;quot;&quot;/&gt;&lt;property id=&quot;20307&quot; value=&quot;356&quot;/&gt;&lt;/object&gt;&lt;object type=&quot;3&quot; unique_id=&quot;10023&quot;&gt;&lt;property id=&quot;20148&quot; value=&quot;5&quot;/&gt;&lt;property id=&quot;20300&quot; value=&quot;Slide 20 - &amp;quot;Least Privilege&amp;quot;&quot;/&gt;&lt;property id=&quot;20307&quot; value=&quot;357&quot;/&gt;&lt;/object&gt;&lt;object type=&quot;3&quot; unique_id=&quot;10024&quot;&gt;&lt;property id=&quot;20148&quot; value=&quot;5&quot;/&gt;&lt;property id=&quot;20300&quot; value=&quot;Slide 21 - &amp;quot;Separation of Duties&amp;quot;&quot;/&gt;&lt;property id=&quot;20307&quot; value=&quot;398&quot;/&gt;&lt;/object&gt;&lt;object type=&quot;3&quot; unique_id=&quot;10025&quot;&gt;&lt;property id=&quot;20148&quot; value=&quot;5&quot;/&gt;&lt;property id=&quot;20300&quot; value=&quot;Slide 22 - &amp;quot;Job Rotation&amp;quot;&quot;/&gt;&lt;property id=&quot;20307&quot; value=&quot;359&quot;/&gt;&lt;/object&gt;&lt;object type=&quot;3&quot; unique_id=&quot;10026&quot;&gt;&lt;property id=&quot;20148&quot; value=&quot;5&quot;/&gt;&lt;property id=&quot;20300&quot; value=&quot;Slide 23 - &amp;quot;Mandatory Vacation&amp;quot;&quot;/&gt;&lt;property id=&quot;20307&quot; value=&quot;360&quot;/&gt;&lt;/object&gt;&lt;object type=&quot;3&quot; unique_id=&quot;10027&quot;&gt;&lt;property id=&quot;20148&quot; value=&quot;5&quot;/&gt;&lt;property id=&quot;20300&quot; value=&quot;Slide 24 - &amp;quot;Time of Day Restrictions&amp;quot;&quot;/&gt;&lt;property id=&quot;20307&quot; value=&quot;361&quot;/&gt;&lt;/object&gt;&lt;object type=&quot;3&quot; unique_id=&quot;10028&quot;&gt;&lt;property id=&quot;20148&quot; value=&quot;5&quot;/&gt;&lt;property id=&quot;20300&quot; value=&quot;Slide 25 - &amp;quot;Privilege Management&amp;quot;&quot;/&gt;&lt;property id=&quot;20307&quot; value=&quot;362&quot;/&gt;&lt;/object&gt;&lt;object type=&quot;3&quot; unique_id=&quot;10029&quot;&gt;&lt;property id=&quot;20148&quot; value=&quot;5&quot;/&gt;&lt;property id=&quot;20300&quot; value=&quot;Slide 26 - &amp;quot;Authentication Factors&amp;quot;&quot;/&gt;&lt;property id=&quot;20307&quot; value=&quot;400&quot;/&gt;&lt;/object&gt;&lt;object type=&quot;3&quot; unique_id=&quot;10030&quot;&gt;&lt;property id=&quot;20148&quot; value=&quot;5&quot;/&gt;&lt;property id=&quot;20300&quot; value=&quot;Slide 27 - &amp;quot;User Name/Password Authentication&amp;quot;&quot;/&gt;&lt;property id=&quot;20307&quot; value=&quot;364&quot;/&gt;&lt;/object&gt;&lt;object type=&quot;3&quot; unique_id=&quot;10031&quot;&gt;&lt;property id=&quot;20148&quot; value=&quot;5&quot;/&gt;&lt;property id=&quot;20300&quot; value=&quot;Slide 28 - &amp;quot;Tokens&amp;quot;&quot;/&gt;&lt;property id=&quot;20307&quot; value=&quot;366&quot;/&gt;&lt;/object&gt;&lt;object type=&quot;3&quot; unique_id=&quot;10032&quot;&gt;&lt;property id=&quot;20148&quot; value=&quot;5&quot;/&gt;&lt;property id=&quot;20300&quot; value=&quot;Slide 29 - &amp;quot;Trusted OS&amp;quot;&quot;/&gt;&lt;property id=&quot;20307&quot; value=&quot;367&quot;/&gt;&lt;/object&gt;&lt;object type=&quot;3&quot; unique_id=&quot;10033&quot;&gt;&lt;property id=&quot;20148&quot; value=&quot;5&quot;/&gt;&lt;property id=&quot;20300&quot; value=&quot;Slide 30 - &amp;quot;Biometrics&amp;quot;&quot;/&gt;&lt;property id=&quot;20307&quot; value=&quot;368&quot;/&gt;&lt;/object&gt;&lt;object type=&quot;3&quot; unique_id=&quot;10034&quot;&gt;&lt;property id=&quot;20148&quot; value=&quot;5&quot;/&gt;&lt;property id=&quot;20300&quot; value=&quot;Slide 31 - &amp;quot;Multi-Factor Authentication&amp;quot;&quot;/&gt;&lt;property id=&quot;20307&quot; value=&quot;369&quot;/&gt;&lt;/object&gt;&lt;object type=&quot;3&quot; unique_id=&quot;10035&quot;&gt;&lt;property id=&quot;20148&quot; value=&quot;5&quot;/&gt;&lt;property id=&quot;20300&quot; value=&quot;Slide 32 - &amp;quot;Mutual Authentication&amp;quot;&quot;/&gt;&lt;property id=&quot;20307&quot; value=&quot;370&quot;/&gt;&lt;/object&gt;&lt;object type=&quot;3&quot; unique_id=&quot;10036&quot;&gt;&lt;property id=&quot;20148&quot; value=&quot;5&quot;/&gt;&lt;property id=&quot;20300&quot; value=&quot;Slide 33 - &amp;quot;Cryptography&amp;quot;&quot;/&gt;&lt;property id=&quot;20307&quot; value=&quot;371&quot;/&gt;&lt;/object&gt;&lt;object type=&quot;3&quot; unique_id=&quot;10037&quot;&gt;&lt;property id=&quot;20148&quot; value=&quot;5&quot;/&gt;&lt;property id=&quot;20300&quot; value=&quot;Slide 34 - &amp;quot;Quantum Cryptography&amp;quot;&quot;/&gt;&lt;property id=&quot;20307&quot; value=&quot;372&quot;/&gt;&lt;/object&gt;&lt;object type=&quot;3&quot; unique_id=&quot;10038&quot;&gt;&lt;property id=&quot;20148&quot; value=&quot;5&quot;/&gt;&lt;property id=&quot;20300&quot; value=&quot;Slide 35 - &amp;quot;Encryption&amp;quot;&quot;/&gt;&lt;property id=&quot;20307&quot; value=&quot;373&quot;/&gt;&lt;/object&gt;&lt;object type=&quot;3&quot; unique_id=&quot;10039&quot;&gt;&lt;property id=&quot;20148&quot; value=&quot;5&quot;/&gt;&lt;property id=&quot;20300&quot; value=&quot;Slide 36 - &amp;quot;Ciphers&amp;quot;&quot;/&gt;&lt;property id=&quot;20307&quot; value=&quot;374&quot;/&gt;&lt;/object&gt;&lt;object type=&quot;3&quot; unique_id=&quot;10040&quot;&gt;&lt;property id=&quot;20148&quot; value=&quot;5&quot;/&gt;&lt;property id=&quot;20300&quot; value=&quot;Slide 37 - &amp;quot;Cipher Types&amp;quot;&quot;/&gt;&lt;property id=&quot;20307&quot; value=&quot;375&quot;/&gt;&lt;/object&gt;&lt;object type=&quot;3&quot; unique_id=&quot;10041&quot;&gt;&lt;property id=&quot;20148&quot; value=&quot;5&quot;/&gt;&lt;property id=&quot;20300&quot; value=&quot;Slide 38 - &amp;quot;Encryption and Security Goals&amp;quot;&quot;/&gt;&lt;property id=&quot;20307&quot; value=&quot;376&quot;/&gt;&lt;/object&gt;&lt;object type=&quot;3&quot; unique_id=&quot;10042&quot;&gt;&lt;property id=&quot;20148&quot; value=&quot;5&quot;/&gt;&lt;property id=&quot;20300&quot; value=&quot;Slide 39 - &amp;quot;Encryption Algorithms&amp;quot;&quot;/&gt;&lt;property id=&quot;20307&quot; value=&quot;377&quot;/&gt;&lt;/object&gt;&lt;object type=&quot;3&quot; unique_id=&quot;10043&quot;&gt;&lt;property id=&quot;20148&quot; value=&quot;5&quot;/&gt;&lt;property id=&quot;20300&quot; value=&quot;Slide 40 - &amp;quot;Steganography&amp;quot;&quot;/&gt;&lt;property id=&quot;20307&quot; value=&quot;378&quot;/&gt;&lt;/object&gt;&lt;object type=&quot;3&quot; unique_id=&quot;10044&quot;&gt;&lt;property id=&quot;20148&quot; value=&quot;5&quot;/&gt;&lt;property id=&quot;20300&quot; value=&quot;Slide 41 - &amp;quot;Keys&amp;quot;&quot;/&gt;&lt;property id=&quot;20307&quot; value=&quot;379&quot;/&gt;&lt;/object&gt;&lt;object type=&quot;3&quot; unique_id=&quot;10045&quot;&gt;&lt;property id=&quot;20148&quot; value=&quot;5&quot;/&gt;&lt;property id=&quot;20300&quot; value=&quot;Slide 42 - &amp;quot;Hashing Encryption&amp;quot;&quot;/&gt;&lt;property id=&quot;20307&quot; value=&quot;380&quot;/&gt;&lt;/object&gt;&lt;object type=&quot;3&quot; unique_id=&quot;10046&quot;&gt;&lt;property id=&quot;20148&quot; value=&quot;5&quot;/&gt;&lt;property id=&quot;20300&quot; value=&quot;Slide 43 - &amp;quot;Hashing Encryption Algorithms&amp;quot;&quot;/&gt;&lt;property id=&quot;20307&quot; value=&quot;381&quot;/&gt;&lt;/object&gt;&lt;object type=&quot;3&quot; unique_id=&quot;10047&quot;&gt;&lt;property id=&quot;20148&quot; value=&quot;5&quot;/&gt;&lt;property id=&quot;20300&quot; value=&quot;Slide 44 - &amp;quot;RIPEMD&amp;quot;&quot;/&gt;&lt;property id=&quot;20307&quot; value=&quot;382&quot;/&gt;&lt;/object&gt;&lt;object type=&quot;3&quot; unique_id=&quot;10048&quot;&gt;&lt;property id=&quot;20148&quot; value=&quot;5&quot;/&gt;&lt;property id=&quot;20300&quot; value=&quot;Slide 45 - &amp;quot;Symmetric Encryption&amp;quot;&quot;/&gt;&lt;property id=&quot;20307&quot; value=&quot;383&quot;/&gt;&lt;/object&gt;&lt;object type=&quot;3&quot; unique_id=&quot;10049&quot;&gt;&lt;property id=&quot;20148&quot; value=&quot;5&quot;/&gt;&lt;property id=&quot;20300&quot; value=&quot;Slide 46 - &amp;quot;Symmetric Encryption Algorithms&amp;quot;&quot;/&gt;&lt;property id=&quot;20307&quot; value=&quot;384&quot;/&gt;&lt;/object&gt;&lt;object type=&quot;3&quot; unique_id=&quot;10050&quot;&gt;&lt;property id=&quot;20148&quot; value=&quot;5&quot;/&gt;&lt;property id=&quot;20300&quot; value=&quot;Slide 47 - &amp;quot;TwoFish&amp;quot;&quot;/&gt;&lt;property id=&quot;20307&quot; value=&quot;385&quot;/&gt;&lt;/object&gt;&lt;object type=&quot;3&quot; unique_id=&quot;10051&quot;&gt;&lt;property id=&quot;20148&quot; value=&quot;5&quot;/&gt;&lt;property id=&quot;20300&quot; value=&quot;Slide 48 - &amp;quot;Asymmetric Encryption&amp;quot;&quot;/&gt;&lt;property id=&quot;20307&quot; value=&quot;386&quot;/&gt;&lt;/object&gt;&lt;object type=&quot;3&quot; unique_id=&quot;10052&quot;&gt;&lt;property id=&quot;20148&quot; value=&quot;5&quot;/&gt;&lt;property id=&quot;20300&quot; value=&quot;Slide 49 - &amp;quot;Asymmetric Encryption Algorithms&amp;quot;&quot;/&gt;&lt;property id=&quot;20307&quot; value=&quot;387&quot;/&gt;&lt;/object&gt;&lt;object type=&quot;3&quot; unique_id=&quot;10053&quot;&gt;&lt;property id=&quot;20148&quot; value=&quot;5&quot;/&gt;&lt;property id=&quot;20300&quot; value=&quot;Slide 50 - &amp;quot;Digital Signatures&amp;quot;&quot;/&gt;&lt;property id=&quot;20307&quot; value=&quot;388&quot;/&gt;&lt;/object&gt;&lt;object type=&quot;3&quot; unique_id=&quot;10054&quot;&gt;&lt;property id=&quot;20148&quot; value=&quot;5&quot;/&gt;&lt;property id=&quot;20300&quot; value=&quot;Slide 51 - &amp;quot;Hardware Based Encryption Devices&amp;quot;&quot;/&gt;&lt;property id=&quot;20307&quot; value=&quot;389&quot;/&gt;&lt;/object&gt;&lt;object type=&quot;3&quot; unique_id=&quot;10055&quot;&gt;&lt;property id=&quot;20148&quot; value=&quot;5&quot;/&gt;&lt;property id=&quot;20300&quot; value=&quot;Slide 52 - &amp;quot;Security Policies&amp;quot;&quot;/&gt;&lt;property id=&quot;20307&quot; value=&quot;390&quot;/&gt;&lt;/object&gt;&lt;object type=&quot;3&quot; unique_id=&quot;10056&quot;&gt;&lt;property id=&quot;20148&quot; value=&quot;5&quot;/&gt;&lt;property id=&quot;20300&quot; value=&quot;Slide 53 - &amp;quot;Security Policy Components&amp;quot;&quot;/&gt;&lt;property id=&quot;20307&quot; value=&quot;391&quot;/&gt;&lt;/object&gt;&lt;object type=&quot;3&quot; unique_id=&quot;10057&quot;&gt;&lt;property id=&quot;20148&quot; value=&quot;5&quot;/&gt;&lt;property id=&quot;20300&quot; value=&quot;Slide 54 - &amp;quot;Security Policy Issues&amp;quot;&quot;/&gt;&lt;property id=&quot;20307&quot; value=&quot;392&quot;/&gt;&lt;/object&gt;&lt;object type=&quot;3&quot; unique_id=&quot;10058&quot;&gt;&lt;property id=&quot;20148&quot; value=&quot;5&quot;/&gt;&lt;property id=&quot;20300&quot; value=&quot;Slide 55 - &amp;quot;Common Security Policy Types&amp;quot;&quot;/&gt;&lt;property id=&quot;20307&quot; value=&quot;393&quot;/&gt;&lt;/object&gt;&lt;object type=&quot;3&quot; unique_id=&quot;10059&quot;&gt;&lt;property id=&quot;20148&quot; value=&quot;5&quot;/&gt;&lt;property id=&quot;20300&quot; value=&quot;Slide 56 - &amp;quot;Security Document Categories&amp;quot;&quot;/&gt;&lt;property id=&quot;20307&quot; value=&quot;394&quot;/&gt;&lt;/object&gt;&lt;object type=&quot;3&quot; unique_id=&quot;10060&quot;&gt;&lt;property id=&quot;20148&quot; value=&quot;5&quot;/&gt;&lt;property id=&quot;20300&quot; value=&quot;Slide 57 - &amp;quot;Change Management&amp;quot;&quot;/&gt;&lt;property id=&quot;20307&quot; value=&quot;395&quot;/&gt;&lt;/object&gt;&lt;object type=&quot;3&quot; unique_id=&quot;10061&quot;&gt;&lt;property id=&quot;20148&quot; value=&quot;5&quot;/&gt;&lt;property id=&quot;20300&quot; value=&quot;Slide 58 - &amp;quot;Documentation Handling Measures&amp;quot;&quot;/&gt;&lt;property id=&quot;20307&quot; value=&quot;396&quot;/&gt;&lt;/object&gt;&lt;object type=&quot;3&quot; unique_id=&quot;10062&quot;&gt;&lt;property id=&quot;20148&quot; value=&quot;5&quot;/&gt;&lt;property id=&quot;20300&quot; value=&quot;Slide 59 - &amp;quot;Reflective Questions&amp;quot;&quot;/&gt;&lt;property id=&quot;20307&quot; value=&quot;311&quot;/&gt;&lt;/object&gt;&lt;/object&gt;&lt;/object&gt;&lt;/database&gt;"/>
  <p:tag name="SECTOMILLISECCONVERTED" val="1"/>
</p:tagLst>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47260</TotalTime>
  <Words>2933</Words>
  <Application>Microsoft Office PowerPoint</Application>
  <PresentationFormat>On-screen Show (4:3)</PresentationFormat>
  <Paragraphs>600</Paragraphs>
  <Slides>74</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Arial Black</vt:lpstr>
      <vt:lpstr>Calibri</vt:lpstr>
      <vt:lpstr>Lucida Sans Unicode</vt:lpstr>
      <vt:lpstr>Wingdings</vt:lpstr>
      <vt:lpstr>1_Default Design</vt:lpstr>
      <vt:lpstr>CSEC 280</vt:lpstr>
      <vt:lpstr>Security Fundamentals</vt:lpstr>
      <vt:lpstr>What Is Information Security?</vt:lpstr>
      <vt:lpstr>What to Protect</vt:lpstr>
      <vt:lpstr>Goals of Security</vt:lpstr>
      <vt:lpstr>Risk</vt:lpstr>
      <vt:lpstr>Threats</vt:lpstr>
      <vt:lpstr>A Vulnerability</vt:lpstr>
      <vt:lpstr>What is Risk Management then?</vt:lpstr>
      <vt:lpstr>Intrusions</vt:lpstr>
      <vt:lpstr>Attacks</vt:lpstr>
      <vt:lpstr>Controls</vt:lpstr>
      <vt:lpstr>Types of Controls</vt:lpstr>
      <vt:lpstr>The Security Management Process</vt:lpstr>
      <vt:lpstr>Security Controls</vt:lpstr>
      <vt:lpstr>Security Controls</vt:lpstr>
      <vt:lpstr>Security Controls</vt:lpstr>
      <vt:lpstr>The CIA Triad</vt:lpstr>
      <vt:lpstr>Availability</vt:lpstr>
      <vt:lpstr>Confidentiality</vt:lpstr>
      <vt:lpstr>Integrity</vt:lpstr>
      <vt:lpstr>Non-repudiation</vt:lpstr>
      <vt:lpstr>Identification</vt:lpstr>
      <vt:lpstr>Authentication</vt:lpstr>
      <vt:lpstr>Authentication Factors</vt:lpstr>
      <vt:lpstr>Authorization</vt:lpstr>
      <vt:lpstr>Access Control</vt:lpstr>
      <vt:lpstr>Access Control Models</vt:lpstr>
      <vt:lpstr>Accounting and Auditing</vt:lpstr>
      <vt:lpstr>Common Security Practices</vt:lpstr>
      <vt:lpstr>Implicit Deny</vt:lpstr>
      <vt:lpstr>Least Privilege</vt:lpstr>
      <vt:lpstr>Separation of Duties</vt:lpstr>
      <vt:lpstr>Job Rotation</vt:lpstr>
      <vt:lpstr>Mandatory Vacation</vt:lpstr>
      <vt:lpstr>Time of Day Restrictions</vt:lpstr>
      <vt:lpstr>Orphaned Accounts</vt:lpstr>
      <vt:lpstr>Privilege Management</vt:lpstr>
      <vt:lpstr>Authentication Methods</vt:lpstr>
      <vt:lpstr>User Name/Password Authentication</vt:lpstr>
      <vt:lpstr>Tokens</vt:lpstr>
      <vt:lpstr>Biometrics</vt:lpstr>
      <vt:lpstr>Geolocation</vt:lpstr>
      <vt:lpstr>Keystroke Authentication</vt:lpstr>
      <vt:lpstr>Multi-factor Authentication</vt:lpstr>
      <vt:lpstr>Mutual Authentication</vt:lpstr>
      <vt:lpstr>Cryptography</vt:lpstr>
      <vt:lpstr>Encryption and Decryption</vt:lpstr>
      <vt:lpstr>Ciphers</vt:lpstr>
      <vt:lpstr>Cipher Types</vt:lpstr>
      <vt:lpstr>Encryption and Security Goals</vt:lpstr>
      <vt:lpstr>Steganography</vt:lpstr>
      <vt:lpstr>A Key</vt:lpstr>
      <vt:lpstr>Keys</vt:lpstr>
      <vt:lpstr>Hashing Encryption</vt:lpstr>
      <vt:lpstr>Hashing Encryption Algorithms</vt:lpstr>
      <vt:lpstr>Symmetric Encryption</vt:lpstr>
      <vt:lpstr>Symmetric Encryption Algorithms</vt:lpstr>
      <vt:lpstr>Asymmetric Encryption</vt:lpstr>
      <vt:lpstr>Asymmetric Encryption Techniques</vt:lpstr>
      <vt:lpstr>Key Exchange</vt:lpstr>
      <vt:lpstr>Digital Signatures</vt:lpstr>
      <vt:lpstr>Cipher Suites</vt:lpstr>
      <vt:lpstr>Session Keys</vt:lpstr>
      <vt:lpstr>Perfect Forward Security</vt:lpstr>
      <vt:lpstr>Key Stretching</vt:lpstr>
      <vt:lpstr>A Security Policy</vt:lpstr>
      <vt:lpstr>Security Policy Components</vt:lpstr>
      <vt:lpstr>Common Security Policy Types</vt:lpstr>
      <vt:lpstr>Group Policy</vt:lpstr>
      <vt:lpstr>Security Document Categories</vt:lpstr>
      <vt:lpstr>Change Management</vt:lpstr>
      <vt:lpstr>Documentation Handling Measures</vt:lpstr>
      <vt:lpstr>Reflective Questions</vt:lpstr>
    </vt:vector>
  </TitlesOfParts>
  <Company>element 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OV-ILT Template –  Content Developer Section</dc:title>
  <dc:subject>Courseware Resource Supplement</dc:subject>
  <dc:creator>Isalgado</dc:creator>
  <dc:description>Version 1.6_x000d_
03.31.03</dc:description>
  <cp:lastModifiedBy>Donavan Onishenko</cp:lastModifiedBy>
  <cp:revision>509</cp:revision>
  <dcterms:created xsi:type="dcterms:W3CDTF">2004-05-21T12:27:45Z</dcterms:created>
  <dcterms:modified xsi:type="dcterms:W3CDTF">2018-11-19T20:29:38Z</dcterms:modified>
  <cp:category>Templates</cp:category>
</cp:coreProperties>
</file>