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2D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2D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2D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606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0017" y="1140028"/>
            <a:ext cx="6321425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2D8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819402"/>
            <a:ext cx="7728915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57667" y="6466592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ronitf/heart-disease-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914" y="923925"/>
            <a:ext cx="1854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2D88"/>
                </a:solidFill>
                <a:latin typeface="Times New Roman"/>
                <a:cs typeface="Times New Roman"/>
              </a:rPr>
              <a:t>Presentation</a:t>
            </a:r>
            <a:r>
              <a:rPr sz="2000" b="1" spc="409" dirty="0">
                <a:solidFill>
                  <a:srgbClr val="002D8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2D88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078" y="1273810"/>
            <a:ext cx="5807583" cy="44178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271395" marR="5080" indent="-2259330">
              <a:lnSpc>
                <a:spcPts val="2690"/>
              </a:lnSpc>
              <a:spcBef>
                <a:spcPts val="745"/>
              </a:spcBef>
            </a:pPr>
            <a:r>
              <a:rPr spc="-10" dirty="0"/>
              <a:t>“</a:t>
            </a:r>
            <a:r>
              <a:rPr lang="en-US" spc="-10" dirty="0"/>
              <a:t>Coronary Heart Disease Predictor</a:t>
            </a:r>
            <a:r>
              <a:rPr spc="-5" dirty="0"/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4520" y="2094738"/>
            <a:ext cx="4330700" cy="2878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ts val="216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  <a:p>
            <a:pPr marL="1905" algn="ctr">
              <a:lnSpc>
                <a:spcPts val="2160"/>
              </a:lnSpc>
            </a:pPr>
            <a:r>
              <a:rPr sz="2000" b="1" dirty="0">
                <a:latin typeface="Times New Roman"/>
                <a:cs typeface="Times New Roman"/>
              </a:rPr>
              <a:t>Jaydeep K</a:t>
            </a:r>
            <a:r>
              <a:rPr lang="en-US" sz="2000" b="1" dirty="0">
                <a:latin typeface="Times New Roman"/>
                <a:cs typeface="Times New Roman"/>
              </a:rPr>
              <a:t>ishor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 err="1">
                <a:latin typeface="Times New Roman"/>
                <a:cs typeface="Times New Roman"/>
              </a:rPr>
              <a:t>Sonawane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905" algn="ctr">
              <a:lnSpc>
                <a:spcPts val="2160"/>
              </a:lnSpc>
            </a:pPr>
            <a:r>
              <a:rPr lang="en-IN" sz="2000" b="1" dirty="0">
                <a:latin typeface="Times New Roman"/>
                <a:cs typeface="Times New Roman"/>
              </a:rPr>
              <a:t>Yadnesh Vijay Kalal</a:t>
            </a:r>
            <a:endParaRPr sz="2000" dirty="0">
              <a:latin typeface="Times New Roman"/>
              <a:cs typeface="Times New Roman"/>
            </a:endParaRPr>
          </a:p>
          <a:p>
            <a:pPr marL="930275" marR="921385" algn="ctr">
              <a:lnSpc>
                <a:spcPts val="1920"/>
              </a:lnSpc>
              <a:spcBef>
                <a:spcPts val="1900"/>
              </a:spcBef>
            </a:pPr>
            <a:r>
              <a:rPr sz="2000" b="1" dirty="0">
                <a:latin typeface="Times New Roman"/>
                <a:cs typeface="Times New Roman"/>
              </a:rPr>
              <a:t>Under the Guidance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  </a:t>
            </a:r>
            <a:r>
              <a:rPr sz="2000" b="1" spc="-5" dirty="0">
                <a:latin typeface="Times New Roman"/>
                <a:cs typeface="Times New Roman"/>
              </a:rPr>
              <a:t>Prof. </a:t>
            </a:r>
            <a:r>
              <a:rPr lang="en-US" sz="2000" b="1" spc="-5" dirty="0">
                <a:latin typeface="Times New Roman"/>
                <a:cs typeface="Times New Roman"/>
              </a:rPr>
              <a:t>P. D. Saraf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5080" indent="492125">
              <a:lnSpc>
                <a:spcPts val="1540"/>
              </a:lnSpc>
              <a:spcBef>
                <a:spcPts val="1330"/>
              </a:spcBef>
            </a:pPr>
            <a:r>
              <a:rPr sz="1600" b="1" spc="-10" dirty="0">
                <a:latin typeface="Times New Roman"/>
                <a:cs typeface="Times New Roman"/>
              </a:rPr>
              <a:t>Department </a:t>
            </a:r>
            <a:r>
              <a:rPr sz="1600" b="1" spc="-5" dirty="0">
                <a:latin typeface="Times New Roman"/>
                <a:cs typeface="Times New Roman"/>
              </a:rPr>
              <a:t>of </a:t>
            </a:r>
            <a:r>
              <a:rPr sz="1600" b="1" spc="-10" dirty="0">
                <a:latin typeface="Times New Roman"/>
                <a:cs typeface="Times New Roman"/>
              </a:rPr>
              <a:t>Computer </a:t>
            </a:r>
            <a:r>
              <a:rPr sz="1600" b="1" spc="-5" dirty="0">
                <a:latin typeface="Times New Roman"/>
                <a:cs typeface="Times New Roman"/>
              </a:rPr>
              <a:t>Engineering  </a:t>
            </a:r>
            <a:r>
              <a:rPr sz="1600" b="1" spc="-20" dirty="0">
                <a:latin typeface="Times New Roman"/>
                <a:cs typeface="Times New Roman"/>
              </a:rPr>
              <a:t>SES’s </a:t>
            </a:r>
            <a:r>
              <a:rPr sz="1600" b="1" spc="-5" dirty="0">
                <a:latin typeface="Times New Roman"/>
                <a:cs typeface="Times New Roman"/>
              </a:rPr>
              <a:t>R. C. Patel Institute of </a:t>
            </a:r>
            <a:r>
              <a:rPr sz="1600" b="1" spc="-25" dirty="0">
                <a:latin typeface="Times New Roman"/>
                <a:cs typeface="Times New Roman"/>
              </a:rPr>
              <a:t>Technology,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Shirpur</a:t>
            </a:r>
            <a:endParaRPr sz="1600" dirty="0">
              <a:latin typeface="Times New Roman"/>
              <a:cs typeface="Times New Roman"/>
            </a:endParaRPr>
          </a:p>
          <a:p>
            <a:pPr marL="1189355">
              <a:lnSpc>
                <a:spcPts val="1350"/>
              </a:lnSpc>
            </a:pPr>
            <a:r>
              <a:rPr sz="1600" b="1" spc="-5" dirty="0">
                <a:latin typeface="Times New Roman"/>
                <a:cs typeface="Times New Roman"/>
              </a:rPr>
              <a:t>Maharashtra State,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India</a:t>
            </a:r>
            <a:endParaRPr sz="1600" dirty="0">
              <a:latin typeface="Times New Roman"/>
              <a:cs typeface="Times New Roman"/>
            </a:endParaRPr>
          </a:p>
          <a:p>
            <a:pPr marL="1878330">
              <a:lnSpc>
                <a:spcPts val="1730"/>
              </a:lnSpc>
            </a:pPr>
            <a:r>
              <a:rPr sz="1600" b="1" dirty="0">
                <a:latin typeface="Times New Roman"/>
                <a:cs typeface="Times New Roman"/>
              </a:rPr>
              <a:t>202</a:t>
            </a:r>
            <a:r>
              <a:rPr lang="en-US" sz="1600" b="1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-2</a:t>
            </a:r>
            <a:r>
              <a:rPr lang="en-US" sz="1600" b="1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327" y="1056132"/>
            <a:ext cx="6313932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019" y="1422908"/>
            <a:ext cx="809434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marR="255904" indent="-287020">
              <a:lnSpc>
                <a:spcPct val="100000"/>
              </a:lnSpc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prototype heart disease prediction system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developed </a:t>
            </a:r>
            <a:r>
              <a:rPr sz="1800" spc="-5" dirty="0">
                <a:latin typeface="Arial"/>
                <a:cs typeface="Arial"/>
              </a:rPr>
              <a:t>using three data  mining classification modeling techniques.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extracts hidden  </a:t>
            </a:r>
            <a:r>
              <a:rPr sz="1800" spc="-10" dirty="0">
                <a:latin typeface="Arial"/>
                <a:cs typeface="Arial"/>
              </a:rPr>
              <a:t>knowledge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 historical heart disease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DMX </a:t>
            </a:r>
            <a:r>
              <a:rPr sz="1800" spc="-5" dirty="0">
                <a:latin typeface="Arial"/>
                <a:cs typeface="Arial"/>
              </a:rPr>
              <a:t>query language and functions are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build and access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models.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models are trained and validated against a </a:t>
            </a:r>
            <a:r>
              <a:rPr sz="1800" dirty="0">
                <a:latin typeface="Arial"/>
                <a:cs typeface="Arial"/>
              </a:rPr>
              <a:t>test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86614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Lift Chart and Classification </a:t>
            </a:r>
            <a:r>
              <a:rPr sz="1800" dirty="0">
                <a:latin typeface="Arial"/>
                <a:cs typeface="Arial"/>
              </a:rPr>
              <a:t>Matrix </a:t>
            </a:r>
            <a:r>
              <a:rPr sz="1800" spc="-5" dirty="0">
                <a:latin typeface="Arial"/>
                <a:cs typeface="Arial"/>
              </a:rPr>
              <a:t>methods are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evaluate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effectiveness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3098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All three models are 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extract patterns in response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predictable 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127" y="1471040"/>
            <a:ext cx="754570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References:</a:t>
            </a:r>
            <a:endParaRPr sz="1800">
              <a:latin typeface="Arial"/>
              <a:cs typeface="Arial"/>
            </a:endParaRPr>
          </a:p>
          <a:p>
            <a:pPr marL="12700" marR="150495">
              <a:lnSpc>
                <a:spcPct val="100000"/>
              </a:lnSpc>
              <a:buAutoNum type="arabicPlain"/>
              <a:tabLst>
                <a:tab pos="317500" algn="l"/>
                <a:tab pos="3065145" algn="l"/>
              </a:tabLst>
            </a:pPr>
            <a:r>
              <a:rPr sz="1800" dirty="0">
                <a:latin typeface="Arial"/>
                <a:cs typeface="Arial"/>
              </a:rPr>
              <a:t>A. H. M. S. U. </a:t>
            </a:r>
            <a:r>
              <a:rPr sz="1800" spc="-5" dirty="0">
                <a:latin typeface="Arial"/>
                <a:cs typeface="Arial"/>
              </a:rPr>
              <a:t>Marjia Sultana, </a:t>
            </a:r>
            <a:r>
              <a:rPr sz="1800" i="1" spc="-5" dirty="0">
                <a:latin typeface="Arial"/>
                <a:cs typeface="Arial"/>
              </a:rPr>
              <a:t>"Analysis of Data Mining </a:t>
            </a:r>
            <a:r>
              <a:rPr sz="1800" i="1" spc="-20" dirty="0">
                <a:latin typeface="Arial"/>
                <a:cs typeface="Arial"/>
              </a:rPr>
              <a:t>Techniques </a:t>
            </a:r>
            <a:r>
              <a:rPr sz="1800" i="1" spc="-5" dirty="0">
                <a:latin typeface="Arial"/>
                <a:cs typeface="Arial"/>
              </a:rPr>
              <a:t>for  Heart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Disease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Prediction,"	</a:t>
            </a:r>
            <a:r>
              <a:rPr sz="1800" spc="-10" dirty="0">
                <a:latin typeface="Arial"/>
                <a:cs typeface="Arial"/>
              </a:rPr>
              <a:t>2018.</a:t>
            </a:r>
            <a:endParaRPr sz="1800">
              <a:latin typeface="Arial"/>
              <a:cs typeface="Arial"/>
            </a:endParaRPr>
          </a:p>
          <a:p>
            <a:pPr marL="12700" marR="270510">
              <a:lnSpc>
                <a:spcPct val="100000"/>
              </a:lnSpc>
              <a:buAutoNum type="arabicPlain"/>
              <a:tabLst>
                <a:tab pos="330200" algn="l"/>
              </a:tabLst>
            </a:pPr>
            <a:r>
              <a:rPr sz="1800" dirty="0">
                <a:latin typeface="Arial"/>
                <a:cs typeface="Arial"/>
              </a:rPr>
              <a:t>M. I. K., A. I., S. </a:t>
            </a:r>
            <a:r>
              <a:rPr sz="1800" spc="-5" dirty="0">
                <a:latin typeface="Arial"/>
                <a:cs typeface="Arial"/>
              </a:rPr>
              <a:t>Musfiq Ali, </a:t>
            </a:r>
            <a:r>
              <a:rPr sz="1800" i="1" spc="-5" dirty="0">
                <a:latin typeface="Arial"/>
                <a:cs typeface="Arial"/>
              </a:rPr>
              <a:t>"Heart Disease Prediction Using</a:t>
            </a:r>
            <a:r>
              <a:rPr sz="1800" i="1" spc="-1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Machine  Learning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Algorithms".</a:t>
            </a:r>
            <a:endParaRPr sz="1800">
              <a:latin typeface="Arial"/>
              <a:cs typeface="Arial"/>
            </a:endParaRPr>
          </a:p>
          <a:p>
            <a:pPr marL="12700" marR="93980">
              <a:lnSpc>
                <a:spcPct val="100000"/>
              </a:lnSpc>
              <a:buAutoNum type="arabicPlain"/>
              <a:tabLst>
                <a:tab pos="330200" algn="l"/>
              </a:tabLst>
            </a:pPr>
            <a:r>
              <a:rPr sz="1800" dirty="0">
                <a:latin typeface="Arial"/>
                <a:cs typeface="Arial"/>
              </a:rPr>
              <a:t>K. </a:t>
            </a:r>
            <a:r>
              <a:rPr sz="1800" spc="-5" dirty="0">
                <a:latin typeface="Arial"/>
                <a:cs typeface="Arial"/>
              </a:rPr>
              <a:t>Bhanot, </a:t>
            </a:r>
            <a:r>
              <a:rPr sz="1800" i="1" spc="-5" dirty="0">
                <a:latin typeface="Arial"/>
                <a:cs typeface="Arial"/>
              </a:rPr>
              <a:t>"towarddatascience.com," </a:t>
            </a:r>
            <a:r>
              <a:rPr sz="1800" spc="-5" dirty="0">
                <a:latin typeface="Arial"/>
                <a:cs typeface="Arial"/>
              </a:rPr>
              <a:t>13 </a:t>
            </a:r>
            <a:r>
              <a:rPr sz="1800" dirty="0">
                <a:latin typeface="Arial"/>
                <a:cs typeface="Arial"/>
              </a:rPr>
              <a:t>Feb </a:t>
            </a:r>
            <a:r>
              <a:rPr sz="1800" spc="-5" dirty="0">
                <a:latin typeface="Arial"/>
                <a:cs typeface="Arial"/>
              </a:rPr>
              <a:t>2019. [Online]. </a:t>
            </a:r>
            <a:r>
              <a:rPr sz="1800" spc="-10" dirty="0">
                <a:latin typeface="Arial"/>
                <a:cs typeface="Arial"/>
              </a:rPr>
              <a:t>Available:  </a:t>
            </a:r>
            <a:r>
              <a:rPr sz="1800" i="1" spc="-5" dirty="0">
                <a:latin typeface="Arial"/>
                <a:cs typeface="Arial"/>
              </a:rPr>
              <a:t>https://towardsdatascience.com/predicting-presence-of-heart-diseases-  using-machinelearning-36f00f3edb2c.</a:t>
            </a:r>
            <a:endParaRPr sz="18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buAutoNum type="arabicPlain"/>
              <a:tabLst>
                <a:tab pos="330200" algn="l"/>
              </a:tabLst>
            </a:pPr>
            <a:r>
              <a:rPr sz="1800" spc="-5" dirty="0">
                <a:latin typeface="Arial"/>
                <a:cs typeface="Arial"/>
              </a:rPr>
              <a:t>[Online]. </a:t>
            </a:r>
            <a:r>
              <a:rPr sz="1800" i="1" spc="-10" dirty="0">
                <a:latin typeface="Arial"/>
                <a:cs typeface="Arial"/>
              </a:rPr>
              <a:t>Available: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https://</a:t>
            </a:r>
            <a:r>
              <a:rPr sz="1800" i="1" spc="-5" dirty="0">
                <a:latin typeface="Arial"/>
                <a:cs typeface="Arial"/>
                <a:hlinkClick r:id="rId2"/>
              </a:rPr>
              <a:t>www.kaggle.com/ronitf/heart-disease-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latin typeface="Arial"/>
                <a:cs typeface="Arial"/>
              </a:rPr>
              <a:t>uci#heart.csv.</a:t>
            </a:r>
            <a:endParaRPr sz="1800">
              <a:latin typeface="Arial"/>
              <a:cs typeface="Arial"/>
            </a:endParaRPr>
          </a:p>
          <a:p>
            <a:pPr marL="12700" marR="24765" indent="63500">
              <a:lnSpc>
                <a:spcPct val="100000"/>
              </a:lnSpc>
              <a:buAutoNum type="arabicPlain" startAt="5"/>
              <a:tabLst>
                <a:tab pos="394335" algn="l"/>
              </a:tabLst>
            </a:pPr>
            <a:r>
              <a:rPr sz="1800" dirty="0">
                <a:latin typeface="Arial"/>
                <a:cs typeface="Arial"/>
              </a:rPr>
              <a:t>M. A. K. S. H. K. M. </a:t>
            </a:r>
            <a:r>
              <a:rPr sz="1800" spc="-5" dirty="0">
                <a:latin typeface="Arial"/>
                <a:cs typeface="Arial"/>
              </a:rPr>
              <a:t>a. </a:t>
            </a:r>
            <a:r>
              <a:rPr sz="1800" spc="-85" dirty="0">
                <a:latin typeface="Arial"/>
                <a:cs typeface="Arial"/>
              </a:rPr>
              <a:t>V. </a:t>
            </a:r>
            <a:r>
              <a:rPr sz="1800" spc="-114" dirty="0">
                <a:latin typeface="Arial"/>
                <a:cs typeface="Arial"/>
              </a:rPr>
              <a:t>P. 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Marimuthu, </a:t>
            </a:r>
            <a:r>
              <a:rPr sz="1800" i="1" dirty="0">
                <a:latin typeface="Arial"/>
                <a:cs typeface="Arial"/>
              </a:rPr>
              <a:t>"A </a:t>
            </a:r>
            <a:r>
              <a:rPr sz="1800" i="1" spc="-5" dirty="0">
                <a:latin typeface="Arial"/>
                <a:cs typeface="Arial"/>
              </a:rPr>
              <a:t>Review on Heart Disease  Prediction using Machine Learning and Data Analytics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Approach".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lain" startAt="5"/>
              <a:tabLst>
                <a:tab pos="330200" algn="l"/>
              </a:tabLst>
            </a:pPr>
            <a:r>
              <a:rPr sz="1800" spc="-5" dirty="0">
                <a:latin typeface="Arial"/>
                <a:cs typeface="Arial"/>
              </a:rPr>
              <a:t>[Online] Prediction of heart disease and classifiers’ sensitivity </a:t>
            </a:r>
            <a:r>
              <a:rPr sz="1800" spc="-10" dirty="0">
                <a:latin typeface="Arial"/>
                <a:cs typeface="Arial"/>
              </a:rPr>
              <a:t>analysis:  </a:t>
            </a:r>
            <a:r>
              <a:rPr sz="1800" i="1" spc="-5" dirty="0">
                <a:latin typeface="Arial"/>
                <a:cs typeface="Arial"/>
              </a:rPr>
              <a:t>https://bmcbioinformatics.biomedcentral.com/articles/10.1186/s12859-020-  </a:t>
            </a:r>
            <a:r>
              <a:rPr sz="1800" i="1" spc="-40" dirty="0">
                <a:latin typeface="Arial"/>
                <a:cs typeface="Arial"/>
              </a:rPr>
              <a:t>03626-y.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621" y="2960573"/>
            <a:ext cx="2313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sz="3600" b="0" spc="-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85" dirty="0">
                <a:solidFill>
                  <a:srgbClr val="000000"/>
                </a:solidFill>
                <a:latin typeface="Arial"/>
                <a:cs typeface="Arial"/>
              </a:rPr>
              <a:t>You!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771905"/>
            <a:ext cx="61772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000000"/>
                </a:solidFill>
                <a:latin typeface="Arial"/>
                <a:cs typeface="Arial"/>
              </a:rPr>
              <a:t>Heart Disease Prediction</a:t>
            </a:r>
            <a:r>
              <a:rPr sz="33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300" b="0" dirty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19402"/>
            <a:ext cx="7715884" cy="31426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marR="363220" indent="-172720">
              <a:lnSpc>
                <a:spcPct val="90000"/>
              </a:lnSpc>
              <a:spcBef>
                <a:spcPts val="350"/>
              </a:spcBef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major challenge facing healthcare organizations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(hospitals,  medical </a:t>
            </a:r>
            <a:r>
              <a:rPr sz="2100" dirty="0">
                <a:latin typeface="Arial"/>
                <a:cs typeface="Arial"/>
              </a:rPr>
              <a:t>centers) </a:t>
            </a:r>
            <a:r>
              <a:rPr sz="2100" spc="-5" dirty="0">
                <a:latin typeface="Arial"/>
                <a:cs typeface="Arial"/>
              </a:rPr>
              <a:t>is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provision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quality services </a:t>
            </a:r>
            <a:r>
              <a:rPr sz="2100" dirty="0">
                <a:latin typeface="Arial"/>
                <a:cs typeface="Arial"/>
              </a:rPr>
              <a:t>at  </a:t>
            </a:r>
            <a:r>
              <a:rPr sz="2100" spc="-10" dirty="0">
                <a:latin typeface="Arial"/>
                <a:cs typeface="Arial"/>
              </a:rPr>
              <a:t>affordable </a:t>
            </a:r>
            <a:r>
              <a:rPr sz="2100" dirty="0">
                <a:latin typeface="Arial"/>
                <a:cs typeface="Arial"/>
              </a:rPr>
              <a:t>costs. </a:t>
            </a:r>
            <a:r>
              <a:rPr sz="2100" spc="-5" dirty="0">
                <a:latin typeface="Arial"/>
                <a:cs typeface="Arial"/>
              </a:rPr>
              <a:t>Quality service </a:t>
            </a:r>
            <a:r>
              <a:rPr sz="2100" dirty="0">
                <a:latin typeface="Arial"/>
                <a:cs typeface="Arial"/>
              </a:rPr>
              <a:t>implies </a:t>
            </a:r>
            <a:r>
              <a:rPr sz="2100" spc="-5" dirty="0">
                <a:latin typeface="Arial"/>
                <a:cs typeface="Arial"/>
              </a:rPr>
              <a:t>diagnosing patients  correctly and administering treatments </a:t>
            </a:r>
            <a:r>
              <a:rPr sz="2100" dirty="0">
                <a:latin typeface="Arial"/>
                <a:cs typeface="Arial"/>
              </a:rPr>
              <a:t>that </a:t>
            </a:r>
            <a:r>
              <a:rPr sz="2100" spc="-5" dirty="0">
                <a:latin typeface="Arial"/>
                <a:cs typeface="Arial"/>
              </a:rPr>
              <a:t>are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effective.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184785" marR="5080" indent="-172720">
              <a:lnSpc>
                <a:spcPct val="90000"/>
              </a:lnSpc>
              <a:buChar char="•"/>
              <a:tabLst>
                <a:tab pos="185420" algn="l"/>
              </a:tabLst>
            </a:pPr>
            <a:r>
              <a:rPr sz="2100" spc="-5" dirty="0">
                <a:latin typeface="Arial"/>
                <a:cs typeface="Arial"/>
              </a:rPr>
              <a:t>Poor </a:t>
            </a:r>
            <a:r>
              <a:rPr sz="2100" dirty="0">
                <a:latin typeface="Arial"/>
                <a:cs typeface="Arial"/>
              </a:rPr>
              <a:t>clinical </a:t>
            </a:r>
            <a:r>
              <a:rPr sz="2100" spc="-5" dirty="0">
                <a:latin typeface="Arial"/>
                <a:cs typeface="Arial"/>
              </a:rPr>
              <a:t>decisions can lead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disastrous consequences  which are therefore unacceptable. Hospitals </a:t>
            </a:r>
            <a:r>
              <a:rPr sz="2100" dirty="0">
                <a:latin typeface="Arial"/>
                <a:cs typeface="Arial"/>
              </a:rPr>
              <a:t>must </a:t>
            </a:r>
            <a:r>
              <a:rPr sz="2100" spc="-5" dirty="0">
                <a:latin typeface="Arial"/>
                <a:cs typeface="Arial"/>
              </a:rPr>
              <a:t>also minimize  </a:t>
            </a:r>
            <a:r>
              <a:rPr sz="2100" dirty="0">
                <a:latin typeface="Arial"/>
                <a:cs typeface="Arial"/>
              </a:rPr>
              <a:t>the cost of clinical tests. </a:t>
            </a:r>
            <a:r>
              <a:rPr sz="2100" spc="-5" dirty="0">
                <a:latin typeface="Arial"/>
                <a:cs typeface="Arial"/>
              </a:rPr>
              <a:t>They </a:t>
            </a:r>
            <a:r>
              <a:rPr sz="2100" dirty="0">
                <a:latin typeface="Arial"/>
                <a:cs typeface="Arial"/>
              </a:rPr>
              <a:t>can </a:t>
            </a:r>
            <a:r>
              <a:rPr sz="2100" spc="-5" dirty="0">
                <a:latin typeface="Arial"/>
                <a:cs typeface="Arial"/>
              </a:rPr>
              <a:t>achieve these results </a:t>
            </a:r>
            <a:r>
              <a:rPr sz="2100" dirty="0">
                <a:latin typeface="Arial"/>
                <a:cs typeface="Arial"/>
              </a:rPr>
              <a:t>by  </a:t>
            </a:r>
            <a:r>
              <a:rPr sz="2100" spc="-5" dirty="0">
                <a:latin typeface="Arial"/>
                <a:cs typeface="Arial"/>
              </a:rPr>
              <a:t>employing appropriate computer-based information and/or  decision support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systems.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308353"/>
            <a:ext cx="7506334" cy="44977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. </a:t>
            </a:r>
            <a:r>
              <a:rPr sz="2100" spc="-5" dirty="0">
                <a:latin typeface="Arial"/>
                <a:cs typeface="Arial"/>
              </a:rPr>
              <a:t>Clinical decisions are often </a:t>
            </a:r>
            <a:r>
              <a:rPr sz="2100" dirty="0">
                <a:latin typeface="Arial"/>
                <a:cs typeface="Arial"/>
              </a:rPr>
              <a:t>made </a:t>
            </a:r>
            <a:r>
              <a:rPr sz="2100" spc="-5" dirty="0">
                <a:latin typeface="Arial"/>
                <a:cs typeface="Arial"/>
              </a:rPr>
              <a:t>based on doctors’ intuition  and experience rather than on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knowledge rich data hidden  in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database.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184785" marR="120014" indent="-172720" algn="just">
              <a:lnSpc>
                <a:spcPts val="2270"/>
              </a:lnSpc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This </a:t>
            </a:r>
            <a:r>
              <a:rPr sz="2100" spc="-5" dirty="0">
                <a:latin typeface="Arial"/>
                <a:cs typeface="Arial"/>
              </a:rPr>
              <a:t>practice leads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unwanted biases, errors and excessive  medical </a:t>
            </a:r>
            <a:r>
              <a:rPr sz="2100" dirty="0">
                <a:latin typeface="Arial"/>
                <a:cs typeface="Arial"/>
              </a:rPr>
              <a:t>costs </a:t>
            </a:r>
            <a:r>
              <a:rPr sz="2100" spc="-5" dirty="0">
                <a:latin typeface="Arial"/>
                <a:cs typeface="Arial"/>
              </a:rPr>
              <a:t>which </a:t>
            </a:r>
            <a:r>
              <a:rPr sz="2100" spc="-10" dirty="0">
                <a:latin typeface="Arial"/>
                <a:cs typeface="Arial"/>
              </a:rPr>
              <a:t>affects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quality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service provided </a:t>
            </a:r>
            <a:r>
              <a:rPr sz="2100" dirty="0">
                <a:latin typeface="Arial"/>
                <a:cs typeface="Arial"/>
              </a:rPr>
              <a:t>to  </a:t>
            </a:r>
            <a:r>
              <a:rPr sz="2100" spc="-5" dirty="0">
                <a:latin typeface="Arial"/>
                <a:cs typeface="Arial"/>
              </a:rPr>
              <a:t>patients.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184785" marR="28575" indent="-172720">
              <a:lnSpc>
                <a:spcPts val="2270"/>
              </a:lnSpc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Most </a:t>
            </a:r>
            <a:r>
              <a:rPr sz="2100" spc="-5" dirty="0">
                <a:latin typeface="Arial"/>
                <a:cs typeface="Arial"/>
              </a:rPr>
              <a:t>hospitals today employ some </a:t>
            </a:r>
            <a:r>
              <a:rPr sz="2100" dirty="0">
                <a:latin typeface="Arial"/>
                <a:cs typeface="Arial"/>
              </a:rPr>
              <a:t>sort of </a:t>
            </a:r>
            <a:r>
              <a:rPr sz="2100" spc="-5" dirty="0">
                <a:latin typeface="Arial"/>
                <a:cs typeface="Arial"/>
              </a:rPr>
              <a:t>hospital information  </a:t>
            </a:r>
            <a:r>
              <a:rPr sz="2100" dirty="0">
                <a:latin typeface="Arial"/>
                <a:cs typeface="Arial"/>
              </a:rPr>
              <a:t>systems </a:t>
            </a:r>
            <a:r>
              <a:rPr sz="2100" spc="-5" dirty="0">
                <a:latin typeface="Arial"/>
                <a:cs typeface="Arial"/>
              </a:rPr>
              <a:t>to manage their healthcare or patient data. These  </a:t>
            </a:r>
            <a:r>
              <a:rPr sz="2100" dirty="0">
                <a:latin typeface="Arial"/>
                <a:cs typeface="Arial"/>
              </a:rPr>
              <a:t>systems </a:t>
            </a:r>
            <a:r>
              <a:rPr sz="2100" spc="-10" dirty="0">
                <a:latin typeface="Arial"/>
                <a:cs typeface="Arial"/>
              </a:rPr>
              <a:t>are </a:t>
            </a:r>
            <a:r>
              <a:rPr sz="2100" spc="-5" dirty="0">
                <a:latin typeface="Arial"/>
                <a:cs typeface="Arial"/>
              </a:rPr>
              <a:t>designed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support patient billing, inventory  management and generation </a:t>
            </a:r>
            <a:r>
              <a:rPr sz="2100" dirty="0">
                <a:latin typeface="Arial"/>
                <a:cs typeface="Arial"/>
              </a:rPr>
              <a:t>of simple statistics. </a:t>
            </a:r>
            <a:r>
              <a:rPr sz="2100" spc="-5" dirty="0">
                <a:latin typeface="Arial"/>
                <a:cs typeface="Arial"/>
              </a:rPr>
              <a:t>Some  hospitals use </a:t>
            </a:r>
            <a:r>
              <a:rPr sz="2100" dirty="0">
                <a:latin typeface="Arial"/>
                <a:cs typeface="Arial"/>
              </a:rPr>
              <a:t>decision </a:t>
            </a:r>
            <a:r>
              <a:rPr sz="2100" spc="-5" dirty="0">
                <a:latin typeface="Arial"/>
                <a:cs typeface="Arial"/>
              </a:rPr>
              <a:t>support </a:t>
            </a:r>
            <a:r>
              <a:rPr sz="2100" dirty="0">
                <a:latin typeface="Arial"/>
                <a:cs typeface="Arial"/>
              </a:rPr>
              <a:t>systems, </a:t>
            </a:r>
            <a:r>
              <a:rPr sz="2100" spc="-5" dirty="0">
                <a:latin typeface="Arial"/>
                <a:cs typeface="Arial"/>
              </a:rPr>
              <a:t>but </a:t>
            </a:r>
            <a:r>
              <a:rPr sz="2100" dirty="0">
                <a:latin typeface="Arial"/>
                <a:cs typeface="Arial"/>
              </a:rPr>
              <a:t>they </a:t>
            </a:r>
            <a:r>
              <a:rPr sz="2100" spc="-5" dirty="0">
                <a:latin typeface="Arial"/>
                <a:cs typeface="Arial"/>
              </a:rPr>
              <a:t>are largely  limited.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193418"/>
            <a:ext cx="7682865" cy="482619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100" b="1" spc="-5" dirty="0">
                <a:latin typeface="Arial"/>
                <a:cs typeface="Arial"/>
              </a:rPr>
              <a:t>Existing </a:t>
            </a:r>
            <a:r>
              <a:rPr sz="2100" b="1" spc="-10" dirty="0">
                <a:latin typeface="Arial"/>
                <a:cs typeface="Arial"/>
              </a:rPr>
              <a:t>system</a:t>
            </a:r>
            <a:r>
              <a:rPr sz="2100" b="1" spc="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:</a:t>
            </a:r>
            <a:endParaRPr sz="2100" dirty="0">
              <a:latin typeface="Arial"/>
              <a:cs typeface="Arial"/>
            </a:endParaRPr>
          </a:p>
          <a:p>
            <a:pPr marL="184785" marR="5080" indent="-172720">
              <a:lnSpc>
                <a:spcPct val="9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100" spc="-5" dirty="0">
                <a:latin typeface="Arial"/>
                <a:cs typeface="Arial"/>
              </a:rPr>
              <a:t>Clinical decisions are often </a:t>
            </a:r>
            <a:r>
              <a:rPr sz="2100" dirty="0">
                <a:latin typeface="Arial"/>
                <a:cs typeface="Arial"/>
              </a:rPr>
              <a:t>made </a:t>
            </a:r>
            <a:r>
              <a:rPr sz="2100" spc="-5" dirty="0">
                <a:latin typeface="Arial"/>
                <a:cs typeface="Arial"/>
              </a:rPr>
              <a:t>based on doctors’ intuition  and experience rather than on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knowledge rich data hidden  in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database. This practice leads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unwanted biases, errors  and excessive medical </a:t>
            </a:r>
            <a:r>
              <a:rPr sz="2100" dirty="0">
                <a:latin typeface="Arial"/>
                <a:cs typeface="Arial"/>
              </a:rPr>
              <a:t>costs </a:t>
            </a:r>
            <a:r>
              <a:rPr sz="2100" spc="-5" dirty="0">
                <a:latin typeface="Arial"/>
                <a:cs typeface="Arial"/>
              </a:rPr>
              <a:t>which affects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quality of service  provided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patients. There are many ways that a medical  misdiagnosis can present </a:t>
            </a:r>
            <a:r>
              <a:rPr sz="2100" dirty="0">
                <a:latin typeface="Arial"/>
                <a:cs typeface="Arial"/>
              </a:rPr>
              <a:t>itself. </a:t>
            </a:r>
            <a:r>
              <a:rPr sz="2100" spc="-5" dirty="0">
                <a:latin typeface="Arial"/>
                <a:cs typeface="Arial"/>
              </a:rPr>
              <a:t>Whether a </a:t>
            </a:r>
            <a:r>
              <a:rPr sz="2100" dirty="0">
                <a:latin typeface="Arial"/>
                <a:cs typeface="Arial"/>
              </a:rPr>
              <a:t>doctor </a:t>
            </a:r>
            <a:r>
              <a:rPr sz="2100" spc="-5" dirty="0">
                <a:latin typeface="Arial"/>
                <a:cs typeface="Arial"/>
              </a:rPr>
              <a:t>is </a:t>
            </a:r>
            <a:r>
              <a:rPr sz="2100" dirty="0">
                <a:latin typeface="Arial"/>
                <a:cs typeface="Arial"/>
              </a:rPr>
              <a:t>at fault, </a:t>
            </a:r>
            <a:r>
              <a:rPr sz="2100" spc="-5" dirty="0">
                <a:latin typeface="Arial"/>
                <a:cs typeface="Arial"/>
              </a:rPr>
              <a:t>or  hospital </a:t>
            </a:r>
            <a:r>
              <a:rPr sz="2100" spc="-10" dirty="0">
                <a:latin typeface="Arial"/>
                <a:cs typeface="Arial"/>
              </a:rPr>
              <a:t>staff, </a:t>
            </a:r>
            <a:r>
              <a:rPr sz="2100" spc="-5" dirty="0">
                <a:latin typeface="Arial"/>
                <a:cs typeface="Arial"/>
              </a:rPr>
              <a:t>a misdiagnosis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a serious illness can have very  extreme and harmful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effects.</a:t>
            </a:r>
            <a:endParaRPr lang="en-IN"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3350" dirty="0">
              <a:latin typeface="Arial"/>
              <a:cs typeface="Arial"/>
            </a:endParaRPr>
          </a:p>
          <a:p>
            <a:pPr marL="184785" marR="118110" indent="-172720">
              <a:lnSpc>
                <a:spcPts val="2270"/>
              </a:lnSpc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National Patient </a:t>
            </a:r>
            <a:r>
              <a:rPr sz="2100" dirty="0">
                <a:latin typeface="Arial"/>
                <a:cs typeface="Arial"/>
              </a:rPr>
              <a:t>Safety </a:t>
            </a:r>
            <a:r>
              <a:rPr sz="2100" spc="-5" dirty="0">
                <a:latin typeface="Arial"/>
                <a:cs typeface="Arial"/>
              </a:rPr>
              <a:t>Foundation </a:t>
            </a:r>
            <a:r>
              <a:rPr sz="2100" dirty="0">
                <a:latin typeface="Arial"/>
                <a:cs typeface="Arial"/>
              </a:rPr>
              <a:t>cites that </a:t>
            </a:r>
            <a:r>
              <a:rPr sz="2100" spc="-5" dirty="0">
                <a:latin typeface="Arial"/>
                <a:cs typeface="Arial"/>
              </a:rPr>
              <a:t>42% of  medical patients feel they have had experienced a medical  error or </a:t>
            </a:r>
            <a:r>
              <a:rPr sz="2100" dirty="0">
                <a:latin typeface="Arial"/>
                <a:cs typeface="Arial"/>
              </a:rPr>
              <a:t>missed </a:t>
            </a:r>
            <a:r>
              <a:rPr sz="2100" spc="-5" dirty="0">
                <a:latin typeface="Arial"/>
                <a:cs typeface="Arial"/>
              </a:rPr>
              <a:t>diagnosis. </a:t>
            </a:r>
            <a:r>
              <a:rPr sz="2100" dirty="0">
                <a:latin typeface="Arial"/>
                <a:cs typeface="Arial"/>
              </a:rPr>
              <a:t>Patient safety </a:t>
            </a:r>
            <a:r>
              <a:rPr sz="2100" spc="-5" dirty="0">
                <a:latin typeface="Arial"/>
                <a:cs typeface="Arial"/>
              </a:rPr>
              <a:t>is </a:t>
            </a:r>
            <a:r>
              <a:rPr sz="2100" dirty="0">
                <a:latin typeface="Arial"/>
                <a:cs typeface="Arial"/>
              </a:rPr>
              <a:t>sometimes  </a:t>
            </a:r>
            <a:r>
              <a:rPr sz="2100" spc="-5" dirty="0">
                <a:latin typeface="Arial"/>
                <a:cs typeface="Arial"/>
              </a:rPr>
              <a:t>negligently given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back </a:t>
            </a:r>
            <a:r>
              <a:rPr sz="2100" dirty="0">
                <a:latin typeface="Arial"/>
                <a:cs typeface="Arial"/>
              </a:rPr>
              <a:t>seat for </a:t>
            </a:r>
            <a:r>
              <a:rPr sz="2100" spc="-5" dirty="0">
                <a:latin typeface="Arial"/>
                <a:cs typeface="Arial"/>
              </a:rPr>
              <a:t>other </a:t>
            </a:r>
            <a:r>
              <a:rPr sz="2100" dirty="0">
                <a:latin typeface="Arial"/>
                <a:cs typeface="Arial"/>
              </a:rPr>
              <a:t>concerns, </a:t>
            </a:r>
            <a:r>
              <a:rPr sz="2100" spc="-5" dirty="0">
                <a:latin typeface="Arial"/>
                <a:cs typeface="Arial"/>
              </a:rPr>
              <a:t>such as </a:t>
            </a:r>
            <a:r>
              <a:rPr sz="2100" dirty="0">
                <a:latin typeface="Arial"/>
                <a:cs typeface="Arial"/>
              </a:rPr>
              <a:t>the  cost of </a:t>
            </a:r>
            <a:r>
              <a:rPr sz="2100" spc="-5" dirty="0">
                <a:latin typeface="Arial"/>
                <a:cs typeface="Arial"/>
              </a:rPr>
              <a:t>medical </a:t>
            </a:r>
            <a:r>
              <a:rPr sz="2100" dirty="0">
                <a:latin typeface="Arial"/>
                <a:cs typeface="Arial"/>
              </a:rPr>
              <a:t>tests, </a:t>
            </a:r>
            <a:r>
              <a:rPr sz="2100" spc="-5" dirty="0">
                <a:latin typeface="Arial"/>
                <a:cs typeface="Arial"/>
              </a:rPr>
              <a:t>drugs, and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operations.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317116"/>
            <a:ext cx="7578090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marR="5080" indent="-172720">
              <a:lnSpc>
                <a:spcPct val="90000"/>
              </a:lnSpc>
              <a:spcBef>
                <a:spcPts val="350"/>
              </a:spcBef>
              <a:buChar char="•"/>
              <a:tabLst>
                <a:tab pos="185420" algn="l"/>
              </a:tabLst>
            </a:pPr>
            <a:r>
              <a:rPr sz="2100" spc="-5" dirty="0">
                <a:latin typeface="Arial"/>
                <a:cs typeface="Arial"/>
              </a:rPr>
              <a:t>Medical Misdiagnoses are a serious risk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our healthcare  profession. </a:t>
            </a:r>
            <a:r>
              <a:rPr sz="2100" dirty="0">
                <a:latin typeface="Arial"/>
                <a:cs typeface="Arial"/>
              </a:rPr>
              <a:t>If </a:t>
            </a:r>
            <a:r>
              <a:rPr sz="2100" spc="-5" dirty="0">
                <a:latin typeface="Arial"/>
                <a:cs typeface="Arial"/>
              </a:rPr>
              <a:t>they continue, then people </a:t>
            </a:r>
            <a:r>
              <a:rPr sz="2100" dirty="0">
                <a:latin typeface="Arial"/>
                <a:cs typeface="Arial"/>
              </a:rPr>
              <a:t>will </a:t>
            </a:r>
            <a:r>
              <a:rPr sz="2100" spc="-5" dirty="0">
                <a:latin typeface="Arial"/>
                <a:cs typeface="Arial"/>
              </a:rPr>
              <a:t>fear going </a:t>
            </a:r>
            <a:r>
              <a:rPr sz="2100" dirty="0">
                <a:latin typeface="Arial"/>
                <a:cs typeface="Arial"/>
              </a:rPr>
              <a:t>to the  </a:t>
            </a:r>
            <a:r>
              <a:rPr sz="2100" spc="-5" dirty="0">
                <a:latin typeface="Arial"/>
                <a:cs typeface="Arial"/>
              </a:rPr>
              <a:t>hospital </a:t>
            </a:r>
            <a:r>
              <a:rPr sz="2100" dirty="0">
                <a:latin typeface="Arial"/>
                <a:cs typeface="Arial"/>
              </a:rPr>
              <a:t>for treatment. </a:t>
            </a:r>
            <a:r>
              <a:rPr sz="2100" spc="-20" dirty="0">
                <a:latin typeface="Arial"/>
                <a:cs typeface="Arial"/>
              </a:rPr>
              <a:t>We </a:t>
            </a:r>
            <a:r>
              <a:rPr sz="2100" spc="-5" dirty="0">
                <a:latin typeface="Arial"/>
                <a:cs typeface="Arial"/>
              </a:rPr>
              <a:t>can put an end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medical  misdiagnosis by informing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public and filing </a:t>
            </a:r>
            <a:r>
              <a:rPr sz="2100" dirty="0">
                <a:latin typeface="Arial"/>
                <a:cs typeface="Arial"/>
              </a:rPr>
              <a:t>claims </a:t>
            </a:r>
            <a:r>
              <a:rPr sz="2100" spc="-5" dirty="0">
                <a:latin typeface="Arial"/>
                <a:cs typeface="Arial"/>
              </a:rPr>
              <a:t>and </a:t>
            </a:r>
            <a:r>
              <a:rPr sz="2100" dirty="0">
                <a:latin typeface="Arial"/>
                <a:cs typeface="Arial"/>
              </a:rPr>
              <a:t>suits  </a:t>
            </a:r>
            <a:r>
              <a:rPr sz="2100" spc="-5" dirty="0">
                <a:latin typeface="Arial"/>
                <a:cs typeface="Arial"/>
              </a:rPr>
              <a:t>against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medical practitioners </a:t>
            </a:r>
            <a:r>
              <a:rPr sz="2100" dirty="0">
                <a:latin typeface="Arial"/>
                <a:cs typeface="Arial"/>
              </a:rPr>
              <a:t>at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fault.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238249"/>
            <a:ext cx="7402830" cy="4670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100" b="1" spc="-5" dirty="0">
                <a:latin typeface="Arial"/>
                <a:cs typeface="Arial"/>
              </a:rPr>
              <a:t>Proposed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Systems:</a:t>
            </a:r>
            <a:endParaRPr sz="2100">
              <a:latin typeface="Arial"/>
              <a:cs typeface="Arial"/>
            </a:endParaRPr>
          </a:p>
          <a:p>
            <a:pPr marL="184785" marR="16510" indent="-172720" algn="just">
              <a:lnSpc>
                <a:spcPts val="2270"/>
              </a:lnSpc>
              <a:spcBef>
                <a:spcPts val="835"/>
              </a:spcBef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This </a:t>
            </a:r>
            <a:r>
              <a:rPr sz="2100" spc="-5" dirty="0">
                <a:latin typeface="Arial"/>
                <a:cs typeface="Arial"/>
              </a:rPr>
              <a:t>practice leads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unwanted biases, errors and excessive  medical </a:t>
            </a:r>
            <a:r>
              <a:rPr sz="2100" dirty="0">
                <a:latin typeface="Arial"/>
                <a:cs typeface="Arial"/>
              </a:rPr>
              <a:t>costs </a:t>
            </a:r>
            <a:r>
              <a:rPr sz="2100" spc="-5" dirty="0">
                <a:latin typeface="Arial"/>
                <a:cs typeface="Arial"/>
              </a:rPr>
              <a:t>which </a:t>
            </a:r>
            <a:r>
              <a:rPr sz="2100" spc="-10" dirty="0">
                <a:latin typeface="Arial"/>
                <a:cs typeface="Arial"/>
              </a:rPr>
              <a:t>affects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quality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service provided </a:t>
            </a:r>
            <a:r>
              <a:rPr sz="2100" dirty="0">
                <a:latin typeface="Arial"/>
                <a:cs typeface="Arial"/>
              </a:rPr>
              <a:t>to  </a:t>
            </a:r>
            <a:r>
              <a:rPr sz="2100" spc="-5" dirty="0">
                <a:latin typeface="Arial"/>
                <a:cs typeface="Arial"/>
              </a:rPr>
              <a:t>patients.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300">
              <a:latin typeface="Arial"/>
              <a:cs typeface="Arial"/>
            </a:endParaRPr>
          </a:p>
          <a:p>
            <a:pPr marL="184785" marR="5080" indent="-172720">
              <a:lnSpc>
                <a:spcPct val="90000"/>
              </a:lnSpc>
              <a:buChar char="•"/>
              <a:tabLst>
                <a:tab pos="185420" algn="l"/>
              </a:tabLst>
            </a:pPr>
            <a:r>
              <a:rPr sz="2100" spc="-5" dirty="0">
                <a:latin typeface="Arial"/>
                <a:cs typeface="Arial"/>
              </a:rPr>
              <a:t>Thus we proposed </a:t>
            </a:r>
            <a:r>
              <a:rPr sz="2100" dirty="0">
                <a:latin typeface="Arial"/>
                <a:cs typeface="Arial"/>
              </a:rPr>
              <a:t>that </a:t>
            </a:r>
            <a:r>
              <a:rPr sz="2100" spc="-5" dirty="0">
                <a:latin typeface="Arial"/>
                <a:cs typeface="Arial"/>
              </a:rPr>
              <a:t>integration </a:t>
            </a:r>
            <a:r>
              <a:rPr sz="2100" dirty="0">
                <a:latin typeface="Arial"/>
                <a:cs typeface="Arial"/>
              </a:rPr>
              <a:t>of clinical </a:t>
            </a:r>
            <a:r>
              <a:rPr sz="2100" spc="-5" dirty="0">
                <a:latin typeface="Arial"/>
                <a:cs typeface="Arial"/>
              </a:rPr>
              <a:t>decision support  with computer based patient records could reduce medical  errors, enhance patient </a:t>
            </a:r>
            <a:r>
              <a:rPr sz="2100" spc="-25" dirty="0">
                <a:latin typeface="Arial"/>
                <a:cs typeface="Arial"/>
              </a:rPr>
              <a:t>safety, </a:t>
            </a:r>
            <a:r>
              <a:rPr sz="2100" spc="-5" dirty="0">
                <a:latin typeface="Arial"/>
                <a:cs typeface="Arial"/>
              </a:rPr>
              <a:t>decrease unwanted </a:t>
            </a:r>
            <a:r>
              <a:rPr sz="2100" dirty="0">
                <a:latin typeface="Arial"/>
                <a:cs typeface="Arial"/>
              </a:rPr>
              <a:t>practice  </a:t>
            </a:r>
            <a:r>
              <a:rPr sz="2100" spc="-5" dirty="0">
                <a:latin typeface="Arial"/>
                <a:cs typeface="Arial"/>
              </a:rPr>
              <a:t>variation, and improve patient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outcome.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184785" marR="128270" indent="-172720">
              <a:lnSpc>
                <a:spcPct val="90000"/>
              </a:lnSpc>
              <a:buFont typeface="Arial"/>
              <a:buChar char="•"/>
              <a:tabLst>
                <a:tab pos="254635" algn="l"/>
                <a:tab pos="255270" algn="l"/>
              </a:tabLst>
            </a:pPr>
            <a:r>
              <a:rPr dirty="0"/>
              <a:t>	</a:t>
            </a:r>
            <a:r>
              <a:rPr sz="2100" dirty="0">
                <a:latin typeface="Arial"/>
                <a:cs typeface="Arial"/>
              </a:rPr>
              <a:t>This </a:t>
            </a:r>
            <a:r>
              <a:rPr sz="2100" spc="-5" dirty="0">
                <a:latin typeface="Arial"/>
                <a:cs typeface="Arial"/>
              </a:rPr>
              <a:t>suggestion is promising as data modeling and analysis  </a:t>
            </a:r>
            <a:r>
              <a:rPr sz="2100" dirty="0">
                <a:latin typeface="Arial"/>
                <a:cs typeface="Arial"/>
              </a:rPr>
              <a:t>tools, e.g., </a:t>
            </a:r>
            <a:r>
              <a:rPr sz="2100" spc="-5" dirty="0">
                <a:latin typeface="Arial"/>
                <a:cs typeface="Arial"/>
              </a:rPr>
              <a:t>data mining, have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potential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generate a  knowledge-rich environment which </a:t>
            </a:r>
            <a:r>
              <a:rPr sz="2100" dirty="0">
                <a:latin typeface="Arial"/>
                <a:cs typeface="Arial"/>
              </a:rPr>
              <a:t>can </a:t>
            </a:r>
            <a:r>
              <a:rPr sz="2100" spc="-5" dirty="0">
                <a:latin typeface="Arial"/>
                <a:cs typeface="Arial"/>
              </a:rPr>
              <a:t>help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significantly  improve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quality </a:t>
            </a:r>
            <a:r>
              <a:rPr sz="2100" dirty="0">
                <a:latin typeface="Arial"/>
                <a:cs typeface="Arial"/>
              </a:rPr>
              <a:t>of clinical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decisions.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256" y="1555241"/>
            <a:ext cx="8069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922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So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providing effective treatments,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also helps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reduce treatment </a:t>
            </a:r>
            <a:r>
              <a:rPr sz="1800" dirty="0">
                <a:latin typeface="Arial"/>
                <a:cs typeface="Arial"/>
              </a:rPr>
              <a:t>costs.  </a:t>
            </a: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enhance visualization and ease of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interpretation.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main objective of this research 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develop a prototype Intelligent Heart  Disease Prediction System </a:t>
            </a:r>
            <a:r>
              <a:rPr sz="1800" dirty="0">
                <a:latin typeface="Arial"/>
                <a:cs typeface="Arial"/>
              </a:rPr>
              <a:t>(IHDPS) </a:t>
            </a:r>
            <a:r>
              <a:rPr sz="1800" spc="-5" dirty="0">
                <a:latin typeface="Arial"/>
                <a:cs typeface="Arial"/>
              </a:rPr>
              <a:t>using three data mining modeling  techniques, </a:t>
            </a:r>
            <a:r>
              <a:rPr sz="1800" spc="-30" dirty="0">
                <a:latin typeface="Arial"/>
                <a:cs typeface="Arial"/>
              </a:rPr>
              <a:t>namely, </a:t>
            </a:r>
            <a:r>
              <a:rPr sz="1800" spc="-5" dirty="0">
                <a:latin typeface="Arial"/>
                <a:cs typeface="Arial"/>
              </a:rPr>
              <a:t>Decision </a:t>
            </a:r>
            <a:r>
              <a:rPr sz="1800" spc="-15" dirty="0">
                <a:latin typeface="Arial"/>
                <a:cs typeface="Arial"/>
              </a:rPr>
              <a:t>Trees, </a:t>
            </a:r>
            <a:r>
              <a:rPr sz="1800" spc="-5" dirty="0">
                <a:latin typeface="Arial"/>
                <a:cs typeface="Arial"/>
              </a:rPr>
              <a:t>Naïve </a:t>
            </a:r>
            <a:r>
              <a:rPr sz="1800" spc="-10" dirty="0">
                <a:latin typeface="Arial"/>
                <a:cs typeface="Arial"/>
              </a:rPr>
              <a:t>Bayes </a:t>
            </a:r>
            <a:r>
              <a:rPr sz="1800" spc="-5" dirty="0">
                <a:latin typeface="Arial"/>
                <a:cs typeface="Arial"/>
              </a:rPr>
              <a:t>and Neural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199264"/>
            <a:ext cx="7437755" cy="44824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dirty="0">
                <a:latin typeface="Arial"/>
                <a:cs typeface="Arial"/>
              </a:rPr>
              <a:t>Input </a:t>
            </a:r>
            <a:r>
              <a:rPr sz="2100" b="1" spc="-5" dirty="0">
                <a:latin typeface="Arial"/>
                <a:cs typeface="Arial"/>
              </a:rPr>
              <a:t>attributes</a:t>
            </a:r>
            <a:r>
              <a:rPr sz="2100" b="1" spc="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309880" algn="l"/>
              </a:tabLst>
            </a:pPr>
            <a:r>
              <a:rPr sz="2100" spc="-5" dirty="0">
                <a:latin typeface="Arial"/>
                <a:cs typeface="Arial"/>
              </a:rPr>
              <a:t>Gender (value </a:t>
            </a:r>
            <a:r>
              <a:rPr sz="2100" dirty="0">
                <a:latin typeface="Arial"/>
                <a:cs typeface="Arial"/>
              </a:rPr>
              <a:t>1: Male; </a:t>
            </a:r>
            <a:r>
              <a:rPr sz="2100" spc="-5" dirty="0">
                <a:latin typeface="Arial"/>
                <a:cs typeface="Arial"/>
              </a:rPr>
              <a:t>value </a:t>
            </a:r>
            <a:r>
              <a:rPr sz="2100" dirty="0">
                <a:latin typeface="Arial"/>
                <a:cs typeface="Arial"/>
              </a:rPr>
              <a:t>0 :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Female)</a:t>
            </a:r>
            <a:endParaRPr sz="2100">
              <a:latin typeface="Arial"/>
              <a:cs typeface="Arial"/>
            </a:endParaRPr>
          </a:p>
          <a:p>
            <a:pPr marL="12700" marR="494030">
              <a:lnSpc>
                <a:spcPts val="2270"/>
              </a:lnSpc>
              <a:spcBef>
                <a:spcPts val="835"/>
              </a:spcBef>
              <a:buAutoNum type="arabicPeriod"/>
              <a:tabLst>
                <a:tab pos="309880" algn="l"/>
              </a:tabLst>
            </a:pPr>
            <a:r>
              <a:rPr sz="2100" spc="-5" dirty="0">
                <a:latin typeface="Arial"/>
                <a:cs typeface="Arial"/>
              </a:rPr>
              <a:t>Chest Pain </a:t>
            </a:r>
            <a:r>
              <a:rPr sz="2100" spc="-35" dirty="0">
                <a:latin typeface="Arial"/>
                <a:cs typeface="Arial"/>
              </a:rPr>
              <a:t>Type </a:t>
            </a:r>
            <a:r>
              <a:rPr sz="2100" spc="-5" dirty="0">
                <a:latin typeface="Arial"/>
                <a:cs typeface="Arial"/>
              </a:rPr>
              <a:t>(value </a:t>
            </a:r>
            <a:r>
              <a:rPr sz="2100" dirty="0">
                <a:latin typeface="Arial"/>
                <a:cs typeface="Arial"/>
              </a:rPr>
              <a:t>1: </a:t>
            </a:r>
            <a:r>
              <a:rPr sz="2100" spc="-5" dirty="0">
                <a:latin typeface="Arial"/>
                <a:cs typeface="Arial"/>
              </a:rPr>
              <a:t>typical </a:t>
            </a:r>
            <a:r>
              <a:rPr sz="2100" dirty="0">
                <a:latin typeface="Arial"/>
                <a:cs typeface="Arial"/>
              </a:rPr>
              <a:t>type </a:t>
            </a:r>
            <a:r>
              <a:rPr sz="2100" spc="-5" dirty="0">
                <a:latin typeface="Arial"/>
                <a:cs typeface="Arial"/>
              </a:rPr>
              <a:t>1 angina, value </a:t>
            </a:r>
            <a:r>
              <a:rPr sz="2100" dirty="0">
                <a:latin typeface="Arial"/>
                <a:cs typeface="Arial"/>
              </a:rPr>
              <a:t>2:  </a:t>
            </a:r>
            <a:r>
              <a:rPr sz="2100" spc="-5" dirty="0">
                <a:latin typeface="Arial"/>
                <a:cs typeface="Arial"/>
              </a:rPr>
              <a:t>typical </a:t>
            </a:r>
            <a:r>
              <a:rPr sz="2100" dirty="0">
                <a:latin typeface="Arial"/>
                <a:cs typeface="Arial"/>
              </a:rPr>
              <a:t>type </a:t>
            </a:r>
            <a:r>
              <a:rPr sz="2100" spc="-5" dirty="0">
                <a:latin typeface="Arial"/>
                <a:cs typeface="Arial"/>
              </a:rPr>
              <a:t>angina, value </a:t>
            </a:r>
            <a:r>
              <a:rPr sz="2100" dirty="0">
                <a:latin typeface="Arial"/>
                <a:cs typeface="Arial"/>
              </a:rPr>
              <a:t>3: </a:t>
            </a:r>
            <a:r>
              <a:rPr sz="2100" spc="-5" dirty="0">
                <a:latin typeface="Arial"/>
                <a:cs typeface="Arial"/>
              </a:rPr>
              <a:t>non-angina pain; value </a:t>
            </a:r>
            <a:r>
              <a:rPr sz="2100" dirty="0">
                <a:latin typeface="Arial"/>
                <a:cs typeface="Arial"/>
              </a:rPr>
              <a:t>4:  asymptomatic)</a:t>
            </a:r>
            <a:endParaRPr sz="2100">
              <a:latin typeface="Arial"/>
              <a:cs typeface="Arial"/>
            </a:endParaRPr>
          </a:p>
          <a:p>
            <a:pPr marL="309245" indent="-297180">
              <a:lnSpc>
                <a:spcPts val="2395"/>
              </a:lnSpc>
              <a:spcBef>
                <a:spcPts val="505"/>
              </a:spcBef>
              <a:buAutoNum type="arabicPeriod"/>
              <a:tabLst>
                <a:tab pos="309880" algn="l"/>
              </a:tabLst>
            </a:pPr>
            <a:r>
              <a:rPr sz="2100" dirty="0">
                <a:latin typeface="Arial"/>
                <a:cs typeface="Arial"/>
              </a:rPr>
              <a:t>Fasting </a:t>
            </a:r>
            <a:r>
              <a:rPr sz="2100" spc="-5" dirty="0">
                <a:latin typeface="Arial"/>
                <a:cs typeface="Arial"/>
              </a:rPr>
              <a:t>Blood Sugar (value 1: </a:t>
            </a:r>
            <a:r>
              <a:rPr sz="2100" dirty="0">
                <a:latin typeface="Arial"/>
                <a:cs typeface="Arial"/>
              </a:rPr>
              <a:t>&gt; </a:t>
            </a:r>
            <a:r>
              <a:rPr sz="2100" spc="-5" dirty="0">
                <a:latin typeface="Arial"/>
                <a:cs typeface="Arial"/>
              </a:rPr>
              <a:t>120 </a:t>
            </a:r>
            <a:r>
              <a:rPr sz="2100" dirty="0">
                <a:latin typeface="Arial"/>
                <a:cs typeface="Arial"/>
              </a:rPr>
              <a:t>mg/dl; </a:t>
            </a:r>
            <a:r>
              <a:rPr sz="2100" spc="-5" dirty="0">
                <a:latin typeface="Arial"/>
                <a:cs typeface="Arial"/>
              </a:rPr>
              <a:t>value 0:&lt;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120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100" spc="-5" dirty="0">
                <a:latin typeface="Arial"/>
                <a:cs typeface="Arial"/>
              </a:rPr>
              <a:t>mg/dl)</a:t>
            </a:r>
            <a:endParaRPr sz="2100">
              <a:latin typeface="Arial"/>
              <a:cs typeface="Arial"/>
            </a:endParaRPr>
          </a:p>
          <a:p>
            <a:pPr marL="12700" marR="386080">
              <a:lnSpc>
                <a:spcPts val="2270"/>
              </a:lnSpc>
              <a:spcBef>
                <a:spcPts val="835"/>
              </a:spcBef>
              <a:buAutoNum type="arabicPeriod" startAt="4"/>
              <a:tabLst>
                <a:tab pos="309880" algn="l"/>
              </a:tabLst>
            </a:pPr>
            <a:r>
              <a:rPr sz="2100" spc="-5" dirty="0">
                <a:latin typeface="Arial"/>
                <a:cs typeface="Arial"/>
              </a:rPr>
              <a:t>Restecg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resting electrographic results (value </a:t>
            </a:r>
            <a:r>
              <a:rPr sz="2100" dirty="0">
                <a:latin typeface="Arial"/>
                <a:cs typeface="Arial"/>
              </a:rPr>
              <a:t>0: </a:t>
            </a:r>
            <a:r>
              <a:rPr sz="2100" spc="-5" dirty="0">
                <a:latin typeface="Arial"/>
                <a:cs typeface="Arial"/>
              </a:rPr>
              <a:t>normal;  value </a:t>
            </a:r>
            <a:r>
              <a:rPr sz="2100" dirty="0">
                <a:latin typeface="Arial"/>
                <a:cs typeface="Arial"/>
              </a:rPr>
              <a:t>1: </a:t>
            </a:r>
            <a:r>
              <a:rPr sz="2100" spc="-5" dirty="0">
                <a:latin typeface="Arial"/>
                <a:cs typeface="Arial"/>
              </a:rPr>
              <a:t>1 having </a:t>
            </a:r>
            <a:r>
              <a:rPr sz="2100" spc="-30" dirty="0">
                <a:latin typeface="Arial"/>
                <a:cs typeface="Arial"/>
              </a:rPr>
              <a:t>ST-T </a:t>
            </a:r>
            <a:r>
              <a:rPr sz="2100" spc="-5" dirty="0">
                <a:latin typeface="Arial"/>
                <a:cs typeface="Arial"/>
              </a:rPr>
              <a:t>wave abnormality; value </a:t>
            </a:r>
            <a:r>
              <a:rPr sz="2100" dirty="0">
                <a:latin typeface="Arial"/>
                <a:cs typeface="Arial"/>
              </a:rPr>
              <a:t>2: </a:t>
            </a:r>
            <a:r>
              <a:rPr sz="2100" spc="-5" dirty="0">
                <a:latin typeface="Arial"/>
                <a:cs typeface="Arial"/>
              </a:rPr>
              <a:t>showing  probable or definite left ventricular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hypertrophy)</a:t>
            </a:r>
            <a:endParaRPr sz="21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515"/>
              </a:spcBef>
              <a:buAutoNum type="arabicPeriod" startAt="4"/>
              <a:tabLst>
                <a:tab pos="309880" algn="l"/>
              </a:tabLst>
            </a:pPr>
            <a:r>
              <a:rPr sz="2100" spc="-5" dirty="0">
                <a:latin typeface="Arial"/>
                <a:cs typeface="Arial"/>
              </a:rPr>
              <a:t>Exang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exercise induced angina (value 1: yes; value 0: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no)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2270"/>
              </a:lnSpc>
              <a:spcBef>
                <a:spcPts val="825"/>
              </a:spcBef>
              <a:buAutoNum type="arabicPeriod" startAt="4"/>
              <a:tabLst>
                <a:tab pos="309880" algn="l"/>
              </a:tabLst>
            </a:pPr>
            <a:r>
              <a:rPr sz="2100" spc="-5" dirty="0">
                <a:latin typeface="Arial"/>
                <a:cs typeface="Arial"/>
              </a:rPr>
              <a:t>Slope </a:t>
            </a:r>
            <a:r>
              <a:rPr sz="2100" dirty="0">
                <a:latin typeface="Arial"/>
                <a:cs typeface="Arial"/>
              </a:rPr>
              <a:t>– the </a:t>
            </a:r>
            <a:r>
              <a:rPr sz="2100" spc="-5" dirty="0">
                <a:latin typeface="Arial"/>
                <a:cs typeface="Arial"/>
              </a:rPr>
              <a:t>slope </a:t>
            </a:r>
            <a:r>
              <a:rPr sz="2100" dirty="0">
                <a:latin typeface="Arial"/>
                <a:cs typeface="Arial"/>
              </a:rPr>
              <a:t>of the </a:t>
            </a:r>
            <a:r>
              <a:rPr sz="2100" spc="-5" dirty="0">
                <a:latin typeface="Arial"/>
                <a:cs typeface="Arial"/>
              </a:rPr>
              <a:t>peak exercise </a:t>
            </a:r>
            <a:r>
              <a:rPr sz="2100" dirty="0">
                <a:latin typeface="Arial"/>
                <a:cs typeface="Arial"/>
              </a:rPr>
              <a:t>ST </a:t>
            </a:r>
            <a:r>
              <a:rPr sz="2100" spc="-5" dirty="0">
                <a:latin typeface="Arial"/>
                <a:cs typeface="Arial"/>
              </a:rPr>
              <a:t>segment (value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1:  </a:t>
            </a:r>
            <a:r>
              <a:rPr sz="2100" spc="-5" dirty="0">
                <a:latin typeface="Arial"/>
                <a:cs typeface="Arial"/>
              </a:rPr>
              <a:t>unsloping; value </a:t>
            </a:r>
            <a:r>
              <a:rPr sz="2100" dirty="0">
                <a:latin typeface="Arial"/>
                <a:cs typeface="Arial"/>
              </a:rPr>
              <a:t>2: flat; </a:t>
            </a:r>
            <a:r>
              <a:rPr sz="2100" spc="-5" dirty="0">
                <a:latin typeface="Arial"/>
                <a:cs typeface="Arial"/>
              </a:rPr>
              <a:t>value </a:t>
            </a:r>
            <a:r>
              <a:rPr sz="2100" dirty="0">
                <a:latin typeface="Arial"/>
                <a:cs typeface="Arial"/>
              </a:rPr>
              <a:t>3: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downsloping)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52" y="1270228"/>
            <a:ext cx="7515225" cy="4598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300"/>
              </a:spcBef>
              <a:buAutoNum type="arabicPeriod" startAt="7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CA – number of major vessels colored by floursopy (value 0 –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  <a:p>
            <a:pPr marL="12700" marR="304165">
              <a:lnSpc>
                <a:spcPct val="150000"/>
              </a:lnSpc>
              <a:buAutoNum type="arabicPeriod" startAt="7"/>
              <a:tabLst>
                <a:tab pos="288925" algn="l"/>
              </a:tabLst>
            </a:pPr>
            <a:r>
              <a:rPr sz="2000" dirty="0">
                <a:latin typeface="Arial"/>
                <a:cs typeface="Arial"/>
              </a:rPr>
              <a:t>Thal (value 3: normal; value 6: </a:t>
            </a:r>
            <a:r>
              <a:rPr sz="2000" spc="-5" dirty="0">
                <a:latin typeface="Arial"/>
                <a:cs typeface="Arial"/>
              </a:rPr>
              <a:t>fixed </a:t>
            </a:r>
            <a:r>
              <a:rPr sz="2000" dirty="0">
                <a:latin typeface="Arial"/>
                <a:cs typeface="Arial"/>
              </a:rPr>
              <a:t>defect; value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7:reversible  defect)</a:t>
            </a:r>
            <a:endParaRPr sz="2000">
              <a:latin typeface="Arial"/>
              <a:cs typeface="Arial"/>
            </a:endParaRPr>
          </a:p>
          <a:p>
            <a:pPr marL="288290" indent="-276225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288925" algn="l"/>
              </a:tabLst>
            </a:pPr>
            <a:r>
              <a:rPr sz="2000" spc="-15" dirty="0">
                <a:latin typeface="Arial"/>
                <a:cs typeface="Arial"/>
              </a:rPr>
              <a:t>Trest </a:t>
            </a:r>
            <a:r>
              <a:rPr sz="2000" dirty="0">
                <a:latin typeface="Arial"/>
                <a:cs typeface="Arial"/>
              </a:rPr>
              <a:t>Blood Pressure (mm Hg on admission to 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hospital)</a:t>
            </a:r>
            <a:endParaRPr sz="20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Serum Cholesterol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(mg/dl)</a:t>
            </a:r>
            <a:endParaRPr sz="2000">
              <a:latin typeface="Arial"/>
              <a:cs typeface="Arial"/>
            </a:endParaRPr>
          </a:p>
          <a:p>
            <a:pPr marL="411480" indent="-399415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412115" algn="l"/>
              </a:tabLst>
            </a:pPr>
            <a:r>
              <a:rPr sz="2000" dirty="0">
                <a:latin typeface="Arial"/>
                <a:cs typeface="Arial"/>
              </a:rPr>
              <a:t>Thalach – maximum heart rate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achieved</a:t>
            </a:r>
            <a:endParaRPr sz="20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Oldpeak – </a:t>
            </a:r>
            <a:r>
              <a:rPr sz="2000" spc="-5" dirty="0">
                <a:latin typeface="Arial"/>
                <a:cs typeface="Arial"/>
              </a:rPr>
              <a:t>ST </a:t>
            </a:r>
            <a:r>
              <a:rPr sz="2000" dirty="0">
                <a:latin typeface="Arial"/>
                <a:cs typeface="Arial"/>
              </a:rPr>
              <a:t>depression induced by exercise relative to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rest</a:t>
            </a:r>
            <a:endParaRPr sz="200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spcBef>
                <a:spcPts val="1205"/>
              </a:spcBef>
              <a:buAutoNum type="arabicPeriod" startAt="7"/>
              <a:tabLst>
                <a:tab pos="421640" algn="l"/>
              </a:tabLst>
            </a:pPr>
            <a:r>
              <a:rPr sz="2000" dirty="0">
                <a:latin typeface="Arial"/>
                <a:cs typeface="Arial"/>
              </a:rPr>
              <a:t>Age 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Year</a:t>
            </a:r>
            <a:endParaRPr sz="20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Height 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cms</a:t>
            </a:r>
            <a:endParaRPr sz="20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1195"/>
              </a:spcBef>
              <a:buAutoNum type="arabicPeriod" startAt="7"/>
              <a:tabLst>
                <a:tab pos="434975" algn="l"/>
              </a:tabLst>
            </a:pPr>
            <a:r>
              <a:rPr sz="2000" spc="-5" dirty="0">
                <a:latin typeface="Arial"/>
                <a:cs typeface="Arial"/>
              </a:rPr>
              <a:t>Weight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Kgs.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1040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“Coronary Heart Disease Predictor”</vt:lpstr>
      <vt:lpstr>Heart Disease Prediction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Makarand Mali</dc:creator>
  <cp:lastModifiedBy>Yadnesh Kalal</cp:lastModifiedBy>
  <cp:revision>2</cp:revision>
  <dcterms:created xsi:type="dcterms:W3CDTF">2022-01-21T16:14:01Z</dcterms:created>
  <dcterms:modified xsi:type="dcterms:W3CDTF">2022-01-25T13:43:49Z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2022-01-21T00:00:00Z</vt:filetime>
  </property>
</Properties>
</file>