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281" r:id="rId45"/>
    <p:sldId id="303" r:id="rId46"/>
    <p:sldId id="282" r:id="rId47"/>
    <p:sldId id="28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2ACF8-4CF0-426D-A69F-F36EAA67E27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E52E6-1426-4CBD-A2FF-71F1E9EA0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45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550E-12AA-6A43-8F59-9DC218AF6F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F11A1D0-3B1B-47EA-81EA-EE4081E7EA65}" type="datetime2">
              <a:rPr lang="en-CA" smtClean="0"/>
              <a:t>Thursday, September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3359-8DE0-A84C-898F-CCB6947119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cthompson98@bcit.ca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E16434E2-61AB-9947-913C-B93D0FAB57C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COMP 2522 Java 101 Bootcamp</a:t>
            </a:r>
          </a:p>
        </p:txBody>
      </p:sp>
    </p:spTree>
    <p:extLst>
      <p:ext uri="{BB962C8B-B14F-4D97-AF65-F5344CB8AC3E}">
        <p14:creationId xmlns:p14="http://schemas.microsoft.com/office/powerpoint/2010/main" val="235973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0F7011-1E6B-42AC-BA1C-E315791C9870}" type="slidenum">
              <a:rPr lang="en-US"/>
              <a:pPr/>
              <a:t>20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D32A45-EF67-4ED8-B250-2E776DAC7B5F}" type="slidenum">
              <a:rPr lang="en-US"/>
              <a:pPr/>
              <a:t>32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3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D32A45-EF67-4ED8-B250-2E776DAC7B5F}" type="slidenum">
              <a:rPr lang="en-US"/>
              <a:pPr/>
              <a:t>33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8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D32A45-EF67-4ED8-B250-2E776DAC7B5F}" type="slidenum">
              <a:rPr lang="en-US"/>
              <a:pPr/>
              <a:t>34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D32A45-EF67-4ED8-B250-2E776DAC7B5F}" type="slidenum">
              <a:rPr lang="en-US"/>
              <a:pPr/>
              <a:t>35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38A7DD-A1AD-4C25-B628-A95EF87EFACA}" type="datetime1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41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450-CF3B-4B18-AAA8-7CFD01E75978}" type="datetime1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1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D033E82-9C47-4D46-8FBB-0E519035E22C}" type="datetime1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39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5421-2D54-4EE8-8BC2-E43C28813AE5}" type="datetime1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6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425572-7946-4DAC-83D2-701CFE5EFA11}" type="datetime1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33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8369-5B7E-4C71-9B23-4CD0CC5AC1F2}" type="datetime1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6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956-C575-495B-971B-012303AFF3AB}" type="datetime1">
              <a:rPr lang="en-CA" smtClean="0"/>
              <a:t>2023-09-14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12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A568-420C-4001-96D4-EA593C5A1469}" type="datetime1">
              <a:rPr lang="en-CA" smtClean="0"/>
              <a:t>2023-09-14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06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6C88-F207-4D64-BECB-861F8AC9E7FF}" type="datetime1">
              <a:rPr lang="en-CA" smtClean="0"/>
              <a:t>2023-09-14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09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79-B1D1-4F5C-8473-3A0BF9548DD3}" type="datetime1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33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4E3-8F13-47C4-803D-0A4BFC12B920}" type="datetime1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49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0D0C273-747C-4086-B5F0-30EF59C4C48B}" type="datetime1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B57E07A-58F9-4CA8-8571-76B3003B7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84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html/wg/drafts/html/master/syntax.html#void-elemen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ISO_639-1_cod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form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rron_ferguson@bcit.c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hyperlink" Target="https://developer.mozilla.org/en-US/docs/Web/Guide/HTML/Introdu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it.ca/files/pdf/policies/5104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6240"/>
            <a:ext cx="9144000" cy="2372360"/>
          </a:xfrm>
        </p:spPr>
        <p:txBody>
          <a:bodyPr/>
          <a:lstStyle/>
          <a:p>
            <a:pPr algn="ctr"/>
            <a:r>
              <a:rPr lang="en-US" sz="9600" dirty="0"/>
              <a:t>COMP 1537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11734800" cy="1319214"/>
          </a:xfrm>
        </p:spPr>
        <p:txBody>
          <a:bodyPr/>
          <a:lstStyle/>
          <a:p>
            <a:r>
              <a:rPr lang="en-US" sz="4000" dirty="0"/>
              <a:t>HTML Basics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07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Changing Web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mobile platform is the </a:t>
            </a:r>
            <a:r>
              <a:rPr lang="en-US" i="1" dirty="0"/>
              <a:t>default</a:t>
            </a:r>
            <a:r>
              <a:rPr lang="en-US" dirty="0"/>
              <a:t> platform</a:t>
            </a:r>
          </a:p>
          <a:p>
            <a:pPr lvl="1"/>
            <a:r>
              <a:rPr lang="en-US" dirty="0"/>
              <a:t>Mobile == smart phones, tablets</a:t>
            </a:r>
          </a:p>
          <a:p>
            <a:pPr lvl="1"/>
            <a:r>
              <a:rPr lang="en-US" dirty="0"/>
              <a:t>Web technologies have recognized this and adapted to it</a:t>
            </a:r>
          </a:p>
          <a:p>
            <a:pPr lvl="2"/>
            <a:r>
              <a:rPr lang="en-US" dirty="0"/>
              <a:t>We are in another sudden moment of technology change – similar to 1995-2000</a:t>
            </a:r>
          </a:p>
          <a:p>
            <a:r>
              <a:rPr lang="en-US" dirty="0"/>
              <a:t>Cloud computing is the norm</a:t>
            </a:r>
          </a:p>
          <a:p>
            <a:pPr lvl="1"/>
            <a:r>
              <a:rPr lang="en-US" dirty="0"/>
              <a:t>e.g., Instagram, </a:t>
            </a:r>
            <a:r>
              <a:rPr lang="en-US" dirty="0" err="1"/>
              <a:t>DropBox</a:t>
            </a:r>
            <a:r>
              <a:rPr lang="en-US" dirty="0"/>
              <a:t>, Box, Amazon EC2, Microsoft Azure, </a:t>
            </a:r>
            <a:r>
              <a:rPr lang="en-US" dirty="0" err="1"/>
              <a:t>FireBase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Software as a Service (SaaS) – Office 365, Adobe Suite, etc.</a:t>
            </a:r>
          </a:p>
          <a:p>
            <a:r>
              <a:rPr lang="en-US" dirty="0"/>
              <a:t>Privacy issues are prominent – and continually being addressed</a:t>
            </a:r>
          </a:p>
          <a:p>
            <a:r>
              <a:rPr lang="en-US" dirty="0"/>
              <a:t>Legal/ethical/copyright issues have become prominent</a:t>
            </a:r>
          </a:p>
          <a:p>
            <a:pPr lvl="1"/>
            <a:r>
              <a:rPr lang="en-US" dirty="0"/>
              <a:t>E.g., who owns the rights to a YouTube video of video game gameplay?</a:t>
            </a:r>
          </a:p>
          <a:p>
            <a:pPr lvl="1"/>
            <a:r>
              <a:rPr lang="en-US" dirty="0"/>
              <a:t>E.g., who’s responsible for dating app users posting adverts for illegal activity?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3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Changing Web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  <a:p>
            <a:pPr lvl="1"/>
            <a:r>
              <a:rPr lang="en-US" dirty="0"/>
              <a:t>Another norm we all expect</a:t>
            </a:r>
          </a:p>
          <a:p>
            <a:pPr lvl="1"/>
            <a:r>
              <a:rPr lang="en-US" dirty="0"/>
              <a:t>Changing view of computing as too </a:t>
            </a:r>
            <a:r>
              <a:rPr lang="en-US" i="1" dirty="0"/>
              <a:t>technical</a:t>
            </a:r>
            <a:r>
              <a:rPr lang="en-US" dirty="0"/>
              <a:t> for the masses</a:t>
            </a:r>
          </a:p>
          <a:p>
            <a:pPr lvl="1"/>
            <a:r>
              <a:rPr lang="en-US" dirty="0"/>
              <a:t>Corporations, organizations, governments, all recognize the need to tie in with social media</a:t>
            </a:r>
          </a:p>
          <a:p>
            <a:r>
              <a:rPr lang="en-US" dirty="0"/>
              <a:t>The Internet of Things (</a:t>
            </a:r>
            <a:r>
              <a:rPr lang="en-US" dirty="0" err="1"/>
              <a:t>IoT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The connection of all kinds of devices to the Internet</a:t>
            </a:r>
          </a:p>
          <a:p>
            <a:pPr lvl="2"/>
            <a:r>
              <a:rPr lang="en-US" dirty="0"/>
              <a:t>Cars, refrigerators, toasters, home climate control systems/alarms, everything</a:t>
            </a:r>
          </a:p>
          <a:p>
            <a:pPr lvl="1"/>
            <a:r>
              <a:rPr lang="en-US" dirty="0"/>
              <a:t>Utilizing five forces: mobile platform, sensors, geo-location, big data, social media (see the book “Age of Context”)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the Common Web Dialect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browsers can play/display</a:t>
            </a:r>
          </a:p>
          <a:p>
            <a:pPr lvl="1"/>
            <a:r>
              <a:rPr lang="en-US" dirty="0"/>
              <a:t>Text, images, audio, video as we said</a:t>
            </a:r>
          </a:p>
          <a:p>
            <a:r>
              <a:rPr lang="en-US" dirty="0"/>
              <a:t>And so they use a structured markup language known as</a:t>
            </a:r>
          </a:p>
          <a:p>
            <a:pPr lvl="1"/>
            <a:r>
              <a:rPr lang="en-US" dirty="0"/>
              <a:t>HyperText Markup Language (HTML)</a:t>
            </a:r>
          </a:p>
          <a:p>
            <a:r>
              <a:rPr lang="en-US" dirty="0"/>
              <a:t>HTML has gone through many changes</a:t>
            </a:r>
          </a:p>
          <a:p>
            <a:pPr lvl="1"/>
            <a:r>
              <a:rPr lang="en-US" dirty="0"/>
              <a:t>HTML 2.0 in 1995, HTML 3.2 in January, 1997 (handed over to W3C)</a:t>
            </a:r>
          </a:p>
          <a:p>
            <a:pPr lvl="1"/>
            <a:r>
              <a:rPr lang="en-US" dirty="0"/>
              <a:t>HTML 4.0 in December 1997 (variants Strict, Transitional, Frameset)</a:t>
            </a:r>
          </a:p>
          <a:p>
            <a:pPr lvl="1"/>
            <a:r>
              <a:rPr lang="en-US" dirty="0"/>
              <a:t>HTML 4.01 in December 1999</a:t>
            </a:r>
          </a:p>
          <a:p>
            <a:pPr lvl="1"/>
            <a:r>
              <a:rPr lang="en-US" dirty="0"/>
              <a:t>HTML 5 in 2008 as a working draft</a:t>
            </a:r>
          </a:p>
          <a:p>
            <a:pPr lvl="1"/>
            <a:r>
              <a:rPr lang="en-US" dirty="0"/>
              <a:t>HTML 5 in 2011 formalizing, and 2014 being a finished recommendation</a:t>
            </a:r>
          </a:p>
          <a:p>
            <a:pPr lvl="1"/>
            <a:r>
              <a:rPr lang="en-US" dirty="0"/>
              <a:t>HTML 6 … still in the works!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4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Accompanying Web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</a:t>
            </a:r>
            <a:r>
              <a:rPr lang="en-US" sz="2400" b="1" dirty="0"/>
              <a:t>two</a:t>
            </a:r>
            <a:r>
              <a:rPr lang="en-US" sz="2400" dirty="0"/>
              <a:t> helper languages that are used with HTML:</a:t>
            </a:r>
          </a:p>
          <a:p>
            <a:pPr lvl="1"/>
            <a:r>
              <a:rPr lang="en-US" sz="2400" dirty="0"/>
              <a:t>Cascading Style Sheets (CSS)</a:t>
            </a:r>
          </a:p>
          <a:p>
            <a:pPr lvl="2"/>
            <a:r>
              <a:rPr lang="en-US" sz="2000" dirty="0"/>
              <a:t>Used to create styling effects on elements, create rules for layouts, how to embed fonts</a:t>
            </a:r>
          </a:p>
          <a:p>
            <a:pPr lvl="3"/>
            <a:r>
              <a:rPr lang="en-US" sz="1800" dirty="0"/>
              <a:t>E.g., make all paragraph fonts purple, ensure that a layout component only shows up if the width of the browser window is larger than 600 pixels</a:t>
            </a:r>
          </a:p>
          <a:p>
            <a:pPr lvl="1"/>
            <a:r>
              <a:rPr lang="en-US" sz="2400" dirty="0"/>
              <a:t>JavaScript</a:t>
            </a:r>
          </a:p>
          <a:p>
            <a:pPr lvl="2"/>
            <a:r>
              <a:rPr lang="en-US" sz="2000" dirty="0"/>
              <a:t>Program code for the browser window</a:t>
            </a:r>
          </a:p>
          <a:p>
            <a:pPr lvl="2"/>
            <a:r>
              <a:rPr lang="en-US" sz="2000" dirty="0"/>
              <a:t>Allows for a wide range of functionality</a:t>
            </a:r>
          </a:p>
          <a:p>
            <a:pPr lvl="3"/>
            <a:r>
              <a:rPr lang="en-US" sz="1800" dirty="0"/>
              <a:t>Connecting to a web server, programmatically adding/editing/deleting HTML, CSS</a:t>
            </a:r>
          </a:p>
          <a:p>
            <a:pPr lvl="3"/>
            <a:r>
              <a:rPr lang="en-US" sz="1800" dirty="0"/>
              <a:t>Drawing graphics, handling user interaction, validating user input,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32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 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uses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tags</a:t>
            </a:r>
          </a:p>
          <a:p>
            <a:pPr lvl="1"/>
            <a:r>
              <a:rPr lang="en-US" dirty="0"/>
              <a:t>Beginning tag, end tag … and stuff in the middle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Tags use the less than, greater than, and forward slash characters</a:t>
            </a:r>
          </a:p>
          <a:p>
            <a:r>
              <a:rPr lang="en-US" dirty="0"/>
              <a:t>A begin tag and end tag together form an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element</a:t>
            </a:r>
          </a:p>
          <a:p>
            <a:pPr lvl="1"/>
            <a:r>
              <a:rPr lang="en-US" dirty="0"/>
              <a:t>Elements must have a begin tag and end tag</a:t>
            </a:r>
          </a:p>
          <a:p>
            <a:pPr lvl="2"/>
            <a:r>
              <a:rPr lang="en-US" dirty="0"/>
              <a:t>Unless they use the empty element shorthand</a:t>
            </a:r>
          </a:p>
          <a:p>
            <a:pPr lvl="3"/>
            <a:r>
              <a:rPr lang="en-US" dirty="0"/>
              <a:t>E.g.,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br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/&gt;</a:t>
            </a:r>
          </a:p>
          <a:p>
            <a:pPr lvl="2"/>
            <a:r>
              <a:rPr lang="en-US" dirty="0"/>
              <a:t>Empty elements are acceptable if there is no content inside</a:t>
            </a:r>
          </a:p>
          <a:p>
            <a:pPr lvl="3"/>
            <a:r>
              <a:rPr lang="en-US" dirty="0"/>
              <a:t>but they are limited to "</a:t>
            </a:r>
            <a:r>
              <a:rPr lang="en-US" dirty="0">
                <a:hlinkClick r:id="rId2"/>
              </a:rPr>
              <a:t>void elements</a:t>
            </a:r>
            <a:r>
              <a:rPr lang="en-US" dirty="0"/>
              <a:t>" (e.g.,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/>
              <a:t>, etc.)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2412" y="2667000"/>
            <a:ext cx="8305800" cy="490392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72720" rIns="90000" bIns="45000"/>
          <a:lstStyle/>
          <a:p>
            <a:pPr algn="just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&lt;p&gt;This is a paragraph.&lt;/p&gt;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7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 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contain other elements too!</a:t>
            </a:r>
          </a:p>
          <a:p>
            <a:pPr lvl="1"/>
            <a:r>
              <a:rPr lang="en-US" dirty="0"/>
              <a:t>Which contain other text and elements,</a:t>
            </a:r>
          </a:p>
          <a:p>
            <a:pPr lvl="2"/>
            <a:r>
              <a:rPr lang="en-US" dirty="0"/>
              <a:t>Which contain other text and elements …</a:t>
            </a:r>
          </a:p>
          <a:p>
            <a:r>
              <a:rPr lang="en-US" dirty="0"/>
              <a:t>Ergo, HTML is hierarchical</a:t>
            </a:r>
          </a:p>
          <a:p>
            <a:r>
              <a:rPr lang="en-US" dirty="0"/>
              <a:t>Some elements allow:</a:t>
            </a:r>
          </a:p>
          <a:p>
            <a:pPr lvl="1"/>
            <a:r>
              <a:rPr lang="en-US" dirty="0"/>
              <a:t>Only child elements – we call this an element content model</a:t>
            </a:r>
          </a:p>
          <a:p>
            <a:pPr lvl="1"/>
            <a:r>
              <a:rPr lang="en-US" dirty="0"/>
              <a:t>No content at all – we call this an empty content model</a:t>
            </a:r>
          </a:p>
          <a:p>
            <a:pPr lvl="1"/>
            <a:r>
              <a:rPr lang="en-US" dirty="0"/>
              <a:t>A mix of elements and attributes – we call this a mixed content model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65582" y="5085522"/>
            <a:ext cx="8305800" cy="990600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72720" rIns="90000" bIns="45000"/>
          <a:lstStyle/>
          <a:p>
            <a:pPr algn="just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&lt;div&gt;</a:t>
            </a:r>
          </a:p>
          <a:p>
            <a:pPr algn="just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&lt;p&gt;A &lt;</a:t>
            </a:r>
            <a:r>
              <a:rPr lang="en-US" sz="2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i</a:t>
            </a:r>
            <a:r>
              <a:rPr lang="en-US" sz="2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&gt;very&lt;/</a:t>
            </a:r>
            <a:r>
              <a:rPr lang="en-US" sz="2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i</a:t>
            </a:r>
            <a:r>
              <a:rPr lang="en-US" sz="2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&gt; short &lt;b&gt;sentence&lt;/b&gt;&lt;/p&gt;</a:t>
            </a:r>
          </a:p>
          <a:p>
            <a:pPr algn="just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&lt;/div&gt;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4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 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have attributes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have more than one attribute (even many)</a:t>
            </a:r>
          </a:p>
          <a:p>
            <a:pPr lvl="1"/>
            <a:r>
              <a:rPr lang="en-US" dirty="0"/>
              <a:t>Attributes do not have any implied order</a:t>
            </a:r>
          </a:p>
          <a:p>
            <a:pPr lvl="1"/>
            <a:r>
              <a:rPr lang="en-US" dirty="0"/>
              <a:t>Attribute name is followed by the equals sign, begin quotes, the value, end quotes</a:t>
            </a:r>
          </a:p>
          <a:p>
            <a:pPr lvl="1"/>
            <a:r>
              <a:rPr lang="en-US" dirty="0"/>
              <a:t>Attributes can use single or double quotes</a:t>
            </a:r>
          </a:p>
          <a:p>
            <a:pPr lvl="1"/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9570" y="2286000"/>
            <a:ext cx="8305800" cy="490392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72720" rIns="90000" bIns="45000"/>
          <a:lstStyle/>
          <a:p>
            <a:pPr algn="just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&lt;p id="a123"&gt;another paragraph.&lt;/p&gt;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73151" y="4648200"/>
            <a:ext cx="8305800" cy="490392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72720" rIns="90000" bIns="45000"/>
          <a:lstStyle/>
          <a:p>
            <a:pPr algn="just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&lt;p id="a123" class='shaded'&gt;Text!&lt;/p&gt;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4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 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insert comments into your HTML document as well</a:t>
            </a:r>
          </a:p>
          <a:p>
            <a:pPr lvl="1"/>
            <a:r>
              <a:rPr lang="en-US" dirty="0"/>
              <a:t>Comments aren't rendered in the browser</a:t>
            </a:r>
          </a:p>
          <a:p>
            <a:pPr lvl="2"/>
            <a:r>
              <a:rPr lang="en-US" dirty="0"/>
              <a:t>They are there for developers to make notes of important things</a:t>
            </a:r>
          </a:p>
          <a:p>
            <a:pPr lvl="3"/>
            <a:r>
              <a:rPr lang="en-US" dirty="0"/>
              <a:t>e.g., what the element is for – news section</a:t>
            </a:r>
          </a:p>
          <a:p>
            <a:pPr lvl="1"/>
            <a:r>
              <a:rPr lang="en-US" dirty="0"/>
              <a:t>Comments can appear almost anywhere</a:t>
            </a:r>
          </a:p>
          <a:p>
            <a:pPr lvl="2"/>
            <a:r>
              <a:rPr lang="en-US" dirty="0"/>
              <a:t>e.g., before the root element, after the root element, in the head/body</a:t>
            </a:r>
          </a:p>
          <a:p>
            <a:pPr lvl="2"/>
            <a:r>
              <a:rPr lang="en-US" dirty="0"/>
              <a:t>Only place they can't is inside of attributes and tags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4572000"/>
            <a:ext cx="9982200" cy="1143000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72720" rIns="90000" bIns="45000"/>
          <a:lstStyle/>
          <a:p>
            <a:pPr algn="just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&lt;!--</a:t>
            </a:r>
          </a:p>
          <a:p>
            <a:pPr algn="just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This section is for the news feed from Twitter.</a:t>
            </a:r>
          </a:p>
          <a:p>
            <a:pPr algn="just"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--&gt;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98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 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inserting characters that are part of the HTML syntax (e.g., '&lt;')?</a:t>
            </a:r>
          </a:p>
          <a:p>
            <a:pPr lvl="1"/>
            <a:r>
              <a:rPr lang="en-US" dirty="0"/>
              <a:t>Use entities</a:t>
            </a:r>
          </a:p>
          <a:p>
            <a:pPr lvl="2"/>
            <a:r>
              <a:rPr lang="en-US" dirty="0"/>
              <a:t>entity syntax is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name_of_entity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3"/>
            <a:r>
              <a:rPr lang="en-US" dirty="0"/>
              <a:t>Ampersand, name of entity, semi-colon</a:t>
            </a:r>
          </a:p>
          <a:p>
            <a:pPr lvl="1"/>
            <a:r>
              <a:rPr lang="en-US" dirty="0"/>
              <a:t>Common entities</a:t>
            </a:r>
          </a:p>
          <a:p>
            <a:pPr lvl="2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; &amp;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; &amp;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; &amp;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apos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; &amp;amp; &amp;copy;</a:t>
            </a:r>
          </a:p>
          <a:p>
            <a:pPr lvl="1"/>
            <a:r>
              <a:rPr lang="en-US" dirty="0"/>
              <a:t>Can also use the Unicode values for the characters:</a:t>
            </a:r>
          </a:p>
          <a:p>
            <a:pPr lvl="2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&amp;#9400; &amp;#8482; &amp;#9415; &amp;#8212;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Structure &amp;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 documents</a:t>
            </a:r>
          </a:p>
          <a:p>
            <a:pPr lvl="1"/>
            <a:r>
              <a:rPr lang="en-US" sz="2400" dirty="0"/>
              <a:t>Are simply text files</a:t>
            </a:r>
          </a:p>
          <a:p>
            <a:pPr lvl="2"/>
            <a:r>
              <a:rPr lang="en-US" sz="2000" dirty="0"/>
              <a:t>Which can be created with a text editor (e.g., Brackets, Visual Studio Code, Atom.io)</a:t>
            </a:r>
          </a:p>
          <a:p>
            <a:pPr lvl="1"/>
            <a:r>
              <a:rPr lang="en-US" sz="2400" dirty="0"/>
              <a:t>Contain exactly one root element: html</a:t>
            </a:r>
          </a:p>
          <a:p>
            <a:pPr lvl="1"/>
            <a:r>
              <a:rPr lang="en-US" sz="2400" dirty="0"/>
              <a:t>The html element contains exactly two child elements:</a:t>
            </a:r>
          </a:p>
          <a:p>
            <a:pPr lvl="2"/>
            <a:r>
              <a:rPr lang="en-US" sz="2000" dirty="0"/>
              <a:t>head, body</a:t>
            </a:r>
          </a:p>
          <a:p>
            <a:pPr lvl="1"/>
            <a:r>
              <a:rPr lang="en-US" sz="2400" dirty="0"/>
              <a:t>Whitespace in HTML is collapsed</a:t>
            </a:r>
          </a:p>
          <a:p>
            <a:pPr lvl="2"/>
            <a:r>
              <a:rPr lang="en-US" sz="2200" dirty="0"/>
              <a:t>E.g., 2 spaces, 20 tabs, 4 new lines = 1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7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EC28C54-C5B7-1046-9AED-17510518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Futura Medium" panose="020B0602020204020303" pitchFamily="34" charset="-79"/>
              </a:rPr>
              <a:t>COMP 1537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DB5C89-BCA9-A241-B906-D4A73F6A2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2002967"/>
            <a:ext cx="714253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latin typeface="Rockwell" panose="02060603020205020403" pitchFamily="18" charset="77"/>
              </a:rPr>
              <a:t>Arron Ferguson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latin typeface="Rockwell" panose="02060603020205020403" pitchFamily="18" charset="77"/>
              </a:rPr>
              <a:t>Email: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accent4"/>
                </a:solidFill>
                <a:latin typeface="Rockwell" panose="02060603020205020403" pitchFamily="18" charset="77"/>
              </a:rPr>
              <a:t>arron_ferguson@bcit.ca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dirty="0">
                <a:latin typeface="Rockwell" panose="02060603020205020403" pitchFamily="18" charset="77"/>
              </a:rPr>
              <a:t>Subject line [COMP1537]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latin typeface="Rockwell" panose="02060603020205020403" pitchFamily="18" charset="77"/>
              </a:rPr>
              <a:t>Office Hours (</a:t>
            </a:r>
            <a:r>
              <a:rPr lang="en-US" dirty="0" err="1">
                <a:latin typeface="Rockwell" panose="02060603020205020403" pitchFamily="18" charset="77"/>
              </a:rPr>
              <a:t>Bby</a:t>
            </a:r>
            <a:r>
              <a:rPr lang="en-US" dirty="0">
                <a:latin typeface="Rockwell" panose="02060603020205020403" pitchFamily="18" charset="77"/>
              </a:rPr>
              <a:t>):</a:t>
            </a:r>
            <a:endParaRPr lang="en-US" strike="sngStrike" dirty="0">
              <a:latin typeface="Rockwell" panose="02060603020205020403" pitchFamily="18" charset="7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latin typeface="Rockwell" panose="02060603020205020403" pitchFamily="18" charset="77"/>
              </a:rPr>
              <a:t>Zoom meetings, book an appointment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F9A8E3-5CDB-D64F-BB45-DE18B39C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1978E-AF11-804A-9FA6-926BB1EE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CE23-FBF7-DC48-86EE-D59CCB036E08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49" y="284176"/>
            <a:ext cx="3474027" cy="34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8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Elements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1202919" y="2011680"/>
            <a:ext cx="9784080" cy="4551680"/>
          </a:xfrm>
        </p:spPr>
        <p:txBody>
          <a:bodyPr>
            <a:normAutofit/>
          </a:bodyPr>
          <a:lstStyle/>
          <a:p>
            <a:r>
              <a:rPr lang="en-US" sz="2400" dirty="0"/>
              <a:t>The root element is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400" dirty="0"/>
              <a:t> element</a:t>
            </a:r>
          </a:p>
          <a:p>
            <a:pPr lvl="1"/>
            <a:r>
              <a:rPr lang="en-US" sz="2200" dirty="0"/>
              <a:t>And has the </a:t>
            </a:r>
            <a:r>
              <a:rPr lang="en-US" sz="2200" dirty="0" err="1"/>
              <a:t>lang</a:t>
            </a:r>
            <a:r>
              <a:rPr lang="en-US" sz="2200" dirty="0"/>
              <a:t> attribute (set to “</a:t>
            </a:r>
            <a:r>
              <a:rPr lang="en-US" sz="2200" dirty="0" err="1"/>
              <a:t>en</a:t>
            </a:r>
            <a:r>
              <a:rPr lang="en-US" sz="2200" dirty="0"/>
              <a:t>” for English)</a:t>
            </a:r>
          </a:p>
          <a:p>
            <a:pPr lvl="2"/>
            <a:r>
              <a:rPr lang="en-US" sz="2000" dirty="0"/>
              <a:t>There are a </a:t>
            </a:r>
            <a:r>
              <a:rPr lang="en-US" sz="2000" dirty="0">
                <a:hlinkClick r:id="rId3"/>
              </a:rPr>
              <a:t>whole set of languages supported</a:t>
            </a:r>
            <a:endParaRPr lang="en-US" sz="20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element is first child of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lvl="1"/>
            <a:r>
              <a:rPr lang="en-US" sz="2400" dirty="0"/>
              <a:t>Contains non-rendered elements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And contains several children of its own: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</a:p>
          <a:p>
            <a:pPr lvl="3"/>
            <a:r>
              <a:rPr lang="en-US" sz="1800" dirty="0"/>
              <a:t>We'll take a look at the most commonly used ones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400" dirty="0"/>
              <a:t> element is the second child element of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lvl="1"/>
            <a:r>
              <a:rPr lang="en-US" sz="2400" dirty="0"/>
              <a:t>and it contains all of the renderable elements that are displayed in a web browser tab/window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1A76-FA02-48E0-825E-B79D1DF0E5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93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Elements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400" dirty="0"/>
              <a:t> element</a:t>
            </a:r>
          </a:p>
          <a:p>
            <a:pPr lvl="1"/>
            <a:r>
              <a:rPr lang="en-US" sz="2400" dirty="0"/>
              <a:t>Used to display text in the Web browser's title bar – found in the head element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sz="2400" dirty="0"/>
              <a:t> element offers a way to link to other documents</a:t>
            </a:r>
          </a:p>
          <a:p>
            <a:pPr lvl="1"/>
            <a:r>
              <a:rPr lang="en-US" sz="2400" dirty="0"/>
              <a:t>Most commonly Cascading Style Sheets (CSS)</a:t>
            </a:r>
          </a:p>
          <a:p>
            <a:pPr lvl="2"/>
            <a:r>
              <a:rPr lang="en-US" sz="2000" dirty="0"/>
              <a:t>Something we'll look at later on in the course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en-US" sz="2400" dirty="0"/>
              <a:t> element</a:t>
            </a:r>
          </a:p>
          <a:p>
            <a:pPr lvl="1"/>
            <a:r>
              <a:rPr lang="en-US" sz="2400" dirty="0"/>
              <a:t>Used to provide metadata about the page (e.g., character set used)</a:t>
            </a:r>
          </a:p>
          <a:p>
            <a:pPr lvl="1"/>
            <a:r>
              <a:rPr lang="en-US" sz="2400" dirty="0"/>
              <a:t>Used to be used for SEO, but is no longer acknowledged by search engines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1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Elements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400" dirty="0"/>
              <a:t> element</a:t>
            </a:r>
          </a:p>
          <a:p>
            <a:pPr lvl="1"/>
            <a:r>
              <a:rPr lang="en-US" sz="2400" dirty="0"/>
              <a:t>Allows for the embedding of style information within the HTML document itself</a:t>
            </a:r>
          </a:p>
          <a:p>
            <a:pPr lvl="2"/>
            <a:r>
              <a:rPr lang="en-US" sz="2000" dirty="0"/>
              <a:t>This should be avoided because:</a:t>
            </a:r>
          </a:p>
          <a:p>
            <a:pPr lvl="3"/>
            <a:r>
              <a:rPr lang="en-US" sz="1800" dirty="0"/>
              <a:t>One style sheet can be linked to by multiple HTML documents</a:t>
            </a:r>
          </a:p>
          <a:p>
            <a:pPr lvl="4"/>
            <a:r>
              <a:rPr lang="en-US" sz="1800" dirty="0"/>
              <a:t>Thereby cutting down on the amount of time it takes to download content for the page</a:t>
            </a:r>
          </a:p>
          <a:p>
            <a:pPr lvl="3"/>
            <a:r>
              <a:rPr lang="en-US" sz="1800" dirty="0"/>
              <a:t>It also allows the web browsers to download multiple documents at once</a:t>
            </a:r>
          </a:p>
          <a:p>
            <a:pPr lvl="4"/>
            <a:r>
              <a:rPr lang="en-US" sz="1800" dirty="0"/>
              <a:t>Thereby speeding up the process of constructing the page </a:t>
            </a:r>
          </a:p>
          <a:p>
            <a:pPr lvl="2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7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Body Elements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body element contains all of the visible elements that are rendered by the web browser</a:t>
            </a:r>
          </a:p>
          <a:p>
            <a:r>
              <a:rPr lang="en-US" sz="2400" dirty="0"/>
              <a:t>Common body elements:</a:t>
            </a:r>
          </a:p>
          <a:p>
            <a:pPr lvl="1"/>
            <a:r>
              <a:rPr lang="en-US" sz="2400" dirty="0"/>
              <a:t>Heading elements (h1 – h6)</a:t>
            </a:r>
          </a:p>
          <a:p>
            <a:pPr lvl="1"/>
            <a:r>
              <a:rPr lang="en-US" sz="2400" dirty="0"/>
              <a:t>p element – for paragraphs</a:t>
            </a:r>
          </a:p>
          <a:p>
            <a:pPr lvl="1"/>
            <a:r>
              <a:rPr lang="en-US" sz="2400" dirty="0" err="1"/>
              <a:t>br</a:t>
            </a:r>
            <a:r>
              <a:rPr lang="en-US" sz="2400" dirty="0"/>
              <a:t> element – for creating a newline or space between sections</a:t>
            </a:r>
          </a:p>
          <a:p>
            <a:pPr lvl="1"/>
            <a:r>
              <a:rPr lang="en-US" sz="2400" dirty="0" err="1"/>
              <a:t>ul</a:t>
            </a:r>
            <a:r>
              <a:rPr lang="en-US" sz="2400" dirty="0"/>
              <a:t> element – creates unordered (i.e., bulleted lists)</a:t>
            </a:r>
          </a:p>
          <a:p>
            <a:pPr lvl="1"/>
            <a:r>
              <a:rPr lang="en-US" sz="2400" dirty="0" err="1"/>
              <a:t>ol</a:t>
            </a:r>
            <a:r>
              <a:rPr lang="en-US" sz="2400" dirty="0"/>
              <a:t> element – creates ordered lists (e.g., 1, 2, 3 …, </a:t>
            </a:r>
            <a:r>
              <a:rPr lang="en-US" sz="2400" dirty="0" err="1"/>
              <a:t>i</a:t>
            </a:r>
            <a:r>
              <a:rPr lang="en-US" sz="2400" dirty="0"/>
              <a:t>, ii, iii, iv …)</a:t>
            </a:r>
          </a:p>
          <a:p>
            <a:pPr lvl="1"/>
            <a:r>
              <a:rPr lang="en-US" sz="2400" dirty="0"/>
              <a:t>dl element – creates definition lists (with term and definition pairs)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72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Body Elements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Common body elements (cont'd):</a:t>
            </a:r>
          </a:p>
          <a:p>
            <a:pPr lvl="1"/>
            <a:r>
              <a:rPr lang="en-US" sz="2400" dirty="0"/>
              <a:t>Paragraph fragment elements:</a:t>
            </a:r>
          </a:p>
          <a:p>
            <a:pPr lvl="2"/>
            <a:r>
              <a:rPr lang="en-US" sz="2000" dirty="0"/>
              <a:t>span element – a section of text (usually in a paragraph)</a:t>
            </a:r>
          </a:p>
          <a:p>
            <a:pPr lvl="2"/>
            <a:r>
              <a:rPr lang="en-US" sz="2000" dirty="0" err="1"/>
              <a:t>i</a:t>
            </a:r>
            <a:r>
              <a:rPr lang="en-US" sz="2000" dirty="0"/>
              <a:t> element – for italic text (usually in a paragraph)</a:t>
            </a:r>
          </a:p>
          <a:p>
            <a:pPr lvl="2"/>
            <a:r>
              <a:rPr lang="en-US" sz="2000" dirty="0"/>
              <a:t>b element – for bold text (usually in a paragraph)</a:t>
            </a:r>
          </a:p>
          <a:p>
            <a:pPr lvl="2"/>
            <a:r>
              <a:rPr lang="en-US" sz="2000" dirty="0"/>
              <a:t>a element – anchor, hyperlink linking to other places within the existing document</a:t>
            </a:r>
          </a:p>
          <a:p>
            <a:pPr lvl="3"/>
            <a:r>
              <a:rPr lang="en-US" sz="1800" dirty="0"/>
              <a:t>or to another document entirely</a:t>
            </a:r>
          </a:p>
          <a:p>
            <a:pPr lvl="2"/>
            <a:r>
              <a:rPr lang="en-US" sz="2000" dirty="0" err="1"/>
              <a:t>em</a:t>
            </a:r>
            <a:r>
              <a:rPr lang="en-US" sz="2000" dirty="0"/>
              <a:t> element – for creating emphasis</a:t>
            </a:r>
          </a:p>
          <a:p>
            <a:pPr lvl="2"/>
            <a:r>
              <a:rPr lang="en-US" sz="2000" dirty="0"/>
              <a:t>small element – creates text that is smaller</a:t>
            </a:r>
          </a:p>
          <a:p>
            <a:pPr lvl="2"/>
            <a:r>
              <a:rPr lang="en-US" sz="2000" dirty="0" err="1"/>
              <a:t>abbr</a:t>
            </a:r>
            <a:r>
              <a:rPr lang="en-US" sz="2000" dirty="0"/>
              <a:t> element – for abbreviations; creates a 'tooltip' for the abbreviation</a:t>
            </a:r>
          </a:p>
          <a:p>
            <a:pPr lvl="2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8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48200"/>
          </a:xfrm>
        </p:spPr>
        <p:txBody>
          <a:bodyPr>
            <a:normAutofit/>
          </a:bodyPr>
          <a:lstStyle/>
          <a:p>
            <a:r>
              <a:rPr lang="en-US" sz="2400" dirty="0"/>
              <a:t>Lists come in three different flavors:</a:t>
            </a:r>
          </a:p>
          <a:p>
            <a:pPr lvl="1"/>
            <a:r>
              <a:rPr lang="en-US" sz="2400" dirty="0"/>
              <a:t>Ordered list</a:t>
            </a:r>
          </a:p>
          <a:p>
            <a:pPr lvl="2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000" dirty="0"/>
              <a:t> = ordered list,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2000" dirty="0"/>
              <a:t> = list item</a:t>
            </a:r>
          </a:p>
          <a:p>
            <a:pPr lvl="1"/>
            <a:r>
              <a:rPr lang="en-US" sz="2400" dirty="0"/>
              <a:t>Unordered list</a:t>
            </a:r>
          </a:p>
          <a:p>
            <a:pPr lvl="2"/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/>
              <a:t> </a:t>
            </a:r>
            <a:r>
              <a:rPr lang="en-US" sz="2000" dirty="0"/>
              <a:t>– unordered list</a:t>
            </a:r>
          </a:p>
          <a:p>
            <a:pPr lvl="1"/>
            <a:r>
              <a:rPr lang="en-US" sz="2400" dirty="0"/>
              <a:t>Definition list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dl</a:t>
            </a:r>
            <a:r>
              <a:rPr lang="en-US" sz="2000" dirty="0"/>
              <a:t> = definition list,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/>
              <a:t> = definition term,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dirty="0"/>
              <a:t> = definition description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19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&amp; Paths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70" y="1825625"/>
            <a:ext cx="10512862" cy="4651375"/>
          </a:xfrm>
        </p:spPr>
        <p:txBody>
          <a:bodyPr/>
          <a:lstStyle/>
          <a:p>
            <a:r>
              <a:rPr lang="en-US" dirty="0"/>
              <a:t>Within the context of Web:</a:t>
            </a:r>
          </a:p>
          <a:p>
            <a:pPr lvl="1"/>
            <a:r>
              <a:rPr lang="en-US" dirty="0"/>
              <a:t>A path is a syntax that references a resource using a hierarchical syntax</a:t>
            </a:r>
          </a:p>
          <a:p>
            <a:pPr lvl="1"/>
            <a:r>
              <a:rPr lang="en-US" dirty="0"/>
              <a:t>A path can refer to a file</a:t>
            </a:r>
          </a:p>
          <a:p>
            <a:pPr lvl="2"/>
            <a:r>
              <a:rPr lang="en-US" dirty="0"/>
              <a:t>E.g., image, CSS file, JavaScript script, PDF document</a:t>
            </a:r>
          </a:p>
          <a:p>
            <a:pPr lvl="1"/>
            <a:r>
              <a:rPr lang="en-US" dirty="0"/>
              <a:t>A resource that is generated programmatically</a:t>
            </a:r>
          </a:p>
          <a:p>
            <a:pPr lvl="2"/>
            <a:r>
              <a:rPr lang="en-US" dirty="0"/>
              <a:t>E.g., a video, a page, an image, a PDF document</a:t>
            </a:r>
          </a:p>
          <a:p>
            <a:r>
              <a:rPr lang="en-US" dirty="0"/>
              <a:t>Path syntax uses:</a:t>
            </a:r>
          </a:p>
          <a:p>
            <a:pPr lvl="1"/>
            <a:r>
              <a:rPr lang="en-US" dirty="0"/>
              <a:t>Front slash ‘/’ for delimiters between sub sections of resources</a:t>
            </a:r>
          </a:p>
          <a:p>
            <a:pPr lvl="1"/>
            <a:r>
              <a:rPr lang="en-US" dirty="0"/>
              <a:t>‘.’ for current position within a hierarchy</a:t>
            </a:r>
          </a:p>
          <a:p>
            <a:pPr lvl="1"/>
            <a:r>
              <a:rPr lang="en-US" dirty="0"/>
              <a:t>‘..’ for referring to a super section</a:t>
            </a:r>
          </a:p>
          <a:p>
            <a:pPr lvl="1"/>
            <a:r>
              <a:rPr lang="en-US" dirty="0"/>
              <a:t>‘#’ for referring to a named anchor within an HTML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2569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&amp; Paths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can be:</a:t>
            </a:r>
          </a:p>
          <a:p>
            <a:pPr lvl="1"/>
            <a:r>
              <a:rPr lang="en-US" dirty="0"/>
              <a:t>Relative to the resource referring, so use ‘.’ or ‘..’ at the beginning</a:t>
            </a:r>
          </a:p>
          <a:p>
            <a:pPr lvl="1"/>
            <a:r>
              <a:rPr lang="en-US" dirty="0"/>
              <a:t>Absolute: referring to the full resource with it’s full name</a:t>
            </a:r>
          </a:p>
          <a:p>
            <a:r>
              <a:rPr lang="en-US" dirty="0"/>
              <a:t>Parts of a Uniform Resource Locator (URL):</a:t>
            </a:r>
          </a:p>
          <a:p>
            <a:pPr lvl="1"/>
            <a:r>
              <a:rPr lang="en-US" dirty="0"/>
              <a:t>Protocol, colon, two front-slashes, domain name, port, path, query, fragment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doepud.co.uk/images/blogs/complex_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4" y="3989571"/>
            <a:ext cx="63150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2514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&amp; Paths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703"/>
          </a:xfrm>
        </p:spPr>
        <p:txBody>
          <a:bodyPr/>
          <a:lstStyle/>
          <a:p>
            <a:r>
              <a:rPr lang="en-US" dirty="0"/>
              <a:t>Rules of thumb:</a:t>
            </a:r>
          </a:p>
          <a:p>
            <a:pPr lvl="1"/>
            <a:r>
              <a:rPr lang="en-US" dirty="0"/>
              <a:t>Use relative paths for referring to resources on your own site</a:t>
            </a:r>
          </a:p>
          <a:p>
            <a:pPr lvl="1"/>
            <a:r>
              <a:rPr lang="en-US" dirty="0"/>
              <a:t>Use absolute paths for referring to resources outside of your site</a:t>
            </a:r>
          </a:p>
          <a:p>
            <a:pPr lvl="1"/>
            <a:r>
              <a:rPr lang="en-US" dirty="0"/>
              <a:t>Paths are case-sensitive (i.e., exact spelling is required)</a:t>
            </a:r>
          </a:p>
          <a:p>
            <a:pPr lvl="1"/>
            <a:r>
              <a:rPr lang="en-US" dirty="0"/>
              <a:t>Create separate sub-directories for things like:</a:t>
            </a:r>
          </a:p>
          <a:p>
            <a:pPr lvl="2"/>
            <a:r>
              <a:rPr lang="en-US" dirty="0"/>
              <a:t>Images, CSS files, JavaScript scripts, PDF documents</a:t>
            </a:r>
          </a:p>
          <a:p>
            <a:pPr lvl="1"/>
            <a:r>
              <a:rPr lang="en-US" dirty="0"/>
              <a:t>Remember that ‘/’ is different from ‘./’</a:t>
            </a:r>
          </a:p>
          <a:p>
            <a:pPr lvl="1"/>
            <a:r>
              <a:rPr lang="en-US" dirty="0"/>
              <a:t>That ‘.’ says current section within the hierarchy</a:t>
            </a:r>
          </a:p>
          <a:p>
            <a:pPr lvl="1"/>
            <a:r>
              <a:rPr lang="en-US" dirty="0"/>
              <a:t>That ‘..’ says go up a section within the current hierarchy</a:t>
            </a:r>
          </a:p>
          <a:p>
            <a:pPr lvl="1"/>
            <a:r>
              <a:rPr lang="en-US" dirty="0"/>
              <a:t>Avoid creating resources that have spaces in the name (use dashes or underscores)</a:t>
            </a:r>
          </a:p>
          <a:p>
            <a:pPr lvl="1"/>
            <a:r>
              <a:rPr lang="en-US" dirty="0"/>
              <a:t>Remember to put quotes (either double or single) around your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29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element:</a:t>
            </a:r>
          </a:p>
          <a:p>
            <a:pPr lvl="1"/>
            <a:r>
              <a:rPr lang="en-US" dirty="0"/>
              <a:t>Is for tabular data (rows and columns)</a:t>
            </a:r>
          </a:p>
          <a:p>
            <a:pPr lvl="1"/>
            <a:r>
              <a:rPr lang="en-US" dirty="0"/>
              <a:t>Historically got misused for creating layouts in the early days of web</a:t>
            </a:r>
          </a:p>
          <a:p>
            <a:pPr lvl="2"/>
            <a:r>
              <a:rPr lang="en-US" dirty="0"/>
              <a:t>due to the limited set of layout choices of HTML and CSS</a:t>
            </a:r>
          </a:p>
          <a:p>
            <a:r>
              <a:rPr lang="en-US" dirty="0"/>
              <a:t>Tables have:</a:t>
            </a:r>
          </a:p>
          <a:p>
            <a:pPr lvl="1"/>
            <a:r>
              <a:rPr lang="en-US" dirty="0"/>
              <a:t>a caption (via the 'caption' element), optional</a:t>
            </a:r>
          </a:p>
          <a:p>
            <a:pPr lvl="1"/>
            <a:r>
              <a:rPr lang="en-US" dirty="0"/>
              <a:t>table rows (</a:t>
            </a:r>
            <a:r>
              <a:rPr lang="en-US" dirty="0" err="1"/>
              <a:t>tr</a:t>
            </a:r>
            <a:r>
              <a:rPr lang="en-US" dirty="0"/>
              <a:t> element) which contain either</a:t>
            </a:r>
          </a:p>
          <a:p>
            <a:pPr lvl="2"/>
            <a:r>
              <a:rPr lang="en-US" dirty="0"/>
              <a:t>td – table data</a:t>
            </a:r>
          </a:p>
          <a:p>
            <a:pPr lvl="2"/>
            <a:r>
              <a:rPr lang="en-US" dirty="0" err="1"/>
              <a:t>th</a:t>
            </a:r>
            <a:r>
              <a:rPr lang="en-US" dirty="0"/>
              <a:t> – table header</a:t>
            </a:r>
          </a:p>
          <a:p>
            <a:pPr lvl="1"/>
            <a:r>
              <a:rPr lang="en-US" dirty="0"/>
              <a:t>partitioning with table head (</a:t>
            </a:r>
            <a:r>
              <a:rPr lang="en-US" dirty="0" err="1"/>
              <a:t>thead</a:t>
            </a:r>
            <a:r>
              <a:rPr lang="en-US" dirty="0"/>
              <a:t>), table footer (</a:t>
            </a:r>
            <a:r>
              <a:rPr lang="en-US" dirty="0" err="1"/>
              <a:t>tfoot</a:t>
            </a:r>
            <a:r>
              <a:rPr lang="en-US" dirty="0"/>
              <a:t>), and table body (</a:t>
            </a:r>
            <a:r>
              <a:rPr lang="en-US" dirty="0" err="1"/>
              <a:t>tbody</a:t>
            </a:r>
            <a:r>
              <a:rPr lang="en-US" dirty="0"/>
              <a:t>) – these </a:t>
            </a:r>
            <a:r>
              <a:rPr lang="en-US"/>
              <a:t>are optional as 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61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 &amp; Info </a:t>
            </a:r>
            <a:r>
              <a:rPr lang="en-CA"/>
              <a:t>(1/4)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Scheduled lab times are mandatory (attendance is strictly enforced)</a:t>
            </a:r>
          </a:p>
          <a:p>
            <a:pPr lvl="1"/>
            <a:r>
              <a:rPr lang="en-CA" sz="2400" dirty="0"/>
              <a:t>And recorded!</a:t>
            </a:r>
          </a:p>
          <a:p>
            <a:r>
              <a:rPr lang="en-CA" sz="2400" dirty="0"/>
              <a:t>Lectures will not be recorded (i.e., synchronous deliver)</a:t>
            </a:r>
          </a:p>
          <a:p>
            <a:pPr lvl="1"/>
            <a:r>
              <a:rPr lang="en-CA" sz="2400" dirty="0"/>
              <a:t>Encouraging you to “be here” as well as be here</a:t>
            </a:r>
          </a:p>
          <a:p>
            <a:pPr lvl="1"/>
            <a:r>
              <a:rPr lang="en-CA" sz="2400" dirty="0"/>
              <a:t>Take notes, ask questions, take notes, ask questions (important!)</a:t>
            </a:r>
          </a:p>
          <a:p>
            <a:r>
              <a:rPr lang="en-CA" sz="2400" dirty="0"/>
              <a:t>All assignments will have hard due date/times</a:t>
            </a:r>
          </a:p>
          <a:p>
            <a:pPr lvl="1"/>
            <a:r>
              <a:rPr lang="en-CA" sz="2400" dirty="0"/>
              <a:t>Late submission = zero grade for that submission</a:t>
            </a:r>
          </a:p>
          <a:p>
            <a:r>
              <a:rPr lang="en-CA" sz="2400" dirty="0"/>
              <a:t>All material is found on the learning hub</a:t>
            </a:r>
          </a:p>
          <a:p>
            <a:pPr lvl="1"/>
            <a:r>
              <a:rPr lang="en-CA" sz="2400" dirty="0"/>
              <a:t>Under the lecture, assignments, &amp; examples sections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CE23-FBF7-DC48-86EE-D59CCB036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tfoot</a:t>
            </a:r>
            <a:r>
              <a:rPr lang="en-US" dirty="0"/>
              <a:t>, and </a:t>
            </a:r>
            <a:r>
              <a:rPr lang="en-US" dirty="0" err="1"/>
              <a:t>tbody</a:t>
            </a:r>
            <a:r>
              <a:rPr lang="en-US" dirty="0"/>
              <a:t> are useful with CSS</a:t>
            </a:r>
          </a:p>
          <a:p>
            <a:pPr lvl="1"/>
            <a:r>
              <a:rPr lang="en-US" dirty="0"/>
              <a:t>in order to make the body scrollable but not the header or footer</a:t>
            </a:r>
          </a:p>
          <a:p>
            <a:r>
              <a:rPr lang="en-US" dirty="0"/>
              <a:t>Making cells span columns</a:t>
            </a:r>
          </a:p>
          <a:p>
            <a:pPr lvl="1"/>
            <a:r>
              <a:rPr lang="en-US" dirty="0"/>
              <a:t>Column spans,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Row spans,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dirty="0"/>
              <a:t>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547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display images, use the </a:t>
            </a:r>
            <a:r>
              <a:rPr lang="en-US" dirty="0" err="1"/>
              <a:t>img</a:t>
            </a:r>
            <a:r>
              <a:rPr lang="en-US" dirty="0"/>
              <a:t> element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attribute – link to the image to use</a:t>
            </a:r>
          </a:p>
          <a:p>
            <a:pPr lvl="1"/>
            <a:r>
              <a:rPr lang="en-US" dirty="0"/>
              <a:t>alt attribute – give quick description in case image cannot/won't be rendered</a:t>
            </a:r>
          </a:p>
          <a:p>
            <a:r>
              <a:rPr lang="en-US" dirty="0"/>
              <a:t>Image elements can go inside of many different elements</a:t>
            </a:r>
          </a:p>
          <a:p>
            <a:pPr lvl="1"/>
            <a:r>
              <a:rPr lang="en-US" dirty="0"/>
              <a:t>paragraphs, list items, table cells, etc.</a:t>
            </a:r>
          </a:p>
          <a:p>
            <a:r>
              <a:rPr lang="en-US" dirty="0"/>
              <a:t>Image file formats supported by all browsers:</a:t>
            </a:r>
          </a:p>
          <a:p>
            <a:pPr lvl="1"/>
            <a:r>
              <a:rPr lang="en-US" dirty="0"/>
              <a:t>GIF, PNG, JPEG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9459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Forms and Inputs</a:t>
            </a:r>
            <a:r>
              <a:rPr lang="en-US" dirty="0"/>
              <a:t> (1/2)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 element is one of the most important ways for communication to a web server</a:t>
            </a:r>
          </a:p>
          <a:p>
            <a:r>
              <a:rPr lang="en-US" dirty="0"/>
              <a:t>Used for many different reasons:</a:t>
            </a:r>
          </a:p>
          <a:p>
            <a:pPr lvl="1"/>
            <a:r>
              <a:rPr lang="en-US" dirty="0"/>
              <a:t>Log users into a web app</a:t>
            </a:r>
          </a:p>
          <a:p>
            <a:pPr lvl="1"/>
            <a:r>
              <a:rPr lang="en-US" dirty="0"/>
              <a:t>Submit a transaction</a:t>
            </a:r>
          </a:p>
          <a:p>
            <a:pPr lvl="1"/>
            <a:r>
              <a:rPr lang="en-US" dirty="0"/>
              <a:t>Upload a photo</a:t>
            </a:r>
          </a:p>
          <a:p>
            <a:pPr lvl="1"/>
            <a:r>
              <a:rPr lang="en-US" dirty="0"/>
              <a:t>Edit a user profile</a:t>
            </a:r>
          </a:p>
          <a:p>
            <a:pPr lvl="1"/>
            <a:r>
              <a:rPr lang="en-US" dirty="0"/>
              <a:t>Play an online game</a:t>
            </a:r>
          </a:p>
          <a:p>
            <a:r>
              <a:rPr lang="en-US" dirty="0"/>
              <a:t>Forms can have an 'action' attribute</a:t>
            </a:r>
          </a:p>
          <a:p>
            <a:pPr lvl="1"/>
            <a:r>
              <a:rPr lang="en-US" dirty="0"/>
              <a:t>Which contains the URL to the resource on the server that will respond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BDCF-9C78-4F5F-B06C-AD53E6DFEC4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3479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Inputs (2/2)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child elements of forms</a:t>
            </a:r>
          </a:p>
          <a:p>
            <a:pPr lvl="1"/>
            <a:r>
              <a:rPr lang="en-US" dirty="0"/>
              <a:t>Input – for submitting data into the form</a:t>
            </a:r>
          </a:p>
          <a:p>
            <a:pPr lvl="1"/>
            <a:r>
              <a:rPr lang="en-US" dirty="0"/>
              <a:t>Text area – for large amounts of textual data</a:t>
            </a:r>
          </a:p>
          <a:p>
            <a:pPr lvl="1"/>
            <a:r>
              <a:rPr lang="en-US" dirty="0"/>
              <a:t>Select – for drop down lists or scrollable lists</a:t>
            </a:r>
          </a:p>
          <a:p>
            <a:pPr lvl="1"/>
            <a:r>
              <a:rPr lang="en-US" dirty="0"/>
              <a:t>Field set – for grouping inputs, text areas, and selects together</a:t>
            </a:r>
          </a:p>
          <a:p>
            <a:pPr lvl="2"/>
            <a:r>
              <a:rPr lang="en-US" dirty="0"/>
              <a:t>Can have multiple groupings for large forms (e.g., core contact info, avatar, history, etc.)</a:t>
            </a:r>
          </a:p>
          <a:p>
            <a:pPr lvl="2"/>
            <a:r>
              <a:rPr lang="en-US" dirty="0"/>
              <a:t>Field set can have a legend (i.e., a label)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BDCF-9C78-4F5F-B06C-AD53E6DFEC4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576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 Element (1/2)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Versatile element that renders differently based on its type attribute:</a:t>
            </a:r>
          </a:p>
          <a:p>
            <a:pPr lvl="1"/>
            <a:r>
              <a:rPr lang="en-US" dirty="0"/>
              <a:t>button, checkbox, color, date,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-local, email, file, hidden</a:t>
            </a:r>
          </a:p>
          <a:p>
            <a:pPr lvl="1"/>
            <a:r>
              <a:rPr lang="en-US" dirty="0"/>
              <a:t>image, month, number, password, radio, range, </a:t>
            </a:r>
          </a:p>
          <a:p>
            <a:pPr lvl="1"/>
            <a:r>
              <a:rPr lang="en-US" dirty="0"/>
              <a:t>reset search submit </a:t>
            </a:r>
            <a:r>
              <a:rPr lang="en-US" dirty="0" err="1"/>
              <a:t>tel</a:t>
            </a:r>
            <a:r>
              <a:rPr lang="en-US" dirty="0"/>
              <a:t> text time </a:t>
            </a:r>
            <a:r>
              <a:rPr lang="en-US" dirty="0" err="1"/>
              <a:t>url</a:t>
            </a:r>
            <a:r>
              <a:rPr lang="en-US" dirty="0"/>
              <a:t> week</a:t>
            </a:r>
          </a:p>
          <a:p>
            <a:r>
              <a:rPr lang="en-US" dirty="0"/>
              <a:t>Other input element attributes:</a:t>
            </a:r>
          </a:p>
          <a:p>
            <a:pPr lvl="1"/>
            <a:r>
              <a:rPr lang="en-US" dirty="0"/>
              <a:t>autofocus – the one field in the form that is automatically selected for input</a:t>
            </a:r>
          </a:p>
          <a:p>
            <a:pPr lvl="1"/>
            <a:r>
              <a:rPr lang="en-US" dirty="0"/>
              <a:t>checked – for radio and checkbox; represents selection</a:t>
            </a:r>
          </a:p>
          <a:p>
            <a:pPr lvl="1"/>
            <a:r>
              <a:rPr lang="en-US" dirty="0"/>
              <a:t>disabled – cannot be interacted with</a:t>
            </a:r>
          </a:p>
          <a:p>
            <a:pPr lvl="1"/>
            <a:r>
              <a:rPr lang="en-US" dirty="0"/>
              <a:t>min/max – the minimum and maximum values respectively for numbers/dates</a:t>
            </a:r>
          </a:p>
          <a:p>
            <a:pPr lvl="1"/>
            <a:r>
              <a:rPr lang="en-US" dirty="0"/>
              <a:t>list – refers to a data list for the input (i.e., predefined options)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BDCF-9C78-4F5F-B06C-AD53E6DFEC4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2714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 Element (2/2)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input element attributes (cont'd):</a:t>
            </a:r>
          </a:p>
          <a:p>
            <a:pPr lvl="1"/>
            <a:r>
              <a:rPr lang="en-US" dirty="0"/>
              <a:t>multiple – allows multiple files to be selected for type email and file</a:t>
            </a:r>
          </a:p>
          <a:p>
            <a:pPr lvl="1"/>
            <a:r>
              <a:rPr lang="en-US" dirty="0"/>
              <a:t>name – the name of the input (useful for JavaScript)</a:t>
            </a:r>
          </a:p>
          <a:p>
            <a:pPr lvl="1"/>
            <a:r>
              <a:rPr lang="en-US" dirty="0"/>
              <a:t>pattern – a regular expression defining the type of character data allowed</a:t>
            </a:r>
          </a:p>
          <a:p>
            <a:pPr lvl="1"/>
            <a:r>
              <a:rPr lang="en-US" dirty="0"/>
              <a:t>placeholder – visual hint for what the input expects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– does not accept input but can be interacted with</a:t>
            </a:r>
          </a:p>
          <a:p>
            <a:pPr lvl="1"/>
            <a:r>
              <a:rPr lang="en-US" dirty="0"/>
              <a:t>required – user is required to supply data for this input</a:t>
            </a:r>
          </a:p>
          <a:p>
            <a:pPr lvl="1"/>
            <a:r>
              <a:rPr lang="en-US" dirty="0"/>
              <a:t>step – the step value for number intervals (e.g., 2)</a:t>
            </a:r>
          </a:p>
          <a:p>
            <a:pPr lvl="1"/>
            <a:r>
              <a:rPr lang="en-US" dirty="0"/>
              <a:t>value – the value for the input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BDCF-9C78-4F5F-B06C-AD53E6DFEC4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6249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Elements – What To Use?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Nested browser content, legacy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embed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New to HTML (only in HTML5) but has been supported by browsers for quite some time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en-US" dirty="0"/>
              <a:t> element – for audio clips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en-US" dirty="0"/>
              <a:t> element – for video clips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en-US" dirty="0"/>
              <a:t> element – nested browser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4247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Elements – What To Use?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For everything</a:t>
            </a:r>
          </a:p>
          <a:p>
            <a:pPr lvl="2"/>
            <a:r>
              <a:rPr lang="en-US" dirty="0"/>
              <a:t>YouTube videos, audio files, PDF documents, videos, SVG, everything</a:t>
            </a:r>
          </a:p>
          <a:p>
            <a:pPr lvl="1"/>
            <a:r>
              <a:rPr lang="en-US" dirty="0"/>
              <a:t>Works with web frameworks</a:t>
            </a:r>
          </a:p>
          <a:p>
            <a:pPr lvl="2"/>
            <a:r>
              <a:rPr lang="en-US" dirty="0"/>
              <a:t>E.g., Twitter’s bootstrap</a:t>
            </a:r>
          </a:p>
          <a:p>
            <a:pPr lvl="1"/>
            <a:r>
              <a:rPr lang="en-US" dirty="0"/>
              <a:t>Allows elements inside (e.g., scripts)</a:t>
            </a:r>
          </a:p>
          <a:p>
            <a:pPr lvl="1"/>
            <a:r>
              <a:rPr lang="en-US" dirty="0"/>
              <a:t>Supported by all current browsers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1530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drawing … stuff</a:t>
            </a:r>
          </a:p>
          <a:p>
            <a:pPr lvl="1"/>
            <a:r>
              <a:rPr lang="en-US" dirty="0"/>
              <a:t>Creates a drawing context</a:t>
            </a:r>
          </a:p>
          <a:p>
            <a:pPr lvl="1"/>
            <a:r>
              <a:rPr lang="en-US" dirty="0"/>
              <a:t>Can be 2D</a:t>
            </a:r>
          </a:p>
          <a:p>
            <a:pPr lvl="1"/>
            <a:r>
              <a:rPr lang="en-US" dirty="0"/>
              <a:t>Can be 3D</a:t>
            </a:r>
          </a:p>
          <a:p>
            <a:pPr lvl="2"/>
            <a:r>
              <a:rPr lang="en-US" dirty="0"/>
              <a:t>Uses </a:t>
            </a:r>
            <a:r>
              <a:rPr lang="en-US" dirty="0" err="1"/>
              <a:t>WebGL</a:t>
            </a:r>
            <a:r>
              <a:rPr lang="en-US" dirty="0"/>
              <a:t> (GL = graphics library … from OpenGL)</a:t>
            </a:r>
          </a:p>
          <a:p>
            <a:pPr lvl="2"/>
            <a:r>
              <a:rPr lang="en-US" dirty="0"/>
              <a:t>Allows JavaScript to talk directly to the graphics processing hardware (i.e., graphics card)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2243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48200"/>
          </a:xfrm>
        </p:spPr>
        <p:txBody>
          <a:bodyPr>
            <a:normAutofit/>
          </a:bodyPr>
          <a:lstStyle/>
          <a:p>
            <a:r>
              <a:rPr lang="en-US" dirty="0"/>
              <a:t>The div element allows the grouping of child elements within it</a:t>
            </a:r>
          </a:p>
          <a:p>
            <a:pPr lvl="1"/>
            <a:r>
              <a:rPr lang="en-US" dirty="0"/>
              <a:t>This grouping is logical and has nothing to do with the structural semantics – although it can</a:t>
            </a:r>
          </a:p>
          <a:p>
            <a:r>
              <a:rPr lang="en-US" dirty="0"/>
              <a:t>The span element groups text content within a paragraph</a:t>
            </a:r>
          </a:p>
          <a:p>
            <a:pPr lvl="1"/>
            <a:r>
              <a:rPr lang="en-US" dirty="0"/>
              <a:t>Which can later have specific style added to it</a:t>
            </a:r>
          </a:p>
          <a:p>
            <a:r>
              <a:rPr lang="en-US" dirty="0"/>
              <a:t>However, we cannot appreciate what the div and span elements do without visiting CSS ... Which is for next week!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081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 &amp; Info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Contact information:</a:t>
            </a:r>
          </a:p>
          <a:p>
            <a:pPr lvl="1"/>
            <a:r>
              <a:rPr lang="en-CA" sz="2400" dirty="0"/>
              <a:t>Both your lab instructor as well as your lecturer:</a:t>
            </a:r>
          </a:p>
          <a:p>
            <a:pPr lvl="2"/>
            <a:r>
              <a:rPr lang="en-CA" sz="2000" dirty="0"/>
              <a:t>Arron Ferguson</a:t>
            </a:r>
          </a:p>
          <a:p>
            <a:pPr lvl="2"/>
            <a:r>
              <a:rPr lang="en-CA" sz="2000" dirty="0">
                <a:hlinkClick r:id="rId2"/>
              </a:rPr>
              <a:t>arron_ferguson@bcit.ca</a:t>
            </a:r>
            <a:endParaRPr lang="en-CA" sz="2000" dirty="0"/>
          </a:p>
          <a:p>
            <a:r>
              <a:rPr lang="en-CA" sz="2400" dirty="0"/>
              <a:t>Your lab instructor is your first point of contact for questions/office hours, help – in this case, both me</a:t>
            </a:r>
          </a:p>
          <a:p>
            <a:r>
              <a:rPr lang="en-CA" sz="2400" dirty="0"/>
              <a:t>Submissions of assignments/exams will be through the learning 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CE23-FBF7-DC48-86EE-D59CCB036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4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Elements </a:t>
            </a:r>
            <a:r>
              <a:rPr lang="en-US" dirty="0"/>
              <a:t>(</a:t>
            </a:r>
            <a:r>
              <a:rPr lang="en-US"/>
              <a:t>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section – defines a section of the page</a:t>
            </a:r>
          </a:p>
          <a:p>
            <a:pPr>
              <a:spcBef>
                <a:spcPts val="600"/>
              </a:spcBef>
            </a:pPr>
            <a:r>
              <a:rPr lang="en-US" dirty="0"/>
              <a:t>header – the header of the page</a:t>
            </a:r>
          </a:p>
          <a:p>
            <a:pPr>
              <a:spcBef>
                <a:spcPts val="600"/>
              </a:spcBef>
            </a:pPr>
            <a:r>
              <a:rPr lang="en-US" dirty="0"/>
              <a:t>footer – footer of the page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nav</a:t>
            </a:r>
            <a:r>
              <a:rPr lang="en-US" dirty="0"/>
              <a:t> – navigation portion of page</a:t>
            </a:r>
          </a:p>
          <a:p>
            <a:pPr>
              <a:spcBef>
                <a:spcPts val="600"/>
              </a:spcBef>
            </a:pPr>
            <a:r>
              <a:rPr lang="en-US" dirty="0"/>
              <a:t>article – primary content of page</a:t>
            </a:r>
          </a:p>
          <a:p>
            <a:pPr>
              <a:spcBef>
                <a:spcPts val="600"/>
              </a:spcBef>
            </a:pPr>
            <a:r>
              <a:rPr lang="en-US" dirty="0"/>
              <a:t>aside – extra content (e.g., sidebar)</a:t>
            </a:r>
          </a:p>
          <a:p>
            <a:pPr>
              <a:spcBef>
                <a:spcPts val="600"/>
              </a:spcBef>
            </a:pPr>
            <a:r>
              <a:rPr lang="en-US" dirty="0"/>
              <a:t>figure – annotated images for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7912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mark – section of text that is 'marked'</a:t>
            </a:r>
          </a:p>
          <a:p>
            <a:pPr>
              <a:spcBef>
                <a:spcPts val="600"/>
              </a:spcBef>
            </a:pPr>
            <a:r>
              <a:rPr lang="en-US" dirty="0"/>
              <a:t>time – content that is time/date related</a:t>
            </a:r>
          </a:p>
          <a:p>
            <a:pPr>
              <a:spcBef>
                <a:spcPts val="600"/>
              </a:spcBef>
            </a:pPr>
            <a:r>
              <a:rPr lang="en-US" dirty="0"/>
              <a:t>meter – content is a fraction (e.g., disk usage)</a:t>
            </a:r>
          </a:p>
          <a:p>
            <a:pPr>
              <a:spcBef>
                <a:spcPts val="600"/>
              </a:spcBef>
            </a:pPr>
            <a:r>
              <a:rPr lang="en-US" dirty="0"/>
              <a:t>progress – indicate progress of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045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rebooted:</a:t>
            </a:r>
          </a:p>
          <a:p>
            <a:pPr lvl="1"/>
            <a:r>
              <a:rPr lang="en-US" dirty="0"/>
              <a:t>New form elements (e.g., date, color, email)</a:t>
            </a:r>
          </a:p>
          <a:p>
            <a:pPr lvl="1"/>
            <a:r>
              <a:rPr lang="en-US" dirty="0"/>
              <a:t>Persistent local storage (for multiple tabs)</a:t>
            </a:r>
          </a:p>
          <a:p>
            <a:pPr lvl="1"/>
            <a:r>
              <a:rPr lang="en-US" dirty="0"/>
              <a:t>Session storage (</a:t>
            </a:r>
            <a:r>
              <a:rPr lang="en-US"/>
              <a:t>for sessions)</a:t>
            </a:r>
            <a:endParaRPr lang="en-US" dirty="0"/>
          </a:p>
          <a:p>
            <a:pPr lvl="1"/>
            <a:r>
              <a:rPr lang="en-US" dirty="0" err="1"/>
              <a:t>Websocket</a:t>
            </a:r>
            <a:r>
              <a:rPr lang="en-US" dirty="0"/>
              <a:t> (sending/receiving streaming data)</a:t>
            </a:r>
          </a:p>
          <a:p>
            <a:pPr lvl="1"/>
            <a:r>
              <a:rPr lang="en-US" dirty="0"/>
              <a:t>Canvas – drawing stuff fast (2D/3D)</a:t>
            </a:r>
          </a:p>
          <a:p>
            <a:pPr lvl="1"/>
            <a:r>
              <a:rPr lang="en-US" dirty="0"/>
              <a:t>Audio/video – so plugins aren't needed</a:t>
            </a:r>
          </a:p>
          <a:p>
            <a:pPr lvl="1"/>
            <a:r>
              <a:rPr lang="en-US" dirty="0"/>
              <a:t>Geolocation – share physical location</a:t>
            </a:r>
          </a:p>
          <a:p>
            <a:pPr lvl="1"/>
            <a:r>
              <a:rPr lang="en-US" dirty="0"/>
              <a:t>Drag-n-drop – create intuitive interfaces</a:t>
            </a:r>
          </a:p>
          <a:p>
            <a:pPr lvl="1"/>
            <a:r>
              <a:rPr lang="en-US" dirty="0"/>
              <a:t>Custom data – add custom attributes to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00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Structure &amp;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 documents</a:t>
            </a:r>
          </a:p>
          <a:p>
            <a:pPr lvl="1"/>
            <a:r>
              <a:rPr lang="en-US" sz="2400" dirty="0"/>
              <a:t>Are simply text files</a:t>
            </a:r>
          </a:p>
          <a:p>
            <a:pPr lvl="2"/>
            <a:r>
              <a:rPr lang="en-US" sz="2000" dirty="0"/>
              <a:t>Which can be created with a text editor (e.g., Brackets, Visual Studio Code, Atom.io)</a:t>
            </a:r>
          </a:p>
          <a:p>
            <a:pPr lvl="1"/>
            <a:r>
              <a:rPr lang="en-US" sz="2400" dirty="0"/>
              <a:t>Contain exactly one root element: html</a:t>
            </a:r>
          </a:p>
          <a:p>
            <a:pPr lvl="1"/>
            <a:r>
              <a:rPr lang="en-US" sz="2400" dirty="0"/>
              <a:t>The html element contains exactly two child elements:</a:t>
            </a:r>
          </a:p>
          <a:p>
            <a:pPr lvl="2"/>
            <a:r>
              <a:rPr lang="en-US" sz="2000" dirty="0"/>
              <a:t>head, body</a:t>
            </a:r>
          </a:p>
          <a:p>
            <a:pPr lvl="1"/>
            <a:r>
              <a:rPr lang="en-US" sz="2400" dirty="0"/>
              <a:t>Whitespace in HTML is collapsed</a:t>
            </a:r>
          </a:p>
          <a:p>
            <a:pPr lvl="1"/>
            <a:r>
              <a:rPr lang="en-US" sz="2400" dirty="0"/>
              <a:t>E.g., 2 spaces, 20 tabs, 4 new lines = 1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1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 for Editor/Browser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editors have come and gone or are outdated. Some that have gone:</a:t>
            </a:r>
          </a:p>
          <a:p>
            <a:pPr lvl="1"/>
            <a:r>
              <a:rPr lang="en-US" dirty="0"/>
              <a:t>Notepad++, Dreamweaver, Atom, </a:t>
            </a:r>
            <a:r>
              <a:rPr lang="en-US" dirty="0" err="1"/>
              <a:t>TextWrangler</a:t>
            </a:r>
            <a:r>
              <a:rPr lang="en-US" dirty="0"/>
              <a:t> (Mac OS), Sublime – countless others!</a:t>
            </a:r>
          </a:p>
          <a:p>
            <a:r>
              <a:rPr lang="en-US" dirty="0"/>
              <a:t>We’ll use: Either Brackets or Microsoft Visual Studio Code</a:t>
            </a:r>
          </a:p>
          <a:p>
            <a:r>
              <a:rPr lang="en-US" dirty="0"/>
              <a:t>Google Chrome </a:t>
            </a:r>
            <a:r>
              <a:rPr lang="en-US"/>
              <a:t>(best), </a:t>
            </a:r>
            <a:r>
              <a:rPr lang="en-US" dirty="0"/>
              <a:t>then Safari, Firefox, then Edge</a:t>
            </a:r>
          </a:p>
          <a:p>
            <a:pPr lvl="1"/>
            <a:r>
              <a:rPr lang="en-US" dirty="0"/>
              <a:t>Don't use Microsoft Internet Explorer</a:t>
            </a:r>
          </a:p>
          <a:p>
            <a:pPr lvl="2"/>
            <a:r>
              <a:rPr lang="en-US" dirty="0"/>
              <a:t>They will slow you down</a:t>
            </a:r>
          </a:p>
          <a:p>
            <a:r>
              <a:rPr lang="en-US" dirty="0"/>
              <a:t>Utilize developer tools in the browser for debugging all your code</a:t>
            </a:r>
          </a:p>
          <a:p>
            <a:pPr lvl="1"/>
            <a:r>
              <a:rPr lang="en-US" dirty="0"/>
              <a:t>HTML, CSS, 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14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 for HTML 5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 is your root element</a:t>
            </a:r>
          </a:p>
          <a:p>
            <a:r>
              <a:rPr lang="en-US" sz="2400" dirty="0"/>
              <a:t>The html element has both one head and one body element (and in that order)</a:t>
            </a:r>
          </a:p>
          <a:p>
            <a:r>
              <a:rPr lang="en-US" sz="2400" dirty="0"/>
              <a:t>The head element has title as its first child element</a:t>
            </a:r>
          </a:p>
          <a:p>
            <a:r>
              <a:rPr lang="en-US" sz="2400" dirty="0"/>
              <a:t>The head element has a meta element with the charset attribute</a:t>
            </a:r>
          </a:p>
          <a:p>
            <a:r>
              <a:rPr lang="en-US" sz="2400" dirty="0"/>
              <a:t>The body contains all of the renderable elements (e.g., p, </a:t>
            </a:r>
            <a:r>
              <a:rPr lang="en-US" sz="2400" dirty="0" err="1"/>
              <a:t>ul</a:t>
            </a:r>
            <a:r>
              <a:rPr lang="en-US" sz="2400" dirty="0"/>
              <a:t>, etc.)</a:t>
            </a:r>
          </a:p>
          <a:p>
            <a:r>
              <a:rPr lang="en-US" sz="2400" dirty="0"/>
              <a:t>All elements follow the LIFO rule:</a:t>
            </a:r>
          </a:p>
          <a:p>
            <a:pPr lvl="1"/>
            <a:r>
              <a:rPr lang="en-US" sz="2400" dirty="0"/>
              <a:t>Last one in, first one out for the begin tag/end tag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13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 for Editing HTML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 your code</a:t>
            </a:r>
          </a:p>
          <a:p>
            <a:pPr lvl="1"/>
            <a:r>
              <a:rPr lang="en-US" dirty="0"/>
              <a:t>spaces are preferred – don't use tabs</a:t>
            </a:r>
          </a:p>
          <a:p>
            <a:pPr lvl="2"/>
            <a:r>
              <a:rPr lang="en-US" dirty="0"/>
              <a:t>Your tab size may be different than others</a:t>
            </a:r>
          </a:p>
          <a:p>
            <a:pPr lvl="1"/>
            <a:r>
              <a:rPr lang="en-US" dirty="0"/>
              <a:t>two spaces per tab is a common format for HTML, CSS, and JavaScript</a:t>
            </a:r>
          </a:p>
          <a:p>
            <a:pPr lvl="2"/>
            <a:r>
              <a:rPr lang="en-US" dirty="0"/>
              <a:t>JavaScript also uses four spaces per tab</a:t>
            </a:r>
          </a:p>
          <a:p>
            <a:r>
              <a:rPr lang="en-US" dirty="0"/>
              <a:t>Save your work often</a:t>
            </a:r>
          </a:p>
          <a:p>
            <a:r>
              <a:rPr lang="en-US" dirty="0"/>
              <a:t>Validate your work often (use: </a:t>
            </a:r>
            <a:r>
              <a:rPr lang="en-US" u="sng" dirty="0"/>
              <a:t> https://en.rakko.tools/tools/58/   the validator tools in your text editor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Microsoft Visual Studio Code go to the gear/settings -&gt; Trust workspace folder(s)</a:t>
            </a:r>
          </a:p>
          <a:p>
            <a:pPr lvl="2"/>
            <a:r>
              <a:rPr lang="en-US" dirty="0"/>
              <a:t>File-&gt;preferences-&gt;Extensions-&gt;</a:t>
            </a:r>
            <a:r>
              <a:rPr lang="en-US" dirty="0" err="1"/>
              <a:t>HTMLHint</a:t>
            </a:r>
            <a:r>
              <a:rPr lang="en-US" dirty="0"/>
              <a:t> by Mike Kaufman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2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HTML Tutorial</a:t>
            </a:r>
            <a:endParaRPr lang="en-US" sz="2400" dirty="0">
              <a:hlinkClick r:id="" action="ppaction://noactio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hlinkClick r:id="" action="ppaction://noaction"/>
              </a:rPr>
              <a:t>https</a:t>
            </a:r>
            <a:r>
              <a:rPr lang="en-US" sz="2400" dirty="0">
                <a:hlinkClick r:id="rId2"/>
              </a:rPr>
              <a:t>://developer.mozilla.org/en-US/docs/Web/Guide/HTML/Introduction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HTML Element Reference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hlinkClick r:id="rId3"/>
              </a:rPr>
              <a:t>https://developer.mozilla.org/en-US/docs/Web/HTML/Element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05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 &amp; Info (3/4)</a:t>
            </a:r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are encouraged to collaborate by:</a:t>
            </a:r>
          </a:p>
          <a:p>
            <a:pPr lvl="1"/>
            <a:r>
              <a:rPr lang="en-US" sz="2800" dirty="0"/>
              <a:t>Helping each other understand material and assignments</a:t>
            </a:r>
          </a:p>
          <a:p>
            <a:pPr lvl="1"/>
            <a:r>
              <a:rPr lang="en-US" sz="2800" dirty="0"/>
              <a:t>Discussing requirements and approaches</a:t>
            </a:r>
          </a:p>
          <a:p>
            <a:r>
              <a:rPr lang="en-US" sz="3200" b="1" dirty="0"/>
              <a:t>Plagiarism</a:t>
            </a:r>
            <a:r>
              <a:rPr lang="en-US" sz="3200" dirty="0"/>
              <a:t> is not allowed:</a:t>
            </a:r>
          </a:p>
          <a:p>
            <a:pPr lvl="1"/>
            <a:r>
              <a:rPr lang="en-US" sz="2800" dirty="0"/>
              <a:t>Exchanging or sharing code snippets/solutions</a:t>
            </a:r>
          </a:p>
          <a:p>
            <a:pPr lvl="1"/>
            <a:r>
              <a:rPr lang="en-US" sz="2800" dirty="0"/>
              <a:t>Submitting someone else’s work as your own</a:t>
            </a:r>
          </a:p>
          <a:p>
            <a:r>
              <a:rPr lang="en-US" sz="3200" dirty="0"/>
              <a:t>Academic Integrity policy</a:t>
            </a:r>
            <a:br>
              <a:rPr lang="en-US" sz="3200" dirty="0"/>
            </a:br>
            <a:r>
              <a:rPr lang="en-US" sz="32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www.bcit.ca/files/pdf/policies/5104.pdf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2929-E09A-0240-A099-9876877A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076D1-EDB3-EF40-B956-1AFE209B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CE23-FBF7-DC48-86EE-D59CCB036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 &amp; Info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70" y="1825625"/>
            <a:ext cx="10512862" cy="4575175"/>
          </a:xfrm>
        </p:spPr>
        <p:txBody>
          <a:bodyPr>
            <a:normAutofit/>
          </a:bodyPr>
          <a:lstStyle/>
          <a:p>
            <a:r>
              <a:rPr lang="en-US" sz="2400" dirty="0"/>
              <a:t>What you will learn: fundamentals of creating web apps</a:t>
            </a:r>
          </a:p>
          <a:p>
            <a:pPr lvl="1"/>
            <a:r>
              <a:rPr lang="en-US" sz="2400" dirty="0"/>
              <a:t>See course outline for details</a:t>
            </a:r>
          </a:p>
          <a:p>
            <a:r>
              <a:rPr lang="en-US" sz="2400" dirty="0"/>
              <a:t>Expectations (from me):</a:t>
            </a:r>
          </a:p>
          <a:p>
            <a:pPr lvl="1"/>
            <a:r>
              <a:rPr lang="en-US" sz="2400" dirty="0"/>
              <a:t>You are here to learn (and like to learn)</a:t>
            </a:r>
          </a:p>
          <a:p>
            <a:pPr lvl="1"/>
            <a:r>
              <a:rPr lang="en-US" sz="2400" dirty="0"/>
              <a:t>You will show up on time each class</a:t>
            </a:r>
          </a:p>
          <a:p>
            <a:pPr lvl="1"/>
            <a:r>
              <a:rPr lang="en-US" sz="2400" dirty="0"/>
              <a:t>You will take notes and participate during lecture time</a:t>
            </a:r>
          </a:p>
          <a:p>
            <a:pPr lvl="2"/>
            <a:r>
              <a:rPr lang="en-US" sz="2000" dirty="0"/>
              <a:t>Remove distractions (e.g., FB, messaging, games, etc.)</a:t>
            </a:r>
          </a:p>
          <a:p>
            <a:pPr lvl="1"/>
            <a:r>
              <a:rPr lang="en-US" sz="2400" dirty="0"/>
              <a:t>You will work on your assignments on your own</a:t>
            </a:r>
          </a:p>
          <a:p>
            <a:pPr lvl="1"/>
            <a:r>
              <a:rPr lang="en-US" sz="2400" dirty="0"/>
              <a:t>You will ask questions</a:t>
            </a:r>
          </a:p>
          <a:p>
            <a:pPr lvl="2"/>
            <a:r>
              <a:rPr lang="en-US" sz="2000" dirty="0"/>
              <a:t>Chances are others will have the same questions</a:t>
            </a:r>
          </a:p>
          <a:p>
            <a:pPr lvl="1"/>
            <a:r>
              <a:rPr lang="en-US" sz="2400" dirty="0"/>
              <a:t>You want to make this fun – I do!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2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3DAF-AB63-9542-BFDE-0931DD8D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4945-4CF8-A24D-9933-D6637FFA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Your grading scheme: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Assignments				40%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Midterm					20%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Final exam					40%</a:t>
            </a:r>
          </a:p>
          <a:p>
            <a:r>
              <a:rPr lang="en-CA" sz="3600" dirty="0">
                <a:solidFill>
                  <a:srgbClr val="92D050"/>
                </a:solidFill>
              </a:rPr>
              <a:t>To pass the course, average of midterm and final exams must be 50% or higher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07694-3460-2948-A132-C8F8B3FF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26A2C-BAD8-6641-B736-8F0F6DC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CE23-FBF7-DC48-86EE-D59CCB036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2000"/>
          </a:xfrm>
        </p:spPr>
        <p:txBody>
          <a:bodyPr>
            <a:noAutofit/>
          </a:bodyPr>
          <a:lstStyle/>
          <a:p>
            <a:r>
              <a:rPr lang="en-US" sz="2400" dirty="0"/>
              <a:t>Web details:</a:t>
            </a:r>
          </a:p>
          <a:p>
            <a:pPr lvl="1"/>
            <a:r>
              <a:rPr lang="en-US" sz="2400" dirty="0"/>
              <a:t>Specific protocol used is: HTTP (or HTTPS if the connection is encrypted)</a:t>
            </a:r>
          </a:p>
          <a:p>
            <a:pPr lvl="1"/>
            <a:r>
              <a:rPr lang="en-US" sz="2400" dirty="0"/>
              <a:t>Web server receives requests, sends content (HTML, CSS, JavaScript)</a:t>
            </a:r>
          </a:p>
          <a:p>
            <a:pPr lvl="2"/>
            <a:r>
              <a:rPr lang="en-US" sz="2000" dirty="0"/>
              <a:t>Web server is a computer that runs web server S/W (e.g., Apache)</a:t>
            </a:r>
          </a:p>
          <a:p>
            <a:pPr lvl="2"/>
            <a:r>
              <a:rPr lang="en-US" sz="2000" dirty="0"/>
              <a:t>Can be dedicated or shared (or a network of computers … see cloud later in slides)</a:t>
            </a:r>
          </a:p>
          <a:p>
            <a:pPr lvl="2"/>
            <a:r>
              <a:rPr lang="en-US" sz="2000" dirty="0"/>
              <a:t>Usually has plugin modules for running programming languages</a:t>
            </a:r>
          </a:p>
          <a:p>
            <a:pPr lvl="3"/>
            <a:r>
              <a:rPr lang="en-US" sz="1800" dirty="0"/>
              <a:t>For dynamic content generation (DCG)</a:t>
            </a:r>
          </a:p>
          <a:p>
            <a:pPr lvl="1"/>
            <a:r>
              <a:rPr lang="en-US" sz="2400" dirty="0"/>
              <a:t>Web browser makes requests, accepts content</a:t>
            </a:r>
          </a:p>
          <a:p>
            <a:pPr lvl="2"/>
            <a:r>
              <a:rPr lang="en-US" sz="2000" dirty="0"/>
              <a:t>Browser is an application that renders content (e.g., text, images, video, audio)</a:t>
            </a:r>
          </a:p>
          <a:p>
            <a:pPr lvl="2"/>
            <a:r>
              <a:rPr lang="en-US" sz="2000" dirty="0"/>
              <a:t>Browsers much handle all kinds of content and types of content</a:t>
            </a:r>
          </a:p>
          <a:p>
            <a:pPr lvl="3"/>
            <a:r>
              <a:rPr lang="en-US" sz="1800" dirty="0"/>
              <a:t>E.g., JPEG, PNG, GIF – just for image types alone!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6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Three Tiered Web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1*3E4w7rCe3eaz6gLlZoe6nQ.png (1200×44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59" y="2178989"/>
            <a:ext cx="11430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07A-58F9-4CA8-8571-76B3003B774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7B9C1D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6113</TotalTime>
  <Words>4044</Words>
  <Application>Microsoft Office PowerPoint</Application>
  <PresentationFormat>Widescreen</PresentationFormat>
  <Paragraphs>516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Corbel</vt:lpstr>
      <vt:lpstr>Courier New</vt:lpstr>
      <vt:lpstr>Rockwell</vt:lpstr>
      <vt:lpstr>Wingdings</vt:lpstr>
      <vt:lpstr>Banded</vt:lpstr>
      <vt:lpstr>COMP 1537</vt:lpstr>
      <vt:lpstr>COMP 1537</vt:lpstr>
      <vt:lpstr>Rules &amp; Info (1/4)</vt:lpstr>
      <vt:lpstr>Rules &amp; Info (2/4)</vt:lpstr>
      <vt:lpstr>Rules &amp; Info (3/4)</vt:lpstr>
      <vt:lpstr>Rules &amp; Info (4/4)</vt:lpstr>
      <vt:lpstr>Evaluation criteria</vt:lpstr>
      <vt:lpstr>What is the Web</vt:lpstr>
      <vt:lpstr>Three Tiered Web Architecture</vt:lpstr>
      <vt:lpstr>The Changing Web (1/2)</vt:lpstr>
      <vt:lpstr>The Changing Web (2/2)</vt:lpstr>
      <vt:lpstr>HTML – the Common Web Dialect</vt:lpstr>
      <vt:lpstr>Accompanying Web Languages</vt:lpstr>
      <vt:lpstr>HTML Syntax  (1/5)</vt:lpstr>
      <vt:lpstr>HTML Syntax  (2/5)</vt:lpstr>
      <vt:lpstr>HTML Syntax  (3/5)</vt:lpstr>
      <vt:lpstr>HTML Syntax  (4/5)</vt:lpstr>
      <vt:lpstr>HTML Syntax  (5/5)</vt:lpstr>
      <vt:lpstr>HTML Structure &amp; Content</vt:lpstr>
      <vt:lpstr>HTML Elements</vt:lpstr>
      <vt:lpstr>HTML Head Elements (1/2)</vt:lpstr>
      <vt:lpstr>HTML Head Elements (2/2)</vt:lpstr>
      <vt:lpstr>HTML Body Elements (1/2)</vt:lpstr>
      <vt:lpstr>HTML Body Elements (2/2)</vt:lpstr>
      <vt:lpstr>Lists</vt:lpstr>
      <vt:lpstr>HTML 5 &amp; Paths (1/3)</vt:lpstr>
      <vt:lpstr>HTML 5 &amp; Paths (2/3)</vt:lpstr>
      <vt:lpstr>HTML 5 &amp; Paths (3/3)</vt:lpstr>
      <vt:lpstr>HTML Tables (1/2)</vt:lpstr>
      <vt:lpstr>HTML Tables (2/2)</vt:lpstr>
      <vt:lpstr>Images</vt:lpstr>
      <vt:lpstr>Forms and Inputs (1/2)</vt:lpstr>
      <vt:lpstr>Forms and Inputs (2/2)</vt:lpstr>
      <vt:lpstr>The input Element (1/2)</vt:lpstr>
      <vt:lpstr>The input Element (2/2)</vt:lpstr>
      <vt:lpstr>Plugin Elements – What To Use? (1/2)</vt:lpstr>
      <vt:lpstr>Plugin Elements – What To Use? (2/2)</vt:lpstr>
      <vt:lpstr>The canvas Element</vt:lpstr>
      <vt:lpstr>The div and span Elements</vt:lpstr>
      <vt:lpstr>Semantic Elements (1/2)</vt:lpstr>
      <vt:lpstr>Semantic Elements (2/2)</vt:lpstr>
      <vt:lpstr>HTML 5</vt:lpstr>
      <vt:lpstr>HTML Structure &amp; Content</vt:lpstr>
      <vt:lpstr>Checklist for Editor/Browser</vt:lpstr>
      <vt:lpstr>Checklist for HTML 5 Web Page</vt:lpstr>
      <vt:lpstr>Checklist for Editing HTML Documents</vt:lpstr>
      <vt:lpstr>Resources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1537</dc:title>
  <dc:creator>Arron Ferguson</dc:creator>
  <cp:lastModifiedBy>Arron Ferguson</cp:lastModifiedBy>
  <cp:revision>28</cp:revision>
  <dcterms:created xsi:type="dcterms:W3CDTF">2021-09-10T17:13:55Z</dcterms:created>
  <dcterms:modified xsi:type="dcterms:W3CDTF">2023-09-14T23:13:26Z</dcterms:modified>
</cp:coreProperties>
</file>