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9E050A-6978-4927-BF31-590F986505D0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585C-9435-4CCE-8E00-32FB7B8946E0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AB1EF8-4F1A-4DC9-99A2-15ADB262E7A4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0934-E3F7-4F6C-A8A2-6BFF5C5B4A5D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17B100-8F7A-4DC1-AF9B-2924A537BF77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3E55-7C20-4F44-BC69-22C1ABCE5C4C}" type="datetime1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22B9-E315-4656-B2C7-003BE445D97F}" type="datetime1">
              <a:rPr lang="en-CA" smtClean="0"/>
              <a:t>2022-03-10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3F84-922B-40F2-8EA4-D6509A65E406}" type="datetime1">
              <a:rPr lang="en-CA" smtClean="0"/>
              <a:t>2022-03-10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AEE-C5A8-4815-911E-C4377C98BC2D}" type="datetime1">
              <a:rPr lang="en-CA" smtClean="0"/>
              <a:t>2022-03-10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7399-83F9-4DE7-B0A0-B5A18F78F639}" type="datetime1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318-E453-491E-9E55-63634D033D92}" type="datetime1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46A1D6-794F-405B-A2F2-B4B31423BEBA}" type="datetime1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express-redis-cache" TargetMode="External"/><Relationship Id="rId2" Type="http://schemas.openxmlformats.org/officeDocument/2006/relationships/hyperlink" Target="https://github.com/dmajkic/redis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wlh/session-management-in-nodejs-using-redis-as-session-store-64186112aa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istence_(computer_scienc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IndexedDB_API/Using_Indexed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npmjs.com/package/express-s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</a:t>
            </a:r>
            <a:r>
              <a:rPr lang="en-US" sz="9600" dirty="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/>
          </a:bodyPr>
          <a:lstStyle/>
          <a:p>
            <a:r>
              <a:rPr lang="en-CA" sz="4000" dirty="0" smtClean="0"/>
              <a:t>Session </a:t>
            </a:r>
            <a:r>
              <a:rPr lang="en-CA" sz="4000" dirty="0" smtClean="0"/>
              <a:t>Handling </a:t>
            </a:r>
            <a:r>
              <a:rPr lang="en-CA" sz="4000" smtClean="0"/>
              <a:t>&amp; Persistence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Express.js &amp; </a:t>
            </a:r>
            <a:r>
              <a:rPr lang="en-CA" dirty="0" err="1" smtClean="0"/>
              <a:t>Redis</a:t>
            </a:r>
            <a:r>
              <a:rPr lang="en-CA" dirty="0" smtClean="0"/>
              <a:t>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Redis</a:t>
            </a:r>
            <a:r>
              <a:rPr lang="en-CA" dirty="0" smtClean="0"/>
              <a:t> is an in-memory key-value data store</a:t>
            </a:r>
          </a:p>
          <a:p>
            <a:pPr lvl="1"/>
            <a:r>
              <a:rPr lang="en-CA" dirty="0" err="1" smtClean="0"/>
              <a:t>Redis</a:t>
            </a:r>
            <a:r>
              <a:rPr lang="en-CA" dirty="0" smtClean="0"/>
              <a:t> can also be distributed across various servers/cloud services</a:t>
            </a:r>
          </a:p>
          <a:p>
            <a:r>
              <a:rPr lang="en-CA" dirty="0" smtClean="0"/>
              <a:t>It is a separate server, </a:t>
            </a:r>
            <a:r>
              <a:rPr lang="en-CA" dirty="0" smtClean="0">
                <a:hlinkClick r:id="rId2"/>
              </a:rPr>
              <a:t>so you have to download </a:t>
            </a:r>
            <a:r>
              <a:rPr lang="en-CA" dirty="0" smtClean="0"/>
              <a:t>yet another server</a:t>
            </a:r>
          </a:p>
          <a:p>
            <a:pPr lvl="1"/>
            <a:r>
              <a:rPr lang="en-CA" dirty="0" smtClean="0"/>
              <a:t>And run it (minor configuration required too)</a:t>
            </a:r>
          </a:p>
          <a:p>
            <a:r>
              <a:rPr lang="en-CA" dirty="0"/>
              <a:t>One NPM you can use is </a:t>
            </a:r>
            <a:r>
              <a:rPr lang="en-CA" dirty="0" smtClean="0">
                <a:hlinkClick r:id="rId3"/>
              </a:rPr>
              <a:t>express-</a:t>
            </a:r>
            <a:r>
              <a:rPr lang="en-CA" dirty="0" err="1" smtClean="0">
                <a:hlinkClick r:id="rId3"/>
              </a:rPr>
              <a:t>redis</a:t>
            </a:r>
            <a:r>
              <a:rPr lang="en-CA" dirty="0" smtClean="0">
                <a:hlinkClick r:id="rId3"/>
              </a:rPr>
              <a:t>-cache</a:t>
            </a:r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92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Express.js &amp; </a:t>
            </a:r>
            <a:r>
              <a:rPr lang="en-CA" dirty="0" err="1"/>
              <a:t>Redis</a:t>
            </a:r>
            <a:r>
              <a:rPr lang="en-CA" dirty="0"/>
              <a:t> </a:t>
            </a:r>
            <a:r>
              <a:rPr lang="en-CA" dirty="0" smtClean="0"/>
              <a:t>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use </a:t>
            </a:r>
            <a:r>
              <a:rPr lang="en-CA" dirty="0" err="1" smtClean="0"/>
              <a:t>Redis</a:t>
            </a:r>
            <a:r>
              <a:rPr lang="en-CA" dirty="0" smtClean="0"/>
              <a:t> for:</a:t>
            </a:r>
          </a:p>
          <a:p>
            <a:pPr lvl="1"/>
            <a:r>
              <a:rPr lang="en-CA" dirty="0" smtClean="0"/>
              <a:t>Caching (e.g., geospatial data)</a:t>
            </a:r>
          </a:p>
          <a:p>
            <a:pPr lvl="1"/>
            <a:r>
              <a:rPr lang="en-CA" dirty="0"/>
              <a:t>For real-time </a:t>
            </a:r>
            <a:r>
              <a:rPr lang="en-CA" dirty="0" smtClean="0"/>
              <a:t>analytics (e.g., brute-force login detection)</a:t>
            </a:r>
          </a:p>
          <a:p>
            <a:pPr lvl="1"/>
            <a:r>
              <a:rPr lang="en-CA" dirty="0" smtClean="0"/>
              <a:t>Session management (what we want it for … now)</a:t>
            </a:r>
          </a:p>
          <a:p>
            <a:pPr lvl="1"/>
            <a:r>
              <a:rPr lang="en-CA" dirty="0" smtClean="0"/>
              <a:t>Storing various data structures (e.g., queues, trees, etc.)</a:t>
            </a:r>
          </a:p>
          <a:p>
            <a:r>
              <a:rPr lang="en-CA" dirty="0" smtClean="0"/>
              <a:t>A decent tutorial:</a:t>
            </a:r>
          </a:p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medium.com/swlh/session-management-in-nodejs-using-redis-as-session-store-64186112aa9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06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Persistence (1/3)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it? </a:t>
            </a:r>
            <a:r>
              <a:rPr lang="en-CA" dirty="0" smtClean="0">
                <a:hlinkClick r:id="rId2"/>
              </a:rPr>
              <a:t>According to Wikipedia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“In </a:t>
            </a:r>
            <a:r>
              <a:rPr lang="en-CA" dirty="0"/>
              <a:t>computer science, persistence refers to the characteristic of state of a system that outlives (persists more than) the process that created it. This is achieved in practice by storing the state as data in computer data storage</a:t>
            </a:r>
            <a:r>
              <a:rPr lang="en-CA" dirty="0" smtClean="0"/>
              <a:t>.”</a:t>
            </a:r>
            <a:endParaRPr lang="en-CA" dirty="0"/>
          </a:p>
          <a:p>
            <a:r>
              <a:rPr lang="en-CA" dirty="0" smtClean="0"/>
              <a:t>Put simply:</a:t>
            </a:r>
          </a:p>
          <a:p>
            <a:pPr lvl="1"/>
            <a:r>
              <a:rPr lang="en-CA" dirty="0" smtClean="0"/>
              <a:t>Save data so that we can access it at a later time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</a:t>
            </a:r>
            <a:r>
              <a:rPr lang="en-CA" dirty="0" smtClean="0"/>
              <a:t>(2/3)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web development, we have a lot of options</a:t>
            </a:r>
          </a:p>
          <a:p>
            <a:r>
              <a:rPr lang="en-CA" dirty="0" smtClean="0"/>
              <a:t>For server-side we have:</a:t>
            </a:r>
          </a:p>
          <a:p>
            <a:pPr lvl="1"/>
            <a:r>
              <a:rPr lang="en-CA" dirty="0" smtClean="0"/>
              <a:t>Cloud computing service (e.g., Google Firebase)</a:t>
            </a:r>
          </a:p>
          <a:p>
            <a:pPr lvl="1"/>
            <a:r>
              <a:rPr lang="en-CA" dirty="0" smtClean="0"/>
              <a:t>Relational Database Management Systems (RDBMS)</a:t>
            </a:r>
          </a:p>
          <a:p>
            <a:pPr lvl="1"/>
            <a:r>
              <a:rPr lang="en-CA" dirty="0" smtClean="0"/>
              <a:t>A “</a:t>
            </a:r>
            <a:r>
              <a:rPr lang="en-CA" dirty="0" err="1" smtClean="0"/>
              <a:t>noSQL</a:t>
            </a:r>
            <a:r>
              <a:rPr lang="en-CA" dirty="0" smtClean="0"/>
              <a:t>” storage system such as MongoDB that uses JSON for storing textual data</a:t>
            </a:r>
          </a:p>
          <a:p>
            <a:pPr lvl="1"/>
            <a:r>
              <a:rPr lang="en-CA" dirty="0" smtClean="0"/>
              <a:t>Session management system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4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</a:t>
            </a:r>
            <a:r>
              <a:rPr lang="en-CA" dirty="0" smtClean="0"/>
              <a:t>(3/3)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dirty="0" smtClean="0"/>
              <a:t>client-side </a:t>
            </a:r>
            <a:r>
              <a:rPr lang="en-CA" dirty="0"/>
              <a:t>we have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Cookies</a:t>
            </a:r>
          </a:p>
          <a:p>
            <a:pPr lvl="1"/>
            <a:r>
              <a:rPr lang="en-CA" dirty="0" smtClean="0"/>
              <a:t>Local storage</a:t>
            </a:r>
          </a:p>
          <a:p>
            <a:pPr lvl="1"/>
            <a:r>
              <a:rPr lang="en-CA" dirty="0" smtClean="0"/>
              <a:t>Session storage</a:t>
            </a:r>
          </a:p>
          <a:p>
            <a:pPr lvl="1"/>
            <a:r>
              <a:rPr lang="en-CA" dirty="0" err="1" smtClean="0">
                <a:hlinkClick r:id="rId2"/>
              </a:rPr>
              <a:t>IndexedDB</a:t>
            </a: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6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Local/Session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HTML 5 Local Storage:</a:t>
            </a:r>
          </a:p>
          <a:p>
            <a:pPr lvl="2"/>
            <a:r>
              <a:rPr lang="en-US" dirty="0"/>
              <a:t>Good: fast, lots of space (5 MB) on the client, exists as long as doesn't overfill/the user doesn't clean out cache</a:t>
            </a:r>
          </a:p>
          <a:p>
            <a:pPr lvl="2"/>
            <a:r>
              <a:rPr lang="en-US" dirty="0"/>
              <a:t>Bad: dependent on the device you are using – so users may not see same data</a:t>
            </a:r>
          </a:p>
          <a:p>
            <a:pPr lvl="1"/>
            <a:r>
              <a:rPr lang="en-US" dirty="0"/>
              <a:t>HTML 5 Session Storage:</a:t>
            </a:r>
          </a:p>
          <a:p>
            <a:pPr lvl="2"/>
            <a:r>
              <a:rPr lang="en-US" dirty="0"/>
              <a:t>Good: fast, lots of space (5 MB) on the client, exists as long as browser tab is opened (so good for transactions and private data)</a:t>
            </a:r>
          </a:p>
          <a:p>
            <a:pPr lvl="2"/>
            <a:r>
              <a:rPr lang="en-US" dirty="0"/>
              <a:t>Bad: if user closes tab, data is </a:t>
            </a:r>
            <a:r>
              <a:rPr lang="en-US" dirty="0" smtClean="0"/>
              <a:t>gone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are they? A way of:</a:t>
            </a:r>
          </a:p>
          <a:p>
            <a:pPr lvl="1"/>
            <a:r>
              <a:rPr lang="en-CA" dirty="0"/>
              <a:t>K</a:t>
            </a:r>
            <a:r>
              <a:rPr lang="en-CA" dirty="0" smtClean="0"/>
              <a:t>eeping track of users on a server</a:t>
            </a:r>
          </a:p>
          <a:p>
            <a:pPr lvl="1"/>
            <a:r>
              <a:rPr lang="en-CA" dirty="0" smtClean="0"/>
              <a:t>Restricting access via authentication</a:t>
            </a:r>
          </a:p>
          <a:p>
            <a:pPr lvl="1"/>
            <a:r>
              <a:rPr lang="en-CA" dirty="0" smtClean="0"/>
              <a:t>Keeping track of analytical data for web traffic</a:t>
            </a:r>
          </a:p>
          <a:p>
            <a:pPr lvl="1"/>
            <a:r>
              <a:rPr lang="en-CA" dirty="0" smtClean="0"/>
              <a:t>Providing timeouts after inactivity for a user</a:t>
            </a:r>
          </a:p>
          <a:p>
            <a:pPr lvl="2"/>
            <a:r>
              <a:rPr lang="en-CA" dirty="0" smtClean="0"/>
              <a:t>E.g., for security reasons</a:t>
            </a:r>
          </a:p>
          <a:p>
            <a:r>
              <a:rPr lang="en-CA" dirty="0"/>
              <a:t>A couple of mechanisms that are used:</a:t>
            </a:r>
          </a:p>
          <a:p>
            <a:pPr lvl="1"/>
            <a:r>
              <a:rPr lang="en-CA" dirty="0"/>
              <a:t>Session data stored on the server – and given to the user (i.e., browser)</a:t>
            </a:r>
          </a:p>
          <a:p>
            <a:pPr lvl="1"/>
            <a:r>
              <a:rPr lang="en-CA" dirty="0"/>
              <a:t>Cookies – a value stored on the </a:t>
            </a:r>
            <a:r>
              <a:rPr lang="en-CA" dirty="0" smtClean="0"/>
              <a:t>browser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2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Sessions </a:t>
            </a:r>
            <a:r>
              <a:rPr lang="en-CA" dirty="0" smtClean="0"/>
              <a:t>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 is a stateless protocol – so it can’t store information </a:t>
            </a:r>
          </a:p>
          <a:p>
            <a:r>
              <a:rPr lang="en-CA" dirty="0" smtClean="0"/>
              <a:t>In the very least, you’ll use session data stored on the server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CA" dirty="0" smtClean="0"/>
              <a:t>User logs in, server creates “session ID” – a unique identifier</a:t>
            </a:r>
          </a:p>
          <a:p>
            <a:pPr lvl="2"/>
            <a:r>
              <a:rPr lang="en-CA" dirty="0" smtClean="0"/>
              <a:t>And returns this to the user (i.e., browser)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CA" dirty="0" smtClean="0"/>
              <a:t>Any accesses by the user to the server – browser presents the session ID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CA" dirty="0" smtClean="0"/>
              <a:t>Either inactivity times out the user – or they log out</a:t>
            </a:r>
          </a:p>
          <a:p>
            <a:pPr lvl="2"/>
            <a:r>
              <a:rPr lang="en-CA" dirty="0" smtClean="0"/>
              <a:t>Session ID and any data with that session is destroyed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34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Sessions in Express.js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</a:t>
            </a:r>
            <a:r>
              <a:rPr lang="en-CA" dirty="0" smtClean="0">
                <a:hlinkClick r:id="rId2"/>
              </a:rPr>
              <a:t>express-session</a:t>
            </a:r>
            <a:endParaRPr lang="en-CA" dirty="0" smtClean="0"/>
          </a:p>
          <a:p>
            <a:r>
              <a:rPr lang="en-CA" dirty="0" smtClean="0"/>
              <a:t>By default session data is stored in-memory with express-session</a:t>
            </a:r>
          </a:p>
          <a:p>
            <a:pPr lvl="1"/>
            <a:r>
              <a:rPr lang="en-CA" dirty="0" smtClean="0"/>
              <a:t>This is bad                  ?</a:t>
            </a:r>
          </a:p>
          <a:p>
            <a:endParaRPr lang="en-CA" dirty="0" smtClean="0"/>
          </a:p>
          <a:p>
            <a:r>
              <a:rPr lang="en-CA" dirty="0" smtClean="0"/>
              <a:t>Eventually Node.js will become unusable as it will freeze the OS</a:t>
            </a:r>
          </a:p>
          <a:p>
            <a:pPr lvl="1"/>
            <a:r>
              <a:rPr lang="en-CA" dirty="0" smtClean="0"/>
              <a:t>It’s not architected to be a data store</a:t>
            </a:r>
          </a:p>
          <a:p>
            <a:r>
              <a:rPr lang="en-CA" dirty="0" smtClean="0"/>
              <a:t>Express-session has modules that plug into over 4 dozen data stores</a:t>
            </a:r>
          </a:p>
          <a:p>
            <a:pPr lvl="1"/>
            <a:r>
              <a:rPr lang="en-CA" dirty="0" smtClean="0"/>
              <a:t>Including Firebase, MySQL, MongoDB, and something called </a:t>
            </a:r>
            <a:r>
              <a:rPr lang="en-CA" dirty="0" err="1" smtClean="0">
                <a:hlinkClick r:id="rId3"/>
              </a:rPr>
              <a:t>Redis</a:t>
            </a:r>
            <a:endParaRPr lang="en-CA" dirty="0"/>
          </a:p>
        </p:txBody>
      </p:sp>
      <p:pic>
        <p:nvPicPr>
          <p:cNvPr id="2050" name="Picture 2" descr="4256d62b403265af11548faf8ada407f_400x400.jpeg (400×4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65" y="2835420"/>
            <a:ext cx="597087" cy="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44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Sessions in Express.js </a:t>
            </a:r>
            <a:r>
              <a:rPr lang="en-CA" dirty="0" smtClean="0"/>
              <a:t>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which one to use? There are arguments for using</a:t>
            </a:r>
          </a:p>
          <a:p>
            <a:pPr lvl="1"/>
            <a:r>
              <a:rPr lang="en-CA" dirty="0" smtClean="0"/>
              <a:t>MySQL</a:t>
            </a:r>
          </a:p>
          <a:p>
            <a:pPr lvl="2"/>
            <a:r>
              <a:rPr lang="en-CA" dirty="0" smtClean="0"/>
              <a:t>It’s already installed, I know how to use it, it’s efficient</a:t>
            </a:r>
          </a:p>
          <a:p>
            <a:pPr lvl="1"/>
            <a:r>
              <a:rPr lang="en-CA" dirty="0" smtClean="0"/>
              <a:t>MongoDB</a:t>
            </a:r>
          </a:p>
          <a:p>
            <a:pPr lvl="2"/>
            <a:r>
              <a:rPr lang="en-CA" dirty="0"/>
              <a:t>It’s already installed, I know </a:t>
            </a:r>
            <a:r>
              <a:rPr lang="en-CA" dirty="0" smtClean="0"/>
              <a:t>how to use it, it’s perfect for JS</a:t>
            </a:r>
          </a:p>
          <a:p>
            <a:pPr lvl="1"/>
            <a:r>
              <a:rPr lang="en-CA" dirty="0"/>
              <a:t>IMO: </a:t>
            </a:r>
            <a:r>
              <a:rPr lang="en-CA" dirty="0" smtClean="0"/>
              <a:t>remote </a:t>
            </a:r>
            <a:r>
              <a:rPr lang="en-CA" dirty="0"/>
              <a:t>d</a:t>
            </a:r>
            <a:r>
              <a:rPr lang="en-CA" dirty="0" smtClean="0"/>
              <a:t>ictionary server, AKA </a:t>
            </a:r>
            <a:r>
              <a:rPr lang="en-CA" dirty="0" err="1" smtClean="0">
                <a:hlinkClick r:id="rId2"/>
              </a:rPr>
              <a:t>Redis</a:t>
            </a:r>
            <a:r>
              <a:rPr lang="en-CA" dirty="0" smtClean="0"/>
              <a:t> (yeah, not an acronym)</a:t>
            </a:r>
          </a:p>
          <a:p>
            <a:r>
              <a:rPr lang="en-CA" dirty="0" smtClean="0"/>
              <a:t>There are other solutions too (e.g., </a:t>
            </a:r>
            <a:r>
              <a:rPr lang="en-CA" dirty="0" err="1" smtClean="0"/>
              <a:t>memcached</a:t>
            </a:r>
            <a:r>
              <a:rPr lang="en-CA" dirty="0"/>
              <a:t> </a:t>
            </a:r>
            <a:r>
              <a:rPr lang="en-CA" dirty="0" smtClean="0"/>
              <a:t>– which is similar to </a:t>
            </a:r>
            <a:r>
              <a:rPr lang="en-CA" dirty="0" err="1" smtClean="0"/>
              <a:t>Redis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04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365</TotalTime>
  <Words>725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COMP 1537</vt:lpstr>
      <vt:lpstr>Persistence (1/3)</vt:lpstr>
      <vt:lpstr>Persistence (2/3)</vt:lpstr>
      <vt:lpstr>Persistence (3/3)</vt:lpstr>
      <vt:lpstr>Local/Session Storage</vt:lpstr>
      <vt:lpstr>Sessions (1/2)</vt:lpstr>
      <vt:lpstr>Sessions (2/2)</vt:lpstr>
      <vt:lpstr>Sessions in Express.js (1/2)</vt:lpstr>
      <vt:lpstr>Sessions in Express.js (2/2)</vt:lpstr>
      <vt:lpstr>Express.js &amp; Redis (1/2)</vt:lpstr>
      <vt:lpstr>Express.js &amp; Redis (2/2)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65</cp:revision>
  <dcterms:created xsi:type="dcterms:W3CDTF">2018-01-05T17:32:24Z</dcterms:created>
  <dcterms:modified xsi:type="dcterms:W3CDTF">2022-03-10T21:25:19Z</dcterms:modified>
</cp:coreProperties>
</file>