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099A1A-35BE-4F64-A86E-450E41E25B2A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D9CEC-EC65-45B1-AE3A-BCD3193E0109}" type="slidenum">
              <a:rPr lang="en-US"/>
              <a:pPr/>
              <a:t>3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8DBEB-5EC3-44BC-8BCC-88836CCD27B5}" type="slidenum">
              <a:rPr lang="en-US"/>
              <a:pPr/>
              <a:t>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A4E700-4639-4873-87A8-B434BC8DFA8A}" type="slidenum">
              <a:rPr lang="en-US"/>
              <a:pPr/>
              <a:t>5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C80793-7BAD-4159-B5F8-CED35B359FE2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64B3-8073-4AB5-B134-D61C0682AB4E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D229E0C-3F2A-48BA-A4FB-4A53C0E68F8B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9209-136D-4E0C-B28B-34A982DAE511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E33ADA-0FE6-4249-8F23-2BB3BAF42859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08E-28D7-4DC6-AB94-E49A0799A15E}" type="datetime1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02E5-0728-43AD-B6E8-67ECD1714C09}" type="datetime1">
              <a:rPr lang="en-CA" smtClean="0"/>
              <a:t>2023-03-23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5E5B-75B2-4345-802C-60B45C5F6728}" type="datetime1">
              <a:rPr lang="en-CA" smtClean="0"/>
              <a:t>2023-03-23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C96F-FEC1-433C-A599-AE33CDCBD07E}" type="datetime1">
              <a:rPr lang="en-CA" smtClean="0"/>
              <a:t>2023-03-23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FF7-A7D9-42AE-8EB0-EA7B31EE056B}" type="datetime1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600-B1FF-4074-B174-9ED117CED9B6}" type="datetime1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997BBA1-6F4D-41B4-B6C6-3CDBF70FC6AE}" type="datetime1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definition_language" TargetMode="External"/><Relationship Id="rId7" Type="http://schemas.openxmlformats.org/officeDocument/2006/relationships/hyperlink" Target="https://www.quackit.com/database/tutorial/" TargetMode="External"/><Relationship Id="rId2" Type="http://schemas.openxmlformats.org/officeDocument/2006/relationships/hyperlink" Target="http://the-echoplex.net/log/php-case-sensitiv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sql/sql_select.asp" TargetMode="External"/><Relationship Id="rId5" Type="http://schemas.openxmlformats.org/officeDocument/2006/relationships/hyperlink" Target="http://www.w3schools.com/sql/sql_insert.asp" TargetMode="External"/><Relationship Id="rId4" Type="http://schemas.openxmlformats.org/officeDocument/2006/relationships/hyperlink" Target="http://www.w3schools.com/sql/sql_update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/>
          </a:bodyPr>
          <a:lstStyle/>
          <a:p>
            <a:r>
              <a:rPr lang="en-CA" sz="4000" dirty="0"/>
              <a:t>Intro to Relational Database Management Systems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909"/>
          </a:xfrm>
        </p:spPr>
        <p:txBody>
          <a:bodyPr/>
          <a:lstStyle/>
          <a:p>
            <a:r>
              <a:rPr lang="en-US" dirty="0"/>
              <a:t>Normalization: a process designed to:</a:t>
            </a:r>
          </a:p>
          <a:p>
            <a:pPr lvl="1"/>
            <a:r>
              <a:rPr lang="en-US" dirty="0"/>
              <a:t>Organize structured data, eliminate redundancy, eliminate the need to restructure the DB when new data is added</a:t>
            </a:r>
          </a:p>
          <a:p>
            <a:r>
              <a:rPr lang="en-US" dirty="0"/>
              <a:t>Five levels of normalization: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  <a:p>
            <a:r>
              <a:rPr lang="en-US" dirty="0"/>
              <a:t>We’re only interested in going to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25911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ttp://www.1keydata.com/database-normalization/first-normal-form-1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41" y="3303543"/>
            <a:ext cx="6110135" cy="33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repeating/duplicate fields</a:t>
            </a:r>
          </a:p>
          <a:p>
            <a:r>
              <a:rPr lang="en-US" dirty="0"/>
              <a:t>Each cell contains a single value</a:t>
            </a:r>
          </a:p>
          <a:p>
            <a:r>
              <a:rPr lang="en-US" dirty="0"/>
              <a:t>Each record is unique (via primary key)</a:t>
            </a:r>
          </a:p>
        </p:txBody>
      </p:sp>
      <p:pic>
        <p:nvPicPr>
          <p:cNvPr id="6" name="Picture 2" descr="http://www.1keydata.com/database-normalization/unnormalized-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68" y="3303543"/>
            <a:ext cx="3845490" cy="261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3174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non-key fields depend on all components of the primary key</a:t>
            </a:r>
          </a:p>
        </p:txBody>
      </p:sp>
      <p:pic>
        <p:nvPicPr>
          <p:cNvPr id="6146" name="Picture 2" descr="http://www.1keydata.com/database-normalization/not-second-normal-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2" y="2522124"/>
            <a:ext cx="5352238" cy="263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1keydata.com/database-normalization/second-normal-form-2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58" y="2522125"/>
            <a:ext cx="5836043" cy="263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04325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non-key fields depend upon another</a:t>
            </a:r>
          </a:p>
        </p:txBody>
      </p:sp>
      <p:pic>
        <p:nvPicPr>
          <p:cNvPr id="7170" name="Picture 2" descr="http://www.1keydata.com/database-normalization/not-third-normal-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" y="3010641"/>
            <a:ext cx="4812928" cy="241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1keydata.com/database-normalization/third-normal-form-3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37" y="2988970"/>
            <a:ext cx="6308959" cy="243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1990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two parts:</a:t>
            </a:r>
          </a:p>
          <a:p>
            <a:pPr lvl="1"/>
            <a:r>
              <a:rPr lang="en-US" dirty="0"/>
              <a:t>Syntax for queries</a:t>
            </a:r>
          </a:p>
          <a:p>
            <a:pPr lvl="1"/>
            <a:r>
              <a:rPr lang="en-US" dirty="0"/>
              <a:t>Syntax for creating the DB: Data Definition Language (DDL)</a:t>
            </a:r>
          </a:p>
          <a:p>
            <a:r>
              <a:rPr lang="en-US" dirty="0"/>
              <a:t>We need both!</a:t>
            </a:r>
          </a:p>
          <a:p>
            <a:r>
              <a:rPr lang="en-US" dirty="0"/>
              <a:t>Note: syntax use semicolons at the end of a statement</a:t>
            </a:r>
          </a:p>
          <a:p>
            <a:pPr lvl="1"/>
            <a:r>
              <a:rPr lang="en-US" dirty="0"/>
              <a:t>A statement can flow multiple lines</a:t>
            </a:r>
          </a:p>
          <a:p>
            <a:pPr lvl="2"/>
            <a:r>
              <a:rPr lang="en-US" dirty="0"/>
              <a:t>But ends when you put a semi-colon at 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4343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A9EB-EA5D-424F-778A-BC7CC86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87C3-E31F-0978-26CA-5C32C3D6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both Mac and Windows, download XAMPP</a:t>
            </a:r>
          </a:p>
          <a:p>
            <a:pPr lvl="1"/>
            <a:r>
              <a:rPr lang="en-CA" dirty="0"/>
              <a:t>Yes, it has extra servers that we don’t need (</a:t>
            </a:r>
            <a:r>
              <a:rPr lang="en-CA" dirty="0" err="1"/>
              <a:t>e.g</a:t>
            </a:r>
            <a:r>
              <a:rPr lang="en-CA" dirty="0"/>
              <a:t>, Apache Server, Tomcat, etc.)</a:t>
            </a:r>
          </a:p>
          <a:p>
            <a:pPr lvl="2"/>
            <a:r>
              <a:rPr lang="en-CA" dirty="0"/>
              <a:t>But it has a fully configured version of MySQL for us that has all the default values built into it</a:t>
            </a:r>
          </a:p>
          <a:p>
            <a:r>
              <a:rPr lang="en-CA" dirty="0"/>
              <a:t>Set environment variables so that you can access the </a:t>
            </a:r>
            <a:r>
              <a:rPr lang="en-CA" dirty="0" err="1"/>
              <a:t>mysql</a:t>
            </a:r>
            <a:r>
              <a:rPr lang="en-CA" dirty="0"/>
              <a:t> tool at the console/terminal</a:t>
            </a:r>
          </a:p>
          <a:p>
            <a:pPr lvl="1"/>
            <a:r>
              <a:rPr lang="en-CA" dirty="0"/>
              <a:t>Windows (default path): c:\apps\xampp</a:t>
            </a:r>
          </a:p>
          <a:p>
            <a:pPr lvl="2"/>
            <a:r>
              <a:rPr lang="en-CA" dirty="0"/>
              <a:t>In </a:t>
            </a:r>
            <a:r>
              <a:rPr lang="en-CA" dirty="0" err="1"/>
              <a:t>cmd</a:t>
            </a:r>
            <a:r>
              <a:rPr lang="en-CA" dirty="0"/>
              <a:t>, type: </a:t>
            </a:r>
            <a:r>
              <a:rPr lang="en-CA" dirty="0" err="1"/>
              <a:t>mysql</a:t>
            </a:r>
            <a:r>
              <a:rPr lang="en-CA" dirty="0"/>
              <a:t> –u root -p</a:t>
            </a:r>
          </a:p>
          <a:p>
            <a:pPr lvl="1"/>
            <a:r>
              <a:rPr lang="en-CA" dirty="0"/>
              <a:t>Mac OS (default path): /Applications/</a:t>
            </a:r>
            <a:r>
              <a:rPr lang="en-CA" dirty="0" err="1"/>
              <a:t>xampp</a:t>
            </a:r>
            <a:r>
              <a:rPr lang="en-CA" dirty="0"/>
              <a:t>/</a:t>
            </a:r>
            <a:r>
              <a:rPr lang="en-CA" dirty="0" err="1"/>
              <a:t>xamppfiles</a:t>
            </a:r>
            <a:r>
              <a:rPr lang="en-CA" dirty="0"/>
              <a:t>/bin</a:t>
            </a:r>
          </a:p>
          <a:p>
            <a:pPr lvl="2"/>
            <a:r>
              <a:rPr lang="en-CA" dirty="0"/>
              <a:t>In terminal, type: ./</a:t>
            </a:r>
            <a:r>
              <a:rPr lang="en-CA" dirty="0" err="1"/>
              <a:t>mysql</a:t>
            </a:r>
            <a:r>
              <a:rPr lang="en-CA"/>
              <a:t> –u root -p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D9CF-5A6C-B984-FDE9-D1D338B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12589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Commands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running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pPr lvl="1"/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root –p</a:t>
            </a:r>
          </a:p>
          <a:p>
            <a:pPr lvl="2"/>
            <a:r>
              <a:rPr lang="en-US" dirty="0"/>
              <a:t>it will request password (type 'root' – without the quotes)</a:t>
            </a:r>
          </a:p>
          <a:p>
            <a:pPr lvl="1"/>
            <a:r>
              <a:rPr lang="en-US" dirty="0"/>
              <a:t>You will now be in MySQL and be able to type commands</a:t>
            </a:r>
          </a:p>
          <a:p>
            <a:r>
              <a:rPr lang="en-US" dirty="0"/>
              <a:t>To quit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r>
              <a:rPr lang="en-US" dirty="0"/>
              <a:t> To put data and/or tables into a database:</a:t>
            </a:r>
          </a:p>
          <a:p>
            <a:pPr lvl="1"/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 localhost test &lt; data-and-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ddl.sql</a:t>
            </a:r>
            <a:endParaRPr lang="en-US" sz="18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where 'test' is the name of the database you want to put data into,</a:t>
            </a:r>
          </a:p>
          <a:p>
            <a:pPr lvl="2"/>
            <a:r>
              <a:rPr lang="en-US" dirty="0"/>
              <a:t>localhost is the name of the server, and;</a:t>
            </a:r>
          </a:p>
          <a:p>
            <a:pPr lvl="2"/>
            <a:r>
              <a:rPr lang="en-US" dirty="0"/>
              <a:t>data-and-</a:t>
            </a:r>
            <a:r>
              <a:rPr lang="en-US" dirty="0" err="1"/>
              <a:t>ddl.sql</a:t>
            </a:r>
            <a:r>
              <a:rPr lang="en-US" dirty="0"/>
              <a:t> is the text file with your SQL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83514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Commands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data and/or tables out of the database and into a text file:</a:t>
            </a:r>
          </a:p>
          <a:p>
            <a:pPr lvl="1"/>
            <a:r>
              <a:rPr lang="en-US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[user] –p [pass] [DB name] &gt; textfile.txt</a:t>
            </a:r>
          </a:p>
          <a:p>
            <a:r>
              <a:rPr lang="en-US" dirty="0"/>
              <a:t>To get just tables – no data:</a:t>
            </a:r>
          </a:p>
          <a:p>
            <a:pPr lvl="1"/>
            <a:r>
              <a:rPr lang="en-US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[user] -p[pass] --no-data [DB name] &gt; textfile.txt</a:t>
            </a:r>
          </a:p>
          <a:p>
            <a:r>
              <a:rPr lang="en-US" dirty="0"/>
              <a:t>To get just data – no tables:</a:t>
            </a:r>
          </a:p>
          <a:p>
            <a:pPr lvl="1"/>
            <a:r>
              <a:rPr lang="en-US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[user] -p[pass] --no-create-info [DB name] &gt; textfile.txt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603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Tables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Showing, creating, editing, deleting databases: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database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/>
              <a:t>Showing, describing, dropping (i.e., deleting) tables: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table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04437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Creating/Altering Tables, DDL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table:</a:t>
            </a:r>
          </a:p>
          <a:p>
            <a:pPr lvl="1"/>
            <a:r>
              <a:rPr lang="en-US" dirty="0"/>
              <a:t>create statement (see examples)</a:t>
            </a:r>
          </a:p>
          <a:p>
            <a:pPr lvl="2"/>
            <a:r>
              <a:rPr lang="en-US" dirty="0"/>
              <a:t>Creates a new table inside of a database</a:t>
            </a:r>
          </a:p>
          <a:p>
            <a:r>
              <a:rPr lang="en-US" dirty="0"/>
              <a:t>Altering a table</a:t>
            </a:r>
          </a:p>
          <a:p>
            <a:pPr lvl="1"/>
            <a:r>
              <a:rPr lang="en-US" dirty="0"/>
              <a:t>alter statement (see examples)</a:t>
            </a:r>
          </a:p>
          <a:p>
            <a:pPr lvl="2"/>
            <a:r>
              <a:rPr lang="en-US" dirty="0"/>
              <a:t>Alters an existing table (e.g., add a row, change a row's type, remove a row)</a:t>
            </a:r>
          </a:p>
          <a:p>
            <a:r>
              <a:rPr lang="en-US" dirty="0"/>
              <a:t>Be careful with ALTER</a:t>
            </a:r>
          </a:p>
          <a:p>
            <a:pPr lvl="1"/>
            <a:r>
              <a:rPr lang="en-US" dirty="0"/>
              <a:t>you will remove data – so remember to back up your work before performing an alter of a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8058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RDBMS (1/4)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model:</a:t>
            </a:r>
          </a:p>
          <a:p>
            <a:pPr lvl="1"/>
            <a:r>
              <a:rPr lang="en-US" dirty="0"/>
              <a:t>The model used in Relational Database Management</a:t>
            </a:r>
            <a:br>
              <a:rPr lang="en-US" dirty="0"/>
            </a:br>
            <a:r>
              <a:rPr lang="en-US" dirty="0"/>
              <a:t>Systems (RDBMS)</a:t>
            </a:r>
          </a:p>
          <a:p>
            <a:r>
              <a:rPr lang="en-US" dirty="0"/>
              <a:t>Table spaces (AKA DBs) have:</a:t>
            </a:r>
          </a:p>
          <a:p>
            <a:pPr lvl="1"/>
            <a:r>
              <a:rPr lang="en-US" dirty="0"/>
              <a:t>Tables which have rows and columns (like a spreadsheet)</a:t>
            </a:r>
          </a:p>
          <a:p>
            <a:pPr lvl="2"/>
            <a:r>
              <a:rPr lang="en-US" dirty="0"/>
              <a:t>Rows (AKA tuples, records) which have</a:t>
            </a:r>
          </a:p>
          <a:p>
            <a:pPr lvl="3"/>
            <a:r>
              <a:rPr lang="en-US" dirty="0"/>
              <a:t>Attributes (AKA columns)</a:t>
            </a:r>
          </a:p>
          <a:p>
            <a:pPr lvl="3"/>
            <a:r>
              <a:rPr lang="en-US" dirty="0"/>
              <a:t>Primary keys (uniquely valued attributes)</a:t>
            </a:r>
          </a:p>
          <a:p>
            <a:pPr lvl="4"/>
            <a:r>
              <a:rPr lang="en-US" dirty="0"/>
              <a:t>For uniquely identifying rows within the table</a:t>
            </a:r>
          </a:p>
          <a:p>
            <a:pPr lvl="3"/>
            <a:r>
              <a:rPr lang="en-US" dirty="0"/>
              <a:t>Foreign keys (uniquely valued attributes)</a:t>
            </a:r>
          </a:p>
          <a:p>
            <a:pPr lvl="4"/>
            <a:r>
              <a:rPr lang="en-US" dirty="0"/>
              <a:t>For uniquely identifying rows within another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</a:p>
        </p:txBody>
      </p:sp>
      <p:pic>
        <p:nvPicPr>
          <p:cNvPr id="1026" name="Picture 2" descr="https://preview.redd.it/p6ge3s3yq0971.png?auto=webp&amp;s=d2ddafa1c10335b28931e566c55d34ff0f7b9b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55" y="704185"/>
            <a:ext cx="4154727" cy="5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13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Inserts,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rows into a table in a database:</a:t>
            </a:r>
          </a:p>
          <a:p>
            <a:pPr lvl="1"/>
            <a:r>
              <a:rPr lang="en-US" dirty="0"/>
              <a:t>insert statement (see examples)</a:t>
            </a:r>
          </a:p>
          <a:p>
            <a:pPr lvl="1"/>
            <a:r>
              <a:rPr lang="en-US" dirty="0"/>
              <a:t>puts new rows into a table (i.e., a write operation)</a:t>
            </a:r>
          </a:p>
          <a:p>
            <a:r>
              <a:rPr lang="en-US" dirty="0"/>
              <a:t>To select rows from a table in a database:</a:t>
            </a:r>
          </a:p>
          <a:p>
            <a:pPr lvl="1"/>
            <a:r>
              <a:rPr lang="en-US" dirty="0"/>
              <a:t>select statement (see examples)</a:t>
            </a:r>
          </a:p>
          <a:p>
            <a:pPr lvl="1"/>
            <a:r>
              <a:rPr lang="en-US" dirty="0"/>
              <a:t>selects rows from a table </a:t>
            </a:r>
            <a:r>
              <a:rPr lang="en-US"/>
              <a:t>(i.e., a read operation)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28911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Terminal, start MySQL</a:t>
            </a:r>
          </a:p>
          <a:p>
            <a:r>
              <a:rPr lang="en-US" dirty="0"/>
              <a:t>Once in MySQL in terminal, all commands are for MySQL</a:t>
            </a:r>
          </a:p>
          <a:p>
            <a:pPr lvl="1"/>
            <a:r>
              <a:rPr lang="en-US" dirty="0"/>
              <a:t>not terminal</a:t>
            </a:r>
          </a:p>
          <a:p>
            <a:r>
              <a:rPr lang="en-US" dirty="0"/>
              <a:t>To quit MySQL, type 'quit'</a:t>
            </a:r>
          </a:p>
          <a:p>
            <a:r>
              <a:rPr lang="en-US" dirty="0"/>
              <a:t>Database tables and their data can be imported and exported</a:t>
            </a:r>
          </a:p>
          <a:p>
            <a:r>
              <a:rPr lang="en-US" dirty="0"/>
              <a:t>Rows in tables can be selected and inserted into</a:t>
            </a:r>
          </a:p>
          <a:p>
            <a:pPr lvl="1"/>
            <a:r>
              <a:rPr lang="en-US" dirty="0"/>
              <a:t>via input at the terminal</a:t>
            </a:r>
          </a:p>
          <a:p>
            <a:r>
              <a:rPr lang="en-US" dirty="0"/>
              <a:t>Next week we shall see how to do </a:t>
            </a:r>
            <a:r>
              <a:rPr lang="en-US"/>
              <a:t>this programmatically with PHP!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22526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Optional Readings (cont'd):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3"/>
              </a:rPr>
              <a:t>http://en.wikipedia.org/wiki/Data_definition_language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http://www.w3schools.com/sql/sql_update.asp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http://www.w3schools.com/sql/sql_insert.asp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http://www.w3schools.com/sql/sql_select.asp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https://www.quackit.com/database/tutorial/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0201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RDBMS (2/4)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</a:p>
        </p:txBody>
      </p:sp>
      <p:pic>
        <p:nvPicPr>
          <p:cNvPr id="53249" name="Picture 1" descr="C:\Users\NewCodesAndChaos\files\teachings\2010-2011\Fall\PTS\COMP2899\lectures\originals\images\transaction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5274" y="1424309"/>
            <a:ext cx="6448429" cy="504197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261782" y="1700819"/>
            <a:ext cx="829527" cy="1313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8" name="Freeform 7"/>
          <p:cNvSpPr/>
          <p:nvPr/>
        </p:nvSpPr>
        <p:spPr>
          <a:xfrm>
            <a:off x="2379382" y="2526149"/>
            <a:ext cx="781309" cy="989466"/>
          </a:xfrm>
          <a:custGeom>
            <a:avLst/>
            <a:gdLst>
              <a:gd name="connsiteX0" fmla="*/ 0 w 861248"/>
              <a:gd name="connsiteY0" fmla="*/ 1090703 h 1090703"/>
              <a:gd name="connsiteX1" fmla="*/ 29028 w 861248"/>
              <a:gd name="connsiteY1" fmla="*/ 945560 h 1090703"/>
              <a:gd name="connsiteX2" fmla="*/ 43542 w 861248"/>
              <a:gd name="connsiteY2" fmla="*/ 887503 h 1090703"/>
              <a:gd name="connsiteX3" fmla="*/ 72571 w 861248"/>
              <a:gd name="connsiteY3" fmla="*/ 843960 h 1090703"/>
              <a:gd name="connsiteX4" fmla="*/ 87085 w 861248"/>
              <a:gd name="connsiteY4" fmla="*/ 742360 h 1090703"/>
              <a:gd name="connsiteX5" fmla="*/ 116114 w 861248"/>
              <a:gd name="connsiteY5" fmla="*/ 698818 h 1090703"/>
              <a:gd name="connsiteX6" fmla="*/ 174171 w 861248"/>
              <a:gd name="connsiteY6" fmla="*/ 597218 h 1090703"/>
              <a:gd name="connsiteX7" fmla="*/ 319314 w 861248"/>
              <a:gd name="connsiteY7" fmla="*/ 466589 h 1090703"/>
              <a:gd name="connsiteX8" fmla="*/ 348342 w 861248"/>
              <a:gd name="connsiteY8" fmla="*/ 423046 h 1090703"/>
              <a:gd name="connsiteX9" fmla="*/ 391885 w 861248"/>
              <a:gd name="connsiteY9" fmla="*/ 394018 h 1090703"/>
              <a:gd name="connsiteX10" fmla="*/ 449942 w 861248"/>
              <a:gd name="connsiteY10" fmla="*/ 350475 h 1090703"/>
              <a:gd name="connsiteX11" fmla="*/ 478971 w 861248"/>
              <a:gd name="connsiteY11" fmla="*/ 306932 h 1090703"/>
              <a:gd name="connsiteX12" fmla="*/ 580571 w 861248"/>
              <a:gd name="connsiteY12" fmla="*/ 234360 h 1090703"/>
              <a:gd name="connsiteX13" fmla="*/ 696685 w 861248"/>
              <a:gd name="connsiteY13" fmla="*/ 147275 h 1090703"/>
              <a:gd name="connsiteX14" fmla="*/ 740228 w 861248"/>
              <a:gd name="connsiteY14" fmla="*/ 103732 h 1090703"/>
              <a:gd name="connsiteX15" fmla="*/ 856342 w 861248"/>
              <a:gd name="connsiteY15" fmla="*/ 45675 h 1090703"/>
              <a:gd name="connsiteX16" fmla="*/ 856342 w 861248"/>
              <a:gd name="connsiteY16" fmla="*/ 31160 h 10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1248" h="1090703">
                <a:moveTo>
                  <a:pt x="0" y="1090703"/>
                </a:moveTo>
                <a:cubicBezTo>
                  <a:pt x="24769" y="917313"/>
                  <a:pt x="77" y="1046890"/>
                  <a:pt x="29028" y="945560"/>
                </a:cubicBezTo>
                <a:cubicBezTo>
                  <a:pt x="34508" y="926380"/>
                  <a:pt x="35684" y="905838"/>
                  <a:pt x="43542" y="887503"/>
                </a:cubicBezTo>
                <a:cubicBezTo>
                  <a:pt x="50414" y="871469"/>
                  <a:pt x="62895" y="858474"/>
                  <a:pt x="72571" y="843960"/>
                </a:cubicBezTo>
                <a:cubicBezTo>
                  <a:pt x="77409" y="810093"/>
                  <a:pt x="77255" y="775128"/>
                  <a:pt x="87085" y="742360"/>
                </a:cubicBezTo>
                <a:cubicBezTo>
                  <a:pt x="92097" y="725652"/>
                  <a:pt x="107459" y="713964"/>
                  <a:pt x="116114" y="698818"/>
                </a:cubicBezTo>
                <a:cubicBezTo>
                  <a:pt x="137146" y="662013"/>
                  <a:pt x="145876" y="629050"/>
                  <a:pt x="174171" y="597218"/>
                </a:cubicBezTo>
                <a:cubicBezTo>
                  <a:pt x="243634" y="519073"/>
                  <a:pt x="248879" y="519416"/>
                  <a:pt x="319314" y="466589"/>
                </a:cubicBezTo>
                <a:cubicBezTo>
                  <a:pt x="328990" y="452075"/>
                  <a:pt x="336007" y="435381"/>
                  <a:pt x="348342" y="423046"/>
                </a:cubicBezTo>
                <a:cubicBezTo>
                  <a:pt x="360677" y="410711"/>
                  <a:pt x="377690" y="404157"/>
                  <a:pt x="391885" y="394018"/>
                </a:cubicBezTo>
                <a:cubicBezTo>
                  <a:pt x="411570" y="379958"/>
                  <a:pt x="432837" y="367580"/>
                  <a:pt x="449942" y="350475"/>
                </a:cubicBezTo>
                <a:cubicBezTo>
                  <a:pt x="462277" y="338140"/>
                  <a:pt x="466636" y="319267"/>
                  <a:pt x="478971" y="306932"/>
                </a:cubicBezTo>
                <a:cubicBezTo>
                  <a:pt x="504592" y="281311"/>
                  <a:pt x="550354" y="256336"/>
                  <a:pt x="580571" y="234360"/>
                </a:cubicBezTo>
                <a:cubicBezTo>
                  <a:pt x="619698" y="205904"/>
                  <a:pt x="662475" y="181485"/>
                  <a:pt x="696685" y="147275"/>
                </a:cubicBezTo>
                <a:cubicBezTo>
                  <a:pt x="711199" y="132761"/>
                  <a:pt x="724643" y="117090"/>
                  <a:pt x="740228" y="103732"/>
                </a:cubicBezTo>
                <a:cubicBezTo>
                  <a:pt x="861248" y="0"/>
                  <a:pt x="736056" y="105819"/>
                  <a:pt x="856342" y="45675"/>
                </a:cubicBezTo>
                <a:cubicBezTo>
                  <a:pt x="860670" y="43511"/>
                  <a:pt x="856342" y="35998"/>
                  <a:pt x="856342" y="31160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9" name="TextBox 8"/>
          <p:cNvSpPr txBox="1"/>
          <p:nvPr/>
        </p:nvSpPr>
        <p:spPr>
          <a:xfrm>
            <a:off x="1948365" y="3636382"/>
            <a:ext cx="11751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>
                <a:solidFill>
                  <a:srgbClr val="FF0000"/>
                </a:solidFill>
              </a:rPr>
              <a:t>Primary key columns</a:t>
            </a:r>
          </a:p>
        </p:txBody>
      </p:sp>
      <p:sp>
        <p:nvSpPr>
          <p:cNvPr id="10" name="Freeform 9"/>
          <p:cNvSpPr/>
          <p:nvPr/>
        </p:nvSpPr>
        <p:spPr>
          <a:xfrm flipV="1">
            <a:off x="2224874" y="4189400"/>
            <a:ext cx="2281199" cy="1520800"/>
          </a:xfrm>
          <a:custGeom>
            <a:avLst/>
            <a:gdLst>
              <a:gd name="connsiteX0" fmla="*/ 0 w 861248"/>
              <a:gd name="connsiteY0" fmla="*/ 1090703 h 1090703"/>
              <a:gd name="connsiteX1" fmla="*/ 29028 w 861248"/>
              <a:gd name="connsiteY1" fmla="*/ 945560 h 1090703"/>
              <a:gd name="connsiteX2" fmla="*/ 43542 w 861248"/>
              <a:gd name="connsiteY2" fmla="*/ 887503 h 1090703"/>
              <a:gd name="connsiteX3" fmla="*/ 72571 w 861248"/>
              <a:gd name="connsiteY3" fmla="*/ 843960 h 1090703"/>
              <a:gd name="connsiteX4" fmla="*/ 87085 w 861248"/>
              <a:gd name="connsiteY4" fmla="*/ 742360 h 1090703"/>
              <a:gd name="connsiteX5" fmla="*/ 116114 w 861248"/>
              <a:gd name="connsiteY5" fmla="*/ 698818 h 1090703"/>
              <a:gd name="connsiteX6" fmla="*/ 174171 w 861248"/>
              <a:gd name="connsiteY6" fmla="*/ 597218 h 1090703"/>
              <a:gd name="connsiteX7" fmla="*/ 319314 w 861248"/>
              <a:gd name="connsiteY7" fmla="*/ 466589 h 1090703"/>
              <a:gd name="connsiteX8" fmla="*/ 348342 w 861248"/>
              <a:gd name="connsiteY8" fmla="*/ 423046 h 1090703"/>
              <a:gd name="connsiteX9" fmla="*/ 391885 w 861248"/>
              <a:gd name="connsiteY9" fmla="*/ 394018 h 1090703"/>
              <a:gd name="connsiteX10" fmla="*/ 449942 w 861248"/>
              <a:gd name="connsiteY10" fmla="*/ 350475 h 1090703"/>
              <a:gd name="connsiteX11" fmla="*/ 478971 w 861248"/>
              <a:gd name="connsiteY11" fmla="*/ 306932 h 1090703"/>
              <a:gd name="connsiteX12" fmla="*/ 580571 w 861248"/>
              <a:gd name="connsiteY12" fmla="*/ 234360 h 1090703"/>
              <a:gd name="connsiteX13" fmla="*/ 696685 w 861248"/>
              <a:gd name="connsiteY13" fmla="*/ 147275 h 1090703"/>
              <a:gd name="connsiteX14" fmla="*/ 740228 w 861248"/>
              <a:gd name="connsiteY14" fmla="*/ 103732 h 1090703"/>
              <a:gd name="connsiteX15" fmla="*/ 856342 w 861248"/>
              <a:gd name="connsiteY15" fmla="*/ 45675 h 1090703"/>
              <a:gd name="connsiteX16" fmla="*/ 856342 w 861248"/>
              <a:gd name="connsiteY16" fmla="*/ 31160 h 10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1248" h="1090703">
                <a:moveTo>
                  <a:pt x="0" y="1090703"/>
                </a:moveTo>
                <a:cubicBezTo>
                  <a:pt x="24769" y="917313"/>
                  <a:pt x="77" y="1046890"/>
                  <a:pt x="29028" y="945560"/>
                </a:cubicBezTo>
                <a:cubicBezTo>
                  <a:pt x="34508" y="926380"/>
                  <a:pt x="35684" y="905838"/>
                  <a:pt x="43542" y="887503"/>
                </a:cubicBezTo>
                <a:cubicBezTo>
                  <a:pt x="50414" y="871469"/>
                  <a:pt x="62895" y="858474"/>
                  <a:pt x="72571" y="843960"/>
                </a:cubicBezTo>
                <a:cubicBezTo>
                  <a:pt x="77409" y="810093"/>
                  <a:pt x="77255" y="775128"/>
                  <a:pt x="87085" y="742360"/>
                </a:cubicBezTo>
                <a:cubicBezTo>
                  <a:pt x="92097" y="725652"/>
                  <a:pt x="107459" y="713964"/>
                  <a:pt x="116114" y="698818"/>
                </a:cubicBezTo>
                <a:cubicBezTo>
                  <a:pt x="137146" y="662013"/>
                  <a:pt x="145876" y="629050"/>
                  <a:pt x="174171" y="597218"/>
                </a:cubicBezTo>
                <a:cubicBezTo>
                  <a:pt x="243634" y="519073"/>
                  <a:pt x="248879" y="519416"/>
                  <a:pt x="319314" y="466589"/>
                </a:cubicBezTo>
                <a:cubicBezTo>
                  <a:pt x="328990" y="452075"/>
                  <a:pt x="336007" y="435381"/>
                  <a:pt x="348342" y="423046"/>
                </a:cubicBezTo>
                <a:cubicBezTo>
                  <a:pt x="360677" y="410711"/>
                  <a:pt x="377690" y="404157"/>
                  <a:pt x="391885" y="394018"/>
                </a:cubicBezTo>
                <a:cubicBezTo>
                  <a:pt x="411570" y="379958"/>
                  <a:pt x="432837" y="367580"/>
                  <a:pt x="449942" y="350475"/>
                </a:cubicBezTo>
                <a:cubicBezTo>
                  <a:pt x="462277" y="338140"/>
                  <a:pt x="466636" y="319267"/>
                  <a:pt x="478971" y="306932"/>
                </a:cubicBezTo>
                <a:cubicBezTo>
                  <a:pt x="504592" y="281311"/>
                  <a:pt x="550354" y="256336"/>
                  <a:pt x="580571" y="234360"/>
                </a:cubicBezTo>
                <a:cubicBezTo>
                  <a:pt x="619698" y="205904"/>
                  <a:pt x="662475" y="181485"/>
                  <a:pt x="696685" y="147275"/>
                </a:cubicBezTo>
                <a:cubicBezTo>
                  <a:pt x="711199" y="132761"/>
                  <a:pt x="724643" y="117090"/>
                  <a:pt x="740228" y="103732"/>
                </a:cubicBezTo>
                <a:cubicBezTo>
                  <a:pt x="861248" y="0"/>
                  <a:pt x="736056" y="105819"/>
                  <a:pt x="856342" y="45675"/>
                </a:cubicBezTo>
                <a:cubicBezTo>
                  <a:pt x="860670" y="43511"/>
                  <a:pt x="856342" y="35998"/>
                  <a:pt x="856342" y="31160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Freeform 10"/>
          <p:cNvSpPr/>
          <p:nvPr/>
        </p:nvSpPr>
        <p:spPr>
          <a:xfrm>
            <a:off x="2155746" y="4078798"/>
            <a:ext cx="1520800" cy="41475"/>
          </a:xfrm>
          <a:custGeom>
            <a:avLst/>
            <a:gdLst>
              <a:gd name="connsiteX0" fmla="*/ 0 w 861248"/>
              <a:gd name="connsiteY0" fmla="*/ 1090703 h 1090703"/>
              <a:gd name="connsiteX1" fmla="*/ 29028 w 861248"/>
              <a:gd name="connsiteY1" fmla="*/ 945560 h 1090703"/>
              <a:gd name="connsiteX2" fmla="*/ 43542 w 861248"/>
              <a:gd name="connsiteY2" fmla="*/ 887503 h 1090703"/>
              <a:gd name="connsiteX3" fmla="*/ 72571 w 861248"/>
              <a:gd name="connsiteY3" fmla="*/ 843960 h 1090703"/>
              <a:gd name="connsiteX4" fmla="*/ 87085 w 861248"/>
              <a:gd name="connsiteY4" fmla="*/ 742360 h 1090703"/>
              <a:gd name="connsiteX5" fmla="*/ 116114 w 861248"/>
              <a:gd name="connsiteY5" fmla="*/ 698818 h 1090703"/>
              <a:gd name="connsiteX6" fmla="*/ 174171 w 861248"/>
              <a:gd name="connsiteY6" fmla="*/ 597218 h 1090703"/>
              <a:gd name="connsiteX7" fmla="*/ 319314 w 861248"/>
              <a:gd name="connsiteY7" fmla="*/ 466589 h 1090703"/>
              <a:gd name="connsiteX8" fmla="*/ 348342 w 861248"/>
              <a:gd name="connsiteY8" fmla="*/ 423046 h 1090703"/>
              <a:gd name="connsiteX9" fmla="*/ 391885 w 861248"/>
              <a:gd name="connsiteY9" fmla="*/ 394018 h 1090703"/>
              <a:gd name="connsiteX10" fmla="*/ 449942 w 861248"/>
              <a:gd name="connsiteY10" fmla="*/ 350475 h 1090703"/>
              <a:gd name="connsiteX11" fmla="*/ 478971 w 861248"/>
              <a:gd name="connsiteY11" fmla="*/ 306932 h 1090703"/>
              <a:gd name="connsiteX12" fmla="*/ 580571 w 861248"/>
              <a:gd name="connsiteY12" fmla="*/ 234360 h 1090703"/>
              <a:gd name="connsiteX13" fmla="*/ 696685 w 861248"/>
              <a:gd name="connsiteY13" fmla="*/ 147275 h 1090703"/>
              <a:gd name="connsiteX14" fmla="*/ 740228 w 861248"/>
              <a:gd name="connsiteY14" fmla="*/ 103732 h 1090703"/>
              <a:gd name="connsiteX15" fmla="*/ 856342 w 861248"/>
              <a:gd name="connsiteY15" fmla="*/ 45675 h 1090703"/>
              <a:gd name="connsiteX16" fmla="*/ 856342 w 861248"/>
              <a:gd name="connsiteY16" fmla="*/ 31160 h 10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1248" h="1090703">
                <a:moveTo>
                  <a:pt x="0" y="1090703"/>
                </a:moveTo>
                <a:cubicBezTo>
                  <a:pt x="24769" y="917313"/>
                  <a:pt x="77" y="1046890"/>
                  <a:pt x="29028" y="945560"/>
                </a:cubicBezTo>
                <a:cubicBezTo>
                  <a:pt x="34508" y="926380"/>
                  <a:pt x="35684" y="905838"/>
                  <a:pt x="43542" y="887503"/>
                </a:cubicBezTo>
                <a:cubicBezTo>
                  <a:pt x="50414" y="871469"/>
                  <a:pt x="62895" y="858474"/>
                  <a:pt x="72571" y="843960"/>
                </a:cubicBezTo>
                <a:cubicBezTo>
                  <a:pt x="77409" y="810093"/>
                  <a:pt x="77255" y="775128"/>
                  <a:pt x="87085" y="742360"/>
                </a:cubicBezTo>
                <a:cubicBezTo>
                  <a:pt x="92097" y="725652"/>
                  <a:pt x="107459" y="713964"/>
                  <a:pt x="116114" y="698818"/>
                </a:cubicBezTo>
                <a:cubicBezTo>
                  <a:pt x="137146" y="662013"/>
                  <a:pt x="145876" y="629050"/>
                  <a:pt x="174171" y="597218"/>
                </a:cubicBezTo>
                <a:cubicBezTo>
                  <a:pt x="243634" y="519073"/>
                  <a:pt x="248879" y="519416"/>
                  <a:pt x="319314" y="466589"/>
                </a:cubicBezTo>
                <a:cubicBezTo>
                  <a:pt x="328990" y="452075"/>
                  <a:pt x="336007" y="435381"/>
                  <a:pt x="348342" y="423046"/>
                </a:cubicBezTo>
                <a:cubicBezTo>
                  <a:pt x="360677" y="410711"/>
                  <a:pt x="377690" y="404157"/>
                  <a:pt x="391885" y="394018"/>
                </a:cubicBezTo>
                <a:cubicBezTo>
                  <a:pt x="411570" y="379958"/>
                  <a:pt x="432837" y="367580"/>
                  <a:pt x="449942" y="350475"/>
                </a:cubicBezTo>
                <a:cubicBezTo>
                  <a:pt x="462277" y="338140"/>
                  <a:pt x="466636" y="319267"/>
                  <a:pt x="478971" y="306932"/>
                </a:cubicBezTo>
                <a:cubicBezTo>
                  <a:pt x="504592" y="281311"/>
                  <a:pt x="550354" y="256336"/>
                  <a:pt x="580571" y="234360"/>
                </a:cubicBezTo>
                <a:cubicBezTo>
                  <a:pt x="619698" y="205904"/>
                  <a:pt x="662475" y="181485"/>
                  <a:pt x="696685" y="147275"/>
                </a:cubicBezTo>
                <a:cubicBezTo>
                  <a:pt x="711199" y="132761"/>
                  <a:pt x="724643" y="117090"/>
                  <a:pt x="740228" y="103732"/>
                </a:cubicBezTo>
                <a:cubicBezTo>
                  <a:pt x="861248" y="0"/>
                  <a:pt x="736056" y="105819"/>
                  <a:pt x="856342" y="45675"/>
                </a:cubicBezTo>
                <a:cubicBezTo>
                  <a:pt x="860670" y="43511"/>
                  <a:pt x="856342" y="35998"/>
                  <a:pt x="856342" y="31160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2" name="Oval 11"/>
          <p:cNvSpPr/>
          <p:nvPr/>
        </p:nvSpPr>
        <p:spPr>
          <a:xfrm>
            <a:off x="3814801" y="3359873"/>
            <a:ext cx="829527" cy="1313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3" name="Oval 12"/>
          <p:cNvSpPr/>
          <p:nvPr/>
        </p:nvSpPr>
        <p:spPr>
          <a:xfrm>
            <a:off x="4575200" y="4949800"/>
            <a:ext cx="829527" cy="1313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4" name="TextBox 13"/>
          <p:cNvSpPr txBox="1"/>
          <p:nvPr/>
        </p:nvSpPr>
        <p:spPr>
          <a:xfrm>
            <a:off x="8861090" y="3774636"/>
            <a:ext cx="11751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>
                <a:solidFill>
                  <a:srgbClr val="FF0000"/>
                </a:solidFill>
              </a:rPr>
              <a:t>Foreign key columns</a:t>
            </a:r>
          </a:p>
        </p:txBody>
      </p:sp>
      <p:sp>
        <p:nvSpPr>
          <p:cNvPr id="15" name="Oval 14"/>
          <p:cNvSpPr/>
          <p:nvPr/>
        </p:nvSpPr>
        <p:spPr>
          <a:xfrm>
            <a:off x="6994654" y="1562564"/>
            <a:ext cx="1589927" cy="1728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6" name="Freeform 15"/>
          <p:cNvSpPr/>
          <p:nvPr/>
        </p:nvSpPr>
        <p:spPr>
          <a:xfrm rot="11713632" flipV="1">
            <a:off x="8466810" y="3027927"/>
            <a:ext cx="1236535" cy="594763"/>
          </a:xfrm>
          <a:custGeom>
            <a:avLst/>
            <a:gdLst>
              <a:gd name="connsiteX0" fmla="*/ 0 w 861248"/>
              <a:gd name="connsiteY0" fmla="*/ 1090703 h 1090703"/>
              <a:gd name="connsiteX1" fmla="*/ 29028 w 861248"/>
              <a:gd name="connsiteY1" fmla="*/ 945560 h 1090703"/>
              <a:gd name="connsiteX2" fmla="*/ 43542 w 861248"/>
              <a:gd name="connsiteY2" fmla="*/ 887503 h 1090703"/>
              <a:gd name="connsiteX3" fmla="*/ 72571 w 861248"/>
              <a:gd name="connsiteY3" fmla="*/ 843960 h 1090703"/>
              <a:gd name="connsiteX4" fmla="*/ 87085 w 861248"/>
              <a:gd name="connsiteY4" fmla="*/ 742360 h 1090703"/>
              <a:gd name="connsiteX5" fmla="*/ 116114 w 861248"/>
              <a:gd name="connsiteY5" fmla="*/ 698818 h 1090703"/>
              <a:gd name="connsiteX6" fmla="*/ 174171 w 861248"/>
              <a:gd name="connsiteY6" fmla="*/ 597218 h 1090703"/>
              <a:gd name="connsiteX7" fmla="*/ 319314 w 861248"/>
              <a:gd name="connsiteY7" fmla="*/ 466589 h 1090703"/>
              <a:gd name="connsiteX8" fmla="*/ 348342 w 861248"/>
              <a:gd name="connsiteY8" fmla="*/ 423046 h 1090703"/>
              <a:gd name="connsiteX9" fmla="*/ 391885 w 861248"/>
              <a:gd name="connsiteY9" fmla="*/ 394018 h 1090703"/>
              <a:gd name="connsiteX10" fmla="*/ 449942 w 861248"/>
              <a:gd name="connsiteY10" fmla="*/ 350475 h 1090703"/>
              <a:gd name="connsiteX11" fmla="*/ 478971 w 861248"/>
              <a:gd name="connsiteY11" fmla="*/ 306932 h 1090703"/>
              <a:gd name="connsiteX12" fmla="*/ 580571 w 861248"/>
              <a:gd name="connsiteY12" fmla="*/ 234360 h 1090703"/>
              <a:gd name="connsiteX13" fmla="*/ 696685 w 861248"/>
              <a:gd name="connsiteY13" fmla="*/ 147275 h 1090703"/>
              <a:gd name="connsiteX14" fmla="*/ 740228 w 861248"/>
              <a:gd name="connsiteY14" fmla="*/ 103732 h 1090703"/>
              <a:gd name="connsiteX15" fmla="*/ 856342 w 861248"/>
              <a:gd name="connsiteY15" fmla="*/ 45675 h 1090703"/>
              <a:gd name="connsiteX16" fmla="*/ 856342 w 861248"/>
              <a:gd name="connsiteY16" fmla="*/ 31160 h 10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1248" h="1090703">
                <a:moveTo>
                  <a:pt x="0" y="1090703"/>
                </a:moveTo>
                <a:cubicBezTo>
                  <a:pt x="24769" y="917313"/>
                  <a:pt x="77" y="1046890"/>
                  <a:pt x="29028" y="945560"/>
                </a:cubicBezTo>
                <a:cubicBezTo>
                  <a:pt x="34508" y="926380"/>
                  <a:pt x="35684" y="905838"/>
                  <a:pt x="43542" y="887503"/>
                </a:cubicBezTo>
                <a:cubicBezTo>
                  <a:pt x="50414" y="871469"/>
                  <a:pt x="62895" y="858474"/>
                  <a:pt x="72571" y="843960"/>
                </a:cubicBezTo>
                <a:cubicBezTo>
                  <a:pt x="77409" y="810093"/>
                  <a:pt x="77255" y="775128"/>
                  <a:pt x="87085" y="742360"/>
                </a:cubicBezTo>
                <a:cubicBezTo>
                  <a:pt x="92097" y="725652"/>
                  <a:pt x="107459" y="713964"/>
                  <a:pt x="116114" y="698818"/>
                </a:cubicBezTo>
                <a:cubicBezTo>
                  <a:pt x="137146" y="662013"/>
                  <a:pt x="145876" y="629050"/>
                  <a:pt x="174171" y="597218"/>
                </a:cubicBezTo>
                <a:cubicBezTo>
                  <a:pt x="243634" y="519073"/>
                  <a:pt x="248879" y="519416"/>
                  <a:pt x="319314" y="466589"/>
                </a:cubicBezTo>
                <a:cubicBezTo>
                  <a:pt x="328990" y="452075"/>
                  <a:pt x="336007" y="435381"/>
                  <a:pt x="348342" y="423046"/>
                </a:cubicBezTo>
                <a:cubicBezTo>
                  <a:pt x="360677" y="410711"/>
                  <a:pt x="377690" y="404157"/>
                  <a:pt x="391885" y="394018"/>
                </a:cubicBezTo>
                <a:cubicBezTo>
                  <a:pt x="411570" y="379958"/>
                  <a:pt x="432837" y="367580"/>
                  <a:pt x="449942" y="350475"/>
                </a:cubicBezTo>
                <a:cubicBezTo>
                  <a:pt x="462277" y="338140"/>
                  <a:pt x="466636" y="319267"/>
                  <a:pt x="478971" y="306932"/>
                </a:cubicBezTo>
                <a:cubicBezTo>
                  <a:pt x="504592" y="281311"/>
                  <a:pt x="550354" y="256336"/>
                  <a:pt x="580571" y="234360"/>
                </a:cubicBezTo>
                <a:cubicBezTo>
                  <a:pt x="619698" y="205904"/>
                  <a:pt x="662475" y="181485"/>
                  <a:pt x="696685" y="147275"/>
                </a:cubicBezTo>
                <a:cubicBezTo>
                  <a:pt x="711199" y="132761"/>
                  <a:pt x="724643" y="117090"/>
                  <a:pt x="740228" y="103732"/>
                </a:cubicBezTo>
                <a:cubicBezTo>
                  <a:pt x="861248" y="0"/>
                  <a:pt x="736056" y="105819"/>
                  <a:pt x="856342" y="45675"/>
                </a:cubicBezTo>
                <a:cubicBezTo>
                  <a:pt x="860670" y="43511"/>
                  <a:pt x="856342" y="35998"/>
                  <a:pt x="856342" y="31160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558945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RDBMS (3/4)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 is good for:</a:t>
            </a:r>
          </a:p>
          <a:p>
            <a:pPr lvl="1"/>
            <a:r>
              <a:rPr lang="en-US" dirty="0"/>
              <a:t>Modeling … relational data</a:t>
            </a:r>
          </a:p>
          <a:p>
            <a:pPr lvl="2"/>
            <a:r>
              <a:rPr lang="en-US" dirty="0"/>
              <a:t>e.g. how many customers, who live in Vancouver purchased a blender model 'XYZ' in the last 6 months and whose purchase was over $500?</a:t>
            </a:r>
          </a:p>
          <a:p>
            <a:pPr lvl="1"/>
            <a:r>
              <a:rPr lang="en-US" dirty="0"/>
              <a:t>Accessing information (different from data), by creating declarative queries</a:t>
            </a:r>
          </a:p>
          <a:p>
            <a:pPr lvl="2"/>
            <a:r>
              <a:rPr lang="en-US" dirty="0"/>
              <a:t>E.g., Structured Query Language (SQL) queries</a:t>
            </a:r>
          </a:p>
          <a:p>
            <a:pPr lvl="1"/>
            <a:r>
              <a:rPr lang="en-US" dirty="0"/>
              <a:t>Storing massive amounts of data and information efficiently</a:t>
            </a:r>
          </a:p>
          <a:p>
            <a:pPr lvl="2"/>
            <a:r>
              <a:rPr lang="en-US" dirty="0"/>
              <a:t>Via an implementation (i.e. RDBMS)</a:t>
            </a:r>
          </a:p>
          <a:p>
            <a:pPr lvl="1"/>
            <a:r>
              <a:rPr lang="en-US" dirty="0"/>
              <a:t>Data mining</a:t>
            </a:r>
          </a:p>
          <a:p>
            <a:pPr lvl="2"/>
            <a:r>
              <a:rPr lang="en-US" dirty="0"/>
              <a:t>Which is using massive data stores to predict trends &amp; behaviors, discovery of unknown/undiscovered patterns/trends</a:t>
            </a:r>
          </a:p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0614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RDBMS (4/4)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</a:p>
        </p:txBody>
      </p:sp>
      <p:pic>
        <p:nvPicPr>
          <p:cNvPr id="49153" name="Picture 1" descr="C:\Users\NewCodesAndChaos\files\teachings\2010-2011\Fall\PTS\COMP2899\lectures\originals\images\nf3_fig_j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8117" y="2582346"/>
            <a:ext cx="8233261" cy="3594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5757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RDBMS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server</a:t>
            </a:r>
          </a:p>
          <a:p>
            <a:pPr lvl="1"/>
            <a:r>
              <a:rPr lang="en-US" dirty="0"/>
              <a:t>E.g., Oracle MySQL, Oracle DB, Microsoft SQL Server, etc.</a:t>
            </a:r>
          </a:p>
          <a:p>
            <a:r>
              <a:rPr lang="en-US" dirty="0"/>
              <a:t>Run in the background and answer calls</a:t>
            </a:r>
          </a:p>
          <a:p>
            <a:pPr lvl="1"/>
            <a:r>
              <a:rPr lang="en-US" dirty="0"/>
              <a:t>Just like a web server</a:t>
            </a:r>
          </a:p>
          <a:p>
            <a:r>
              <a:rPr lang="en-US" dirty="0"/>
              <a:t>“Speaks” a query language – Structured Query Language (SQL)</a:t>
            </a:r>
          </a:p>
          <a:p>
            <a:r>
              <a:rPr lang="en-US" dirty="0"/>
              <a:t>Can handle multiple requests, use authentication</a:t>
            </a:r>
          </a:p>
          <a:p>
            <a:r>
              <a:rPr lang="en-US" dirty="0"/>
              <a:t>Allow for data manipulation</a:t>
            </a:r>
          </a:p>
          <a:p>
            <a:pPr lvl="1"/>
            <a:r>
              <a:rPr lang="en-US" dirty="0"/>
              <a:t>Creating/updating/deleting databases/tables/columns/rows</a:t>
            </a:r>
          </a:p>
          <a:p>
            <a:r>
              <a:rPr lang="en-US" dirty="0"/>
              <a:t>Very powerful, fast, mature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0647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tier: web browser/native application</a:t>
            </a:r>
          </a:p>
          <a:p>
            <a:pPr lvl="1"/>
            <a:r>
              <a:rPr lang="en-US" dirty="0"/>
              <a:t>E.g., web browser: HTML5, CSS3, JavaScript</a:t>
            </a:r>
          </a:p>
          <a:p>
            <a:r>
              <a:rPr lang="en-US" dirty="0"/>
              <a:t>Application tier: web server/service</a:t>
            </a:r>
          </a:p>
          <a:p>
            <a:pPr lvl="1"/>
            <a:r>
              <a:rPr lang="en-US" dirty="0"/>
              <a:t>E.g., PHP/Apache</a:t>
            </a:r>
          </a:p>
          <a:p>
            <a:r>
              <a:rPr lang="en-US" dirty="0"/>
              <a:t>Database tier: RDBMS</a:t>
            </a:r>
          </a:p>
          <a:p>
            <a:pPr lvl="1"/>
            <a:r>
              <a:rPr lang="en-US" dirty="0"/>
              <a:t>E.g., MySQL</a:t>
            </a:r>
          </a:p>
          <a:p>
            <a:r>
              <a:rPr lang="en-US" dirty="0"/>
              <a:t>Together, these form the standard 3-tierd web</a:t>
            </a:r>
            <a:br>
              <a:rPr lang="en-US" dirty="0"/>
            </a:br>
            <a:r>
              <a:rPr lang="en-US" dirty="0"/>
              <a:t>architecture</a:t>
            </a:r>
          </a:p>
          <a:p>
            <a:pPr lvl="1"/>
            <a:r>
              <a:rPr lang="en-US" dirty="0"/>
              <a:t>A beginning point for a web service</a:t>
            </a:r>
          </a:p>
          <a:p>
            <a:endParaRPr lang="en-US" dirty="0"/>
          </a:p>
        </p:txBody>
      </p:sp>
      <p:pic>
        <p:nvPicPr>
          <p:cNvPr id="1026" name="Picture 2" descr="http://www.tutorialspoint.com/dbms/images/dbms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58169"/>
            <a:ext cx="381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5468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Concepts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– person, place, thing (i.e., noun)</a:t>
            </a:r>
          </a:p>
          <a:p>
            <a:pPr lvl="1"/>
            <a:r>
              <a:rPr lang="en-US" dirty="0"/>
              <a:t>Represent real-world or virtual things</a:t>
            </a:r>
          </a:p>
          <a:p>
            <a:pPr lvl="2"/>
            <a:r>
              <a:rPr lang="en-US" dirty="0"/>
              <a:t>E.g., person, transaction</a:t>
            </a:r>
          </a:p>
          <a:p>
            <a:r>
              <a:rPr lang="en-US" dirty="0"/>
              <a:t>Attributes – a field for a record within a table</a:t>
            </a:r>
          </a:p>
          <a:p>
            <a:pPr lvl="1"/>
            <a:r>
              <a:rPr lang="en-US" dirty="0"/>
              <a:t>E.g., color, age, size, postal code, id</a:t>
            </a:r>
          </a:p>
          <a:p>
            <a:r>
              <a:rPr lang="en-US" dirty="0"/>
              <a:t>Relationship – logical association mapping multiple entities</a:t>
            </a:r>
          </a:p>
          <a:p>
            <a:pPr lvl="1"/>
            <a:r>
              <a:rPr lang="en-US" dirty="0"/>
              <a:t>E.g., an employee with three dependents, an order with several order items</a:t>
            </a:r>
          </a:p>
          <a:p>
            <a:r>
              <a:rPr lang="en-US" dirty="0"/>
              <a:t>Row – one or more columns of data storing info for one record</a:t>
            </a:r>
          </a:p>
          <a:p>
            <a:pPr lvl="1"/>
            <a:r>
              <a:rPr lang="en-US" dirty="0"/>
              <a:t>E.g., student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5306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Concepts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 – a unique non-null value that identifies a row within a table</a:t>
            </a:r>
          </a:p>
          <a:p>
            <a:r>
              <a:rPr lang="en-US" dirty="0"/>
              <a:t>Foreign key – a value that identifies a row</a:t>
            </a:r>
          </a:p>
          <a:p>
            <a:pPr lvl="1"/>
            <a:r>
              <a:rPr lang="en-US" dirty="0"/>
              <a:t>In either the current table or another table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Key – in a table, no two records have the same value for a key</a:t>
            </a:r>
          </a:p>
          <a:p>
            <a:pPr lvl="1"/>
            <a:r>
              <a:rPr lang="en-US" dirty="0"/>
              <a:t>Domain – business rules set by a DB designer</a:t>
            </a:r>
          </a:p>
          <a:p>
            <a:pPr lvl="2"/>
            <a:r>
              <a:rPr lang="en-US" dirty="0"/>
              <a:t>E.g., age can only be a positive value between 0 and 128</a:t>
            </a:r>
          </a:p>
          <a:p>
            <a:pPr lvl="1"/>
            <a:r>
              <a:rPr lang="en-US" dirty="0"/>
              <a:t>Referential integrity – a foreign key must reference a primary key</a:t>
            </a:r>
          </a:p>
          <a:p>
            <a:r>
              <a:rPr lang="en-US" dirty="0"/>
              <a:t>Composite key – a key composed of multiple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45543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441</TotalTime>
  <Words>1536</Words>
  <Application>Microsoft Office PowerPoint</Application>
  <PresentationFormat>Widescreen</PresentationFormat>
  <Paragraphs>191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Corbel</vt:lpstr>
      <vt:lpstr>Courier New</vt:lpstr>
      <vt:lpstr>Wingdings</vt:lpstr>
      <vt:lpstr>Banded</vt:lpstr>
      <vt:lpstr>COMP 1537</vt:lpstr>
      <vt:lpstr>Intro to RDBMS (1/4)</vt:lpstr>
      <vt:lpstr>Intro to RDBMS (2/4)</vt:lpstr>
      <vt:lpstr>Intro to RDBMS (3/4)</vt:lpstr>
      <vt:lpstr>Intro to RDBMS (4/4)</vt:lpstr>
      <vt:lpstr>How RDBMS Work</vt:lpstr>
      <vt:lpstr>RDBMS in Web</vt:lpstr>
      <vt:lpstr>RDBMS Concepts (1/2)</vt:lpstr>
      <vt:lpstr>RDBMS Concepts (2/2)</vt:lpstr>
      <vt:lpstr>Normalization</vt:lpstr>
      <vt:lpstr>1st Normal Form</vt:lpstr>
      <vt:lpstr>2nd Normal Form</vt:lpstr>
      <vt:lpstr>3rd Normal Form</vt:lpstr>
      <vt:lpstr>Structured Query Language</vt:lpstr>
      <vt:lpstr>Installing MySQL</vt:lpstr>
      <vt:lpstr>MySQL Commands (1/2)</vt:lpstr>
      <vt:lpstr>MySQL Commands (2/2)</vt:lpstr>
      <vt:lpstr>Manipulating Tables and Databases</vt:lpstr>
      <vt:lpstr>Creating/Altering Tables, DDL Statements</vt:lpstr>
      <vt:lpstr>Inserts, Queries</vt:lpstr>
      <vt:lpstr>Things to Remember</vt:lpstr>
      <vt:lpstr>Resources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70</cp:revision>
  <dcterms:created xsi:type="dcterms:W3CDTF">2018-01-05T17:32:24Z</dcterms:created>
  <dcterms:modified xsi:type="dcterms:W3CDTF">2023-03-23T21:41:30Z</dcterms:modified>
</cp:coreProperties>
</file>