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C62829-9B43-496C-AA60-1379229B627E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8658-8218-44C8-B868-6789BAB9B298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DC09CEE-BC31-48EB-B5CF-7BC3B93AFC01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235E-28C6-40F9-B381-52839292D23E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BAD812-F06A-428E-8CC2-B9A5396E69DB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B5EF-D8E0-46EE-9EF2-3EA78A75915D}" type="datetime1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351-1E3B-4E4E-BD6E-B79F20A54CC5}" type="datetime1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D46C-5206-400A-8917-72175CEB9B5F}" type="datetime1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22-4BDB-4DC7-B121-9A0F43E6F0C2}" type="datetime1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964-E3B8-4166-8BF7-5E4A3B4EC0F1}" type="datetime1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63A3-70F1-42CA-B3BA-55F6B5E6FD70}" type="datetime1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4B5443-AE5E-4D13-BA3A-64606853C079}" type="datetime1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developer.mozilla.org/en-US/docs/Web/JavaScript/Reference/Operators/Destructuring_assign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orares/node-mysql2" TargetMode="External"/><Relationship Id="rId2" Type="http://schemas.openxmlformats.org/officeDocument/2006/relationships/hyperlink" Target="https://www.npmjs.com/package/mysql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eveloper.mozilla.org/en-US/docs/Web/JavaScript/Reference/Operators/await" TargetMode="External"/><Relationship Id="rId4" Type="http://schemas.openxmlformats.org/officeDocument/2006/relationships/hyperlink" Target="https://developer.mozilla.org/en-US/docs/Web/JavaScript/Reference/Statements/async_fun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qljs/sqlstring#escaping-query-values" TargetMode="External"/><Relationship Id="rId2" Type="http://schemas.openxmlformats.org/officeDocument/2006/relationships/hyperlink" Target="https://dev.mysql.com/doc/refman/8.0/en/sql-prepared-statem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</a:t>
            </a:r>
            <a:r>
              <a:rPr lang="en-US" sz="9600" dirty="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/>
          </a:bodyPr>
          <a:lstStyle/>
          <a:p>
            <a:r>
              <a:rPr lang="en-CA" sz="4000" dirty="0" smtClean="0"/>
              <a:t>Node &amp; MySQL Connectivity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Destructuring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Wait, what the heck is this?!</a:t>
            </a:r>
          </a:p>
          <a:p>
            <a:r>
              <a:rPr lang="en-CA" dirty="0" smtClean="0"/>
              <a:t>JS 6 </a:t>
            </a:r>
            <a:r>
              <a:rPr lang="en-CA" dirty="0" smtClean="0">
                <a:hlinkClick r:id="rId2"/>
              </a:rPr>
              <a:t>destructuring</a:t>
            </a:r>
            <a:endParaRPr lang="en-CA" dirty="0" smtClean="0"/>
          </a:p>
          <a:p>
            <a:r>
              <a:rPr lang="en-CA" dirty="0" smtClean="0"/>
              <a:t>Destructing allows us to accept an array or object as a return type from a function/method</a:t>
            </a:r>
          </a:p>
          <a:p>
            <a:pPr lvl="1"/>
            <a:r>
              <a:rPr lang="en-CA" dirty="0" smtClean="0"/>
              <a:t>And assign names to each of the values in the array (or names to the object properties)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8" y="1997870"/>
            <a:ext cx="10462048" cy="32191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507755" y="2402006"/>
            <a:ext cx="1675284" cy="586854"/>
          </a:xfrm>
          <a:custGeom>
            <a:avLst/>
            <a:gdLst>
              <a:gd name="connsiteX0" fmla="*/ 1598809 w 1598809"/>
              <a:gd name="connsiteY0" fmla="*/ 586854 h 586854"/>
              <a:gd name="connsiteX1" fmla="*/ 1503274 w 1598809"/>
              <a:gd name="connsiteY1" fmla="*/ 395785 h 586854"/>
              <a:gd name="connsiteX2" fmla="*/ 1278086 w 1598809"/>
              <a:gd name="connsiteY2" fmla="*/ 232012 h 586854"/>
              <a:gd name="connsiteX3" fmla="*/ 1005131 w 1598809"/>
              <a:gd name="connsiteY3" fmla="*/ 211540 h 586854"/>
              <a:gd name="connsiteX4" fmla="*/ 438749 w 1598809"/>
              <a:gd name="connsiteY4" fmla="*/ 354842 h 586854"/>
              <a:gd name="connsiteX5" fmla="*/ 56612 w 1598809"/>
              <a:gd name="connsiteY5" fmla="*/ 313898 h 586854"/>
              <a:gd name="connsiteX6" fmla="*/ 2021 w 1598809"/>
              <a:gd name="connsiteY6" fmla="*/ 0 h 586854"/>
              <a:gd name="connsiteX7" fmla="*/ 2021 w 1598809"/>
              <a:gd name="connsiteY7" fmla="*/ 0 h 586854"/>
              <a:gd name="connsiteX0" fmla="*/ 1598809 w 1598809"/>
              <a:gd name="connsiteY0" fmla="*/ 586854 h 586854"/>
              <a:gd name="connsiteX1" fmla="*/ 1503274 w 1598809"/>
              <a:gd name="connsiteY1" fmla="*/ 395785 h 586854"/>
              <a:gd name="connsiteX2" fmla="*/ 1278086 w 1598809"/>
              <a:gd name="connsiteY2" fmla="*/ 232012 h 586854"/>
              <a:gd name="connsiteX3" fmla="*/ 1005131 w 1598809"/>
              <a:gd name="connsiteY3" fmla="*/ 211540 h 586854"/>
              <a:gd name="connsiteX4" fmla="*/ 56612 w 1598809"/>
              <a:gd name="connsiteY4" fmla="*/ 313898 h 586854"/>
              <a:gd name="connsiteX5" fmla="*/ 2021 w 1598809"/>
              <a:gd name="connsiteY5" fmla="*/ 0 h 586854"/>
              <a:gd name="connsiteX6" fmla="*/ 2021 w 1598809"/>
              <a:gd name="connsiteY6" fmla="*/ 0 h 586854"/>
              <a:gd name="connsiteX0" fmla="*/ 1699360 w 1699360"/>
              <a:gd name="connsiteY0" fmla="*/ 586854 h 586854"/>
              <a:gd name="connsiteX1" fmla="*/ 1603825 w 1699360"/>
              <a:gd name="connsiteY1" fmla="*/ 395785 h 586854"/>
              <a:gd name="connsiteX2" fmla="*/ 1378637 w 1699360"/>
              <a:gd name="connsiteY2" fmla="*/ 232012 h 586854"/>
              <a:gd name="connsiteX3" fmla="*/ 1105682 w 1699360"/>
              <a:gd name="connsiteY3" fmla="*/ 211540 h 586854"/>
              <a:gd name="connsiteX4" fmla="*/ 157163 w 1699360"/>
              <a:gd name="connsiteY4" fmla="*/ 313898 h 586854"/>
              <a:gd name="connsiteX5" fmla="*/ 102572 w 1699360"/>
              <a:gd name="connsiteY5" fmla="*/ 0 h 586854"/>
              <a:gd name="connsiteX6" fmla="*/ 102572 w 1699360"/>
              <a:gd name="connsiteY6" fmla="*/ 0 h 586854"/>
              <a:gd name="connsiteX0" fmla="*/ 1675284 w 1675284"/>
              <a:gd name="connsiteY0" fmla="*/ 586854 h 586854"/>
              <a:gd name="connsiteX1" fmla="*/ 1579749 w 1675284"/>
              <a:gd name="connsiteY1" fmla="*/ 395785 h 586854"/>
              <a:gd name="connsiteX2" fmla="*/ 1354561 w 1675284"/>
              <a:gd name="connsiteY2" fmla="*/ 232012 h 586854"/>
              <a:gd name="connsiteX3" fmla="*/ 1081606 w 1675284"/>
              <a:gd name="connsiteY3" fmla="*/ 211540 h 586854"/>
              <a:gd name="connsiteX4" fmla="*/ 163315 w 1675284"/>
              <a:gd name="connsiteY4" fmla="*/ 442367 h 586854"/>
              <a:gd name="connsiteX5" fmla="*/ 78496 w 1675284"/>
              <a:gd name="connsiteY5" fmla="*/ 0 h 586854"/>
              <a:gd name="connsiteX6" fmla="*/ 78496 w 1675284"/>
              <a:gd name="connsiteY6" fmla="*/ 0 h 586854"/>
              <a:gd name="connsiteX0" fmla="*/ 1675284 w 1675284"/>
              <a:gd name="connsiteY0" fmla="*/ 586854 h 586854"/>
              <a:gd name="connsiteX1" fmla="*/ 1579749 w 1675284"/>
              <a:gd name="connsiteY1" fmla="*/ 395785 h 586854"/>
              <a:gd name="connsiteX2" fmla="*/ 1081606 w 1675284"/>
              <a:gd name="connsiteY2" fmla="*/ 211540 h 586854"/>
              <a:gd name="connsiteX3" fmla="*/ 163315 w 1675284"/>
              <a:gd name="connsiteY3" fmla="*/ 442367 h 586854"/>
              <a:gd name="connsiteX4" fmla="*/ 78496 w 1675284"/>
              <a:gd name="connsiteY4" fmla="*/ 0 h 586854"/>
              <a:gd name="connsiteX5" fmla="*/ 78496 w 1675284"/>
              <a:gd name="connsiteY5" fmla="*/ 0 h 586854"/>
              <a:gd name="connsiteX0" fmla="*/ 1675284 w 1675284"/>
              <a:gd name="connsiteY0" fmla="*/ 586854 h 586854"/>
              <a:gd name="connsiteX1" fmla="*/ 1481508 w 1675284"/>
              <a:gd name="connsiteY1" fmla="*/ 274873 h 586854"/>
              <a:gd name="connsiteX2" fmla="*/ 1081606 w 1675284"/>
              <a:gd name="connsiteY2" fmla="*/ 211540 h 586854"/>
              <a:gd name="connsiteX3" fmla="*/ 163315 w 1675284"/>
              <a:gd name="connsiteY3" fmla="*/ 442367 h 586854"/>
              <a:gd name="connsiteX4" fmla="*/ 78496 w 1675284"/>
              <a:gd name="connsiteY4" fmla="*/ 0 h 586854"/>
              <a:gd name="connsiteX5" fmla="*/ 78496 w 1675284"/>
              <a:gd name="connsiteY5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5284" h="586854">
                <a:moveTo>
                  <a:pt x="1675284" y="586854"/>
                </a:moveTo>
                <a:cubicBezTo>
                  <a:pt x="1654243" y="520889"/>
                  <a:pt x="1580454" y="337425"/>
                  <a:pt x="1481508" y="274873"/>
                </a:cubicBezTo>
                <a:cubicBezTo>
                  <a:pt x="1382562" y="212321"/>
                  <a:pt x="1301305" y="183624"/>
                  <a:pt x="1081606" y="211540"/>
                </a:cubicBezTo>
                <a:cubicBezTo>
                  <a:pt x="861907" y="239456"/>
                  <a:pt x="481641" y="621208"/>
                  <a:pt x="163315" y="442367"/>
                </a:cubicBezTo>
                <a:cubicBezTo>
                  <a:pt x="-155011" y="263526"/>
                  <a:pt x="92633" y="73728"/>
                  <a:pt x="78496" y="0"/>
                </a:cubicBezTo>
                <a:lnTo>
                  <a:pt x="78496" y="0"/>
                </a:lnTo>
              </a:path>
            </a:pathLst>
          </a:custGeom>
          <a:noFill/>
          <a:ln w="41275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 descr="1*S7cMNiHJaGkDuJVIUlhWyQ.jpeg (40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10" y="107515"/>
            <a:ext cx="2413209" cy="18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9" y="4978874"/>
            <a:ext cx="10389581" cy="9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Resources (1/1)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The example code in the slides is part of the </a:t>
            </a:r>
            <a:r>
              <a:rPr lang="en-US" altLang="en-US" sz="2000" dirty="0" smtClean="0"/>
              <a:t>‘</a:t>
            </a:r>
            <a:r>
              <a:rPr lang="en-US" altLang="en-US" sz="2000" dirty="0" err="1" smtClean="0"/>
              <a:t>mysql</a:t>
            </a:r>
            <a:r>
              <a:rPr lang="en-US" altLang="en-US" sz="2000" dirty="0" smtClean="0"/>
              <a:t>-and-node’ </a:t>
            </a:r>
            <a:r>
              <a:rPr lang="en-US" altLang="en-US" sz="2000" dirty="0" smtClean="0"/>
              <a:t>example for COMP 1537</a:t>
            </a:r>
          </a:p>
          <a:p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www.npmjs.com/package/mysql2</a:t>
            </a:r>
            <a:endParaRPr lang="en-US" altLang="en-US" sz="2000" dirty="0" smtClean="0"/>
          </a:p>
          <a:p>
            <a:r>
              <a:rPr lang="en-US" altLang="en-US" sz="2000">
                <a:hlinkClick r:id="rId3"/>
              </a:rPr>
              <a:t>https</a:t>
            </a:r>
            <a:r>
              <a:rPr lang="en-US" altLang="en-US" sz="2000">
                <a:hlinkClick r:id="rId3"/>
              </a:rPr>
              <a:t>://</a:t>
            </a:r>
            <a:r>
              <a:rPr lang="en-US" altLang="en-US" sz="2000" smtClean="0">
                <a:hlinkClick r:id="rId3"/>
              </a:rPr>
              <a:t>github.com/sidorares/node-mysql2</a:t>
            </a:r>
            <a:endParaRPr lang="en-US" altLang="en-US" sz="2000" smtClean="0"/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to Node &amp; MySQL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23490"/>
          </a:xfrm>
        </p:spPr>
        <p:txBody>
          <a:bodyPr>
            <a:normAutofit/>
          </a:bodyPr>
          <a:lstStyle/>
          <a:p>
            <a:r>
              <a:rPr lang="en-CA" dirty="0" smtClean="0"/>
              <a:t>For this topic you will need:</a:t>
            </a:r>
          </a:p>
          <a:p>
            <a:pPr lvl="1"/>
            <a:r>
              <a:rPr lang="en-CA" dirty="0" smtClean="0"/>
              <a:t>Node.js</a:t>
            </a:r>
          </a:p>
          <a:p>
            <a:pPr lvl="1"/>
            <a:r>
              <a:rPr lang="en-CA" dirty="0" smtClean="0"/>
              <a:t>MySQL</a:t>
            </a:r>
          </a:p>
          <a:p>
            <a:pPr lvl="2"/>
            <a:r>
              <a:rPr lang="en-CA" dirty="0" smtClean="0"/>
              <a:t>If you are on OSX (Mac), download MySQL via Homebrew</a:t>
            </a:r>
          </a:p>
          <a:p>
            <a:pPr lvl="2"/>
            <a:r>
              <a:rPr lang="en-CA" dirty="0" smtClean="0"/>
              <a:t>If you are on Windows (PC), download </a:t>
            </a:r>
            <a:r>
              <a:rPr lang="en-CA" dirty="0" smtClean="0"/>
              <a:t>XAMPP</a:t>
            </a:r>
          </a:p>
          <a:p>
            <a:pPr lvl="2"/>
            <a:r>
              <a:rPr lang="en-CA" dirty="0" smtClean="0"/>
              <a:t>If you are on Linux, use your package manager</a:t>
            </a:r>
            <a:endParaRPr lang="en-CA" dirty="0" smtClean="0"/>
          </a:p>
          <a:p>
            <a:r>
              <a:rPr lang="en-CA" dirty="0" smtClean="0"/>
              <a:t>This will be one last look at </a:t>
            </a:r>
            <a:r>
              <a:rPr lang="en-CA" dirty="0" err="1" smtClean="0"/>
              <a:t>callbacks</a:t>
            </a:r>
            <a:r>
              <a:rPr lang="en-CA" dirty="0" smtClean="0"/>
              <a:t> and</a:t>
            </a:r>
            <a:br>
              <a:rPr lang="en-CA" dirty="0" smtClean="0"/>
            </a:br>
            <a:r>
              <a:rPr lang="en-CA" dirty="0" smtClean="0"/>
              <a:t>asynchronous calls in JS</a:t>
            </a:r>
          </a:p>
          <a:p>
            <a:pPr lvl="1"/>
            <a:r>
              <a:rPr lang="en-CA" dirty="0" smtClean="0"/>
              <a:t>Although the example does use promises, we’ll skim</a:t>
            </a:r>
            <a:br>
              <a:rPr lang="en-CA" dirty="0" smtClean="0"/>
            </a:br>
            <a:r>
              <a:rPr lang="en-CA" dirty="0" smtClean="0"/>
              <a:t>over the details of promises for now</a:t>
            </a:r>
          </a:p>
          <a:p>
            <a:pPr lvl="2"/>
            <a:r>
              <a:rPr lang="en-CA" dirty="0" smtClean="0"/>
              <a:t>COMP 2537 will cover promises!</a:t>
            </a:r>
          </a:p>
          <a:p>
            <a:r>
              <a:rPr lang="en-CA" dirty="0" smtClean="0"/>
              <a:t>Node module required: </a:t>
            </a:r>
            <a:r>
              <a:rPr lang="en-CA" dirty="0" smtClean="0">
                <a:solidFill>
                  <a:srgbClr val="92D050"/>
                </a:solidFill>
              </a:rPr>
              <a:t>mysql2</a:t>
            </a:r>
          </a:p>
          <a:p>
            <a:pPr lvl="1"/>
            <a:r>
              <a:rPr lang="en-CA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mysql2</a:t>
            </a:r>
            <a:endParaRPr lang="en-CA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1026" name="Picture 2" descr="1*hIKZmUvo5WIj6EqwzVnsYw.jpeg (500×69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3" y="380969"/>
            <a:ext cx="4303926" cy="593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MysQL2 </a:t>
            </a:r>
            <a:r>
              <a:rPr lang="en-CA" dirty="0" err="1" smtClean="0"/>
              <a:t>Config</a:t>
            </a:r>
            <a:r>
              <a:rPr lang="en-CA" dirty="0" smtClean="0"/>
              <a:t>/Connection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“Require” mysql2, the module allows us to:</a:t>
            </a:r>
          </a:p>
          <a:p>
            <a:pPr lvl="1"/>
            <a:r>
              <a:rPr lang="en-CA" dirty="0" smtClean="0"/>
              <a:t>Instantiates a connection object</a:t>
            </a:r>
          </a:p>
          <a:p>
            <a:pPr lvl="2"/>
            <a:r>
              <a:rPr lang="en-CA" dirty="0" smtClean="0"/>
              <a:t>And pass it the:</a:t>
            </a:r>
          </a:p>
          <a:p>
            <a:pPr lvl="3"/>
            <a:r>
              <a:rPr lang="en-CA" dirty="0" smtClean="0"/>
              <a:t>Server name (‘localhost’, if this doesn’t work, try, “127.0.0.1”)</a:t>
            </a:r>
          </a:p>
          <a:p>
            <a:pPr lvl="3"/>
            <a:r>
              <a:rPr lang="en-CA" dirty="0" smtClean="0"/>
              <a:t>Admin name – usually ‘root’, unless you changed it</a:t>
            </a:r>
          </a:p>
          <a:p>
            <a:pPr lvl="3"/>
            <a:r>
              <a:rPr lang="en-CA" dirty="0" smtClean="0"/>
              <a:t>Password – usually empty string ‘’, or on Mac it might be ‘root’</a:t>
            </a:r>
          </a:p>
          <a:p>
            <a:pPr lvl="3"/>
            <a:r>
              <a:rPr lang="en-CA" dirty="0" smtClean="0"/>
              <a:t>Name of the DB – you can create a name based on the context (e.g., ‘assignment4’)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92" y="4329541"/>
            <a:ext cx="9812091" cy="2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MysQL2 – Query with HTML (1/3)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86" y="1310792"/>
            <a:ext cx="8394274" cy="5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MysQL2 – Query with HTML </a:t>
            </a:r>
            <a:r>
              <a:rPr lang="en-CA" dirty="0" smtClean="0"/>
              <a:t> (2/3)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/>
          </a:bodyPr>
          <a:lstStyle/>
          <a:p>
            <a:r>
              <a:rPr lang="en-CA" dirty="0" smtClean="0"/>
              <a:t>Line 2: connects to MySQL</a:t>
            </a:r>
          </a:p>
          <a:p>
            <a:r>
              <a:rPr lang="en-CA" dirty="0" smtClean="0"/>
              <a:t>Line 3 – 19: a query (first argument), a callback), second argument</a:t>
            </a:r>
          </a:p>
          <a:p>
            <a:r>
              <a:rPr lang="en-CA" dirty="0" smtClean="0"/>
              <a:t>Line 5: is the callback with arguments:</a:t>
            </a:r>
          </a:p>
          <a:p>
            <a:pPr lvl="1"/>
            <a:r>
              <a:rPr lang="en-CA" dirty="0" smtClean="0"/>
              <a:t>Error – the object that will be non-null if an error occurred</a:t>
            </a:r>
          </a:p>
          <a:p>
            <a:pPr lvl="1"/>
            <a:r>
              <a:rPr lang="en-CA" dirty="0" smtClean="0"/>
              <a:t>Results – an array of JS objects (in JSON format)</a:t>
            </a:r>
          </a:p>
          <a:p>
            <a:pPr lvl="1"/>
            <a:r>
              <a:rPr lang="en-CA" dirty="0" smtClean="0"/>
              <a:t>Fields – </a:t>
            </a:r>
            <a:r>
              <a:rPr lang="en-CA" dirty="0"/>
              <a:t> contains extra meta data about </a:t>
            </a:r>
            <a:r>
              <a:rPr lang="en-CA" dirty="0" smtClean="0"/>
              <a:t>results (e.g., the data type of a field, etc.)</a:t>
            </a:r>
          </a:p>
          <a:p>
            <a:r>
              <a:rPr lang="en-CA" dirty="0" smtClean="0"/>
              <a:t>Lines 7 – 9: check for errors – either log it or send email to admin</a:t>
            </a:r>
          </a:p>
          <a:p>
            <a:r>
              <a:rPr lang="en-CA" dirty="0" smtClean="0"/>
              <a:t>Lines 10 – 15: construct a string via concatenation, that contains HTML</a:t>
            </a:r>
          </a:p>
          <a:p>
            <a:r>
              <a:rPr lang="en-CA" dirty="0" smtClean="0"/>
              <a:t>Line 16: send response to the browser</a:t>
            </a:r>
          </a:p>
          <a:p>
            <a:r>
              <a:rPr lang="en-CA" dirty="0" smtClean="0"/>
              <a:t>Line17: close the connection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43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MysQL2 – Query with HTML </a:t>
            </a:r>
            <a:r>
              <a:rPr lang="en-CA" dirty="0" smtClean="0"/>
              <a:t> (3/3)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 20: tries to print the </a:t>
            </a:r>
            <a:r>
              <a:rPr lang="en-CA" dirty="0"/>
              <a:t>variable, </a:t>
            </a:r>
            <a:r>
              <a:rPr lang="en-CA" dirty="0" err="1" smtClean="0">
                <a:solidFill>
                  <a:srgbClr val="92D050"/>
                </a:solidFill>
              </a:rPr>
              <a:t>myResults</a:t>
            </a:r>
            <a:endParaRPr lang="en-CA" dirty="0" smtClean="0">
              <a:solidFill>
                <a:srgbClr val="92D050"/>
              </a:solidFill>
            </a:endParaRPr>
          </a:p>
          <a:p>
            <a:pPr lvl="1"/>
            <a:r>
              <a:rPr lang="en-CA" dirty="0" smtClean="0"/>
              <a:t>Which won’t work … why?</a:t>
            </a:r>
          </a:p>
          <a:p>
            <a:r>
              <a:rPr lang="en-CA" dirty="0" smtClean="0"/>
              <a:t>Some observations:</a:t>
            </a:r>
          </a:p>
          <a:p>
            <a:pPr lvl="1"/>
            <a:r>
              <a:rPr lang="en-CA" dirty="0" smtClean="0"/>
              <a:t>We are performing string concatenation with DB results (the results array) with HTML that we embed in the string – have to be aware of the syntax within a syntax</a:t>
            </a:r>
          </a:p>
          <a:p>
            <a:pPr lvl="1"/>
            <a:r>
              <a:rPr lang="en-CA" dirty="0" smtClean="0"/>
              <a:t>The callback code happens at a different time than the code after line 19</a:t>
            </a:r>
          </a:p>
          <a:p>
            <a:pPr lvl="2"/>
            <a:r>
              <a:rPr lang="en-CA" dirty="0" smtClean="0"/>
              <a:t>Which is why line 20 prints, ‘</a:t>
            </a:r>
            <a:r>
              <a:rPr lang="en-CA" dirty="0" smtClean="0">
                <a:solidFill>
                  <a:srgbClr val="92D050"/>
                </a:solidFill>
              </a:rPr>
              <a:t>undefined</a:t>
            </a:r>
            <a:r>
              <a:rPr lang="en-CA" dirty="0" smtClean="0"/>
              <a:t>’</a:t>
            </a:r>
          </a:p>
          <a:p>
            <a:pPr lvl="1"/>
            <a:r>
              <a:rPr lang="en-CA" dirty="0" smtClean="0"/>
              <a:t>If we return HTML, we’ll either need an HTML file (or files), or perform string concatenation that we send to the browser – this can be slightly involved</a:t>
            </a:r>
          </a:p>
          <a:p>
            <a:pPr lvl="1"/>
            <a:r>
              <a:rPr lang="en-CA" dirty="0" smtClean="0"/>
              <a:t>This call is clearly meant to be AJAX – since we are only returning a snippet of HTML code – not an entire HTML document!</a:t>
            </a:r>
          </a:p>
          <a:p>
            <a:pPr lvl="1"/>
            <a:r>
              <a:rPr lang="en-CA" dirty="0" smtClean="0"/>
              <a:t>We should be mindful of potential errors – and log them (line 8)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3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Synchronous JS?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75723"/>
          </a:xfrm>
        </p:spPr>
        <p:txBody>
          <a:bodyPr>
            <a:normAutofit/>
          </a:bodyPr>
          <a:lstStyle/>
          <a:p>
            <a:r>
              <a:rPr lang="en-CA" dirty="0" smtClean="0"/>
              <a:t>The previous code example was fine with the asynchronous</a:t>
            </a:r>
            <a:br>
              <a:rPr lang="en-CA" dirty="0" smtClean="0"/>
            </a:br>
            <a:r>
              <a:rPr lang="en-CA" dirty="0" smtClean="0"/>
              <a:t>nature of JS</a:t>
            </a:r>
          </a:p>
          <a:p>
            <a:pPr lvl="1"/>
            <a:r>
              <a:rPr lang="en-CA" dirty="0" smtClean="0"/>
              <a:t>As long as we did everything inside of the callback</a:t>
            </a:r>
          </a:p>
          <a:p>
            <a:pPr lvl="2"/>
            <a:r>
              <a:rPr lang="en-CA" dirty="0" smtClean="0"/>
              <a:t>Recall line 20 failed because it was outside of the callback</a:t>
            </a:r>
          </a:p>
          <a:p>
            <a:r>
              <a:rPr lang="en-CA" dirty="0" smtClean="0"/>
              <a:t>What if the results of code inside of the callback are needed outside of the callback?</a:t>
            </a:r>
          </a:p>
          <a:p>
            <a:pPr lvl="1"/>
            <a:r>
              <a:rPr lang="en-CA" dirty="0" smtClean="0"/>
              <a:t>We could create another callback and put it into the original callback</a:t>
            </a:r>
          </a:p>
          <a:p>
            <a:pPr lvl="2"/>
            <a:r>
              <a:rPr lang="en-CA" dirty="0" smtClean="0"/>
              <a:t>But this can result in </a:t>
            </a:r>
            <a:r>
              <a:rPr lang="en-CA" dirty="0" smtClean="0">
                <a:hlinkClick r:id="rId2"/>
              </a:rPr>
              <a:t>callback hell</a:t>
            </a:r>
            <a:r>
              <a:rPr lang="en-CA" dirty="0" smtClean="0"/>
              <a:t> (i.e., messy and hard-to-manage code)</a:t>
            </a:r>
          </a:p>
          <a:p>
            <a:r>
              <a:rPr lang="en-CA" dirty="0" smtClean="0"/>
              <a:t>We can instead use another technique, and it uses:</a:t>
            </a:r>
          </a:p>
          <a:p>
            <a:pPr lvl="1"/>
            <a:r>
              <a:rPr lang="en-CA" dirty="0" smtClean="0"/>
              <a:t>Something called </a:t>
            </a:r>
            <a:r>
              <a:rPr lang="en-CA" dirty="0" smtClean="0">
                <a:hlinkClick r:id="rId3"/>
              </a:rPr>
              <a:t>Promises</a:t>
            </a:r>
            <a:endParaRPr lang="en-CA" dirty="0" smtClean="0"/>
          </a:p>
          <a:p>
            <a:pPr lvl="1"/>
            <a:r>
              <a:rPr lang="en-CA" dirty="0" smtClean="0"/>
              <a:t>With the keywords, </a:t>
            </a:r>
            <a:r>
              <a:rPr lang="en-CA" dirty="0" err="1" smtClean="0">
                <a:hlinkClick r:id="rId4"/>
              </a:rPr>
              <a:t>async</a:t>
            </a:r>
            <a:r>
              <a:rPr lang="en-CA" dirty="0" smtClean="0"/>
              <a:t> &amp; </a:t>
            </a:r>
            <a:r>
              <a:rPr lang="en-CA" dirty="0" smtClean="0">
                <a:hlinkClick r:id="rId5"/>
              </a:rPr>
              <a:t>await</a:t>
            </a:r>
            <a:endParaRPr lang="en-CA" dirty="0" smtClean="0"/>
          </a:p>
          <a:p>
            <a:pPr lvl="1"/>
            <a:r>
              <a:rPr lang="en-CA" dirty="0" smtClean="0"/>
              <a:t>We’ll look at promises next term, for now know that the are what allow us to do things synchronously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5" name="Picture 2" descr="asynch-javascript-promises-img1.png (300×226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40" y="409886"/>
            <a:ext cx="3671813" cy="2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0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MysQL2 – </a:t>
            </a:r>
            <a:r>
              <a:rPr lang="en-CA" dirty="0" smtClean="0"/>
              <a:t>Synchronous Query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62" y="1245194"/>
            <a:ext cx="8627158" cy="52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9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MysQL2 – Synchronous Query </a:t>
            </a:r>
            <a:r>
              <a:rPr lang="en-CA" dirty="0" smtClean="0"/>
              <a:t>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 1: the function is marked as </a:t>
            </a:r>
            <a:r>
              <a:rPr lang="en-CA" dirty="0" err="1" smtClean="0">
                <a:solidFill>
                  <a:srgbClr val="92D050"/>
                </a:solidFill>
              </a:rPr>
              <a:t>async</a:t>
            </a:r>
            <a:endParaRPr lang="en-CA" dirty="0" smtClean="0">
              <a:solidFill>
                <a:srgbClr val="92D050"/>
              </a:solidFill>
            </a:endParaRPr>
          </a:p>
          <a:p>
            <a:pPr lvl="1"/>
            <a:r>
              <a:rPr lang="en-CA" dirty="0" smtClean="0"/>
              <a:t>For now we can look at this as a way of clearly declaring our function to be asynchronous but that the inside of the function allows some sort of </a:t>
            </a:r>
            <a:r>
              <a:rPr lang="en-CA" dirty="0" smtClean="0">
                <a:solidFill>
                  <a:srgbClr val="92D050"/>
                </a:solidFill>
              </a:rPr>
              <a:t>synchronous</a:t>
            </a:r>
            <a:r>
              <a:rPr lang="en-CA" dirty="0" smtClean="0"/>
              <a:t> behavior in it</a:t>
            </a:r>
          </a:p>
          <a:p>
            <a:pPr lvl="2"/>
            <a:r>
              <a:rPr lang="en-CA" dirty="0" smtClean="0"/>
              <a:t>As mentioned earlier, this allows the use of Promises, something we’ll cover in COMP 1537</a:t>
            </a:r>
          </a:p>
          <a:p>
            <a:pPr lvl="1"/>
            <a:r>
              <a:rPr lang="en-CA" dirty="0" smtClean="0"/>
              <a:t>Lines 2 – 8: require, instantiate, connect to the MySQL DB</a:t>
            </a:r>
          </a:p>
          <a:p>
            <a:pPr lvl="1"/>
            <a:r>
              <a:rPr lang="en-CA" dirty="0" smtClean="0"/>
              <a:t>Line 9: we call execute using the await operator</a:t>
            </a:r>
          </a:p>
          <a:p>
            <a:pPr lvl="2"/>
            <a:r>
              <a:rPr lang="en-CA" dirty="0" smtClean="0"/>
              <a:t>Execute vs query method:</a:t>
            </a:r>
          </a:p>
          <a:p>
            <a:pPr lvl="3"/>
            <a:r>
              <a:rPr lang="en-CA" dirty="0" smtClean="0"/>
              <a:t>Query handles DB </a:t>
            </a:r>
            <a:r>
              <a:rPr lang="en-CA" dirty="0" smtClean="0">
                <a:hlinkClick r:id="rId2"/>
              </a:rPr>
              <a:t>prepared statements </a:t>
            </a:r>
            <a:r>
              <a:rPr lang="en-CA" dirty="0" smtClean="0"/>
              <a:t>on the Node side, not in MySQL</a:t>
            </a:r>
          </a:p>
          <a:p>
            <a:pPr lvl="3"/>
            <a:r>
              <a:rPr lang="en-CA" dirty="0" smtClean="0"/>
              <a:t>Execute requires the server to handle parameter substitution … </a:t>
            </a:r>
            <a:r>
              <a:rPr lang="en-CA" dirty="0" smtClean="0">
                <a:hlinkClick r:id="rId3"/>
              </a:rPr>
              <a:t>more info</a:t>
            </a:r>
            <a:endParaRPr lang="en-CA" dirty="0" smtClean="0"/>
          </a:p>
          <a:p>
            <a:pPr lvl="2"/>
            <a:r>
              <a:rPr lang="en-CA" dirty="0" smtClean="0"/>
              <a:t>The await operator forces the JS runtime to suspend execution until the code on right side of the expression returns</a:t>
            </a:r>
          </a:p>
          <a:p>
            <a:pPr lvl="3"/>
            <a:r>
              <a:rPr lang="en-CA" dirty="0" smtClean="0"/>
              <a:t>So line 10 will execute only when execute returns values to [rows, fields] on line 9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45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2786</TotalTime>
  <Words>689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Banded</vt:lpstr>
      <vt:lpstr>COMP 1537</vt:lpstr>
      <vt:lpstr>Intro to Node &amp; MySQL</vt:lpstr>
      <vt:lpstr>MysQL2 Config/Connection</vt:lpstr>
      <vt:lpstr>MysQL2 – Query with HTML (1/3)</vt:lpstr>
      <vt:lpstr>MysQL2 – Query with HTML  (2/3)</vt:lpstr>
      <vt:lpstr>MysQL2 – Query with HTML  (3/3)</vt:lpstr>
      <vt:lpstr>Synchronous JS?</vt:lpstr>
      <vt:lpstr>MysQL2 – Synchronous Query (1/2)</vt:lpstr>
      <vt:lpstr>MysQL2 – Synchronous Query (2/2)</vt:lpstr>
      <vt:lpstr>Destructuring</vt:lpstr>
      <vt:lpstr>Resources (1/1)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124</cp:revision>
  <dcterms:created xsi:type="dcterms:W3CDTF">2018-01-05T17:32:24Z</dcterms:created>
  <dcterms:modified xsi:type="dcterms:W3CDTF">2022-01-09T02:19:07Z</dcterms:modified>
</cp:coreProperties>
</file>