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6432" autoAdjust="0"/>
  </p:normalViewPr>
  <p:slideViewPr>
    <p:cSldViewPr snapToGrid="0">
      <p:cViewPr varScale="1">
        <p:scale>
          <a:sx n="90" d="100"/>
          <a:sy n="90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E96B-B495-4966-AEF9-BA33D7AAA95A}" type="datetimeFigureOut">
              <a:rPr lang="en-CA" smtClean="0"/>
              <a:t>2022-09-20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AF4-F901-443F-A52D-EC5AB4944C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23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7DD80C-BBD8-4FD9-92E0-A830567BEB0E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9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5DF9-6373-430A-ACAC-A533BBE79D84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1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2D78E71-36F8-4FA2-8510-9033B92C07C1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8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053B-A5C0-4F20-85C9-4CA924033ED8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9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FD2E195-6709-4279-A2FE-7C546884A693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8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37B-6DF3-455B-ABFE-17D6C2486438}" type="datetime1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68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E89F-198B-416C-8EC7-4B3B6A9499BF}" type="datetime1">
              <a:rPr lang="en-CA" smtClean="0"/>
              <a:t>2022-09-20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6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DA3-BC48-48CD-87B9-64E8C1E5930A}" type="datetime1">
              <a:rPr lang="en-CA" smtClean="0"/>
              <a:t>2022-09-20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2FD-42DF-4A86-8043-A62CB43DAB0F}" type="datetime1">
              <a:rPr lang="en-CA" smtClean="0"/>
              <a:t>2022-09-20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81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489-E6D5-4B73-8150-73F74BBAAC56}" type="datetime1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67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2A1C-3361-4B30-A1CE-E366A027743F}" type="datetime1">
              <a:rPr lang="en-CA" smtClean="0"/>
              <a:t>2022-09-20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55A88A9-2E65-44B0-BA29-016103D8C43F}" type="datetime1">
              <a:rPr lang="en-CA" smtClean="0"/>
              <a:t>2022-09-20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AC4B539-9602-4623-B3CE-A2F0470582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7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quirrel.com/tools/webfont-generator" TargetMode="External"/><Relationship Id="rId2" Type="http://schemas.openxmlformats.org/officeDocument/2006/relationships/hyperlink" Target="http://www.1001fo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-font-generator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CSS/CSS_Background_and_Borders/Border-image_generato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colornames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#reference" TargetMode="External"/><Relationship Id="rId2" Type="http://schemas.openxmlformats.org/officeDocument/2006/relationships/hyperlink" Target="https://www.w3schools.com/cssref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C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8506"/>
            <a:ext cx="9144000" cy="2440093"/>
          </a:xfrm>
        </p:spPr>
        <p:txBody>
          <a:bodyPr/>
          <a:lstStyle/>
          <a:p>
            <a:pPr algn="ctr"/>
            <a:r>
              <a:rPr lang="en-US" sz="9600" dirty="0"/>
              <a:t>COMP 1537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0"/>
            <a:ext cx="11734800" cy="1319214"/>
          </a:xfrm>
        </p:spPr>
        <p:txBody>
          <a:bodyPr/>
          <a:lstStyle/>
          <a:p>
            <a:r>
              <a:rPr lang="en-US" sz="4000" dirty="0"/>
              <a:t>Cascading Style Sheets (CSS)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Box Model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calculated width of a box is:</a:t>
            </a:r>
          </a:p>
          <a:p>
            <a:pPr lvl="1"/>
            <a:r>
              <a:rPr lang="en-US" sz="2400" dirty="0"/>
              <a:t>width + padding-left + padding-right + border-left + border-right</a:t>
            </a:r>
          </a:p>
          <a:p>
            <a:r>
              <a:rPr lang="en-US" sz="2400" dirty="0"/>
              <a:t>The calculated height of a box is:</a:t>
            </a:r>
          </a:p>
          <a:p>
            <a:pPr lvl="1"/>
            <a:r>
              <a:rPr lang="en-US" sz="2400" dirty="0"/>
              <a:t>height + padding-top + padding-bottom + border-top + border-bottom</a:t>
            </a:r>
          </a:p>
          <a:p>
            <a:r>
              <a:rPr lang="en-US" sz="2400" dirty="0"/>
              <a:t>General heuristics</a:t>
            </a:r>
          </a:p>
          <a:p>
            <a:pPr lvl="1"/>
            <a:r>
              <a:rPr lang="en-US" sz="2400" dirty="0"/>
              <a:t>Don't forget to give some space between your content (e.g., text) and the border (padding)</a:t>
            </a:r>
          </a:p>
          <a:p>
            <a:pPr lvl="1"/>
            <a:r>
              <a:rPr lang="en-US" sz="2400" dirty="0"/>
              <a:t>Add values to margins if you don't want boxes touching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7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Insert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ways to put 'style' into your HTML documents: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Inline (using the style attribute for a given element)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the style element in the head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the link element to reference a CSS document</a:t>
            </a:r>
          </a:p>
          <a:p>
            <a:r>
              <a:rPr lang="en-US" sz="2400" dirty="0"/>
              <a:t>Heuristics:</a:t>
            </a:r>
          </a:p>
          <a:p>
            <a:pPr lvl="1"/>
            <a:r>
              <a:rPr lang="en-US" sz="2400" dirty="0"/>
              <a:t>Use inline if you are overriding something (e.g., a framework rule that is messing up your layout)</a:t>
            </a:r>
          </a:p>
          <a:p>
            <a:pPr lvl="1"/>
            <a:r>
              <a:rPr lang="en-US" sz="2400" dirty="0"/>
              <a:t>Use style element when you are in development</a:t>
            </a:r>
          </a:p>
          <a:p>
            <a:pPr lvl="1"/>
            <a:r>
              <a:rPr lang="en-US" sz="2400" dirty="0"/>
              <a:t>Use link element when you have deployed your template to a web site</a:t>
            </a:r>
          </a:p>
          <a:p>
            <a:pPr lvl="1"/>
            <a:r>
              <a:rPr lang="en-US" sz="2400" dirty="0"/>
              <a:t>More on how these rules take precedence later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1203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the style attribute on elements</a:t>
            </a:r>
          </a:p>
          <a:p>
            <a:r>
              <a:rPr lang="en-US" sz="2400" dirty="0"/>
              <a:t>Pros:</a:t>
            </a:r>
          </a:p>
          <a:p>
            <a:pPr lvl="1"/>
            <a:r>
              <a:rPr lang="en-US" sz="2400" dirty="0"/>
              <a:t>Quick and easy to see changes made</a:t>
            </a:r>
          </a:p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Messy and hard to debug if you have a lot of complex style rules</a:t>
            </a:r>
          </a:p>
          <a:p>
            <a:pPr lvl="2"/>
            <a:r>
              <a:rPr lang="en-US" sz="2000" dirty="0"/>
              <a:t>Which usually is the case – creating layouts with CSS are usually quite involved</a:t>
            </a:r>
          </a:p>
          <a:p>
            <a:pPr lvl="1"/>
            <a:r>
              <a:rPr lang="en-US" sz="2400" dirty="0"/>
              <a:t>Have to continually update each HTML page if you make a change in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6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style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Place the style element within the head element</a:t>
            </a:r>
          </a:p>
          <a:p>
            <a:pPr lvl="1"/>
            <a:r>
              <a:rPr lang="en-US" sz="2400" dirty="0"/>
              <a:t>And place your rules inside</a:t>
            </a:r>
          </a:p>
          <a:p>
            <a:r>
              <a:rPr lang="en-US" sz="2400" dirty="0"/>
              <a:t>Pros:</a:t>
            </a:r>
          </a:p>
          <a:p>
            <a:pPr lvl="1"/>
            <a:r>
              <a:rPr lang="en-US" sz="2400" dirty="0"/>
              <a:t>One central place where the style rules go</a:t>
            </a:r>
          </a:p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Have to copy/paste the same thing into each of your web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39902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link element goes into the head element</a:t>
            </a:r>
          </a:p>
          <a:p>
            <a:r>
              <a:rPr lang="en-US" sz="2400" dirty="0"/>
              <a:t>Some of the link attributes you will use:</a:t>
            </a:r>
          </a:p>
          <a:p>
            <a:pPr lvl="1"/>
            <a:r>
              <a:rPr lang="en-US" sz="2400" dirty="0" err="1"/>
              <a:t>href</a:t>
            </a:r>
            <a:r>
              <a:rPr lang="en-US" sz="2400" dirty="0"/>
              <a:t> – the hyperlink reference (use a URL to refer to the style document)</a:t>
            </a:r>
          </a:p>
          <a:p>
            <a:pPr lvl="1"/>
            <a:r>
              <a:rPr lang="en-US" sz="2400" dirty="0" err="1"/>
              <a:t>rel</a:t>
            </a:r>
            <a:r>
              <a:rPr lang="en-US" sz="2400" dirty="0"/>
              <a:t> – relationship between current document and linked document</a:t>
            </a:r>
          </a:p>
          <a:p>
            <a:pPr lvl="2"/>
            <a:r>
              <a:rPr lang="en-US" sz="2000" dirty="0"/>
              <a:t>Use a value of 'stylesheet' </a:t>
            </a:r>
          </a:p>
          <a:p>
            <a:pPr lvl="1"/>
            <a:r>
              <a:rPr lang="en-US" sz="2400" dirty="0"/>
              <a:t>There are others but we will look at them later …</a:t>
            </a:r>
          </a:p>
          <a:p>
            <a:r>
              <a:rPr lang="en-US" sz="2400" dirty="0"/>
              <a:t>Pros:</a:t>
            </a:r>
          </a:p>
          <a:p>
            <a:pPr lvl="1"/>
            <a:r>
              <a:rPr lang="en-US" sz="2400" dirty="0"/>
              <a:t>One central place for all docs to refer to styling rules</a:t>
            </a:r>
          </a:p>
          <a:p>
            <a:r>
              <a:rPr lang="en-US" sz="2400" dirty="0"/>
              <a:t>Cons:</a:t>
            </a:r>
          </a:p>
          <a:p>
            <a:pPr lvl="1"/>
            <a:r>
              <a:rPr lang="en-US" sz="2400" dirty="0"/>
              <a:t>Have to remember to create/link/manage separate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9899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overrides which?</a:t>
            </a:r>
          </a:p>
          <a:p>
            <a:r>
              <a:rPr lang="en-US" sz="2400" dirty="0"/>
              <a:t>Uses specificity as the determinant</a:t>
            </a:r>
          </a:p>
          <a:p>
            <a:pPr lvl="1"/>
            <a:r>
              <a:rPr lang="en-US" sz="2400" dirty="0"/>
              <a:t>i.e., more specific means higher precedence</a:t>
            </a:r>
          </a:p>
          <a:p>
            <a:r>
              <a:rPr lang="en-US" sz="2400" dirty="0"/>
              <a:t>So: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!important </a:t>
            </a:r>
            <a:r>
              <a:rPr lang="en-US" sz="2400" dirty="0"/>
              <a:t>declaration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style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id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Class, pseudo-class, or attribute selector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Element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06751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 in CSS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commonly used units of measure in CSS:</a:t>
            </a:r>
          </a:p>
          <a:p>
            <a:pPr lvl="1"/>
            <a:r>
              <a:rPr lang="en-US" sz="2400" dirty="0"/>
              <a:t>Percentage (%) – e.g., 20%</a:t>
            </a:r>
          </a:p>
          <a:p>
            <a:pPr lvl="1"/>
            <a:r>
              <a:rPr lang="en-US" sz="2400" dirty="0" err="1"/>
              <a:t>em</a:t>
            </a:r>
            <a:r>
              <a:rPr lang="en-US" sz="2400" dirty="0"/>
              <a:t> (</a:t>
            </a:r>
            <a:r>
              <a:rPr lang="en-US" sz="2400" dirty="0" err="1"/>
              <a:t>em</a:t>
            </a:r>
            <a:r>
              <a:rPr lang="en-US" sz="2400" dirty="0"/>
              <a:t>) – current point size of the font, e.g., 1.2em</a:t>
            </a:r>
          </a:p>
          <a:p>
            <a:pPr lvl="2"/>
            <a:r>
              <a:rPr lang="en-US" sz="2000" dirty="0"/>
              <a:t>Used to refer to the width of an 'M' during early years of typesetting</a:t>
            </a:r>
          </a:p>
          <a:p>
            <a:pPr lvl="1"/>
            <a:r>
              <a:rPr lang="en-US" sz="2200" dirty="0"/>
              <a:t>Rem (relative </a:t>
            </a:r>
            <a:r>
              <a:rPr lang="en-US" sz="2200" dirty="0" err="1"/>
              <a:t>em</a:t>
            </a:r>
            <a:r>
              <a:rPr lang="en-US" sz="2200" dirty="0"/>
              <a:t> space)</a:t>
            </a:r>
          </a:p>
          <a:p>
            <a:pPr lvl="2"/>
            <a:r>
              <a:rPr lang="en-US" sz="2000" dirty="0"/>
              <a:t>Based on the parent’s </a:t>
            </a:r>
            <a:r>
              <a:rPr lang="en-US" sz="2000" dirty="0" err="1"/>
              <a:t>em</a:t>
            </a:r>
            <a:r>
              <a:rPr lang="en-US" sz="2000" dirty="0"/>
              <a:t> space</a:t>
            </a:r>
          </a:p>
          <a:p>
            <a:pPr lvl="1"/>
            <a:r>
              <a:rPr lang="en-US" sz="2400" dirty="0"/>
              <a:t>Point (</a:t>
            </a:r>
            <a:r>
              <a:rPr lang="en-US" sz="2400" dirty="0" err="1"/>
              <a:t>pt</a:t>
            </a:r>
            <a:r>
              <a:rPr lang="en-US" sz="2400" dirty="0"/>
              <a:t>) – a unit used in typography and is 1/72", e.g., 24pt</a:t>
            </a:r>
          </a:p>
          <a:p>
            <a:pPr lvl="1"/>
            <a:r>
              <a:rPr lang="en-US" sz="2400" dirty="0"/>
              <a:t>Pixel (</a:t>
            </a:r>
            <a:r>
              <a:rPr lang="en-US" sz="2400" dirty="0" err="1"/>
              <a:t>px</a:t>
            </a:r>
            <a:r>
              <a:rPr lang="en-US" sz="2400" dirty="0"/>
              <a:t>) – represents one dot on the screen, e.g., 2px</a:t>
            </a:r>
          </a:p>
          <a:p>
            <a:pPr lvl="1"/>
            <a:r>
              <a:rPr lang="en-US" sz="2400" dirty="0"/>
              <a:t>Viewport width, viewport height: vw100 vh100</a:t>
            </a:r>
          </a:p>
          <a:p>
            <a:r>
              <a:rPr lang="en-US" sz="2400" dirty="0"/>
              <a:t>There are others but they aren't as commonly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4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 in CSS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Units of measure that are relative (i.e., relative to another property)</a:t>
            </a:r>
          </a:p>
          <a:p>
            <a:pPr lvl="1"/>
            <a:r>
              <a:rPr lang="en-US" sz="2400" dirty="0"/>
              <a:t>'</a:t>
            </a:r>
            <a:r>
              <a:rPr lang="en-US" sz="2400" dirty="0" err="1"/>
              <a:t>em</a:t>
            </a:r>
            <a:r>
              <a:rPr lang="en-US" sz="2400" dirty="0"/>
              <a:t>' space, percent</a:t>
            </a:r>
          </a:p>
          <a:p>
            <a:r>
              <a:rPr lang="en-US" sz="2400" dirty="0"/>
              <a:t>Units of measure that are absolute (fixed in size)</a:t>
            </a:r>
          </a:p>
          <a:p>
            <a:pPr lvl="1"/>
            <a:r>
              <a:rPr lang="en-US" sz="2400" dirty="0"/>
              <a:t>Pixel, point</a:t>
            </a:r>
          </a:p>
          <a:p>
            <a:r>
              <a:rPr lang="en-US" sz="2400" dirty="0"/>
              <a:t>Use the following heuristics for units of measure:</a:t>
            </a:r>
          </a:p>
          <a:p>
            <a:pPr lvl="1"/>
            <a:r>
              <a:rPr lang="en-US" sz="2400" dirty="0"/>
              <a:t>Use pixels for border widths</a:t>
            </a:r>
          </a:p>
          <a:p>
            <a:pPr lvl="1"/>
            <a:r>
              <a:rPr lang="en-US" sz="2400" dirty="0"/>
              <a:t>Points for fonts</a:t>
            </a:r>
          </a:p>
          <a:p>
            <a:pPr lvl="1"/>
            <a:r>
              <a:rPr lang="en-US" sz="2400" dirty="0"/>
              <a:t>Percentage and </a:t>
            </a:r>
            <a:r>
              <a:rPr lang="en-US" sz="2400" dirty="0" err="1"/>
              <a:t>em</a:t>
            </a:r>
            <a:r>
              <a:rPr lang="en-US" sz="2400" dirty="0"/>
              <a:t>-space for margins, paddings, spacing between containers</a:t>
            </a:r>
          </a:p>
          <a:p>
            <a:pPr lvl="1"/>
            <a:r>
              <a:rPr lang="en-US" sz="2400" dirty="0"/>
              <a:t>Avoid using:</a:t>
            </a:r>
          </a:p>
          <a:p>
            <a:pPr lvl="2"/>
            <a:r>
              <a:rPr lang="en-US" sz="2000" dirty="0"/>
              <a:t>Pixels for fonts, margins, padding, spacing between containers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56520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external style sheets to practice:</a:t>
            </a:r>
          </a:p>
          <a:p>
            <a:pPr lvl="1"/>
            <a:r>
              <a:rPr lang="en-US" sz="2400" dirty="0"/>
              <a:t>Reuse, cut down on bandwidth, keep layouts consistent</a:t>
            </a:r>
          </a:p>
          <a:p>
            <a:r>
              <a:rPr lang="en-US" sz="2400" dirty="0"/>
              <a:t>Define base styles at the top (i.e. body element) and specialize (indirect) child elements</a:t>
            </a:r>
          </a:p>
          <a:p>
            <a:r>
              <a:rPr lang="en-US" sz="2400" dirty="0"/>
              <a:t>Try to avoid in-lining your CSS styles (via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2400" dirty="0"/>
              <a:t> attribute)</a:t>
            </a:r>
          </a:p>
          <a:p>
            <a:pPr lvl="1"/>
            <a:r>
              <a:rPr lang="en-US" sz="2400" dirty="0"/>
              <a:t>Easier to troubleshoot styles if they are in an external style sheet</a:t>
            </a:r>
          </a:p>
          <a:p>
            <a:pPr lvl="2"/>
            <a:r>
              <a:rPr lang="en-US" sz="2000" dirty="0"/>
              <a:t>Although sometimes you may not have a choice</a:t>
            </a:r>
          </a:p>
          <a:p>
            <a:r>
              <a:rPr lang="en-US" sz="2400" dirty="0"/>
              <a:t>Avoid using too many visible styles/fonts/colors</a:t>
            </a:r>
          </a:p>
          <a:p>
            <a:pPr lvl="1"/>
            <a:r>
              <a:rPr lang="en-US" sz="2400" dirty="0"/>
              <a:t>Quantity doesn't equal quality!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7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Property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5, CSS 3 has been supported</a:t>
            </a:r>
          </a:p>
          <a:p>
            <a:r>
              <a:rPr lang="en-US" dirty="0"/>
              <a:t>When properties are not completely supported, the browsers prepend their renderer name</a:t>
            </a:r>
          </a:p>
          <a:p>
            <a:pPr lvl="1"/>
            <a:r>
              <a:rPr lang="en-US" dirty="0"/>
              <a:t>May need to prepend '-</a:t>
            </a:r>
            <a:r>
              <a:rPr lang="en-US" dirty="0" err="1"/>
              <a:t>moz</a:t>
            </a:r>
            <a:r>
              <a:rPr lang="en-US" dirty="0"/>
              <a:t>' or '-</a:t>
            </a:r>
            <a:r>
              <a:rPr lang="en-US" dirty="0" err="1"/>
              <a:t>webkit</a:t>
            </a:r>
            <a:r>
              <a:rPr lang="en-US" dirty="0"/>
              <a:t>-' to the beginning of each property</a:t>
            </a:r>
          </a:p>
          <a:p>
            <a:r>
              <a:rPr lang="en-US" dirty="0"/>
              <a:t>There are six (main) browsers, three rendering engines:</a:t>
            </a:r>
          </a:p>
          <a:p>
            <a:pPr lvl="1"/>
            <a:r>
              <a:rPr lang="en-US" dirty="0"/>
              <a:t>Microsoft Edge browser: </a:t>
            </a:r>
            <a:r>
              <a:rPr lang="en-US" strike="sngStrike" dirty="0" err="1"/>
              <a:t>EdgeHTML</a:t>
            </a:r>
            <a:r>
              <a:rPr lang="en-US" strike="sngStrike" dirty="0"/>
              <a:t> renderer</a:t>
            </a:r>
            <a:r>
              <a:rPr lang="en-US" dirty="0"/>
              <a:t>, </a:t>
            </a:r>
            <a:r>
              <a:rPr lang="en-US" dirty="0" err="1"/>
              <a:t>WebKit</a:t>
            </a:r>
            <a:r>
              <a:rPr lang="en-US" dirty="0"/>
              <a:t> renderer</a:t>
            </a:r>
          </a:p>
          <a:p>
            <a:pPr lvl="1"/>
            <a:r>
              <a:rPr lang="en-US" dirty="0"/>
              <a:t>Google Chrome/Android, Apple Safari/iOS: </a:t>
            </a:r>
            <a:r>
              <a:rPr lang="en-US" dirty="0" err="1"/>
              <a:t>WebKit</a:t>
            </a:r>
            <a:r>
              <a:rPr lang="en-US" dirty="0"/>
              <a:t> renderer</a:t>
            </a:r>
          </a:p>
          <a:p>
            <a:pPr lvl="1"/>
            <a:r>
              <a:rPr lang="en-US" dirty="0"/>
              <a:t>Mozilla browser: Gecko renderer</a:t>
            </a:r>
          </a:p>
          <a:p>
            <a:r>
              <a:rPr lang="en-US" dirty="0"/>
              <a:t>You can always check any CSS property by going to: </a:t>
            </a:r>
          </a:p>
          <a:p>
            <a:pPr lvl="1"/>
            <a:r>
              <a:rPr lang="en-US" dirty="0">
                <a:hlinkClick r:id="rId2"/>
              </a:rPr>
              <a:t>https://caniuse.com/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59247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CSS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 far, no real styling</a:t>
            </a:r>
          </a:p>
          <a:p>
            <a:pPr lvl="1"/>
            <a:r>
              <a:rPr lang="en-US" sz="2400" dirty="0"/>
              <a:t>(i.e., no ability to change font colors, font size, colors, borders, images, etc.</a:t>
            </a:r>
          </a:p>
          <a:p>
            <a:r>
              <a:rPr lang="en-US" sz="2400" dirty="0"/>
              <a:t>HTML is for content structure</a:t>
            </a:r>
          </a:p>
          <a:p>
            <a:r>
              <a:rPr lang="en-US" sz="2400" dirty="0"/>
              <a:t>Enter Cascading Style Sheets (CSS) …</a:t>
            </a:r>
          </a:p>
          <a:p>
            <a:r>
              <a:rPr lang="en-US" sz="2400" dirty="0"/>
              <a:t>CSS are for</a:t>
            </a:r>
          </a:p>
          <a:p>
            <a:pPr lvl="1"/>
            <a:r>
              <a:rPr lang="en-US" sz="2400" dirty="0"/>
              <a:t>formatting details such as Font size, font style, background colors, layout</a:t>
            </a:r>
          </a:p>
          <a:p>
            <a:pPr lvl="1"/>
            <a:r>
              <a:rPr lang="en-US" sz="2400" dirty="0"/>
              <a:t>Specify layout details based upon screen size</a:t>
            </a:r>
          </a:p>
          <a:p>
            <a:pPr lvl="1"/>
            <a:r>
              <a:rPr lang="en-US" sz="2400" dirty="0"/>
              <a:t>Any images/fonts that are to be downloaded/rendered for styling</a:t>
            </a:r>
          </a:p>
          <a:p>
            <a:pPr lvl="1"/>
            <a:r>
              <a:rPr lang="en-US" sz="2400" dirty="0"/>
              <a:t>Animating page components (e.g., changing color, movement, etc.)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65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Typography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different options for changing the appearance of text</a:t>
            </a:r>
          </a:p>
          <a:p>
            <a:r>
              <a:rPr lang="en-US" sz="2800" dirty="0"/>
              <a:t>Can break it down into the following categories:</a:t>
            </a:r>
          </a:p>
          <a:p>
            <a:pPr lvl="1"/>
            <a:r>
              <a:rPr lang="en-US" sz="2800" dirty="0"/>
              <a:t>Web fonts</a:t>
            </a:r>
          </a:p>
          <a:p>
            <a:pPr lvl="1"/>
            <a:r>
              <a:rPr lang="en-US" sz="2800" dirty="0"/>
              <a:t>Typography settings</a:t>
            </a:r>
          </a:p>
          <a:p>
            <a:pPr lvl="1"/>
            <a:r>
              <a:rPr lang="en-US" sz="2800" dirty="0"/>
              <a:t>Text decorations</a:t>
            </a:r>
          </a:p>
          <a:p>
            <a:pPr lvl="1"/>
            <a:r>
              <a:rPr lang="en-US" sz="2800" dirty="0"/>
              <a:t>Layout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2418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3 Web Fonts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Address one of the biggest issues on the web:</a:t>
            </a:r>
          </a:p>
          <a:p>
            <a:pPr lvl="1"/>
            <a:r>
              <a:rPr lang="en-US" sz="2400" dirty="0"/>
              <a:t>Do you have the same fonts as I do?</a:t>
            </a:r>
          </a:p>
          <a:p>
            <a:r>
              <a:rPr lang="en-US" sz="2400" dirty="0"/>
              <a:t>Not everyone has the same:</a:t>
            </a:r>
          </a:p>
          <a:p>
            <a:pPr lvl="1"/>
            <a:r>
              <a:rPr lang="en-US" sz="2400" dirty="0"/>
              <a:t>Computing device</a:t>
            </a:r>
          </a:p>
          <a:p>
            <a:pPr lvl="1"/>
            <a:r>
              <a:rPr lang="en-US" sz="2400" dirty="0"/>
              <a:t>Operating system</a:t>
            </a:r>
          </a:p>
          <a:p>
            <a:pPr lvl="1"/>
            <a:r>
              <a:rPr lang="en-US" sz="2400" dirty="0"/>
              <a:t>Operating system version</a:t>
            </a:r>
          </a:p>
          <a:p>
            <a:pPr lvl="1"/>
            <a:r>
              <a:rPr lang="en-US" sz="2400" dirty="0"/>
              <a:t>Fonts installed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22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3 Web Fonts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Old way of doing fonts with HTML/Web:</a:t>
            </a:r>
          </a:p>
          <a:p>
            <a:pPr lvl="1"/>
            <a:endParaRPr lang="en-US" sz="2400" dirty="0"/>
          </a:p>
          <a:p>
            <a:r>
              <a:rPr lang="en-US" sz="2400" dirty="0"/>
              <a:t>Which says:</a:t>
            </a:r>
          </a:p>
          <a:p>
            <a:pPr lvl="1"/>
            <a:r>
              <a:rPr lang="en-US" sz="2400" dirty="0"/>
              <a:t>Use 'Times New Roman' … if not, use Georgia, if not, use whatever default Serif font that is available</a:t>
            </a:r>
            <a:endParaRPr lang="en-US" sz="2400" dirty="0">
              <a:sym typeface="Wingdings" panose="05000000000000000000" pitchFamily="2" charset="2"/>
            </a:endParaRP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This will most likely result in a different experience on users' computers</a:t>
            </a:r>
          </a:p>
          <a:p>
            <a:pPr lvl="3"/>
            <a:r>
              <a:rPr lang="en-US" sz="1800" dirty="0">
                <a:sym typeface="Wingdings" panose="05000000000000000000" pitchFamily="2" charset="2"/>
              </a:rPr>
              <a:t>Than what  you saw on your when you created the design </a:t>
            </a:r>
            <a:endParaRPr 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27250" y="2475653"/>
            <a:ext cx="8006403" cy="55880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font-family: "Times New Roman", Georgia, Serif;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0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3 Web Fonts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can use:</a:t>
            </a:r>
          </a:p>
          <a:p>
            <a:pPr lvl="1"/>
            <a:r>
              <a:rPr lang="en-US" sz="2400" dirty="0"/>
              <a:t>True Type Fonts (TTF)</a:t>
            </a:r>
          </a:p>
          <a:p>
            <a:pPr lvl="1"/>
            <a:r>
              <a:rPr lang="en-US" sz="2400" dirty="0"/>
              <a:t>Open Type</a:t>
            </a:r>
          </a:p>
          <a:p>
            <a:pPr lvl="1"/>
            <a:r>
              <a:rPr lang="en-US" sz="2400" dirty="0"/>
              <a:t>Embedded </a:t>
            </a:r>
            <a:r>
              <a:rPr lang="en-US" sz="2400" dirty="0" err="1"/>
              <a:t>OpenType</a:t>
            </a:r>
            <a:r>
              <a:rPr lang="en-US" sz="2400" dirty="0"/>
              <a:t> (EOT)</a:t>
            </a:r>
          </a:p>
          <a:p>
            <a:pPr lvl="1"/>
            <a:r>
              <a:rPr lang="en-US" sz="2400" dirty="0"/>
              <a:t> Web Open Font Format (WOFF) </a:t>
            </a:r>
          </a:p>
          <a:p>
            <a:r>
              <a:rPr lang="en-US" sz="2400" dirty="0"/>
              <a:t>To name a few (there are more)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31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3 Web Fonts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@font-face </a:t>
            </a:r>
            <a:r>
              <a:rPr lang="en-US" dirty="0"/>
              <a:t>directive: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use it as: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9570" y="2209800"/>
            <a:ext cx="10275552" cy="1399310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@font-face {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font-family: Broadway;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src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: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('BROADW.TTF');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}</a:t>
            </a:r>
            <a:endParaRPr lang="it-IT" sz="2000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9570" y="3744047"/>
            <a:ext cx="10275552" cy="1627909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body {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margin: 20px;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font-family: Broadway;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70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3 Web Fonts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multiple cases:</a:t>
            </a:r>
          </a:p>
          <a:p>
            <a:pPr lvl="1"/>
            <a:r>
              <a:rPr lang="en-US" dirty="0"/>
              <a:t>For great </a:t>
            </a:r>
            <a:r>
              <a:rPr lang="en-US" b="1" dirty="0"/>
              <a:t>free</a:t>
            </a:r>
            <a:r>
              <a:rPr lang="en-US" dirty="0"/>
              <a:t> fonts, go to:</a:t>
            </a:r>
          </a:p>
          <a:p>
            <a:pPr lvl="2"/>
            <a:r>
              <a:rPr lang="en-US" dirty="0">
                <a:hlinkClick r:id="rId2"/>
              </a:rPr>
              <a:t>http://www.1001fonts.com/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creating a font kit, go to:</a:t>
            </a:r>
          </a:p>
          <a:p>
            <a:pPr lvl="2"/>
            <a:r>
              <a:rPr lang="en-US" dirty="0">
                <a:hlinkClick r:id="rId3"/>
              </a:rPr>
              <a:t>http://www.fontsquirrel.com/tools/webfont-generator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https://www.web-font-generator.com/</a:t>
            </a:r>
            <a:r>
              <a:rPr lang="en-US" dirty="0"/>
              <a:t> 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7982" y="3974314"/>
            <a:ext cx="10275552" cy="2841014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  <p:txBody>
          <a:bodyPr lIns="90000" tIns="69948" rIns="90000" bIns="45000"/>
          <a:lstStyle/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@font-face {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font-family: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Graublauweb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;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src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: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Graublauweb.eot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'); /* IE9 Compatibility Modes */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src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: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Graublauweb.eot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?') format('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eot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'),  /* IE6-IE8 */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Graublauweb.woff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 format('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woff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'), /* Modern Browsers */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/* Safari, Android,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iOS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*/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('Graublauweb.ttf')  format('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truetype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'), 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/* Legacy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iOS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*/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 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Graublauweb.svg#svgGraublauweb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 format('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svg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'); </a:t>
            </a:r>
          </a:p>
          <a:p>
            <a:pPr>
              <a:lnSpc>
                <a:spcPct val="99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ea typeface="AR PL ShanHeiSun Uni" charset="0"/>
                <a:cs typeface="AR PL ShanHeiSun Uni" charset="0"/>
              </a:rPr>
              <a:t>}</a:t>
            </a:r>
            <a:endParaRPr lang="it-IT" b="1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  <a:ea typeface="AR PL ShanHeiSun Uni" charset="0"/>
              <a:cs typeface="AR PL ShanHeiSun Un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concepts:</a:t>
            </a:r>
          </a:p>
          <a:p>
            <a:pPr lvl="1"/>
            <a:r>
              <a:rPr lang="en-US" dirty="0"/>
              <a:t>Leading – space between lines</a:t>
            </a:r>
          </a:p>
          <a:p>
            <a:pPr lvl="2"/>
            <a:r>
              <a:rPr lang="en-US" dirty="0"/>
              <a:t>The term comes from the lead bars that were placed between blocks of text for printing presses</a:t>
            </a:r>
          </a:p>
          <a:p>
            <a:pPr lvl="1"/>
            <a:r>
              <a:rPr lang="en-US" dirty="0"/>
              <a:t>Tracking – the overall space between characters on a line</a:t>
            </a:r>
          </a:p>
          <a:p>
            <a:pPr lvl="1"/>
            <a:r>
              <a:rPr lang="en-US" dirty="0"/>
              <a:t>Kerning – the individual space between two characters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://www.webcomicalliance.com/wp-content/uploads/2011/01/fontfactor-tra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7" y="4121150"/>
            <a:ext cx="5995843" cy="26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857242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CSS we can adjust:</a:t>
            </a:r>
          </a:p>
          <a:p>
            <a:pPr lvl="1"/>
            <a:r>
              <a:rPr lang="en-US" sz="2400" dirty="0"/>
              <a:t>The leading (via line-height property)</a:t>
            </a:r>
          </a:p>
          <a:p>
            <a:pPr lvl="1"/>
            <a:r>
              <a:rPr lang="en-US" sz="2400" dirty="0"/>
              <a:t>The indentation of the first line in a text-block (text-indent property)</a:t>
            </a:r>
          </a:p>
          <a:p>
            <a:pPr lvl="1"/>
            <a:r>
              <a:rPr lang="en-US" sz="2400" dirty="0"/>
              <a:t>The capitalization of text (text-transform property)</a:t>
            </a:r>
          </a:p>
          <a:p>
            <a:pPr lvl="1"/>
            <a:r>
              <a:rPr lang="en-US" sz="2400" dirty="0"/>
              <a:t>The tracking between words in a text (word-spacing property)</a:t>
            </a:r>
          </a:p>
          <a:p>
            <a:r>
              <a:rPr lang="en-US" sz="2400" dirty="0"/>
              <a:t>See examples …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966328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can be given decorations:</a:t>
            </a:r>
          </a:p>
          <a:p>
            <a:pPr lvl="1"/>
            <a:r>
              <a:rPr lang="en-US" sz="2400" dirty="0"/>
              <a:t>Decoration properties allow for:</a:t>
            </a:r>
          </a:p>
          <a:p>
            <a:pPr lvl="2"/>
            <a:r>
              <a:rPr lang="en-US" sz="2000" dirty="0"/>
              <a:t>Underline, over line, </a:t>
            </a:r>
            <a:r>
              <a:rPr lang="en-US" sz="2000" dirty="0" err="1"/>
              <a:t>strick</a:t>
            </a:r>
            <a:r>
              <a:rPr lang="en-US" sz="2000" dirty="0"/>
              <a:t>-through</a:t>
            </a:r>
          </a:p>
          <a:p>
            <a:pPr lvl="2"/>
            <a:r>
              <a:rPr lang="en-US" sz="2000" dirty="0"/>
              <a:t>Changing the line style (e.g., wavy)</a:t>
            </a:r>
          </a:p>
          <a:p>
            <a:pPr lvl="2"/>
            <a:r>
              <a:rPr lang="en-US" sz="2000" dirty="0"/>
              <a:t>Adding a text shadow – can add multiple shadows for interesting effects</a:t>
            </a:r>
          </a:p>
          <a:p>
            <a:r>
              <a:rPr lang="en-US" sz="2400" dirty="0"/>
              <a:t>See examples …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919353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Wrap &amp;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for text to wrap around arbitrary shapes (e.g., circle, polygon)</a:t>
            </a:r>
          </a:p>
          <a:p>
            <a:r>
              <a:rPr lang="en-US" sz="2800" dirty="0"/>
              <a:t>Uses the shape-outside property</a:t>
            </a:r>
          </a:p>
          <a:p>
            <a:r>
              <a:rPr lang="en-US" sz="2400" dirty="0"/>
              <a:t>Borders can have:</a:t>
            </a:r>
          </a:p>
          <a:p>
            <a:pPr lvl="1"/>
            <a:r>
              <a:rPr lang="en-US" sz="2400" dirty="0"/>
              <a:t>Rounded corners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Drop shadows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box-shadow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Border images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border-image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465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CSS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CSS works by:</a:t>
            </a:r>
          </a:p>
          <a:p>
            <a:pPr lvl="1"/>
            <a:r>
              <a:rPr lang="en-US" sz="2400" dirty="0"/>
              <a:t>Allowing style to be specified by elements</a:t>
            </a:r>
          </a:p>
          <a:p>
            <a:pPr lvl="1"/>
            <a:r>
              <a:rPr lang="en-US" sz="2400" dirty="0"/>
              <a:t>Having child element inherit style</a:t>
            </a:r>
          </a:p>
          <a:p>
            <a:pPr lvl="2"/>
            <a:r>
              <a:rPr lang="en-US" sz="2000" dirty="0"/>
              <a:t>Style 'cascades' down to children, </a:t>
            </a:r>
            <a:r>
              <a:rPr lang="en-US" sz="2000" dirty="0" err="1"/>
              <a:t>childrens</a:t>
            </a:r>
            <a:r>
              <a:rPr lang="en-US" sz="2000" dirty="0"/>
              <a:t>' children, etc.</a:t>
            </a:r>
          </a:p>
          <a:p>
            <a:pPr lvl="1"/>
            <a:r>
              <a:rPr lang="en-US" sz="2400" dirty="0"/>
              <a:t>Having child elements override style if they require different style than what was inherited by the parent elements/containers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88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– Rounded Corners &amp; Shadows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</a:p>
          <a:p>
            <a:pPr lvl="1"/>
            <a:r>
              <a:rPr lang="en-US" sz="2400" dirty="0"/>
              <a:t>Note: also use border property to make border show up</a:t>
            </a:r>
          </a:p>
          <a:p>
            <a:pPr lvl="1"/>
            <a:r>
              <a:rPr lang="en-US" sz="2400" dirty="0"/>
              <a:t>Can give one value or 4 separate values</a:t>
            </a:r>
          </a:p>
          <a:p>
            <a:pPr lvl="2"/>
            <a:r>
              <a:rPr lang="en-US" sz="2000" dirty="0"/>
              <a:t>4 separate are: </a:t>
            </a:r>
          </a:p>
          <a:p>
            <a:pPr lvl="3"/>
            <a:r>
              <a:rPr lang="en-US" sz="1800" dirty="0"/>
              <a:t>Top left, top right, bottom right, bottom left (i.e., clockwise)</a:t>
            </a:r>
          </a:p>
          <a:p>
            <a:r>
              <a:rPr lang="en-US" dirty="0"/>
              <a:t>Adds a drop shadow to a container (e.g., div)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box-shadow</a:t>
            </a:r>
          </a:p>
          <a:p>
            <a:pPr lvl="1"/>
            <a:r>
              <a:rPr lang="en-US" dirty="0"/>
              <a:t>H-shadow, v-shadow, blur, spread, color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53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-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images to define your borders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Use the border-image property with:</a:t>
            </a:r>
          </a:p>
          <a:p>
            <a:pPr lvl="2"/>
            <a:r>
              <a:rPr lang="en-US" dirty="0"/>
              <a:t>The border property (in order for it to work!)</a:t>
            </a:r>
          </a:p>
          <a:p>
            <a:pPr lvl="1"/>
            <a:r>
              <a:rPr lang="en-US" dirty="0"/>
              <a:t>Values specified are:</a:t>
            </a:r>
          </a:p>
          <a:p>
            <a:pPr lvl="2"/>
            <a:r>
              <a:rPr lang="en-US" dirty="0"/>
              <a:t>Height of top strip, width of right strip</a:t>
            </a:r>
          </a:p>
          <a:p>
            <a:pPr lvl="2"/>
            <a:r>
              <a:rPr lang="en-US" dirty="0"/>
              <a:t>Height of bottom strip, width of left strip</a:t>
            </a:r>
          </a:p>
          <a:p>
            <a:pPr lvl="2"/>
            <a:r>
              <a:rPr lang="en-US" dirty="0"/>
              <a:t>Repeat/round/stretch where:</a:t>
            </a:r>
          </a:p>
          <a:p>
            <a:pPr lvl="3"/>
            <a:r>
              <a:rPr lang="en-US" dirty="0"/>
              <a:t>Repeat - image tiles to fill the area, dividing tiles if necessary</a:t>
            </a:r>
          </a:p>
          <a:p>
            <a:pPr lvl="3"/>
            <a:r>
              <a:rPr lang="en-US" dirty="0"/>
              <a:t>Round - image tiles to fill the area, and is rescaled if necessary to avoid dividing tiles</a:t>
            </a:r>
          </a:p>
          <a:p>
            <a:pPr lvl="3"/>
            <a:r>
              <a:rPr lang="en-US" dirty="0"/>
              <a:t>Stretch – (Default) The border image is stretched as needed to fill the area</a:t>
            </a:r>
          </a:p>
          <a:p>
            <a:r>
              <a:rPr lang="en-US" dirty="0">
                <a:hlinkClick r:id="rId2"/>
              </a:rPr>
              <a:t>Use online tool!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C:\Users\Arron\files\teachings\2013-2014\Winter\PTS\GI 3020\examples\week 5 examples\bor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1828801"/>
            <a:ext cx="1957387" cy="19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08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CSS provides choices for backgrounds</a:t>
            </a:r>
          </a:p>
          <a:p>
            <a:pPr lvl="1"/>
            <a:r>
              <a:rPr lang="en-US" dirty="0"/>
              <a:t>More choices than just changing the background – which is all we did so far</a:t>
            </a:r>
          </a:p>
          <a:p>
            <a:r>
              <a:rPr lang="en-US" sz="2000" dirty="0"/>
              <a:t>We can do the following:</a:t>
            </a:r>
          </a:p>
          <a:p>
            <a:pPr lvl="1"/>
            <a:r>
              <a:rPr lang="en-US" dirty="0"/>
              <a:t>Change background color</a:t>
            </a:r>
          </a:p>
          <a:p>
            <a:pPr lvl="1"/>
            <a:r>
              <a:rPr lang="en-US" dirty="0"/>
              <a:t>Create a gradient (linear, radial) – which actually creates a dynamic image</a:t>
            </a:r>
          </a:p>
          <a:p>
            <a:pPr lvl="1"/>
            <a:r>
              <a:rPr lang="en-US" dirty="0"/>
              <a:t>Place an image in the background</a:t>
            </a:r>
          </a:p>
          <a:p>
            <a:pPr lvl="2"/>
            <a:r>
              <a:rPr lang="en-US" dirty="0"/>
              <a:t>No repeat, repeat x, repeat y, repeat both</a:t>
            </a:r>
          </a:p>
          <a:p>
            <a:pPr lvl="1"/>
            <a:r>
              <a:rPr lang="en-US" dirty="0"/>
              <a:t>Place several images in the background</a:t>
            </a:r>
          </a:p>
          <a:p>
            <a:pPr lvl="1"/>
            <a:r>
              <a:rPr lang="en-US" dirty="0"/>
              <a:t>Create shapes with CSS</a:t>
            </a:r>
          </a:p>
          <a:p>
            <a:pPr lvl="1"/>
            <a:r>
              <a:rPr lang="en-US" dirty="0"/>
              <a:t>Embed images into the CSS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55294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background property – a group property (i.e., multiple properties)</a:t>
            </a:r>
          </a:p>
          <a:p>
            <a:r>
              <a:rPr lang="en-US" sz="2400" dirty="0"/>
              <a:t>Specific sub properties:</a:t>
            </a:r>
          </a:p>
          <a:p>
            <a:pPr lvl="1"/>
            <a:r>
              <a:rPr lang="en-US" sz="2400" dirty="0"/>
              <a:t>background-color, background-image, background-position, background-size</a:t>
            </a:r>
          </a:p>
          <a:p>
            <a:pPr lvl="1"/>
            <a:r>
              <a:rPr lang="en-US" sz="2400" dirty="0"/>
              <a:t>background-repeat, background-origin, background-clip</a:t>
            </a:r>
          </a:p>
          <a:p>
            <a:pPr lvl="1"/>
            <a:r>
              <a:rPr lang="en-US" sz="2400" dirty="0"/>
              <a:t>background-attachment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367709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 &amp;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color can be specified in several ways:</a:t>
            </a:r>
          </a:p>
          <a:p>
            <a:pPr lvl="1"/>
            <a:r>
              <a:rPr lang="en-US" dirty="0"/>
              <a:t>A hexadecimal triplet in the format #[0-F] [0-F] [0-F] [0-F] [0-F] [0-F]</a:t>
            </a:r>
          </a:p>
          <a:p>
            <a:pPr lvl="2"/>
            <a:r>
              <a:rPr lang="en-US" dirty="0"/>
              <a:t>Hash symbol, 2 digits for red, 2 digits for green, 2 digits for blue</a:t>
            </a:r>
          </a:p>
          <a:p>
            <a:pPr lvl="2"/>
            <a:r>
              <a:rPr lang="en-US" dirty="0"/>
              <a:t>E.g., #FF00FF (magenta)</a:t>
            </a:r>
          </a:p>
          <a:p>
            <a:pPr lvl="1"/>
            <a:r>
              <a:rPr lang="en-US" dirty="0"/>
              <a:t>An RGB decimal triplet in the format </a:t>
            </a:r>
            <a:r>
              <a:rPr lang="en-US" dirty="0" err="1"/>
              <a:t>rgb</a:t>
            </a:r>
            <a:r>
              <a:rPr lang="en-US" dirty="0"/>
              <a:t>(0-255, 0-255, 0-255)</a:t>
            </a:r>
          </a:p>
          <a:p>
            <a:pPr lvl="2"/>
            <a:r>
              <a:rPr lang="en-US" dirty="0"/>
              <a:t>Give the red value, green value, and blue value, all three values accept 0 – 255</a:t>
            </a:r>
          </a:p>
          <a:p>
            <a:pPr lvl="1"/>
            <a:r>
              <a:rPr lang="en-US" dirty="0"/>
              <a:t>An RGBA decimal quadruplet in the format </a:t>
            </a:r>
            <a:r>
              <a:rPr lang="en-US" dirty="0" err="1"/>
              <a:t>rgba</a:t>
            </a:r>
            <a:r>
              <a:rPr lang="en-US" dirty="0"/>
              <a:t>(0-255, 0-255, 0-255, 0 - 1)</a:t>
            </a:r>
          </a:p>
          <a:p>
            <a:pPr lvl="2"/>
            <a:r>
              <a:rPr lang="en-US" dirty="0"/>
              <a:t>Give the red value, green value, blue value, from 0 – 255, alpha from 0.0 to 1.0</a:t>
            </a:r>
          </a:p>
          <a:p>
            <a:r>
              <a:rPr lang="en-US" dirty="0"/>
              <a:t>There are also:</a:t>
            </a:r>
          </a:p>
          <a:p>
            <a:pPr lvl="1"/>
            <a:r>
              <a:rPr lang="en-US" dirty="0"/>
              <a:t>Hue, Lightness, Saturation (HLS), HLSA (with alpha), and </a:t>
            </a:r>
            <a:r>
              <a:rPr lang="en-US" dirty="0">
                <a:hlinkClick r:id="rId2"/>
              </a:rPr>
              <a:t>predefined colors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20821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be:</a:t>
            </a:r>
          </a:p>
          <a:p>
            <a:pPr lvl="1"/>
            <a:r>
              <a:rPr lang="en-US" dirty="0"/>
              <a:t>linear-gradient – single cycle</a:t>
            </a:r>
          </a:p>
          <a:p>
            <a:pPr lvl="1"/>
            <a:r>
              <a:rPr lang="en-US" dirty="0"/>
              <a:t>repeating-linear-gradient – repeats a pattern</a:t>
            </a:r>
          </a:p>
          <a:p>
            <a:r>
              <a:rPr lang="en-US" dirty="0"/>
              <a:t>Specified by:</a:t>
            </a:r>
          </a:p>
          <a:p>
            <a:pPr lvl="1"/>
            <a:r>
              <a:rPr lang="en-US" dirty="0"/>
              <a:t>[ &lt;angle&gt; | to &lt;side-or-corner&gt; ,]? &lt;color-stop&gt; [, &lt;color-stop&gt;]+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631408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be:</a:t>
            </a:r>
          </a:p>
          <a:p>
            <a:pPr lvl="1"/>
            <a:r>
              <a:rPr lang="en-US" dirty="0"/>
              <a:t>radial-gradient – single cycle</a:t>
            </a:r>
          </a:p>
          <a:p>
            <a:pPr lvl="1"/>
            <a:r>
              <a:rPr lang="en-US" dirty="0"/>
              <a:t>repeating-radial-gradient – repeats a pattern</a:t>
            </a:r>
          </a:p>
          <a:p>
            <a:r>
              <a:rPr lang="en-US" dirty="0"/>
              <a:t>Specified by:</a:t>
            </a:r>
          </a:p>
          <a:p>
            <a:pPr marL="457200" lvl="1" indent="0">
              <a:buNone/>
            </a:pPr>
            <a:r>
              <a:rPr lang="en-US" dirty="0"/>
              <a:t>[ circle || &lt;length&gt; ] [ at &lt;position&gt; ]? ,</a:t>
            </a:r>
          </a:p>
          <a:p>
            <a:pPr marL="457200" lvl="1" indent="0">
              <a:buNone/>
            </a:pPr>
            <a:r>
              <a:rPr lang="en-US" dirty="0"/>
              <a:t>                 | [ ellipse || [&lt;length&gt; | &lt;percentage&gt; ]{2}] [ at &lt;position&gt; ]? ,</a:t>
            </a:r>
          </a:p>
          <a:p>
            <a:pPr marL="457200" lvl="1" indent="0">
              <a:buNone/>
            </a:pPr>
            <a:r>
              <a:rPr lang="en-US" dirty="0"/>
              <a:t>                 | [ [ circle | ellipse ] || &lt;extent-keyword&gt; ] [ at &lt;position&gt; ]? ,</a:t>
            </a:r>
          </a:p>
          <a:p>
            <a:pPr marL="457200" lvl="1" indent="0">
              <a:buNone/>
            </a:pPr>
            <a:r>
              <a:rPr lang="en-US" dirty="0"/>
              <a:t>                 | at &lt;position&gt; ,</a:t>
            </a:r>
          </a:p>
          <a:p>
            <a:pPr marL="457200" lvl="1" indent="0">
              <a:buNone/>
            </a:pPr>
            <a:r>
              <a:rPr lang="en-US" dirty="0"/>
              <a:t>                 &lt;color-stop&gt; [ , &lt;color-stop&gt; ]+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514088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CSS Shapes/Tricks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the:</a:t>
            </a:r>
          </a:p>
          <a:p>
            <a:pPr lvl="1"/>
            <a:r>
              <a:rPr lang="en-US" dirty="0"/>
              <a:t>transform property</a:t>
            </a:r>
          </a:p>
          <a:p>
            <a:pPr lvl="1"/>
            <a:r>
              <a:rPr lang="en-US" dirty="0"/>
              <a:t>:before and :after pseudo elements</a:t>
            </a:r>
          </a:p>
          <a:p>
            <a:pPr lvl="2"/>
            <a:r>
              <a:rPr lang="en-US" dirty="0"/>
              <a:t>Both insert content into the page for an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490578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can be used for a background in CSS</a:t>
            </a:r>
          </a:p>
          <a:p>
            <a:pPr lvl="1"/>
            <a:r>
              <a:rPr lang="en-US" dirty="0"/>
              <a:t>background-image: accepts a URL (i.e., path to an image)</a:t>
            </a:r>
          </a:p>
          <a:p>
            <a:pPr lvl="2"/>
            <a:r>
              <a:rPr lang="en-US" dirty="0"/>
              <a:t>Or images</a:t>
            </a:r>
          </a:p>
          <a:p>
            <a:pPr lvl="1"/>
            <a:r>
              <a:rPr lang="en-US" dirty="0"/>
              <a:t>background-repeat: repeat, repeat-x, repeat-y, no-repeat</a:t>
            </a:r>
          </a:p>
          <a:p>
            <a:pPr lvl="1"/>
            <a:r>
              <a:rPr lang="en-US" dirty="0"/>
              <a:t>background-size: width and height</a:t>
            </a:r>
          </a:p>
          <a:p>
            <a:pPr lvl="2"/>
            <a:r>
              <a:rPr lang="en-US" dirty="0"/>
              <a:t>Can set using percentages, pixels, etc.</a:t>
            </a:r>
          </a:p>
          <a:p>
            <a:pPr lvl="2"/>
            <a:r>
              <a:rPr lang="en-US" dirty="0"/>
              <a:t>For maintaining aspect ratio, set: 100% auto – height will automatically adjust</a:t>
            </a:r>
          </a:p>
          <a:p>
            <a:r>
              <a:rPr lang="en-US" dirty="0"/>
              <a:t>Can give multiple values for:</a:t>
            </a:r>
          </a:p>
          <a:p>
            <a:pPr lvl="1"/>
            <a:r>
              <a:rPr lang="en-US" dirty="0"/>
              <a:t>background-image, background-position, background-repeat, background-size</a:t>
            </a:r>
          </a:p>
          <a:p>
            <a:pPr lvl="2"/>
            <a:r>
              <a:rPr lang="en-US" dirty="0"/>
              <a:t>For background-image, the first URL is the top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111465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Several types of filter effects that can be applied to content</a:t>
            </a:r>
          </a:p>
          <a:p>
            <a:pPr lvl="1"/>
            <a:r>
              <a:rPr lang="en-US" dirty="0"/>
              <a:t>Blur – best with pixels</a:t>
            </a:r>
          </a:p>
          <a:p>
            <a:pPr lvl="1"/>
            <a:r>
              <a:rPr lang="en-US" dirty="0"/>
              <a:t>Brightness – value between 0.0 and 1.0</a:t>
            </a:r>
          </a:p>
          <a:p>
            <a:pPr lvl="1"/>
            <a:r>
              <a:rPr lang="en-US" dirty="0"/>
              <a:t>Contrast – 100% is normal +/- to change contrast</a:t>
            </a:r>
          </a:p>
          <a:p>
            <a:pPr lvl="1"/>
            <a:r>
              <a:rPr lang="en-US" dirty="0"/>
              <a:t>Drop shadow – x and y offset, blur and spread radius, color</a:t>
            </a:r>
          </a:p>
          <a:p>
            <a:pPr lvl="1"/>
            <a:r>
              <a:rPr lang="en-US" dirty="0"/>
              <a:t>Grayscale – from 0% to 100%</a:t>
            </a:r>
          </a:p>
          <a:p>
            <a:pPr lvl="1"/>
            <a:r>
              <a:rPr lang="en-US" dirty="0"/>
              <a:t>Hue-rotate – from 0 degrees to 360 degrees</a:t>
            </a:r>
          </a:p>
          <a:p>
            <a:pPr lvl="1"/>
            <a:r>
              <a:rPr lang="en-US" dirty="0"/>
              <a:t>Invert – from 0% to 100%</a:t>
            </a:r>
          </a:p>
          <a:p>
            <a:pPr lvl="1"/>
            <a:r>
              <a:rPr lang="en-US" dirty="0"/>
              <a:t>Opacity – from 0% to 100%</a:t>
            </a:r>
          </a:p>
          <a:p>
            <a:pPr lvl="1"/>
            <a:r>
              <a:rPr lang="en-US" dirty="0"/>
              <a:t>Saturate – from 0% to 100%</a:t>
            </a:r>
          </a:p>
          <a:p>
            <a:pPr lvl="1"/>
            <a:r>
              <a:rPr lang="en-US" dirty="0"/>
              <a:t>Sepia – from 0% to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4641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/>
          </a:bodyPr>
          <a:lstStyle/>
          <a:p>
            <a:r>
              <a:rPr lang="en-US" sz="2400" dirty="0"/>
              <a:t>CSS uses the following syntax: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comments */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property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/>
              <a:t>Braces wrap around multiple property-value pairs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Property keys followed by the colon symbol, a value, then the semicolon</a:t>
            </a:r>
          </a:p>
          <a:p>
            <a:r>
              <a:rPr lang="en-US" sz="2400" dirty="0"/>
              <a:t>Comments – multi-line, start with front-slash, asterisk, end in reverse</a:t>
            </a:r>
          </a:p>
          <a:p>
            <a:r>
              <a:rPr lang="en-US" sz="2400" dirty="0"/>
              <a:t>There are different types of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57712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allows for clipping of content as well (again, images, text, etc.)</a:t>
            </a:r>
          </a:p>
          <a:p>
            <a:r>
              <a:rPr lang="en-US" dirty="0"/>
              <a:t>Can use two ways:</a:t>
            </a:r>
          </a:p>
          <a:p>
            <a:pPr lvl="1"/>
            <a:r>
              <a:rPr lang="en-US" dirty="0"/>
              <a:t>With CSS functions: circle, ellipse, and polygon</a:t>
            </a:r>
          </a:p>
          <a:p>
            <a:pPr lvl="2"/>
            <a:r>
              <a:rPr lang="en-US" dirty="0"/>
              <a:t>Works with Chrome, Firefox, Edge, 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Create custom clipping of imagery, can use in tandem with shape-outside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Clipping doesn't mean crop – so empty space appears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353563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5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Reference: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hlinkClick r:id="rId2"/>
              </a:rPr>
              <a:t>https://www.w3schools.com/cssref/default.asp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>
                <a:hlinkClick r:id="rId3"/>
              </a:rPr>
              <a:t>https://developer.mozilla.org/en-US/docs/Web/CSS#reference</a:t>
            </a:r>
            <a:endParaRPr lang="en-US" sz="240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Online book/tutorial: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hlinkClick r:id="rId4"/>
              </a:rPr>
              <a:t>https://developer.mozilla.org/en-US/docs/Web/CSS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B539-9602-4623-B3CE-A2F047058235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2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following types of selectors:</a:t>
            </a:r>
          </a:p>
          <a:p>
            <a:pPr lvl="1"/>
            <a:r>
              <a:rPr lang="en-US" sz="2400" dirty="0"/>
              <a:t>Element selectors (use the name of elements)</a:t>
            </a:r>
          </a:p>
          <a:p>
            <a:pPr lvl="1"/>
            <a:r>
              <a:rPr lang="en-US" sz="2400" dirty="0"/>
              <a:t>ID selectors (references the id attribute of any element)</a:t>
            </a:r>
          </a:p>
          <a:p>
            <a:pPr lvl="1"/>
            <a:r>
              <a:rPr lang="en-US" sz="2400" dirty="0"/>
              <a:t>Class selectors (uses the class attribute of a group of elements)</a:t>
            </a:r>
          </a:p>
          <a:p>
            <a:pPr lvl="1"/>
            <a:r>
              <a:rPr lang="en-US" sz="2400" dirty="0"/>
              <a:t>Universal selector (uses '*' which acts to affect many different elements)</a:t>
            </a:r>
          </a:p>
          <a:p>
            <a:pPr lvl="1"/>
            <a:r>
              <a:rPr lang="en-US" sz="2400" dirty="0" err="1"/>
              <a:t>Combinators</a:t>
            </a:r>
            <a:r>
              <a:rPr lang="en-US" sz="2400" dirty="0"/>
              <a:t> (combination of selectors to select sibling/child elements)</a:t>
            </a:r>
          </a:p>
          <a:p>
            <a:pPr lvl="1"/>
            <a:r>
              <a:rPr lang="en-US" sz="2400" dirty="0"/>
              <a:t>Attribute selectors (use element attributes/attribute values)</a:t>
            </a:r>
          </a:p>
          <a:p>
            <a:pPr lvl="1"/>
            <a:r>
              <a:rPr lang="en-US" sz="2400" dirty="0"/>
              <a:t>Pseudo selectors (uses pseudo class/pseudo elements)</a:t>
            </a:r>
          </a:p>
          <a:p>
            <a:r>
              <a:rPr lang="en-US" sz="2400" dirty="0"/>
              <a:t>You can also group selectors</a:t>
            </a:r>
          </a:p>
          <a:p>
            <a:pPr lvl="1"/>
            <a:r>
              <a:rPr lang="en-US" sz="2400" dirty="0"/>
              <a:t>Use a comma separated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84643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Element selectors:</a:t>
            </a:r>
          </a:p>
          <a:p>
            <a:pPr lvl="1"/>
            <a:r>
              <a:rPr lang="en-US" sz="2400" dirty="0"/>
              <a:t>Use the element names to create selections</a:t>
            </a:r>
          </a:p>
          <a:p>
            <a:r>
              <a:rPr lang="en-US" sz="2400" dirty="0"/>
              <a:t>ID selector:</a:t>
            </a:r>
          </a:p>
          <a:p>
            <a:pPr lvl="1"/>
            <a:r>
              <a:rPr lang="en-US" sz="2400" dirty="0"/>
              <a:t>Uses the id attribute of any element</a:t>
            </a:r>
          </a:p>
          <a:p>
            <a:pPr lvl="1"/>
            <a:r>
              <a:rPr lang="en-US" sz="2400" dirty="0"/>
              <a:t>Each id attribute value has to be unique within the document!</a:t>
            </a:r>
          </a:p>
          <a:p>
            <a:pPr lvl="2"/>
            <a:r>
              <a:rPr lang="en-US" sz="2000" dirty="0"/>
              <a:t>Failing to adhere to this will cause problems in JavaScript code</a:t>
            </a:r>
          </a:p>
          <a:p>
            <a:pPr lvl="3"/>
            <a:r>
              <a:rPr lang="en-US" sz="1800" dirty="0"/>
              <a:t>Since JavaScript will assume only one element has that id attribute value</a:t>
            </a:r>
          </a:p>
          <a:p>
            <a:r>
              <a:rPr lang="en-US" sz="2400" dirty="0"/>
              <a:t>Class selectors:</a:t>
            </a:r>
          </a:p>
          <a:p>
            <a:pPr lvl="1"/>
            <a:r>
              <a:rPr lang="en-US" sz="2400" dirty="0"/>
              <a:t>Use the class attribute – which are added to elements</a:t>
            </a:r>
          </a:p>
          <a:p>
            <a:pPr lvl="1"/>
            <a:r>
              <a:rPr lang="en-US" sz="2400" dirty="0"/>
              <a:t>Name of class can be any alphabetic name (usually lower case)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401333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Universal selector:</a:t>
            </a:r>
          </a:p>
          <a:p>
            <a:pPr lvl="1"/>
            <a:r>
              <a:rPr lang="en-US" sz="2400" dirty="0"/>
              <a:t>Uses the asterisk to select – usually used in tandem with other selectors</a:t>
            </a:r>
          </a:p>
          <a:p>
            <a:pPr lvl="2"/>
            <a:r>
              <a:rPr lang="en-US" sz="2000" dirty="0"/>
              <a:t>E.g., element or class</a:t>
            </a:r>
          </a:p>
          <a:p>
            <a:r>
              <a:rPr lang="en-US" sz="2400" dirty="0" err="1"/>
              <a:t>Combinators</a:t>
            </a:r>
            <a:r>
              <a:rPr lang="en-US" sz="2400" dirty="0"/>
              <a:t>, four types:</a:t>
            </a:r>
          </a:p>
          <a:p>
            <a:pPr lvl="1"/>
            <a:r>
              <a:rPr lang="en-US" sz="2400" dirty="0"/>
              <a:t>Descendant selector – select all descendants of a particular type</a:t>
            </a:r>
          </a:p>
          <a:p>
            <a:pPr lvl="1"/>
            <a:r>
              <a:rPr lang="en-US" sz="2400" dirty="0"/>
              <a:t>Child selector – select only direct descendants of a particular type</a:t>
            </a:r>
          </a:p>
          <a:p>
            <a:pPr lvl="1"/>
            <a:r>
              <a:rPr lang="en-US" sz="2400" dirty="0"/>
              <a:t>Adjacent sibling selector – select only a particular type that comes directly after</a:t>
            </a:r>
          </a:p>
          <a:p>
            <a:pPr lvl="1"/>
            <a:r>
              <a:rPr lang="en-US" sz="2400" dirty="0"/>
              <a:t>General sibling selector – select a particular type that come after</a:t>
            </a:r>
          </a:p>
          <a:p>
            <a:pPr lvl="2"/>
            <a:r>
              <a:rPr lang="en-US" sz="2000" dirty="0"/>
              <a:t>Directly or indirectly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104671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 selectors:</a:t>
            </a:r>
          </a:p>
          <a:p>
            <a:pPr lvl="1"/>
            <a:r>
              <a:rPr lang="en-US" sz="2400" dirty="0"/>
              <a:t>Select an element based upon:</a:t>
            </a:r>
          </a:p>
          <a:p>
            <a:pPr lvl="2"/>
            <a:r>
              <a:rPr lang="en-US" sz="2000" dirty="0"/>
              <a:t>The existence of an attribute</a:t>
            </a:r>
          </a:p>
          <a:p>
            <a:pPr lvl="2"/>
            <a:r>
              <a:rPr lang="en-US" sz="2000" dirty="0"/>
              <a:t>The value of an attribute</a:t>
            </a:r>
          </a:p>
          <a:p>
            <a:pPr lvl="1"/>
            <a:r>
              <a:rPr lang="en-US" sz="2400" dirty="0"/>
              <a:t>Can be used in conjunction with other selectors</a:t>
            </a:r>
          </a:p>
          <a:p>
            <a:r>
              <a:rPr lang="en-US" sz="2400" dirty="0"/>
              <a:t>Pseudo selectors</a:t>
            </a:r>
          </a:p>
          <a:p>
            <a:pPr lvl="1"/>
            <a:r>
              <a:rPr lang="en-US" sz="2400" dirty="0"/>
              <a:t>Create pseudo elements/classes that don't actually exist </a:t>
            </a:r>
          </a:p>
          <a:p>
            <a:pPr lvl="2"/>
            <a:r>
              <a:rPr lang="en-US" sz="2000" dirty="0"/>
              <a:t>i.e., no element by that name</a:t>
            </a:r>
          </a:p>
          <a:p>
            <a:pPr lvl="2"/>
            <a:r>
              <a:rPr lang="en-US" sz="2000" dirty="0"/>
              <a:t>The element/class is something that is created on the spot to represent a context/state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20602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760" y="2911308"/>
            <a:ext cx="5972897" cy="3810167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is represented by a rectangular box</a:t>
            </a:r>
          </a:p>
          <a:p>
            <a:r>
              <a:rPr lang="en-US" dirty="0"/>
              <a:t>There are certain spaces that can be references with CSS</a:t>
            </a:r>
          </a:p>
          <a:p>
            <a:pPr lvl="1"/>
            <a:r>
              <a:rPr lang="en-US" dirty="0"/>
              <a:t>And grown/shrunk, colored, etc.</a:t>
            </a:r>
          </a:p>
          <a:p>
            <a:r>
              <a:rPr lang="en-US" dirty="0"/>
              <a:t>The content area contains …</a:t>
            </a:r>
            <a:br>
              <a:rPr lang="en-US" dirty="0"/>
            </a:br>
            <a:r>
              <a:rPr lang="en-US" dirty="0"/>
              <a:t>content</a:t>
            </a:r>
          </a:p>
          <a:p>
            <a:pPr lvl="1"/>
            <a:r>
              <a:rPr lang="en-US" dirty="0"/>
              <a:t>Padding is between content and</a:t>
            </a:r>
            <a:br>
              <a:rPr lang="en-US" dirty="0"/>
            </a:br>
            <a:r>
              <a:rPr lang="en-US" dirty="0"/>
              <a:t>the border</a:t>
            </a:r>
          </a:p>
          <a:p>
            <a:pPr lvl="1"/>
            <a:r>
              <a:rPr lang="en-US" dirty="0"/>
              <a:t>Border separates the padding</a:t>
            </a:r>
            <a:br>
              <a:rPr lang="en-US" dirty="0"/>
            </a:br>
            <a:r>
              <a:rPr lang="en-US" dirty="0"/>
              <a:t>from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EB45B-46BD-4FD6-8565-739C33BA471C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Ⓒ 2022, Arron Ferguson</a:t>
            </a:r>
          </a:p>
        </p:txBody>
      </p:sp>
    </p:spTree>
    <p:extLst>
      <p:ext uri="{BB962C8B-B14F-4D97-AF65-F5344CB8AC3E}">
        <p14:creationId xmlns:p14="http://schemas.microsoft.com/office/powerpoint/2010/main" val="3578027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5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7B9C1D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248</TotalTime>
  <Words>3175</Words>
  <Application>Microsoft Office PowerPoint</Application>
  <PresentationFormat>Widescreen</PresentationFormat>
  <Paragraphs>448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Corbel</vt:lpstr>
      <vt:lpstr>Courier New</vt:lpstr>
      <vt:lpstr>Wingdings</vt:lpstr>
      <vt:lpstr>Banded</vt:lpstr>
      <vt:lpstr>COMP 1537</vt:lpstr>
      <vt:lpstr>Intro to CSS (1/2)</vt:lpstr>
      <vt:lpstr>Intro to CSS (2/2)</vt:lpstr>
      <vt:lpstr>CSS Syntax</vt:lpstr>
      <vt:lpstr>CSS Selectors (1/4)</vt:lpstr>
      <vt:lpstr>CSS Selectors (2/4)</vt:lpstr>
      <vt:lpstr>CSS Selectors (3/4)</vt:lpstr>
      <vt:lpstr>CSS Selectors (4/4)</vt:lpstr>
      <vt:lpstr>CSS Box Model (1/2)</vt:lpstr>
      <vt:lpstr>CSS Box Model (2/2)</vt:lpstr>
      <vt:lpstr>Three Ways to Insert Style</vt:lpstr>
      <vt:lpstr>Inline Style</vt:lpstr>
      <vt:lpstr>The style Element</vt:lpstr>
      <vt:lpstr>The link Element</vt:lpstr>
      <vt:lpstr>Style Precedence</vt:lpstr>
      <vt:lpstr>Units of Measure in CSS (1/2)</vt:lpstr>
      <vt:lpstr>Units of Measure in CSS (2/2)</vt:lpstr>
      <vt:lpstr>CSS Best Practices</vt:lpstr>
      <vt:lpstr>CSS Property Support</vt:lpstr>
      <vt:lpstr>CSS Typography Overview</vt:lpstr>
      <vt:lpstr>CSS 3 Web Fonts (1/5)</vt:lpstr>
      <vt:lpstr>CSS 3 Web Fonts (2/5)</vt:lpstr>
      <vt:lpstr>CSS 3 Web Fonts (3/5)</vt:lpstr>
      <vt:lpstr>CSS 3 Web Fonts (4/5)</vt:lpstr>
      <vt:lpstr>CSS 3 Web Fonts (5/5)</vt:lpstr>
      <vt:lpstr>Typography Concepts</vt:lpstr>
      <vt:lpstr>Typography Settings</vt:lpstr>
      <vt:lpstr>Text decorations</vt:lpstr>
      <vt:lpstr>Text Wrap &amp; Borders</vt:lpstr>
      <vt:lpstr>Border – Rounded Corners &amp; Shadows</vt:lpstr>
      <vt:lpstr>Border - Images</vt:lpstr>
      <vt:lpstr>Backgrounds</vt:lpstr>
      <vt:lpstr>CSS Background</vt:lpstr>
      <vt:lpstr>Background Color &amp; Gradients</vt:lpstr>
      <vt:lpstr>Linear Gradients</vt:lpstr>
      <vt:lpstr>Radial Gradients</vt:lpstr>
      <vt:lpstr>Advanced CSS Shapes/Tricks</vt:lpstr>
      <vt:lpstr>Background Images</vt:lpstr>
      <vt:lpstr>Filter Effects</vt:lpstr>
      <vt:lpstr>Clipping Effects</vt:lpstr>
      <vt:lpstr>Resources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1536</dc:title>
  <dc:creator>Arron Ferguson</dc:creator>
  <cp:lastModifiedBy>Arron Ferguson</cp:lastModifiedBy>
  <cp:revision>23</cp:revision>
  <dcterms:created xsi:type="dcterms:W3CDTF">2018-01-05T17:32:24Z</dcterms:created>
  <dcterms:modified xsi:type="dcterms:W3CDTF">2022-09-20T21:19:18Z</dcterms:modified>
</cp:coreProperties>
</file>