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71" r:id="rId3"/>
    <p:sldId id="272" r:id="rId4"/>
    <p:sldId id="273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99" r:id="rId19"/>
    <p:sldId id="300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9E96B-B495-4966-AEF9-BA33D7AAA95A}" type="datetimeFigureOut">
              <a:rPr lang="en-CA" smtClean="0"/>
              <a:t>2022-01-24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AF4-F901-443F-A52D-EC5AB4944C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223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651EF6-F736-4FD4-8D46-9A1612A25108}" type="slidenum">
              <a:rPr lang="en-US"/>
              <a:pPr/>
              <a:t>17</a:t>
            </a:fld>
            <a:endParaRPr lang="en-US"/>
          </a:p>
        </p:txBody>
      </p:sp>
      <p:sp>
        <p:nvSpPr>
          <p:cNvPr id="1105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3738"/>
            <a:ext cx="6092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72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CCEFEB5-8083-4218-B56A-0788F0AE310D}" type="datetime1">
              <a:rPr lang="en-CA" smtClean="0"/>
              <a:t>2022-01-24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55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FEB3-D78A-41D6-8200-D17384AB6D79}" type="datetime1">
              <a:rPr lang="en-CA" smtClean="0"/>
              <a:t>2022-01-24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902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61C7672-B922-4107-B2F0-88DC4E4314B6}" type="datetime1">
              <a:rPr lang="en-CA" smtClean="0"/>
              <a:t>2022-01-24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50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F221-CF24-4561-BE78-2F10A85CCDA1}" type="datetime1">
              <a:rPr lang="en-CA" smtClean="0"/>
              <a:t>2022-01-24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07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099160-0BF9-4BB8-A9F7-5DF06472970E}" type="datetime1">
              <a:rPr lang="en-CA" smtClean="0"/>
              <a:t>2022-01-24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308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CFAD-1A26-4188-8EB6-A644314F7A13}" type="datetime1">
              <a:rPr lang="en-CA" smtClean="0"/>
              <a:t>2022-01-24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243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2D9D-DA28-4E11-ABFA-7BD30C478A76}" type="datetime1">
              <a:rPr lang="en-CA" smtClean="0"/>
              <a:t>2022-01-24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270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335C-E3E1-471F-8C6C-6F1BEAD0F0F6}" type="datetime1">
              <a:rPr lang="en-CA" smtClean="0"/>
              <a:t>2022-01-24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936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6111-B204-4E09-B2F8-08839276642D}" type="datetime1">
              <a:rPr lang="en-CA" smtClean="0"/>
              <a:t>2022-01-24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592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B0ED-45C1-4854-A2D2-140CAD3659D2}" type="datetime1">
              <a:rPr lang="en-CA" smtClean="0"/>
              <a:t>2022-01-24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F198-8E28-44A7-9063-70D01F2443C9}" type="datetime1">
              <a:rPr lang="en-CA" smtClean="0"/>
              <a:t>2022-01-24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75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D71667C-7C26-4F8E-9EEE-BFB334222908}" type="datetime1">
              <a:rPr lang="en-CA" smtClean="0"/>
              <a:t>2022-01-24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9242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pr_class_display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complete-guide-grid/" TargetMode="External"/><Relationship Id="rId2" Type="http://schemas.openxmlformats.org/officeDocument/2006/relationships/hyperlink" Target="https://developer.mozilla.org/en-US/docs/Web/CSS/CSS_Grid_Layou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liangarnier/anime/#demos-and-examples" TargetMode="External"/><Relationship Id="rId2" Type="http://schemas.openxmlformats.org/officeDocument/2006/relationships/hyperlink" Target="https://github.com/tobiasahlin/SpinK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s-tricks.com/almanac/properties/t/transfor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0772"/>
            <a:ext cx="9144000" cy="2507827"/>
          </a:xfrm>
        </p:spPr>
        <p:txBody>
          <a:bodyPr/>
          <a:lstStyle/>
          <a:p>
            <a:pPr algn="ctr"/>
            <a:r>
              <a:rPr lang="en-US" sz="9600" dirty="0"/>
              <a:t>COMP </a:t>
            </a:r>
            <a:r>
              <a:rPr lang="en-US" sz="9600" dirty="0" smtClean="0"/>
              <a:t>1537</a:t>
            </a:r>
            <a:endParaRPr lang="en-US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572000"/>
            <a:ext cx="11734800" cy="1319214"/>
          </a:xfrm>
        </p:spPr>
        <p:txBody>
          <a:bodyPr/>
          <a:lstStyle/>
          <a:p>
            <a:r>
              <a:rPr lang="en-US" sz="4000" dirty="0"/>
              <a:t>CSS </a:t>
            </a:r>
            <a:r>
              <a:rPr lang="en-US" sz="4000" dirty="0" smtClean="0"/>
              <a:t>II (animation, layouts, </a:t>
            </a:r>
            <a:r>
              <a:rPr lang="en-US" sz="4000" smtClean="0"/>
              <a:t>media queries)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47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Web Layout Strategies (1/4)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layout</a:t>
            </a:r>
          </a:p>
          <a:p>
            <a:pPr lvl="1"/>
            <a:r>
              <a:rPr lang="en-US" dirty="0" smtClean="0"/>
              <a:t>Uses absolute values (e.g., pixels) to set the size of containers</a:t>
            </a:r>
          </a:p>
          <a:p>
            <a:pPr lvl="2"/>
            <a:r>
              <a:rPr lang="en-US" dirty="0" smtClean="0"/>
              <a:t>E.g., footers/header width/height, column width, logo dimensions</a:t>
            </a:r>
          </a:p>
          <a:p>
            <a:pPr lvl="1"/>
            <a:r>
              <a:rPr lang="en-US" dirty="0" smtClean="0"/>
              <a:t>Are specific to a particular resolution (usually width)</a:t>
            </a:r>
          </a:p>
          <a:p>
            <a:pPr lvl="1"/>
            <a:r>
              <a:rPr lang="en-US" dirty="0"/>
              <a:t>Good:</a:t>
            </a:r>
          </a:p>
          <a:p>
            <a:pPr lvl="2"/>
            <a:r>
              <a:rPr lang="en-US" dirty="0"/>
              <a:t>Sometimes requirements for content have to be a specific size</a:t>
            </a:r>
          </a:p>
          <a:p>
            <a:pPr lvl="3"/>
            <a:r>
              <a:rPr lang="en-US" dirty="0"/>
              <a:t>E.g., ads, banners, images, icons</a:t>
            </a:r>
          </a:p>
          <a:p>
            <a:pPr lvl="2"/>
            <a:r>
              <a:rPr lang="en-US" dirty="0"/>
              <a:t>Content easier to manage</a:t>
            </a:r>
          </a:p>
          <a:p>
            <a:pPr lvl="1"/>
            <a:r>
              <a:rPr lang="en-US" dirty="0"/>
              <a:t>Bad:</a:t>
            </a:r>
          </a:p>
          <a:p>
            <a:pPr lvl="2"/>
            <a:r>
              <a:rPr lang="en-US" dirty="0"/>
              <a:t>Can cause horizontal scrolling, which is bad</a:t>
            </a:r>
          </a:p>
          <a:p>
            <a:pPr lvl="2"/>
            <a:r>
              <a:rPr lang="en-US" dirty="0"/>
              <a:t>Layout doesn't resize to </a:t>
            </a:r>
            <a:r>
              <a:rPr lang="en-US" dirty="0" smtClean="0"/>
              <a:t>browsers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95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Web Layout Strategies (2/4)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Liquid layout</a:t>
            </a:r>
          </a:p>
          <a:p>
            <a:pPr lvl="1"/>
            <a:r>
              <a:rPr lang="en-US" dirty="0" smtClean="0"/>
              <a:t>Using percentages for all containers</a:t>
            </a:r>
          </a:p>
          <a:p>
            <a:pPr lvl="2"/>
            <a:r>
              <a:rPr lang="en-US" dirty="0" smtClean="0"/>
              <a:t>Including headers, footers, multi-columns</a:t>
            </a:r>
          </a:p>
          <a:p>
            <a:pPr lvl="1"/>
            <a:r>
              <a:rPr lang="en-US" dirty="0" smtClean="0"/>
              <a:t>Stretches and shrinks accordingly</a:t>
            </a:r>
          </a:p>
          <a:p>
            <a:pPr lvl="2"/>
            <a:r>
              <a:rPr lang="en-US" dirty="0" smtClean="0"/>
              <a:t>Although in some cases, content can overlap if too big for the container width</a:t>
            </a:r>
          </a:p>
          <a:p>
            <a:pPr lvl="1"/>
            <a:r>
              <a:rPr lang="en-US" dirty="0" smtClean="0"/>
              <a:t>Good:</a:t>
            </a:r>
          </a:p>
          <a:p>
            <a:pPr lvl="2"/>
            <a:r>
              <a:rPr lang="en-US" dirty="0" smtClean="0"/>
              <a:t>Resize with the browser, don't cause horizontal scrolling</a:t>
            </a:r>
          </a:p>
          <a:p>
            <a:pPr lvl="1"/>
            <a:r>
              <a:rPr lang="en-US" dirty="0" smtClean="0"/>
              <a:t>Bad:</a:t>
            </a:r>
          </a:p>
          <a:p>
            <a:pPr lvl="2"/>
            <a:r>
              <a:rPr lang="en-US" dirty="0" smtClean="0"/>
              <a:t>Don't solve all layout problems, can cause content to overlap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97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Web Layout Strategies (3/4)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8327"/>
          </a:xfrm>
        </p:spPr>
        <p:txBody>
          <a:bodyPr>
            <a:normAutofit/>
          </a:bodyPr>
          <a:lstStyle/>
          <a:p>
            <a:r>
              <a:rPr lang="en-US" dirty="0" smtClean="0"/>
              <a:t>Responsive Web Design (RWD)</a:t>
            </a:r>
          </a:p>
          <a:p>
            <a:pPr lvl="1"/>
            <a:r>
              <a:rPr lang="en-US" dirty="0" smtClean="0"/>
              <a:t>Uses media queries – more on this later</a:t>
            </a:r>
          </a:p>
          <a:p>
            <a:pPr lvl="1"/>
            <a:r>
              <a:rPr lang="en-US" dirty="0" smtClean="0"/>
              <a:t>Flexible images, fluid compartments are sized based on percentages</a:t>
            </a:r>
          </a:p>
          <a:p>
            <a:pPr lvl="1"/>
            <a:r>
              <a:rPr lang="en-US" dirty="0" smtClean="0"/>
              <a:t>Info/content for every device is included</a:t>
            </a:r>
          </a:p>
          <a:p>
            <a:pPr lvl="2"/>
            <a:r>
              <a:rPr lang="en-US" dirty="0" smtClean="0"/>
              <a:t>All assets are downloaded regardless of whether they are used (or not)</a:t>
            </a:r>
          </a:p>
          <a:p>
            <a:pPr lvl="2"/>
            <a:r>
              <a:rPr lang="en-US" dirty="0" smtClean="0"/>
              <a:t>Single template for all devices</a:t>
            </a:r>
          </a:p>
          <a:p>
            <a:pPr lvl="1"/>
            <a:r>
              <a:rPr lang="en-US" dirty="0" smtClean="0"/>
              <a:t>Good:</a:t>
            </a:r>
          </a:p>
          <a:p>
            <a:pPr lvl="2"/>
            <a:r>
              <a:rPr lang="en-US" dirty="0" smtClean="0"/>
              <a:t>One site, one set of downloads, unified design</a:t>
            </a:r>
          </a:p>
          <a:p>
            <a:pPr lvl="1"/>
            <a:r>
              <a:rPr lang="en-US" dirty="0" smtClean="0"/>
              <a:t>Bad:</a:t>
            </a:r>
          </a:p>
          <a:p>
            <a:pPr lvl="2"/>
            <a:r>
              <a:rPr lang="en-US" dirty="0" smtClean="0"/>
              <a:t>Low bandwidth devices still download all content</a:t>
            </a:r>
          </a:p>
          <a:p>
            <a:pPr lvl="3"/>
            <a:r>
              <a:rPr lang="en-US" dirty="0" smtClean="0"/>
              <a:t>E.g., large 1 MB images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01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Web Layout Strategies (4/4)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8327"/>
          </a:xfrm>
        </p:spPr>
        <p:txBody>
          <a:bodyPr>
            <a:normAutofit/>
          </a:bodyPr>
          <a:lstStyle/>
          <a:p>
            <a:r>
              <a:rPr lang="en-US" dirty="0"/>
              <a:t>Adaptive Web Design (AWD)</a:t>
            </a:r>
          </a:p>
          <a:p>
            <a:pPr lvl="1"/>
            <a:r>
              <a:rPr lang="en-US" dirty="0"/>
              <a:t>Uses client-side (browser) or server side code</a:t>
            </a:r>
          </a:p>
          <a:p>
            <a:pPr lvl="2"/>
            <a:r>
              <a:rPr lang="en-US" dirty="0"/>
              <a:t>To detect device (e.g., tablet, desktop, mobile phone)</a:t>
            </a:r>
          </a:p>
          <a:p>
            <a:pPr lvl="1"/>
            <a:r>
              <a:rPr lang="en-US" dirty="0"/>
              <a:t>Serves separate HTML depending on device</a:t>
            </a:r>
          </a:p>
          <a:p>
            <a:pPr lvl="1"/>
            <a:r>
              <a:rPr lang="en-US" dirty="0"/>
              <a:t>Several templates are created for standard </a:t>
            </a:r>
            <a:r>
              <a:rPr lang="en-US" dirty="0" smtClean="0"/>
              <a:t>sizes</a:t>
            </a:r>
          </a:p>
          <a:p>
            <a:pPr lvl="1"/>
            <a:r>
              <a:rPr lang="en-US" dirty="0" smtClean="0"/>
              <a:t>Good:</a:t>
            </a:r>
          </a:p>
          <a:p>
            <a:pPr lvl="2"/>
            <a:r>
              <a:rPr lang="en-US" dirty="0" smtClean="0"/>
              <a:t>Each type of device gets its own content</a:t>
            </a:r>
          </a:p>
          <a:p>
            <a:pPr lvl="3"/>
            <a:r>
              <a:rPr lang="en-US" dirty="0" smtClean="0"/>
              <a:t>E.g., low bandwidth content for mobile phones</a:t>
            </a:r>
          </a:p>
          <a:p>
            <a:pPr lvl="1"/>
            <a:r>
              <a:rPr lang="en-US" dirty="0" smtClean="0"/>
              <a:t>Bad:</a:t>
            </a:r>
          </a:p>
          <a:p>
            <a:pPr lvl="2"/>
            <a:r>
              <a:rPr lang="en-US" dirty="0" smtClean="0"/>
              <a:t>Each device has its own site – design/development is costly, time consuming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766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Meta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the meta element?</a:t>
            </a:r>
          </a:p>
          <a:p>
            <a:pPr lvl="1"/>
            <a:r>
              <a:rPr lang="en-US" dirty="0" smtClean="0"/>
              <a:t>Use the: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 smtClean="0"/>
              <a:t> attribute with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viewport</a:t>
            </a:r>
            <a:r>
              <a:rPr lang="en-US" dirty="0" smtClean="0"/>
              <a:t> value and the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dirty="0" smtClean="0"/>
              <a:t> attribute (e.g., width=device-width</a:t>
            </a:r>
            <a:r>
              <a:rPr lang="en-US" dirty="0"/>
              <a:t>, </a:t>
            </a:r>
            <a:r>
              <a:rPr lang="en-US" dirty="0" smtClean="0"/>
              <a:t>initial-scale=1)</a:t>
            </a:r>
          </a:p>
          <a:p>
            <a:pPr lvl="3"/>
            <a:r>
              <a:rPr lang="en-US" dirty="0" smtClean="0"/>
              <a:t>width/height: width/height </a:t>
            </a:r>
            <a:r>
              <a:rPr lang="en-US" dirty="0"/>
              <a:t>of the virtual viewport of the </a:t>
            </a:r>
            <a:r>
              <a:rPr lang="en-US" dirty="0" smtClean="0"/>
              <a:t>device</a:t>
            </a:r>
          </a:p>
          <a:p>
            <a:pPr lvl="3"/>
            <a:r>
              <a:rPr lang="en-US" dirty="0" smtClean="0"/>
              <a:t>device-width/height: </a:t>
            </a:r>
            <a:r>
              <a:rPr lang="en-US" dirty="0"/>
              <a:t>physical </a:t>
            </a:r>
            <a:r>
              <a:rPr lang="en-US" dirty="0" smtClean="0"/>
              <a:t>width/height </a:t>
            </a:r>
            <a:r>
              <a:rPr lang="en-US" dirty="0"/>
              <a:t>of the device's </a:t>
            </a:r>
            <a:r>
              <a:rPr lang="en-US" dirty="0" smtClean="0"/>
              <a:t>screen</a:t>
            </a:r>
          </a:p>
          <a:p>
            <a:pPr lvl="3"/>
            <a:r>
              <a:rPr lang="en-US" dirty="0"/>
              <a:t>minimum-scale: minimum amount the visitor can zoom on the </a:t>
            </a:r>
            <a:r>
              <a:rPr lang="en-US" dirty="0" smtClean="0"/>
              <a:t>page (1.0 = no zoom)</a:t>
            </a:r>
          </a:p>
          <a:p>
            <a:pPr lvl="3"/>
            <a:r>
              <a:rPr lang="en-US" dirty="0" smtClean="0"/>
              <a:t>maximum-scale: maximum amount </a:t>
            </a:r>
            <a:r>
              <a:rPr lang="en-US" dirty="0"/>
              <a:t>the visitor can zoom on the page (1.0 = no zoom)</a:t>
            </a:r>
            <a:endParaRPr lang="en-US" dirty="0" smtClean="0"/>
          </a:p>
          <a:p>
            <a:pPr lvl="3"/>
            <a:r>
              <a:rPr lang="en-US" dirty="0" smtClean="0"/>
              <a:t>user-scalable: allows device to zoom in/out, values = 'yes' or 'no'</a:t>
            </a:r>
          </a:p>
          <a:p>
            <a:pPr lvl="1"/>
            <a:r>
              <a:rPr lang="en-US" dirty="0" smtClean="0"/>
              <a:t>This is used when doing responsive designs</a:t>
            </a:r>
          </a:p>
          <a:p>
            <a:pPr lvl="2"/>
            <a:r>
              <a:rPr lang="en-US" dirty="0" smtClean="0"/>
              <a:t>Don't use if you're not using media queries!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723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Property Values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the CSS display property?</a:t>
            </a:r>
          </a:p>
          <a:p>
            <a:pPr lvl="1"/>
            <a:r>
              <a:rPr lang="en-US" dirty="0" smtClean="0"/>
              <a:t>It allows us to override element display characteristics</a:t>
            </a:r>
          </a:p>
          <a:p>
            <a:r>
              <a:rPr lang="en-US" dirty="0" smtClean="0"/>
              <a:t>Block level elements take up the whole line</a:t>
            </a:r>
          </a:p>
          <a:p>
            <a:pPr lvl="1"/>
            <a:r>
              <a:rPr lang="en-US" dirty="0" smtClean="0"/>
              <a:t>E.g., div, h1 – h6, p, form, header, footer, section</a:t>
            </a:r>
          </a:p>
          <a:p>
            <a:r>
              <a:rPr lang="en-US" dirty="0" smtClean="0"/>
              <a:t>Inline level elements only take up as much space as necessary</a:t>
            </a:r>
          </a:p>
          <a:p>
            <a:pPr lvl="1"/>
            <a:r>
              <a:rPr lang="en-US" dirty="0" smtClean="0"/>
              <a:t>E.g., span, a, </a:t>
            </a:r>
            <a:r>
              <a:rPr lang="en-US" dirty="0" err="1" smtClean="0"/>
              <a:t>img</a:t>
            </a:r>
            <a:endParaRPr lang="en-US" dirty="0" smtClean="0"/>
          </a:p>
          <a:p>
            <a:r>
              <a:rPr lang="en-US" dirty="0" smtClean="0"/>
              <a:t>You can change the default value of any elements' display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171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Property Values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Display value properties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hidden: make element invisible (i.e., not displayed in browser)</a:t>
            </a:r>
          </a:p>
          <a:p>
            <a:pPr lvl="1"/>
            <a:r>
              <a:rPr lang="en-US" dirty="0" smtClean="0"/>
              <a:t>inline: only as big as the content</a:t>
            </a:r>
          </a:p>
          <a:p>
            <a:pPr lvl="1"/>
            <a:r>
              <a:rPr lang="en-US" dirty="0" smtClean="0"/>
              <a:t>block: take up entire line</a:t>
            </a:r>
          </a:p>
          <a:p>
            <a:pPr lvl="1"/>
            <a:r>
              <a:rPr lang="en-US" dirty="0" smtClean="0"/>
              <a:t>list-item: list items for lists</a:t>
            </a:r>
          </a:p>
          <a:p>
            <a:pPr lvl="1"/>
            <a:r>
              <a:rPr lang="en-US" dirty="0" smtClean="0"/>
              <a:t>inline-table: table but inline instead of block</a:t>
            </a:r>
          </a:p>
          <a:p>
            <a:pPr lvl="1"/>
            <a:r>
              <a:rPr lang="en-US" dirty="0" smtClean="0"/>
              <a:t>table: table (i.e., whole line)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499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and Clear</a:t>
            </a:r>
            <a:endParaRPr lang="en-US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611031" y="1889760"/>
            <a:ext cx="10969943" cy="473964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 can be set to left or right</a:t>
            </a:r>
          </a:p>
          <a:p>
            <a:endParaRPr lang="en-US" dirty="0" smtClean="0"/>
          </a:p>
          <a:p>
            <a:r>
              <a:rPr lang="en-US" dirty="0" smtClean="0"/>
              <a:t>When we float, we change the behavior of the floated element</a:t>
            </a:r>
          </a:p>
          <a:p>
            <a:pPr lvl="1"/>
            <a:r>
              <a:rPr lang="en-US" dirty="0" smtClean="0"/>
              <a:t>If we do this to an inline element (such as span)</a:t>
            </a:r>
          </a:p>
          <a:p>
            <a:pPr lvl="2"/>
            <a:r>
              <a:rPr lang="en-US" dirty="0" smtClean="0"/>
              <a:t>It removes it from the inline text and places it in a block of its own</a:t>
            </a:r>
          </a:p>
          <a:p>
            <a:pPr lvl="3"/>
            <a:r>
              <a:rPr lang="en-US" dirty="0" smtClean="0"/>
              <a:t>Similar to moving a drawn component from a page and onto a transparency sheet</a:t>
            </a:r>
          </a:p>
          <a:p>
            <a:r>
              <a:rPr lang="en-US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dirty="0" smtClean="0"/>
              <a:t> can be set to left, right, none or both</a:t>
            </a:r>
          </a:p>
          <a:p>
            <a:pPr lvl="1"/>
            <a:r>
              <a:rPr lang="en-US" dirty="0" smtClean="0"/>
              <a:t>This specifies which sides (of an element) allow for other floating elements to be placed against it</a:t>
            </a:r>
          </a:p>
          <a:p>
            <a:pPr lvl="2"/>
            <a:r>
              <a:rPr lang="en-US" dirty="0" smtClean="0"/>
              <a:t>kind of like a detracting field</a:t>
            </a:r>
          </a:p>
          <a:p>
            <a:pPr lvl="3"/>
            <a:r>
              <a:rPr lang="en-US" dirty="0" smtClean="0"/>
              <a:t>Nothing is allowed to 'touch' the side specified (e.g. left)</a:t>
            </a:r>
            <a:endParaRPr lang="en-US" dirty="0"/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1286528" y="2230776"/>
            <a:ext cx="4990700" cy="551577"/>
          </a:xfrm>
          <a:prstGeom prst="rect">
            <a:avLst/>
          </a:prstGeom>
          <a:noFill/>
          <a:ln w="36000">
            <a:noFill/>
            <a:round/>
            <a:headEnd/>
            <a:tailEnd/>
          </a:ln>
          <a:effectLst/>
        </p:spPr>
        <p:txBody>
          <a:bodyPr lIns="90000" tIns="69948" rIns="90000" bIns="45000"/>
          <a:lstStyle/>
          <a:p>
            <a:pPr>
              <a:lnSpc>
                <a:spcPct val="8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float: right;</a:t>
            </a:r>
          </a:p>
          <a:p>
            <a:pPr>
              <a:lnSpc>
                <a:spcPct val="8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float: left;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6692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CSS Grid (1/2)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Grid </a:t>
            </a:r>
            <a:r>
              <a:rPr lang="en-CA" dirty="0"/>
              <a:t>(not the English electronic dance </a:t>
            </a:r>
            <a:r>
              <a:rPr lang="en-CA" dirty="0" smtClean="0"/>
              <a:t>group from the 1990s) in CSS:</a:t>
            </a:r>
          </a:p>
          <a:p>
            <a:pPr lvl="1"/>
            <a:r>
              <a:rPr lang="en-CA" dirty="0" smtClean="0"/>
              <a:t>Allows a container (e.g., body, div, section, etc.) to be divided into rows &amp; columns</a:t>
            </a:r>
          </a:p>
          <a:p>
            <a:pPr lvl="2"/>
            <a:r>
              <a:rPr lang="en-CA" dirty="0" smtClean="0"/>
              <a:t>Much like a spreadsheet</a:t>
            </a:r>
          </a:p>
          <a:p>
            <a:pPr lvl="1"/>
            <a:r>
              <a:rPr lang="en-CA" dirty="0" smtClean="0"/>
              <a:t>Has many different ways to specify the rows and columns such as:</a:t>
            </a:r>
          </a:p>
          <a:p>
            <a:pPr lvl="2"/>
            <a:r>
              <a:rPr lang="en-CA" dirty="0" smtClean="0"/>
              <a:t>Gap between rows &amp; columns</a:t>
            </a:r>
          </a:p>
          <a:p>
            <a:pPr lvl="2"/>
            <a:r>
              <a:rPr lang="en-CA" dirty="0" smtClean="0"/>
              <a:t>Repeating attributes</a:t>
            </a:r>
          </a:p>
          <a:p>
            <a:pPr lvl="2"/>
            <a:r>
              <a:rPr lang="en-CA" dirty="0" smtClean="0"/>
              <a:t>Absolute vs relative units of measure (e.g., percentages/viewport w/h vs fractional units)</a:t>
            </a:r>
          </a:p>
          <a:p>
            <a:pPr lvl="2"/>
            <a:r>
              <a:rPr lang="en-CA" dirty="0" smtClean="0"/>
              <a:t>Labeled areas (e.g., header, footer, main, menu)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998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CSS Grid </a:t>
            </a:r>
            <a:r>
              <a:rPr lang="en-CA" dirty="0" smtClean="0"/>
              <a:t>(2/2</a:t>
            </a:r>
            <a:r>
              <a:rPr lang="en-CA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this course, we’ll focus on using the following CSS properties:</a:t>
            </a:r>
          </a:p>
          <a:p>
            <a:pPr lvl="1"/>
            <a:r>
              <a:rPr lang="en-CA" dirty="0"/>
              <a:t>grid-template-columns, grid-template-rows – for the container</a:t>
            </a:r>
          </a:p>
          <a:p>
            <a:pPr lvl="1"/>
            <a:r>
              <a:rPr lang="en-CA" dirty="0"/>
              <a:t>grid-column, grid-row – for the elements in the container</a:t>
            </a:r>
          </a:p>
          <a:p>
            <a:pPr lvl="2"/>
            <a:r>
              <a:rPr lang="en-CA" dirty="0"/>
              <a:t>Using the format</a:t>
            </a:r>
            <a:r>
              <a:rPr lang="en-CA" dirty="0" smtClean="0"/>
              <a:t>:</a:t>
            </a:r>
          </a:p>
          <a:p>
            <a:pPr lvl="3"/>
            <a:r>
              <a:rPr lang="en-CA" i="1" dirty="0" smtClean="0"/>
              <a:t>index</a:t>
            </a:r>
            <a:r>
              <a:rPr lang="en-CA" dirty="0" smtClean="0"/>
              <a:t> / span </a:t>
            </a:r>
            <a:r>
              <a:rPr lang="en-CA" i="1" dirty="0" err="1" smtClean="0"/>
              <a:t>number_of_spanned</a:t>
            </a:r>
            <a:r>
              <a:rPr lang="en-CA" i="1" dirty="0" smtClean="0"/>
              <a:t> columns/rows</a:t>
            </a:r>
          </a:p>
          <a:p>
            <a:pPr lvl="3"/>
            <a:r>
              <a:rPr lang="en-CA" dirty="0" smtClean="0"/>
              <a:t>E.g., 3 / span 2, which means: start at column/row 2 and span 2 rows – starting at row 2</a:t>
            </a:r>
          </a:p>
          <a:p>
            <a:r>
              <a:rPr lang="en-CA" dirty="0" smtClean="0"/>
              <a:t>Please read through the following web sites for documentation/tutorials:</a:t>
            </a:r>
          </a:p>
          <a:p>
            <a:pPr lvl="1"/>
            <a:r>
              <a:rPr lang="en-CA" dirty="0" smtClean="0"/>
              <a:t>Mozilla Developer Network:</a:t>
            </a:r>
          </a:p>
          <a:p>
            <a:pPr lvl="2"/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developer.mozilla.org/en-US/docs/Web/CSS/CSS_Grid_Layout</a:t>
            </a:r>
            <a:endParaRPr lang="en-CA" dirty="0" smtClean="0"/>
          </a:p>
          <a:p>
            <a:pPr lvl="1"/>
            <a:r>
              <a:rPr lang="en-CA" dirty="0" smtClean="0"/>
              <a:t>CSS Tricks:</a:t>
            </a:r>
          </a:p>
          <a:p>
            <a:pPr lvl="2"/>
            <a:r>
              <a:rPr lang="en-CA" dirty="0">
                <a:hlinkClick r:id="rId3"/>
              </a:rPr>
              <a:t>https://css-tricks.com/snippets/css/complete-guide-grid</a:t>
            </a:r>
            <a:r>
              <a:rPr lang="en-CA" dirty="0" smtClean="0">
                <a:hlinkClick r:id="rId3"/>
              </a:rPr>
              <a:t>/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863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/>
          </a:bodyPr>
          <a:lstStyle/>
          <a:p>
            <a:r>
              <a:rPr lang="en-US" dirty="0" smtClean="0"/>
              <a:t>CSS can apply the following:</a:t>
            </a:r>
          </a:p>
          <a:p>
            <a:pPr lvl="1"/>
            <a:r>
              <a:rPr lang="en-US" dirty="0" smtClean="0"/>
              <a:t>transform (move)</a:t>
            </a:r>
          </a:p>
          <a:p>
            <a:pPr lvl="1"/>
            <a:r>
              <a:rPr lang="en-US" dirty="0" smtClean="0"/>
              <a:t>rotate, </a:t>
            </a:r>
            <a:r>
              <a:rPr lang="en-US" dirty="0" err="1" smtClean="0"/>
              <a:t>rotateX</a:t>
            </a:r>
            <a:r>
              <a:rPr lang="en-US" dirty="0" smtClean="0"/>
              <a:t>, </a:t>
            </a:r>
            <a:r>
              <a:rPr lang="en-US" dirty="0" err="1" smtClean="0"/>
              <a:t>rotateY</a:t>
            </a:r>
            <a:endParaRPr lang="en-US" dirty="0" smtClean="0"/>
          </a:p>
          <a:p>
            <a:pPr lvl="1"/>
            <a:r>
              <a:rPr lang="en-US" dirty="0" smtClean="0"/>
              <a:t>scale, </a:t>
            </a:r>
            <a:r>
              <a:rPr lang="en-US" dirty="0" err="1" smtClean="0"/>
              <a:t>scaleX</a:t>
            </a:r>
            <a:r>
              <a:rPr lang="en-US" dirty="0" smtClean="0"/>
              <a:t>, </a:t>
            </a:r>
            <a:r>
              <a:rPr lang="en-US" dirty="0" err="1" smtClean="0"/>
              <a:t>scaleY</a:t>
            </a:r>
            <a:endParaRPr lang="en-US" dirty="0" smtClean="0"/>
          </a:p>
          <a:p>
            <a:pPr lvl="1"/>
            <a:r>
              <a:rPr lang="en-US" dirty="0" smtClean="0"/>
              <a:t>skew, </a:t>
            </a:r>
            <a:r>
              <a:rPr lang="en-US" dirty="0" err="1" smtClean="0"/>
              <a:t>skewX</a:t>
            </a:r>
            <a:r>
              <a:rPr lang="en-US" dirty="0" smtClean="0"/>
              <a:t>, </a:t>
            </a:r>
            <a:r>
              <a:rPr lang="en-US" dirty="0" err="1" smtClean="0"/>
              <a:t>skewY</a:t>
            </a:r>
            <a:endParaRPr lang="en-US" dirty="0" smtClean="0"/>
          </a:p>
          <a:p>
            <a:pPr lvl="1"/>
            <a:r>
              <a:rPr lang="en-US" dirty="0" smtClean="0"/>
              <a:t>Matrix (all-in-one), </a:t>
            </a:r>
            <a:r>
              <a:rPr lang="pt-BR" dirty="0"/>
              <a:t>matrix(a, b, c, d, e, f</a:t>
            </a:r>
            <a:r>
              <a:rPr lang="pt-BR" dirty="0" smtClean="0"/>
              <a:t>) where:</a:t>
            </a:r>
          </a:p>
          <a:p>
            <a:pPr marL="914400" lvl="2" indent="0">
              <a:buNone/>
            </a:pPr>
            <a:r>
              <a:rPr lang="en-US" dirty="0"/>
              <a:t>a - scale x</a:t>
            </a:r>
          </a:p>
          <a:p>
            <a:pPr marL="914400" lvl="2" indent="0">
              <a:buNone/>
            </a:pPr>
            <a:r>
              <a:rPr lang="en-US" dirty="0" smtClean="0"/>
              <a:t>d </a:t>
            </a:r>
            <a:r>
              <a:rPr lang="en-US" dirty="0"/>
              <a:t>- scale y</a:t>
            </a:r>
          </a:p>
          <a:p>
            <a:pPr marL="914400" lvl="2" indent="0">
              <a:buNone/>
            </a:pPr>
            <a:r>
              <a:rPr lang="en-US" dirty="0" smtClean="0"/>
              <a:t>b </a:t>
            </a:r>
            <a:r>
              <a:rPr lang="en-US" dirty="0"/>
              <a:t>- skew x</a:t>
            </a:r>
          </a:p>
          <a:p>
            <a:pPr marL="914400" lvl="2" indent="0">
              <a:buNone/>
            </a:pPr>
            <a:r>
              <a:rPr lang="en-US" dirty="0" smtClean="0"/>
              <a:t>c </a:t>
            </a:r>
            <a:r>
              <a:rPr lang="en-US" dirty="0"/>
              <a:t>- skew y</a:t>
            </a:r>
          </a:p>
          <a:p>
            <a:pPr marL="914400" lvl="2" indent="0">
              <a:buNone/>
            </a:pPr>
            <a:r>
              <a:rPr lang="en-US" dirty="0" smtClean="0"/>
              <a:t>e </a:t>
            </a:r>
            <a:r>
              <a:rPr lang="en-US" dirty="0"/>
              <a:t>- translate x</a:t>
            </a:r>
          </a:p>
          <a:p>
            <a:pPr marL="914400" lvl="2" indent="0">
              <a:buNone/>
            </a:pPr>
            <a:r>
              <a:rPr lang="en-US" dirty="0" smtClean="0"/>
              <a:t>f </a:t>
            </a:r>
            <a:r>
              <a:rPr lang="en-US" dirty="0"/>
              <a:t>- translate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5052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 </a:t>
            </a:r>
            <a:r>
              <a:rPr lang="en-US" smtClean="0"/>
              <a:t>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to CSS 3</a:t>
            </a:r>
          </a:p>
          <a:p>
            <a:r>
              <a:rPr lang="en-US" dirty="0" smtClean="0"/>
              <a:t>Allow conditions to be made on rendering</a:t>
            </a:r>
          </a:p>
          <a:p>
            <a:r>
              <a:rPr lang="en-US" dirty="0" smtClean="0"/>
              <a:t>Use the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@media </a:t>
            </a:r>
            <a:r>
              <a:rPr lang="en-US" dirty="0" smtClean="0"/>
              <a:t>annotation and specify:</a:t>
            </a:r>
          </a:p>
          <a:p>
            <a:pPr lvl="1"/>
            <a:r>
              <a:rPr lang="en-US" dirty="0" smtClean="0"/>
              <a:t>min-width, max-width, min-height, max-height</a:t>
            </a:r>
          </a:p>
          <a:p>
            <a:pPr lvl="1"/>
            <a:r>
              <a:rPr lang="en-US" dirty="0" smtClean="0"/>
              <a:t>device-aspect-ratio</a:t>
            </a:r>
            <a:r>
              <a:rPr lang="en-US" dirty="0"/>
              <a:t>, min-device-aspect-ratio, </a:t>
            </a:r>
            <a:r>
              <a:rPr lang="en-US" dirty="0" smtClean="0"/>
              <a:t>max-device-aspect-ratio</a:t>
            </a:r>
          </a:p>
          <a:p>
            <a:pPr lvl="1"/>
            <a:r>
              <a:rPr lang="en-US" dirty="0" smtClean="0"/>
              <a:t>only, not, all, and</a:t>
            </a:r>
          </a:p>
          <a:p>
            <a:r>
              <a:rPr lang="en-US" dirty="0" smtClean="0"/>
              <a:t>Use the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@media </a:t>
            </a:r>
            <a:r>
              <a:rPr lang="en-US" dirty="0" smtClean="0"/>
              <a:t>to specify:</a:t>
            </a:r>
          </a:p>
          <a:p>
            <a:pPr lvl="1"/>
            <a:r>
              <a:rPr lang="en-US" dirty="0" smtClean="0"/>
              <a:t>print, screen, speech, all</a:t>
            </a:r>
          </a:p>
          <a:p>
            <a:pPr lvl="2"/>
            <a:r>
              <a:rPr lang="en-US" dirty="0" err="1" smtClean="0"/>
              <a:t>tv</a:t>
            </a:r>
            <a:r>
              <a:rPr lang="en-US" dirty="0" smtClean="0"/>
              <a:t>, </a:t>
            </a:r>
            <a:r>
              <a:rPr lang="en-US" dirty="0" err="1" smtClean="0"/>
              <a:t>tty</a:t>
            </a:r>
            <a:r>
              <a:rPr lang="en-US" dirty="0" smtClean="0"/>
              <a:t>, projection, handheld, braille, embossed are deprecated since CSS 2.1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525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 </a:t>
            </a:r>
            <a:r>
              <a:rPr lang="en-US" dirty="0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 queries can be placed in:</a:t>
            </a:r>
          </a:p>
          <a:p>
            <a:pPr lvl="1"/>
            <a:r>
              <a:rPr lang="en-US" dirty="0" smtClean="0"/>
              <a:t>CSS file, CSS style element, link element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sz="2000" dirty="0"/>
              <a:t>@media (min-width: 700px) { ... </a:t>
            </a:r>
            <a:r>
              <a:rPr lang="en-US" sz="2000" dirty="0" smtClean="0"/>
              <a:t>}</a:t>
            </a:r>
          </a:p>
          <a:p>
            <a:pPr lvl="1"/>
            <a:r>
              <a:rPr lang="en-US" sz="2000" dirty="0"/>
              <a:t>@media (min-width: 700px) and (</a:t>
            </a:r>
            <a:r>
              <a:rPr lang="en-US" sz="2000" dirty="0">
                <a:solidFill>
                  <a:srgbClr val="92D050"/>
                </a:solidFill>
              </a:rPr>
              <a:t>orientation</a:t>
            </a:r>
            <a:r>
              <a:rPr lang="en-US" sz="2000" dirty="0"/>
              <a:t>: landscape) { ... </a:t>
            </a:r>
            <a:r>
              <a:rPr lang="en-US" sz="2000" dirty="0" smtClean="0"/>
              <a:t>}</a:t>
            </a:r>
          </a:p>
          <a:p>
            <a:pPr lvl="1"/>
            <a:r>
              <a:rPr lang="en-US" sz="2000" dirty="0"/>
              <a:t>@media </a:t>
            </a:r>
            <a:r>
              <a:rPr lang="en-US" sz="2000" dirty="0" smtClean="0"/>
              <a:t>print </a:t>
            </a:r>
            <a:r>
              <a:rPr lang="en-US" sz="2000" dirty="0"/>
              <a:t>and (min-width: 700px) and (</a:t>
            </a:r>
            <a:r>
              <a:rPr lang="en-US" sz="2000" dirty="0">
                <a:solidFill>
                  <a:srgbClr val="92D050"/>
                </a:solidFill>
              </a:rPr>
              <a:t>orientation</a:t>
            </a:r>
            <a:r>
              <a:rPr lang="en-US" sz="2000" dirty="0"/>
              <a:t>: landscape) { ...  </a:t>
            </a:r>
            <a:r>
              <a:rPr lang="en-US" sz="2000" dirty="0" smtClean="0"/>
              <a:t>}</a:t>
            </a:r>
          </a:p>
          <a:p>
            <a:pPr lvl="1"/>
            <a:r>
              <a:rPr lang="en-US" sz="2000" dirty="0"/>
              <a:t>@media screen and (min-aspect-ratio: 1/1) { ... </a:t>
            </a:r>
            <a:r>
              <a:rPr lang="en-US" sz="2000" dirty="0" smtClean="0"/>
              <a:t>}</a:t>
            </a:r>
          </a:p>
          <a:p>
            <a:pPr lvl="1"/>
            <a:r>
              <a:rPr lang="en-US" sz="2000" dirty="0"/>
              <a:t>@media screen and (device-aspect-ratio: 16/9), screen and (device-aspect-ratio: 16/10) { ... }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415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Layout /Design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Fixed layout</a:t>
            </a:r>
          </a:p>
          <a:p>
            <a:pPr lvl="1"/>
            <a:r>
              <a:rPr lang="en-US" smtClean="0"/>
              <a:t>Poor choice which assumes one size fits all</a:t>
            </a:r>
          </a:p>
          <a:p>
            <a:r>
              <a:rPr lang="en-US" smtClean="0"/>
              <a:t>Liquid layout</a:t>
            </a:r>
          </a:p>
          <a:p>
            <a:pPr lvl="1"/>
            <a:r>
              <a:rPr lang="en-US" smtClean="0"/>
              <a:t>Nice start, lays out compartments on percentage</a:t>
            </a:r>
          </a:p>
          <a:p>
            <a:r>
              <a:rPr lang="en-US" smtClean="0"/>
              <a:t>Adaptive layout</a:t>
            </a:r>
          </a:p>
          <a:p>
            <a:pPr lvl="1"/>
            <a:r>
              <a:rPr lang="en-US" smtClean="0"/>
              <a:t>Chooses several templates for known dimensions</a:t>
            </a:r>
          </a:p>
          <a:p>
            <a:r>
              <a:rPr lang="en-US" smtClean="0"/>
              <a:t>Responsive layout</a:t>
            </a:r>
          </a:p>
          <a:p>
            <a:pPr lvl="1"/>
            <a:r>
              <a:rPr lang="en-US" smtClean="0"/>
              <a:t>One layout, media queries for ranges, liquid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03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multiple layout choices with media queries:</a:t>
            </a:r>
          </a:p>
          <a:p>
            <a:pPr lvl="1"/>
            <a:r>
              <a:rPr lang="en-US" dirty="0" smtClean="0"/>
              <a:t>Different font sizes (and possibly different fonts) based on resolution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ollapsed menus for smaller devices</a:t>
            </a:r>
          </a:p>
          <a:p>
            <a:pPr lvl="1"/>
            <a:r>
              <a:rPr lang="en-US" dirty="0" smtClean="0"/>
              <a:t>Different numbers of columns based on the width of the screen</a:t>
            </a:r>
          </a:p>
          <a:p>
            <a:pPr lvl="1"/>
            <a:r>
              <a:rPr lang="en-US" dirty="0" smtClean="0"/>
              <a:t>Optional headers and footers if screen size is too small to support both</a:t>
            </a:r>
          </a:p>
          <a:p>
            <a:pPr lvl="1"/>
            <a:r>
              <a:rPr lang="en-US" dirty="0" smtClean="0"/>
              <a:t>Changes in the order of content displayed</a:t>
            </a:r>
          </a:p>
          <a:p>
            <a:r>
              <a:rPr lang="en-US" dirty="0" smtClean="0"/>
              <a:t>Use percentages for layouts as much as possible</a:t>
            </a:r>
          </a:p>
          <a:p>
            <a:pPr lvl="1"/>
            <a:r>
              <a:rPr lang="en-US" dirty="0" smtClean="0"/>
              <a:t>You may not have a choice on some things (e.g., images, ads, videos)</a:t>
            </a:r>
          </a:p>
          <a:p>
            <a:r>
              <a:rPr lang="en-US" dirty="0" smtClean="0"/>
              <a:t>Try to use as little bandwidth as possible</a:t>
            </a:r>
          </a:p>
          <a:p>
            <a:pPr lvl="1"/>
            <a:r>
              <a:rPr lang="en-US" dirty="0" smtClean="0"/>
              <a:t>So compress images/video/other content as much </a:t>
            </a:r>
            <a:r>
              <a:rPr lang="en-US" smtClean="0"/>
              <a:t>as possible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185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Video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HTML5 video element</a:t>
            </a:r>
          </a:p>
          <a:p>
            <a:pPr lvl="1"/>
            <a:r>
              <a:rPr lang="en-US" dirty="0" smtClean="0"/>
              <a:t>Can add controls, loop, poster</a:t>
            </a:r>
          </a:p>
          <a:p>
            <a:pPr lvl="1"/>
            <a:r>
              <a:rPr lang="en-US" dirty="0" smtClean="0"/>
              <a:t>Use CSS to resize – not width and height attributes</a:t>
            </a:r>
          </a:p>
          <a:p>
            <a:r>
              <a:rPr lang="en-US" dirty="0" smtClean="0"/>
              <a:t>Tricks, set:</a:t>
            </a:r>
          </a:p>
          <a:p>
            <a:pPr lvl="1"/>
            <a:r>
              <a:rPr lang="en-US" dirty="0" smtClean="0"/>
              <a:t>display to 'block'</a:t>
            </a:r>
          </a:p>
          <a:p>
            <a:pPr lvl="1"/>
            <a:r>
              <a:rPr lang="en-US" dirty="0" smtClean="0"/>
              <a:t>margin to '0 auto' in order to center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idth to value, height to 'auto'</a:t>
            </a:r>
          </a:p>
          <a:p>
            <a:r>
              <a:rPr lang="en-US" dirty="0" smtClean="0"/>
              <a:t>Video element can even have:</a:t>
            </a:r>
          </a:p>
          <a:p>
            <a:pPr lvl="1"/>
            <a:r>
              <a:rPr lang="en-US" dirty="0" smtClean="0"/>
              <a:t>Multiple sources (to support multiple devices)</a:t>
            </a:r>
          </a:p>
          <a:p>
            <a:pPr lvl="1"/>
            <a:r>
              <a:rPr lang="en-US" dirty="0" smtClean="0"/>
              <a:t>Track elements, which can be used for captions, subtitles, 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336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– Audio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HTML5 </a:t>
            </a:r>
            <a:r>
              <a:rPr lang="en-US" dirty="0" smtClean="0"/>
              <a:t>audio element</a:t>
            </a:r>
            <a:endParaRPr lang="en-US" dirty="0"/>
          </a:p>
          <a:p>
            <a:pPr lvl="1"/>
            <a:r>
              <a:rPr lang="en-US" dirty="0"/>
              <a:t>Can add controls, </a:t>
            </a:r>
            <a:r>
              <a:rPr lang="en-US" dirty="0" smtClean="0"/>
              <a:t>loop</a:t>
            </a:r>
            <a:endParaRPr lang="en-US" dirty="0"/>
          </a:p>
          <a:p>
            <a:pPr lvl="1"/>
            <a:r>
              <a:rPr lang="en-US" dirty="0"/>
              <a:t>Use CSS to resize – not width and height </a:t>
            </a:r>
            <a:r>
              <a:rPr lang="en-US" dirty="0" smtClean="0"/>
              <a:t>attributes</a:t>
            </a:r>
            <a:endParaRPr lang="en-US" dirty="0"/>
          </a:p>
          <a:p>
            <a:r>
              <a:rPr lang="en-US" dirty="0"/>
              <a:t>Tricks, set:</a:t>
            </a:r>
          </a:p>
          <a:p>
            <a:pPr lvl="1"/>
            <a:r>
              <a:rPr lang="en-US" dirty="0" smtClean="0"/>
              <a:t>Create a div element, put </a:t>
            </a:r>
            <a:r>
              <a:rPr lang="en-US" dirty="0" err="1" smtClean="0"/>
              <a:t>img</a:t>
            </a:r>
            <a:r>
              <a:rPr lang="en-US" dirty="0" smtClean="0"/>
              <a:t>, audio elements inside</a:t>
            </a:r>
          </a:p>
          <a:p>
            <a:pPr lvl="1"/>
            <a:r>
              <a:rPr lang="en-US" dirty="0" smtClean="0"/>
              <a:t>Set margin: 0 auto</a:t>
            </a:r>
          </a:p>
          <a:p>
            <a:pPr lvl="1"/>
            <a:r>
              <a:rPr lang="en-US" dirty="0" smtClean="0"/>
              <a:t>Set div (the audio container) display to 'table'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div's</a:t>
            </a:r>
            <a:r>
              <a:rPr lang="en-US" dirty="0" smtClean="0"/>
              <a:t> </a:t>
            </a:r>
            <a:r>
              <a:rPr lang="en-US" dirty="0" err="1" smtClean="0"/>
              <a:t>img</a:t>
            </a:r>
            <a:r>
              <a:rPr lang="en-US" dirty="0" smtClean="0"/>
              <a:t> display to 'block'</a:t>
            </a:r>
          </a:p>
          <a:p>
            <a:r>
              <a:rPr lang="en-US" dirty="0" smtClean="0"/>
              <a:t>Creates a player that has a still image</a:t>
            </a:r>
          </a:p>
          <a:p>
            <a:pPr lvl="1"/>
            <a:r>
              <a:rPr lang="en-US" dirty="0" smtClean="0"/>
              <a:t>This could be replaced by a canvas visualization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421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– Liquid Image Gallery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gallery thumbnails consist of:</a:t>
            </a:r>
          </a:p>
          <a:p>
            <a:pPr lvl="1"/>
            <a:r>
              <a:rPr lang="en-US" dirty="0" smtClean="0"/>
              <a:t>A div container that has</a:t>
            </a:r>
          </a:p>
          <a:p>
            <a:pPr lvl="2"/>
            <a:r>
              <a:rPr lang="en-US" dirty="0" smtClean="0"/>
              <a:t>div elements that have</a:t>
            </a:r>
          </a:p>
          <a:p>
            <a:pPr lvl="3"/>
            <a:r>
              <a:rPr lang="en-US" dirty="0" smtClean="0"/>
              <a:t>An anchor element which has an image inside of it</a:t>
            </a:r>
          </a:p>
          <a:p>
            <a:pPr lvl="3"/>
            <a:r>
              <a:rPr lang="en-US" dirty="0" smtClean="0"/>
              <a:t>A heading (e.g., h3)</a:t>
            </a:r>
          </a:p>
          <a:p>
            <a:pPr lvl="3"/>
            <a:r>
              <a:rPr lang="en-US" dirty="0" smtClean="0"/>
              <a:t>A paragraph for a description of the image</a:t>
            </a:r>
          </a:p>
          <a:p>
            <a:r>
              <a:rPr lang="en-US" dirty="0" smtClean="0"/>
              <a:t>Center div container with margin: 0 auto</a:t>
            </a:r>
          </a:p>
          <a:p>
            <a:r>
              <a:rPr lang="en-US" dirty="0" smtClean="0"/>
              <a:t>Float all div elements that contain the image, heading, paragraph</a:t>
            </a:r>
          </a:p>
          <a:p>
            <a:r>
              <a:rPr lang="en-US" dirty="0" smtClean="0"/>
              <a:t>Ensure that </a:t>
            </a:r>
            <a:r>
              <a:rPr lang="en-US" dirty="0" err="1" smtClean="0"/>
              <a:t>img</a:t>
            </a:r>
            <a:r>
              <a:rPr lang="en-US" dirty="0" smtClean="0"/>
              <a:t> element has it's display set to 'block'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9686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dirty="0" smtClean="0"/>
              <a:t>Responsive Image </a:t>
            </a:r>
            <a:r>
              <a:rPr lang="en-US" dirty="0"/>
              <a:t>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Use media queries, set max width</a:t>
            </a:r>
          </a:p>
          <a:p>
            <a:r>
              <a:rPr lang="en-US" dirty="0" smtClean="0"/>
              <a:t>Like previous example, create div containers, where:</a:t>
            </a:r>
          </a:p>
          <a:p>
            <a:pPr lvl="1"/>
            <a:r>
              <a:rPr lang="en-US" dirty="0" smtClean="0"/>
              <a:t>A div box holds:</a:t>
            </a:r>
          </a:p>
          <a:p>
            <a:pPr lvl="2"/>
            <a:r>
              <a:rPr lang="en-US" dirty="0" smtClean="0"/>
              <a:t>Another div which holds</a:t>
            </a:r>
          </a:p>
          <a:p>
            <a:pPr lvl="3"/>
            <a:r>
              <a:rPr lang="en-US" dirty="0" smtClean="0"/>
              <a:t>An </a:t>
            </a:r>
            <a:r>
              <a:rPr lang="en-US" dirty="0" err="1" smtClean="0"/>
              <a:t>img</a:t>
            </a:r>
            <a:r>
              <a:rPr lang="en-US" dirty="0" smtClean="0"/>
              <a:t>, and another div – which holds the text</a:t>
            </a:r>
          </a:p>
          <a:p>
            <a:r>
              <a:rPr lang="en-US" dirty="0" smtClean="0"/>
              <a:t>Using media queries, use resolutions to choose widths of div boxes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&gt; 1290, 20% for each box so 5 boxes on screen</a:t>
            </a:r>
          </a:p>
          <a:p>
            <a:pPr lvl="2"/>
            <a:r>
              <a:rPr lang="en-US" dirty="0" smtClean="0"/>
              <a:t>&gt; 1050 &lt; 1289, 25% for each box so 4 </a:t>
            </a:r>
            <a:r>
              <a:rPr lang="en-US" dirty="0"/>
              <a:t>boxes per row</a:t>
            </a:r>
            <a:endParaRPr lang="en-US" dirty="0" smtClean="0"/>
          </a:p>
          <a:p>
            <a:pPr lvl="2"/>
            <a:r>
              <a:rPr lang="en-US" dirty="0"/>
              <a:t>&gt; </a:t>
            </a:r>
            <a:r>
              <a:rPr lang="en-US" dirty="0" smtClean="0"/>
              <a:t>650 </a:t>
            </a:r>
            <a:r>
              <a:rPr lang="en-US" dirty="0"/>
              <a:t>&lt; </a:t>
            </a:r>
            <a:r>
              <a:rPr lang="en-US" dirty="0" smtClean="0"/>
              <a:t>1049, 33.3% </a:t>
            </a:r>
            <a:r>
              <a:rPr lang="en-US" dirty="0"/>
              <a:t>for each box so </a:t>
            </a:r>
            <a:r>
              <a:rPr lang="en-US" dirty="0" smtClean="0"/>
              <a:t>3 </a:t>
            </a:r>
            <a:r>
              <a:rPr lang="en-US" dirty="0"/>
              <a:t>boxes per row</a:t>
            </a:r>
          </a:p>
          <a:p>
            <a:pPr lvl="2"/>
            <a:r>
              <a:rPr lang="en-US" dirty="0" smtClean="0"/>
              <a:t>&gt; 480 </a:t>
            </a:r>
            <a:r>
              <a:rPr lang="en-US" dirty="0"/>
              <a:t>&lt; </a:t>
            </a:r>
            <a:r>
              <a:rPr lang="en-US" dirty="0" smtClean="0"/>
              <a:t>649 , </a:t>
            </a:r>
            <a:r>
              <a:rPr lang="en-US" dirty="0"/>
              <a:t>33.3% for each box so </a:t>
            </a:r>
            <a:r>
              <a:rPr lang="en-US" dirty="0" smtClean="0"/>
              <a:t>2 </a:t>
            </a:r>
            <a:r>
              <a:rPr lang="en-US" dirty="0"/>
              <a:t>boxes </a:t>
            </a:r>
            <a:r>
              <a:rPr lang="en-US" dirty="0" smtClean="0"/>
              <a:t>per row</a:t>
            </a:r>
          </a:p>
          <a:p>
            <a:pPr lvl="2"/>
            <a:r>
              <a:rPr lang="en-US" smtClean="0"/>
              <a:t>&lt; 479 </a:t>
            </a:r>
            <a:r>
              <a:rPr lang="en-US" dirty="0" smtClean="0"/>
              <a:t>100% for each box, so, one column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097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– Centered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for a centered menu/</a:t>
            </a:r>
            <a:r>
              <a:rPr lang="en-US" dirty="0" err="1" smtClean="0"/>
              <a:t>nav</a:t>
            </a:r>
            <a:r>
              <a:rPr lang="en-US" dirty="0" smtClean="0"/>
              <a:t> bar</a:t>
            </a:r>
          </a:p>
          <a:p>
            <a:pPr lvl="1"/>
            <a:r>
              <a:rPr lang="en-US" dirty="0" smtClean="0"/>
              <a:t>I.e., liquid layout for a menu bar with each menu label being equally spaced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nav</a:t>
            </a:r>
            <a:r>
              <a:rPr lang="en-US" dirty="0" smtClean="0"/>
              <a:t> element, which has</a:t>
            </a:r>
          </a:p>
          <a:p>
            <a:pPr lvl="1"/>
            <a:r>
              <a:rPr lang="en-US" dirty="0" smtClean="0"/>
              <a:t>An unordered list which has</a:t>
            </a:r>
          </a:p>
          <a:p>
            <a:pPr lvl="2"/>
            <a:r>
              <a:rPr lang="en-US" dirty="0" smtClean="0"/>
              <a:t>List items inside</a:t>
            </a:r>
          </a:p>
          <a:p>
            <a:r>
              <a:rPr lang="en-US" dirty="0" smtClean="0"/>
              <a:t>CSS: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nav</a:t>
            </a:r>
            <a:r>
              <a:rPr lang="en-US" dirty="0" smtClean="0"/>
              <a:t> element display set to 'table', width 100%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nav</a:t>
            </a:r>
            <a:r>
              <a:rPr lang="en-US" dirty="0" smtClean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 element display set to 'table-row'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nav</a:t>
            </a:r>
            <a:r>
              <a:rPr lang="en-US" dirty="0" smtClean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 li elements display set to 'table-cell', text-align 'center'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450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frameworks attempt to create a lot of classes that you would normally create yourself</a:t>
            </a:r>
          </a:p>
          <a:p>
            <a:r>
              <a:rPr lang="en-US" dirty="0" smtClean="0"/>
              <a:t>Some examples:</a:t>
            </a:r>
          </a:p>
          <a:p>
            <a:pPr lvl="1"/>
            <a:r>
              <a:rPr lang="en-US" dirty="0" smtClean="0"/>
              <a:t>Twitter Bootstrap, Pure, Less</a:t>
            </a:r>
          </a:p>
          <a:p>
            <a:pPr lvl="1"/>
            <a:r>
              <a:rPr lang="en-US" dirty="0" smtClean="0"/>
              <a:t>Foundation, Skeleton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Can reduce amount of time to create web site templates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May not solve all your problems, may cause cascade conflicts that are hard to resolve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748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483947"/>
          </a:xfrm>
        </p:spPr>
        <p:txBody>
          <a:bodyPr>
            <a:normAutofit/>
          </a:bodyPr>
          <a:lstStyle/>
          <a:p>
            <a:r>
              <a:rPr lang="en-US" dirty="0" smtClean="0"/>
              <a:t>Also:</a:t>
            </a:r>
          </a:p>
          <a:p>
            <a:pPr lvl="1"/>
            <a:r>
              <a:rPr lang="en-US" dirty="0" smtClean="0"/>
              <a:t>Perspective</a:t>
            </a:r>
          </a:p>
          <a:p>
            <a:pPr lvl="2"/>
            <a:r>
              <a:rPr lang="en-US" dirty="0" smtClean="0"/>
              <a:t>Large values = less perspective (e.g., 1600px)</a:t>
            </a:r>
          </a:p>
          <a:p>
            <a:pPr lvl="2"/>
            <a:r>
              <a:rPr lang="en-US" dirty="0" smtClean="0"/>
              <a:t>Small values = huge distortion (e.g., 60px)</a:t>
            </a:r>
          </a:p>
          <a:p>
            <a:pPr lvl="2"/>
            <a:r>
              <a:rPr lang="en-US" dirty="0" smtClean="0"/>
              <a:t>Can use in conjunction with other CSS functions (e.g., </a:t>
            </a:r>
            <a:r>
              <a:rPr lang="en-US" dirty="0" err="1" smtClean="0"/>
              <a:t>rotateY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Links (libraries that use JavaScript + CSS + HTML):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github.com/tobiasahlin/SpinKit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https://github.com/juliangarnier/anime/#</a:t>
            </a:r>
            <a:r>
              <a:rPr lang="en-US" dirty="0" smtClean="0">
                <a:hlinkClick r:id="rId3"/>
              </a:rPr>
              <a:t>demos-and-examples</a:t>
            </a:r>
            <a:endParaRPr lang="en-US" dirty="0" smtClean="0"/>
          </a:p>
          <a:p>
            <a:r>
              <a:rPr lang="en-US" dirty="0" smtClean="0"/>
              <a:t>And general talk about it:</a:t>
            </a:r>
          </a:p>
          <a:p>
            <a:pPr lvl="1"/>
            <a:r>
              <a:rPr lang="en-US" dirty="0">
                <a:hlinkClick r:id="rId4"/>
              </a:rPr>
              <a:t>https://css-tricks.com/almanac/properties/t/transform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This is all more than we have time for unfortunately – so try these on your own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567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Animations in CSS 3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Quite useful feature set for creating animations:</a:t>
            </a:r>
          </a:p>
          <a:p>
            <a:pPr lvl="1"/>
            <a:r>
              <a:rPr lang="en-US" dirty="0" smtClean="0"/>
              <a:t>Key frame, color/transparency changes, size/position changes, delays, timing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You declare an animation specifying key frames: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Then you bind the animation using selectors and the animation property: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05383" y="3796454"/>
            <a:ext cx="10590430" cy="609600"/>
          </a:xfrm>
          <a:prstGeom prst="rect">
            <a:avLst/>
          </a:prstGeom>
          <a:noFill/>
          <a:ln w="36000">
            <a:noFill/>
            <a:round/>
            <a:headEnd/>
            <a:tailEnd/>
          </a:ln>
          <a:effectLst/>
        </p:spPr>
        <p:txBody>
          <a:bodyPr lIns="90000" tIns="69948" rIns="90000" bIns="45000"/>
          <a:lstStyle/>
          <a:p>
            <a:pPr>
              <a:lnSpc>
                <a:spcPct val="9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@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keyframes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 anim1 { from {background: red;} to {background: yellow;} }</a:t>
            </a:r>
            <a:endParaRPr lang="it-IT" b="1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05383" y="4854787"/>
            <a:ext cx="10275552" cy="609600"/>
          </a:xfrm>
          <a:prstGeom prst="rect">
            <a:avLst/>
          </a:prstGeom>
          <a:noFill/>
          <a:ln w="36000">
            <a:noFill/>
            <a:round/>
            <a:headEnd/>
            <a:tailEnd/>
          </a:ln>
          <a:effectLst/>
        </p:spPr>
        <p:txBody>
          <a:bodyPr lIns="90000" tIns="69948" rIns="90000" bIns="45000"/>
          <a:lstStyle/>
          <a:p>
            <a:pPr>
              <a:lnSpc>
                <a:spcPct val="9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div { animation: anim1 5s; }</a:t>
            </a:r>
            <a:endParaRPr lang="it-IT" b="1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36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Animations in CSS 3 </a:t>
            </a:r>
            <a:r>
              <a:rPr lang="en-US" dirty="0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Properties: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keyframes</a:t>
            </a:r>
            <a:r>
              <a:rPr lang="en-US" dirty="0" smtClean="0"/>
              <a:t>: specifies the animation</a:t>
            </a:r>
          </a:p>
          <a:p>
            <a:pPr lvl="1"/>
            <a:r>
              <a:rPr lang="en-US" dirty="0" smtClean="0"/>
              <a:t>animation: short hand for specifying all animation properties</a:t>
            </a:r>
          </a:p>
          <a:p>
            <a:pPr lvl="1"/>
            <a:r>
              <a:rPr lang="en-US" dirty="0" smtClean="0"/>
              <a:t>animation-delay: delay in seconds before animation starts</a:t>
            </a:r>
          </a:p>
          <a:p>
            <a:pPr lvl="1"/>
            <a:r>
              <a:rPr lang="en-US" dirty="0" smtClean="0"/>
              <a:t>animation-direction: normal, reverse, alternate, alternate-reverse</a:t>
            </a:r>
          </a:p>
          <a:p>
            <a:pPr lvl="1"/>
            <a:r>
              <a:rPr lang="en-US" dirty="0" smtClean="0"/>
              <a:t>animation-duration: how many seconds the animation takes to complete</a:t>
            </a:r>
          </a:p>
          <a:p>
            <a:pPr lvl="1"/>
            <a:r>
              <a:rPr lang="en-US" dirty="0" smtClean="0"/>
              <a:t>animation-fill-mode: styles the animation has when not playing</a:t>
            </a:r>
          </a:p>
          <a:p>
            <a:pPr lvl="1"/>
            <a:r>
              <a:rPr lang="en-US" dirty="0" smtClean="0"/>
              <a:t>animation-name: the name of the animation</a:t>
            </a:r>
          </a:p>
          <a:p>
            <a:pPr lvl="1"/>
            <a:r>
              <a:rPr lang="en-US" dirty="0" smtClean="0"/>
              <a:t>animation-iteration-count: times the animation should play</a:t>
            </a:r>
          </a:p>
          <a:p>
            <a:pPr lvl="1"/>
            <a:r>
              <a:rPr lang="en-US" dirty="0"/>
              <a:t>a</a:t>
            </a:r>
            <a:r>
              <a:rPr lang="en-US" smtClean="0"/>
              <a:t>nimation-play-state: running, paused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7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 of Web Layouts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on its own is technically responsive</a:t>
            </a:r>
          </a:p>
          <a:p>
            <a:pPr lvl="1"/>
            <a:r>
              <a:rPr lang="en-US" dirty="0" smtClean="0"/>
              <a:t>The content fills the browser content window</a:t>
            </a:r>
          </a:p>
          <a:p>
            <a:pPr lvl="2"/>
            <a:r>
              <a:rPr lang="en-US" dirty="0" smtClean="0"/>
              <a:t>And flows down with scrolling when needed</a:t>
            </a:r>
          </a:p>
          <a:p>
            <a:r>
              <a:rPr lang="en-US" dirty="0" smtClean="0"/>
              <a:t>But this was … boring – only one column of content</a:t>
            </a:r>
          </a:p>
          <a:p>
            <a:r>
              <a:rPr lang="en-US" dirty="0" smtClean="0"/>
              <a:t>Tables were used for creating layouts</a:t>
            </a:r>
          </a:p>
          <a:p>
            <a:pPr lvl="1"/>
            <a:r>
              <a:rPr lang="en-US" dirty="0" smtClean="0"/>
              <a:t>Why? Because when HTML first came out there was no CSS</a:t>
            </a:r>
          </a:p>
          <a:p>
            <a:pPr lvl="2"/>
            <a:r>
              <a:rPr lang="en-US" dirty="0" smtClean="0"/>
              <a:t>CSS 1 didn't arrive until late 1996</a:t>
            </a:r>
          </a:p>
          <a:p>
            <a:pPr lvl="1"/>
            <a:r>
              <a:rPr lang="en-US" dirty="0" smtClean="0"/>
              <a:t>So tables helped create:</a:t>
            </a:r>
          </a:p>
          <a:p>
            <a:pPr lvl="2"/>
            <a:r>
              <a:rPr lang="en-US" dirty="0" smtClean="0"/>
              <a:t>Headers, footers, non-standard layouts, multi-column content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3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 of Web Layouts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in the print industry were used to a specific/fixed size</a:t>
            </a:r>
          </a:p>
          <a:p>
            <a:r>
              <a:rPr lang="en-US" dirty="0" smtClean="0"/>
              <a:t>HTML changed that notion of a fixed size</a:t>
            </a:r>
          </a:p>
          <a:p>
            <a:pPr lvl="2"/>
            <a:r>
              <a:rPr lang="en-US" dirty="0" smtClean="0"/>
              <a:t>Again, HTML without CSS offers a fluid layout</a:t>
            </a:r>
          </a:p>
          <a:p>
            <a:r>
              <a:rPr lang="en-US" dirty="0" smtClean="0"/>
              <a:t>Fixed size is easier on the designer – one size fits all</a:t>
            </a:r>
          </a:p>
          <a:p>
            <a:pPr lvl="1"/>
            <a:r>
              <a:rPr lang="en-US" dirty="0" smtClean="0"/>
              <a:t>Easier and greater amount of control for designers</a:t>
            </a:r>
          </a:p>
          <a:p>
            <a:pPr lvl="2"/>
            <a:r>
              <a:rPr lang="en-US" dirty="0" smtClean="0"/>
              <a:t>However this is horribly impractical today because</a:t>
            </a:r>
          </a:p>
          <a:p>
            <a:pPr lvl="3"/>
            <a:r>
              <a:rPr lang="en-US" dirty="0" smtClean="0"/>
              <a:t>We have many different sized devices</a:t>
            </a:r>
          </a:p>
          <a:p>
            <a:pPr lvl="4"/>
            <a:r>
              <a:rPr lang="en-US" dirty="0" smtClean="0"/>
              <a:t>With many different supported resolutions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05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Read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https://d1avok0lzls2w.cloudfront.net/img_uploads/NYT%20Screen%20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199" y="1288201"/>
            <a:ext cx="5748401" cy="548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12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10453988" cy="1508760"/>
          </a:xfrm>
        </p:spPr>
        <p:txBody>
          <a:bodyPr/>
          <a:lstStyle/>
          <a:p>
            <a:r>
              <a:rPr lang="en-US" dirty="0" smtClean="0"/>
              <a:t>Responsive – multiple layout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better!</a:t>
            </a:r>
          </a:p>
          <a:p>
            <a:pPr lvl="1"/>
            <a:r>
              <a:rPr lang="en-US" dirty="0" smtClean="0"/>
              <a:t>But more work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2" descr="http://netdna.copyblogger.com/images/responsive-screenshot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02" b="26193"/>
          <a:stretch/>
        </p:blipFill>
        <p:spPr bwMode="auto">
          <a:xfrm>
            <a:off x="3881120" y="1374157"/>
            <a:ext cx="8091424" cy="541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199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200</TotalTime>
  <Words>2363</Words>
  <Application>Microsoft Office PowerPoint</Application>
  <PresentationFormat>Widescreen</PresentationFormat>
  <Paragraphs>339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 PL ShanHeiSun Uni</vt:lpstr>
      <vt:lpstr>Calibri</vt:lpstr>
      <vt:lpstr>Corbel</vt:lpstr>
      <vt:lpstr>Courier New</vt:lpstr>
      <vt:lpstr>Wingdings</vt:lpstr>
      <vt:lpstr>Banded</vt:lpstr>
      <vt:lpstr>COMP 1537</vt:lpstr>
      <vt:lpstr>Transforms (1/2)</vt:lpstr>
      <vt:lpstr>Transforms (2/2)</vt:lpstr>
      <vt:lpstr>Animations in CSS 3 (1/2)</vt:lpstr>
      <vt:lpstr>Animations in CSS 3 (2/2)</vt:lpstr>
      <vt:lpstr>History of Web Layouts (1/3)</vt:lpstr>
      <vt:lpstr>History of Web Layouts (2/3)</vt:lpstr>
      <vt:lpstr>Can You Read This?</vt:lpstr>
      <vt:lpstr>Responsive – multiple layout designs</vt:lpstr>
      <vt:lpstr>Current Web Layout Strategies (1/4)</vt:lpstr>
      <vt:lpstr>Current Web Layout Strategies (2/4)</vt:lpstr>
      <vt:lpstr>Current Web Layout Strategies (3/4)</vt:lpstr>
      <vt:lpstr>Current Web Layout Strategies (4/4)</vt:lpstr>
      <vt:lpstr>Layout Meta Data</vt:lpstr>
      <vt:lpstr>Display Property Values (1/2)</vt:lpstr>
      <vt:lpstr>Display Property Values (2/2)</vt:lpstr>
      <vt:lpstr>Float and Clear</vt:lpstr>
      <vt:lpstr>CSS Grid (1/2)</vt:lpstr>
      <vt:lpstr>CSS Grid (2/2)</vt:lpstr>
      <vt:lpstr>Media Queries (1/2)</vt:lpstr>
      <vt:lpstr>Media Queries (2/2)</vt:lpstr>
      <vt:lpstr>Web Layout /Design Strategies</vt:lpstr>
      <vt:lpstr>Best Practices</vt:lpstr>
      <vt:lpstr>Example – Video Element</vt:lpstr>
      <vt:lpstr>Example – Audio Element</vt:lpstr>
      <vt:lpstr>Example – Liquid Image Gallery</vt:lpstr>
      <vt:lpstr>Example – Responsive Image Gallery</vt:lpstr>
      <vt:lpstr>Example – Centered Menu</vt:lpstr>
      <vt:lpstr>CSS Frameworks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1536</dc:title>
  <dc:creator>Arron Ferguson</dc:creator>
  <cp:lastModifiedBy>Arron Ferguson</cp:lastModifiedBy>
  <cp:revision>33</cp:revision>
  <dcterms:created xsi:type="dcterms:W3CDTF">2018-01-05T17:32:24Z</dcterms:created>
  <dcterms:modified xsi:type="dcterms:W3CDTF">2022-01-24T22:27:51Z</dcterms:modified>
</cp:coreProperties>
</file>