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906605-A6C2-4066-8F2C-F61BE5D5E584}" type="datetime1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5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1D3-B885-44A7-8791-0C72FBA852E6}" type="datetime1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5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F6B7193-2941-4A20-8714-3406E902DC40}" type="datetime1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1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4FE7-EDEE-4A80-B4F0-39AE00FCF2A2}" type="datetime1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79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53269E-7A42-41F7-8146-B77F167F8A14}" type="datetime1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2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DEF-6A04-4E90-83E9-B9E7DCF3958D}" type="datetime1">
              <a:rPr lang="en-CA" smtClean="0"/>
              <a:t>2022-01-04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52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E98-561E-44DB-A6B0-3A8DADFA7B3E}" type="datetime1">
              <a:rPr lang="en-CA" smtClean="0"/>
              <a:t>2022-01-04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9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CE67-9018-4E30-8254-1EA9C8E460C2}" type="datetime1">
              <a:rPr lang="en-CA" smtClean="0"/>
              <a:t>2022-01-04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3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B60-EEE6-4F31-9CC2-D716D7EC4B34}" type="datetime1">
              <a:rPr lang="en-CA" smtClean="0"/>
              <a:t>2022-01-04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5DCB-6806-4B68-AF2D-F59330279739}" type="datetime1">
              <a:rPr lang="en-CA" smtClean="0"/>
              <a:t>2022-01-04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2C6F-F80D-4813-B9CB-78D7BECBFDA5}" type="datetime1">
              <a:rPr lang="en-CA" smtClean="0"/>
              <a:t>2022-01-04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7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A276974-43C5-4DAC-A261-C963FA7FBD09}" type="datetime1">
              <a:rPr lang="en-CA" smtClean="0"/>
              <a:t>2022-01-04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" TargetMode="External"/><Relationship Id="rId2" Type="http://schemas.openxmlformats.org/officeDocument/2006/relationships/hyperlink" Target="https://developer.mozilla.org/en-US/docs/Learn/Getting_started_with_the_web/JavaScript_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2052"/>
            <a:ext cx="9144000" cy="2426547"/>
          </a:xfrm>
        </p:spPr>
        <p:txBody>
          <a:bodyPr/>
          <a:lstStyle/>
          <a:p>
            <a:pPr algn="ctr"/>
            <a:r>
              <a:rPr lang="en-US" sz="9600"/>
              <a:t>COMP </a:t>
            </a:r>
            <a:r>
              <a:rPr lang="en-US" sz="9600" smtClean="0"/>
              <a:t>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/>
          <a:lstStyle/>
          <a:p>
            <a:r>
              <a:rPr lang="en-CA" sz="4000" dirty="0" smtClean="0"/>
              <a:t>JavaScript Basics (Syntax, Operators, Control Constructs)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(2/6)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combine arithmetic operators with assignment: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365"/>
              </p:ext>
            </p:extLst>
          </p:nvPr>
        </p:nvGraphicFramePr>
        <p:xfrm>
          <a:off x="1292807" y="2551936"/>
          <a:ext cx="8921380" cy="3828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7386">
                  <a:extLst>
                    <a:ext uri="{9D8B030D-6E8A-4147-A177-3AD203B41FA5}">
                      <a16:colId xmlns:a16="http://schemas.microsoft.com/office/drawing/2014/main" val="3368084402"/>
                    </a:ext>
                  </a:extLst>
                </a:gridCol>
                <a:gridCol w="3346997">
                  <a:extLst>
                    <a:ext uri="{9D8B030D-6E8A-4147-A177-3AD203B41FA5}">
                      <a16:colId xmlns:a16="http://schemas.microsoft.com/office/drawing/2014/main" val="1323940518"/>
                    </a:ext>
                  </a:extLst>
                </a:gridCol>
                <a:gridCol w="3346997">
                  <a:extLst>
                    <a:ext uri="{9D8B030D-6E8A-4147-A177-3AD203B41FA5}">
                      <a16:colId xmlns:a16="http://schemas.microsoft.com/office/drawing/2014/main" val="1899264752"/>
                    </a:ext>
                  </a:extLst>
                </a:gridCol>
              </a:tblGrid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Operator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Example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Same As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6809933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9656824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+=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+=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x +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4026235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-=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-=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x -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8818531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*=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*=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x *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13299849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/=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/=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x /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13506686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%=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%=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= x %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5317138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**=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>
                          <a:effectLst/>
                        </a:rPr>
                        <a:t>x **= 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CA" sz="1150" dirty="0">
                          <a:effectLst/>
                        </a:rPr>
                        <a:t>x = x ** 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7652009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operator ‘+’</a:t>
            </a:r>
          </a:p>
          <a:p>
            <a:pPr lvl="1"/>
            <a:r>
              <a:rPr lang="en-US" dirty="0" smtClean="0"/>
              <a:t>When used with strings it is a ‘concatenation’ operator</a:t>
            </a:r>
          </a:p>
          <a:p>
            <a:pPr lvl="2"/>
            <a:r>
              <a:rPr lang="en-US" dirty="0" smtClean="0"/>
              <a:t>Which means it joins strings (two or more) together to create a new string of characters</a:t>
            </a:r>
          </a:p>
          <a:p>
            <a:r>
              <a:rPr lang="en-US" dirty="0" smtClean="0"/>
              <a:t>Comparison operators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things to other things is fundamental in programming – JavaScript being no exception</a:t>
            </a:r>
          </a:p>
          <a:p>
            <a:pPr lvl="1"/>
            <a:r>
              <a:rPr lang="en-US" dirty="0"/>
              <a:t>Comparing and acting on comparing utilizes two tools:</a:t>
            </a:r>
          </a:p>
          <a:p>
            <a:pPr lvl="2"/>
            <a:r>
              <a:rPr lang="en-US" dirty="0"/>
              <a:t>Equality/relational/logical operators</a:t>
            </a:r>
          </a:p>
          <a:p>
            <a:pPr lvl="2"/>
            <a:r>
              <a:rPr lang="en-US" dirty="0"/>
              <a:t>Conditional statement/(ternary)operator/switch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8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(4/6)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equals/not equals signs are for equality</a:t>
            </a:r>
          </a:p>
          <a:p>
            <a:r>
              <a:rPr lang="en-US" dirty="0"/>
              <a:t>The less than/greater than signs are relational</a:t>
            </a:r>
          </a:p>
          <a:p>
            <a:pPr lvl="1"/>
            <a:r>
              <a:rPr lang="en-US" dirty="0"/>
              <a:t>i.e., greater than, less than </a:t>
            </a:r>
          </a:p>
          <a:p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1013564" y="3343904"/>
          <a:ext cx="6718233" cy="2967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Comparing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==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equal to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===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equal value and equal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=== "5"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===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!=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equal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 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!==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!== "5"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!==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&gt; 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greater than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 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&lt; 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less than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&lt; 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&gt;=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greater than or equal 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&gt;= 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&lt;=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less than or equal to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 &lt;= 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Check logical conditions</a:t>
            </a:r>
          </a:p>
          <a:p>
            <a:pPr lvl="1"/>
            <a:r>
              <a:rPr lang="en-US" dirty="0"/>
              <a:t>AND: all conditions must be met</a:t>
            </a:r>
          </a:p>
          <a:p>
            <a:pPr lvl="2"/>
            <a:r>
              <a:rPr lang="en-US" dirty="0"/>
              <a:t>E.g., it is sunny AND it Friday</a:t>
            </a:r>
          </a:p>
          <a:p>
            <a:pPr lvl="1"/>
            <a:r>
              <a:rPr lang="en-US" dirty="0"/>
              <a:t>OR: any one of the conditions must be met</a:t>
            </a:r>
          </a:p>
          <a:p>
            <a:pPr lvl="2"/>
            <a:r>
              <a:rPr lang="en-US" dirty="0"/>
              <a:t>E.g., It is Friday or it is Saturday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938408" y="4568825"/>
          <a:ext cx="7488834" cy="117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&amp;&amp;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(x &lt; 10 &amp;&amp; y &gt; 1) is 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</a:rPr>
                        <a:t>||</a:t>
                      </a:r>
                      <a:endParaRPr lang="en-US" sz="16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(x == 5 || y == 5) is 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!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!(x == y) is true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45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(6/6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operator:</a:t>
            </a:r>
          </a:p>
          <a:p>
            <a:pPr lvl="1"/>
            <a:r>
              <a:rPr lang="en-US" dirty="0" smtClean="0"/>
              <a:t>'+'</a:t>
            </a:r>
          </a:p>
          <a:p>
            <a:pPr lvl="1"/>
            <a:r>
              <a:rPr lang="en-US" dirty="0" smtClean="0"/>
              <a:t>Looks like the plus operator for arithmetic</a:t>
            </a:r>
          </a:p>
          <a:p>
            <a:pPr lvl="1"/>
            <a:r>
              <a:rPr lang="en-US" dirty="0" smtClean="0"/>
              <a:t>What's the difference?</a:t>
            </a:r>
          </a:p>
          <a:p>
            <a:pPr lvl="2"/>
            <a:r>
              <a:rPr lang="en-US" dirty="0" smtClean="0"/>
              <a:t>None between the symbol, difference is between the data types</a:t>
            </a:r>
          </a:p>
          <a:p>
            <a:pPr lvl="1"/>
            <a:r>
              <a:rPr lang="en-US" dirty="0" smtClean="0"/>
              <a:t>We call this operator overloading</a:t>
            </a:r>
          </a:p>
          <a:p>
            <a:pPr lvl="2"/>
            <a:r>
              <a:rPr lang="en-US" dirty="0" smtClean="0"/>
              <a:t>Meaning an operator is used in different contexts – and behaves differently based on the type</a:t>
            </a:r>
          </a:p>
          <a:p>
            <a:pPr lvl="1"/>
            <a:r>
              <a:rPr lang="en-US" dirty="0" smtClean="0"/>
              <a:t>What happens when we mix data types?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65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offers the following in order to create conditional processing logic:</a:t>
            </a:r>
          </a:p>
          <a:p>
            <a:pPr lvl="1"/>
            <a:r>
              <a:rPr lang="en-US" dirty="0" smtClean="0"/>
              <a:t>The if-else-if structures</a:t>
            </a:r>
          </a:p>
          <a:p>
            <a:pPr lvl="1"/>
            <a:r>
              <a:rPr lang="en-US" dirty="0" smtClean="0"/>
              <a:t>The switch structure</a:t>
            </a:r>
          </a:p>
          <a:p>
            <a:pPr lvl="1"/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9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If-Else-If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Boolean expressions to dictate the outcome of execution</a:t>
            </a:r>
          </a:p>
          <a:p>
            <a:r>
              <a:rPr lang="en-US" dirty="0" smtClean="0"/>
              <a:t>The 'if' can be on it's own</a:t>
            </a:r>
          </a:p>
          <a:p>
            <a:pPr lvl="1"/>
            <a:r>
              <a:rPr lang="en-US" dirty="0" smtClean="0"/>
              <a:t>Or also have an 'else'</a:t>
            </a:r>
          </a:p>
          <a:p>
            <a:pPr lvl="1"/>
            <a:r>
              <a:rPr lang="en-US" dirty="0" smtClean="0"/>
              <a:t>Or also have one or more following 'else if' statements</a:t>
            </a:r>
          </a:p>
          <a:p>
            <a:pPr lvl="1"/>
            <a:r>
              <a:rPr lang="en-US" dirty="0" smtClean="0"/>
              <a:t>Or have one or more 'else if' statements, then 'else'</a:t>
            </a:r>
          </a:p>
          <a:p>
            <a:r>
              <a:rPr lang="en-US" dirty="0" smtClean="0"/>
              <a:t>If you have many conditions, may want to use a switch statement instead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4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similar to an 'if-else-if' structure</a:t>
            </a:r>
          </a:p>
          <a:p>
            <a:pPr lvl="1"/>
            <a:r>
              <a:rPr lang="en-US" dirty="0" smtClean="0"/>
              <a:t>With multiple conditions being checked</a:t>
            </a:r>
          </a:p>
          <a:p>
            <a:r>
              <a:rPr lang="en-US" dirty="0" smtClean="0"/>
              <a:t>Each 'case' handles a condition</a:t>
            </a:r>
          </a:p>
          <a:p>
            <a:r>
              <a:rPr lang="en-US" dirty="0" smtClean="0"/>
              <a:t>Each 'case' needs to have a break</a:t>
            </a:r>
          </a:p>
          <a:p>
            <a:pPr lvl="1"/>
            <a:r>
              <a:rPr lang="en-US" dirty="0" smtClean="0"/>
              <a:t>Otherwise the logic 'falls through' to following 'case's</a:t>
            </a:r>
          </a:p>
          <a:p>
            <a:r>
              <a:rPr lang="en-US" dirty="0" smtClean="0"/>
              <a:t>Can have an optional 'default' handling</a:t>
            </a:r>
          </a:p>
          <a:p>
            <a:pPr lvl="1"/>
            <a:r>
              <a:rPr lang="en-US" dirty="0" smtClean="0"/>
              <a:t>If none of the cases are met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28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ternary operator (AKA conditional operator)</a:t>
            </a:r>
          </a:p>
          <a:p>
            <a:pPr lvl="1"/>
            <a:r>
              <a:rPr lang="en-US" i="1" dirty="0"/>
              <a:t>condition ? expr1 : expr2</a:t>
            </a:r>
          </a:p>
          <a:p>
            <a:pPr lvl="1"/>
            <a:r>
              <a:rPr lang="en-US" dirty="0" smtClean="0"/>
              <a:t>Ternary because it has three parts to it:</a:t>
            </a:r>
          </a:p>
          <a:p>
            <a:pPr lvl="2"/>
            <a:r>
              <a:rPr lang="en-US" dirty="0" smtClean="0"/>
              <a:t>The condition (which should evaluate to true or false)</a:t>
            </a:r>
          </a:p>
          <a:p>
            <a:pPr lvl="2"/>
            <a:r>
              <a:rPr lang="en-US" dirty="0" smtClean="0"/>
              <a:t>The expression that is returned if the condition is true</a:t>
            </a:r>
          </a:p>
          <a:p>
            <a:pPr lvl="2"/>
            <a:r>
              <a:rPr lang="en-US" dirty="0" smtClean="0"/>
              <a:t>The expression that is returned if the condition is false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76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one or more blocks of code a specified number of times</a:t>
            </a:r>
          </a:p>
          <a:p>
            <a:pPr lvl="1"/>
            <a:r>
              <a:rPr lang="en-US" dirty="0" smtClean="0"/>
              <a:t>Based on conditions given</a:t>
            </a:r>
          </a:p>
          <a:p>
            <a:r>
              <a:rPr lang="en-US" dirty="0" smtClean="0"/>
              <a:t>Several choices available: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For-in loop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 while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HTML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script element to either: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Embed the JavaScript right in the HTML document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Link to an external JavaScript </a:t>
            </a:r>
            <a:r>
              <a:rPr lang="en-US" dirty="0" smtClean="0"/>
              <a:t>script (</a:t>
            </a:r>
            <a:r>
              <a:rPr lang="en-US" b="1" dirty="0" smtClean="0">
                <a:solidFill>
                  <a:schemeClr val="accent5"/>
                </a:solidFill>
              </a:rPr>
              <a:t>BEST SOLUTION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up your browser's (e.g., Chrome/Firefox) development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coding in your text editor, save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your browser, refresh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the development tools console for messages/warnings/errors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9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three optional expressions:</a:t>
            </a:r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Initialization: one or more variables</a:t>
            </a:r>
          </a:p>
          <a:p>
            <a:pPr lvl="1"/>
            <a:r>
              <a:rPr lang="en-US" dirty="0" smtClean="0"/>
              <a:t>Condition: the expression that is evaluated at the end of each loop</a:t>
            </a:r>
          </a:p>
          <a:p>
            <a:pPr lvl="2"/>
            <a:r>
              <a:rPr lang="en-US" dirty="0" smtClean="0"/>
              <a:t>If it evaluates to false, the loop breaks outs</a:t>
            </a:r>
          </a:p>
          <a:p>
            <a:pPr lvl="1"/>
            <a:r>
              <a:rPr lang="en-US" dirty="0" smtClean="0"/>
              <a:t>Final expression: Statement: one or more statements that get executed each iteration</a:t>
            </a:r>
          </a:p>
          <a:p>
            <a:pPr lvl="2"/>
            <a:r>
              <a:rPr lang="en-US" dirty="0" smtClean="0"/>
              <a:t>As long as the final expression evaluates to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326" y="23082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([initialization]; [condition]; [final-expression])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73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… 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Enumerates over the enumerable properties of an object:</a:t>
            </a:r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Variable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different property name is assigned to </a:t>
            </a:r>
            <a:r>
              <a:rPr lang="en-US" i="1" dirty="0"/>
              <a:t>variable</a:t>
            </a:r>
            <a:r>
              <a:rPr lang="en-US" dirty="0"/>
              <a:t> on each iteration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: </a:t>
            </a:r>
            <a:r>
              <a:rPr lang="en-US" dirty="0" smtClean="0"/>
              <a:t>object </a:t>
            </a:r>
            <a:r>
              <a:rPr lang="en-US" dirty="0"/>
              <a:t>whose enumerable properties are iterated</a:t>
            </a:r>
            <a:endParaRPr lang="en-US" dirty="0" smtClean="0"/>
          </a:p>
          <a:p>
            <a:pPr lvl="1"/>
            <a:r>
              <a:rPr lang="en-US" dirty="0" smtClean="0"/>
              <a:t>Statement</a:t>
            </a:r>
            <a:r>
              <a:rPr lang="en-US" dirty="0"/>
              <a:t>: one or more statements that get executed each iteration</a:t>
            </a:r>
          </a:p>
          <a:p>
            <a:pPr lvl="2"/>
            <a:r>
              <a:rPr lang="en-US" dirty="0"/>
              <a:t>As long as the final expression evaluates to true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924" y="230175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(variable in object) {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51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loop that executes a specified statement as long as the test condition evaluates to true:</a:t>
            </a:r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Condition: </a:t>
            </a:r>
            <a:r>
              <a:rPr lang="en-US" dirty="0"/>
              <a:t>the expression that is evaluated at the end of each loop</a:t>
            </a:r>
          </a:p>
          <a:p>
            <a:pPr lvl="1"/>
            <a:r>
              <a:rPr lang="en-US" dirty="0" smtClean="0"/>
              <a:t>Statement</a:t>
            </a:r>
            <a:r>
              <a:rPr lang="en-US" dirty="0"/>
              <a:t>: one or more statements that get executed each iteration</a:t>
            </a:r>
          </a:p>
          <a:p>
            <a:pPr lvl="2"/>
            <a:r>
              <a:rPr lang="en-US" dirty="0"/>
              <a:t>As long as the final expression evaluates to true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111" y="256490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02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…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 loop that executes a specified statement until the test condition evaluates to false:</a:t>
            </a:r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Condition: </a:t>
            </a:r>
            <a:r>
              <a:rPr lang="en-US" dirty="0"/>
              <a:t>the expression that is evaluated at the end of each loop</a:t>
            </a:r>
          </a:p>
          <a:p>
            <a:pPr lvl="1"/>
            <a:r>
              <a:rPr lang="en-US" dirty="0" smtClean="0"/>
              <a:t>Statement</a:t>
            </a:r>
            <a:r>
              <a:rPr lang="en-US" dirty="0"/>
              <a:t>: one or more statements that get executed each iteration</a:t>
            </a:r>
          </a:p>
          <a:p>
            <a:pPr lvl="2"/>
            <a:r>
              <a:rPr lang="en-US" dirty="0"/>
              <a:t>As long as the final expression evaluates to true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50567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(condition);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31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Loops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loop:</a:t>
            </a:r>
          </a:p>
          <a:p>
            <a:pPr lvl="1"/>
            <a:r>
              <a:rPr lang="en-US" dirty="0" smtClean="0"/>
              <a:t>The "all inclusive" loop</a:t>
            </a:r>
          </a:p>
          <a:p>
            <a:pPr lvl="2"/>
            <a:r>
              <a:rPr lang="en-US" dirty="0" smtClean="0"/>
              <a:t>i.e., initialization, condition, final expression</a:t>
            </a:r>
          </a:p>
          <a:p>
            <a:pPr lvl="1"/>
            <a:r>
              <a:rPr lang="en-US" dirty="0" smtClean="0"/>
              <a:t>May not execute at all – depending on conditions</a:t>
            </a:r>
          </a:p>
          <a:p>
            <a:r>
              <a:rPr lang="en-US" dirty="0" smtClean="0"/>
              <a:t>For in loop:</a:t>
            </a:r>
          </a:p>
          <a:p>
            <a:pPr lvl="1"/>
            <a:r>
              <a:rPr lang="en-US" dirty="0" smtClean="0"/>
              <a:t>Used to iterate over </a:t>
            </a:r>
            <a:r>
              <a:rPr lang="en-US" dirty="0"/>
              <a:t>the enumerable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The property order is arbitrary (i.e., not significant)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78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Differences Between Loops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Requires variables and expressions to be made outside of loop</a:t>
            </a:r>
          </a:p>
          <a:p>
            <a:pPr lvl="1"/>
            <a:r>
              <a:rPr lang="en-US" dirty="0" smtClean="0"/>
              <a:t>May not execute at all – depending on conditions</a:t>
            </a:r>
          </a:p>
          <a:p>
            <a:r>
              <a:rPr lang="en-US" dirty="0" smtClean="0"/>
              <a:t>Do while loop</a:t>
            </a:r>
          </a:p>
          <a:p>
            <a:pPr lvl="1"/>
            <a:r>
              <a:rPr lang="en-US" dirty="0"/>
              <a:t>Requires variables and expressions to be made outside of loop</a:t>
            </a:r>
          </a:p>
          <a:p>
            <a:pPr lvl="1"/>
            <a:r>
              <a:rPr lang="en-US" dirty="0" smtClean="0"/>
              <a:t>Executes at least 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30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What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loop:</a:t>
            </a:r>
          </a:p>
          <a:p>
            <a:pPr lvl="1"/>
            <a:r>
              <a:rPr lang="en-US" dirty="0" smtClean="0"/>
              <a:t>When you need fine control over conditions/incrementing/initialization</a:t>
            </a:r>
          </a:p>
          <a:p>
            <a:r>
              <a:rPr lang="en-US" dirty="0" smtClean="0"/>
              <a:t>For in loop:</a:t>
            </a:r>
          </a:p>
          <a:p>
            <a:pPr lvl="1"/>
            <a:r>
              <a:rPr lang="en-US" dirty="0" smtClean="0"/>
              <a:t>When going over a set of things in an object</a:t>
            </a:r>
          </a:p>
          <a:p>
            <a:r>
              <a:rPr lang="en-US" dirty="0" smtClean="0"/>
              <a:t>While loop:</a:t>
            </a:r>
          </a:p>
          <a:p>
            <a:pPr lvl="1"/>
            <a:r>
              <a:rPr lang="en-US" dirty="0" smtClean="0"/>
              <a:t>When you have an indefinite number of iterations</a:t>
            </a:r>
          </a:p>
          <a:p>
            <a:pPr lvl="2"/>
            <a:r>
              <a:rPr lang="en-US" dirty="0" smtClean="0"/>
              <a:t>E.g., reading lines of text from a file</a:t>
            </a:r>
          </a:p>
          <a:p>
            <a:r>
              <a:rPr lang="en-US" dirty="0" smtClean="0"/>
              <a:t>Do while loop:</a:t>
            </a:r>
          </a:p>
          <a:p>
            <a:pPr lvl="1"/>
            <a:r>
              <a:rPr lang="en-US" dirty="0" smtClean="0"/>
              <a:t>When performing input checking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6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'break'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</a:p>
          <a:p>
            <a:pPr lvl="1"/>
            <a:r>
              <a:rPr lang="en-US" dirty="0" smtClean="0"/>
              <a:t>Terminates the current loop, switch, or label statement</a:t>
            </a:r>
          </a:p>
          <a:p>
            <a:r>
              <a:rPr lang="en-US" dirty="0" smtClean="0"/>
              <a:t>When to use a break statement:</a:t>
            </a:r>
          </a:p>
          <a:p>
            <a:pPr lvl="1"/>
            <a:r>
              <a:rPr lang="en-US" dirty="0" smtClean="0"/>
              <a:t>Switch statements</a:t>
            </a:r>
          </a:p>
          <a:p>
            <a:pPr lvl="1"/>
            <a:r>
              <a:rPr lang="en-US" dirty="0" smtClean="0"/>
              <a:t>Usually avoided in most programming languages since they may cause the code to be harder to read/understand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1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Strings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processing is at the heart of most computing/processing</a:t>
            </a:r>
          </a:p>
          <a:p>
            <a:pPr lvl="1"/>
            <a:r>
              <a:rPr lang="en-US" dirty="0" smtClean="0"/>
              <a:t>Web apps rely heavily on this!</a:t>
            </a:r>
          </a:p>
          <a:p>
            <a:pPr lvl="2"/>
            <a:r>
              <a:rPr lang="en-US" dirty="0" smtClean="0"/>
              <a:t>HTML is markup, made with text</a:t>
            </a:r>
          </a:p>
          <a:p>
            <a:pPr lvl="2"/>
            <a:r>
              <a:rPr lang="en-US" dirty="0" smtClean="0"/>
              <a:t>CSS is text</a:t>
            </a:r>
          </a:p>
          <a:p>
            <a:pPr lvl="2"/>
            <a:r>
              <a:rPr lang="en-US" dirty="0" smtClean="0"/>
              <a:t>JavaScript is text</a:t>
            </a:r>
          </a:p>
          <a:p>
            <a:r>
              <a:rPr lang="en-US" dirty="0" smtClean="0"/>
              <a:t>JavaScript has extensive support for processing of text</a:t>
            </a:r>
          </a:p>
          <a:p>
            <a:pPr lvl="1"/>
            <a:r>
              <a:rPr lang="en-US" dirty="0" smtClean="0"/>
              <a:t>Via dozens of functions that:</a:t>
            </a:r>
          </a:p>
          <a:p>
            <a:pPr lvl="2"/>
            <a:r>
              <a:rPr lang="en-US" dirty="0" smtClean="0"/>
              <a:t>Find/Search/replace text strings, find first instance of a character</a:t>
            </a:r>
          </a:p>
          <a:p>
            <a:pPr lvl="2"/>
            <a:r>
              <a:rPr lang="en-US" dirty="0" smtClean="0"/>
              <a:t>Split strings up into arrays (known as tokenizing)</a:t>
            </a:r>
          </a:p>
          <a:p>
            <a:pPr lvl="2"/>
            <a:r>
              <a:rPr lang="en-US" dirty="0" smtClean="0"/>
              <a:t>Change text case, add style/markup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65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text processing we may wish to do:</a:t>
            </a:r>
          </a:p>
          <a:p>
            <a:pPr lvl="1"/>
            <a:r>
              <a:rPr lang="en-US" dirty="0"/>
              <a:t>Add/modify/delete HTML elements to a page</a:t>
            </a:r>
          </a:p>
          <a:p>
            <a:pPr lvl="1"/>
            <a:r>
              <a:rPr lang="en-US" dirty="0"/>
              <a:t>Add/modify/delete CSS styling for elements in a page</a:t>
            </a:r>
          </a:p>
          <a:p>
            <a:pPr lvl="1"/>
            <a:r>
              <a:rPr lang="en-US" dirty="0"/>
              <a:t>Add/modify/delete JavaScript scripts for elements in a page</a:t>
            </a:r>
          </a:p>
          <a:p>
            <a:pPr lvl="2"/>
            <a:r>
              <a:rPr lang="en-US" dirty="0"/>
              <a:t>Yes, we can dynamically attach JavaScript scripts to a page – but we must be careful</a:t>
            </a:r>
          </a:p>
          <a:p>
            <a:pPr lvl="1"/>
            <a:r>
              <a:rPr lang="en-US" dirty="0"/>
              <a:t>Read through other site's web pages and find content</a:t>
            </a:r>
          </a:p>
          <a:p>
            <a:pPr lvl="2"/>
            <a:r>
              <a:rPr lang="en-US" dirty="0"/>
              <a:t>E.g., stories, pictures, galleries, user profiles, videos, news feeds, etc.</a:t>
            </a:r>
          </a:p>
          <a:p>
            <a:pPr lvl="1"/>
            <a:r>
              <a:rPr lang="en-US" dirty="0" smtClean="0"/>
              <a:t>Retrieving/deciphering/displaying text-based data from web services</a:t>
            </a:r>
          </a:p>
          <a:p>
            <a:pPr lvl="2"/>
            <a:r>
              <a:rPr lang="en-US" dirty="0" smtClean="0"/>
              <a:t>E.g., HTML snippets, XML, JSON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6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tools: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 smtClean="0"/>
              <a:t>– highlights HTML elements within the document</a:t>
            </a:r>
          </a:p>
          <a:p>
            <a:pPr lvl="1"/>
            <a:r>
              <a:rPr lang="en-US" dirty="0" smtClean="0"/>
              <a:t>Console – displays </a:t>
            </a:r>
            <a:r>
              <a:rPr lang="en-US" dirty="0" smtClean="0"/>
              <a:t>info/warnings/errors (</a:t>
            </a:r>
            <a:r>
              <a:rPr lang="en-US" b="1" dirty="0" smtClean="0"/>
              <a:t>very important to use this</a:t>
            </a:r>
            <a:r>
              <a:rPr lang="en-US" dirty="0" smtClean="0"/>
              <a:t>!)</a:t>
            </a:r>
            <a:endParaRPr lang="en-US" dirty="0" smtClean="0"/>
          </a:p>
          <a:p>
            <a:pPr lvl="1"/>
            <a:r>
              <a:rPr lang="en-US" dirty="0" smtClean="0"/>
              <a:t>Sources – the different places where resources come from (e.g., ad networks)</a:t>
            </a:r>
          </a:p>
          <a:p>
            <a:pPr lvl="1"/>
            <a:r>
              <a:rPr lang="en-US" dirty="0" smtClean="0"/>
              <a:t>Memory – memory usage of your app (includes JavaScript, connections, etc.)</a:t>
            </a:r>
            <a:endParaRPr lang="en-US" dirty="0" smtClean="0"/>
          </a:p>
          <a:p>
            <a:pPr lvl="1"/>
            <a:r>
              <a:rPr lang="en-US" dirty="0" smtClean="0"/>
              <a:t>Network – displays all data send/received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– shows info on memory usage/function calls, etc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3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440597"/>
            <a:ext cx="8994426" cy="20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Resources (1/1)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developer.mozilla.org/en-US/docs/Learn/Getting_started_with_the_web/JavaScript_basics</a:t>
            </a:r>
            <a:endParaRPr lang="en-US" altLang="en-US" sz="2000" dirty="0" smtClean="0"/>
          </a:p>
          <a:p>
            <a:r>
              <a:rPr lang="en-US" altLang="en-US" sz="2000" dirty="0">
                <a:hlinkClick r:id="rId3"/>
              </a:rPr>
              <a:t>https://javascript.info</a:t>
            </a:r>
            <a:r>
              <a:rPr lang="en-US" altLang="en-US" sz="2000" dirty="0" smtClean="0">
                <a:hlinkClick r:id="rId3"/>
              </a:rPr>
              <a:t>/</a:t>
            </a:r>
            <a:endParaRPr lang="en-US" altLang="en-US" sz="2000" dirty="0" smtClean="0"/>
          </a:p>
          <a:p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0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language syntax</a:t>
            </a:r>
          </a:p>
          <a:p>
            <a:pPr lvl="1"/>
            <a:r>
              <a:rPr lang="en-US" dirty="0" smtClean="0"/>
              <a:t>Set of rules for characters and symbols of a given programming language</a:t>
            </a:r>
          </a:p>
          <a:p>
            <a:r>
              <a:rPr lang="en-US" dirty="0" smtClean="0"/>
              <a:t>Many programming languages (roughly) follow the C-programming language syntax:</a:t>
            </a:r>
          </a:p>
          <a:p>
            <a:pPr lvl="1"/>
            <a:r>
              <a:rPr lang="en-US" dirty="0" smtClean="0"/>
              <a:t> Java, C#, C++, ActionScript, JavaScript, PHP, etc.</a:t>
            </a:r>
          </a:p>
          <a:p>
            <a:pPr lvl="2"/>
            <a:r>
              <a:rPr lang="en-US" dirty="0" smtClean="0"/>
              <a:t>With variations – but minor ones making it easy to learn another</a:t>
            </a:r>
          </a:p>
          <a:p>
            <a:r>
              <a:rPr lang="en-US" dirty="0" smtClean="0"/>
              <a:t>When programming</a:t>
            </a:r>
          </a:p>
          <a:p>
            <a:pPr lvl="1"/>
            <a:r>
              <a:rPr lang="en-US" dirty="0" smtClean="0"/>
              <a:t>You must (strictly) adhere to the language syntax</a:t>
            </a:r>
          </a:p>
          <a:p>
            <a:pPr lvl="2"/>
            <a:r>
              <a:rPr lang="en-US" dirty="0" smtClean="0"/>
              <a:t>Or you will receive syntax errors in your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69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rules:</a:t>
            </a:r>
          </a:p>
          <a:p>
            <a:pPr lvl="1"/>
            <a:r>
              <a:rPr lang="en-US" dirty="0" smtClean="0"/>
              <a:t>Lines should end with a semi-colon</a:t>
            </a:r>
          </a:p>
          <a:p>
            <a:pPr lvl="2"/>
            <a:r>
              <a:rPr lang="en-US" dirty="0" smtClean="0"/>
              <a:t>Most other programming languages require this – so get used to it!</a:t>
            </a:r>
          </a:p>
          <a:p>
            <a:pPr lvl="1"/>
            <a:r>
              <a:rPr lang="en-US" dirty="0" smtClean="0"/>
              <a:t>JavaScript is case-sensitive</a:t>
            </a:r>
          </a:p>
          <a:p>
            <a:pPr lvl="2"/>
            <a:r>
              <a:rPr lang="en-US" dirty="0" smtClean="0"/>
              <a:t>'</a:t>
            </a:r>
            <a:r>
              <a:rPr lang="en-US" dirty="0" err="1" smtClean="0"/>
              <a:t>myVariable</a:t>
            </a:r>
            <a:r>
              <a:rPr lang="en-US" dirty="0" smtClean="0"/>
              <a:t>' is not the same as '</a:t>
            </a:r>
            <a:r>
              <a:rPr lang="en-US" dirty="0" err="1" smtClean="0"/>
              <a:t>myvariable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Use the '</a:t>
            </a:r>
            <a:r>
              <a:rPr lang="en-US" dirty="0" err="1" smtClean="0"/>
              <a:t>var</a:t>
            </a:r>
            <a:r>
              <a:rPr lang="en-US" smtClean="0"/>
              <a:t>‘ &amp; ‘let’ </a:t>
            </a:r>
            <a:r>
              <a:rPr lang="en-US" dirty="0" smtClean="0"/>
              <a:t>keyword to declare a variable (declare before using it)</a:t>
            </a:r>
          </a:p>
          <a:p>
            <a:pPr lvl="1"/>
            <a:r>
              <a:rPr lang="en-US" dirty="0" smtClean="0"/>
              <a:t>// single line comment</a:t>
            </a:r>
          </a:p>
          <a:p>
            <a:pPr lvl="1"/>
            <a:r>
              <a:rPr lang="en-US" dirty="0" smtClean="0"/>
              <a:t>/*  */ multi-line comment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46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programs process data</a:t>
            </a:r>
          </a:p>
          <a:p>
            <a:pPr lvl="1"/>
            <a:r>
              <a:rPr lang="en-US" dirty="0" smtClean="0"/>
              <a:t>Quite often text-based data</a:t>
            </a:r>
          </a:p>
          <a:p>
            <a:pPr lvl="1"/>
            <a:r>
              <a:rPr lang="en-US" dirty="0" smtClean="0"/>
              <a:t>But sometimes other types of data:</a:t>
            </a:r>
          </a:p>
          <a:p>
            <a:pPr lvl="2"/>
            <a:r>
              <a:rPr lang="en-US" dirty="0" smtClean="0"/>
              <a:t>Images, videos, sound clips, etc.</a:t>
            </a:r>
          </a:p>
          <a:p>
            <a:r>
              <a:rPr lang="en-US" dirty="0" smtClean="0"/>
              <a:t>Data can be:</a:t>
            </a:r>
          </a:p>
          <a:p>
            <a:pPr lvl="1"/>
            <a:r>
              <a:rPr lang="en-US" dirty="0" smtClean="0"/>
              <a:t>Processed</a:t>
            </a:r>
          </a:p>
          <a:p>
            <a:pPr lvl="1"/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Both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2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text-based data:</a:t>
            </a:r>
          </a:p>
          <a:p>
            <a:pPr lvl="1"/>
            <a:r>
              <a:rPr lang="en-US" dirty="0" smtClean="0"/>
              <a:t>Character data (AKA string)</a:t>
            </a:r>
          </a:p>
          <a:p>
            <a:pPr lvl="2"/>
            <a:r>
              <a:rPr lang="en-US" dirty="0" smtClean="0"/>
              <a:t>Series of characters</a:t>
            </a:r>
          </a:p>
          <a:p>
            <a:pPr lvl="2"/>
            <a:r>
              <a:rPr lang="en-US" dirty="0" smtClean="0"/>
              <a:t>Must be wrapped with quotes (either double or single)</a:t>
            </a:r>
          </a:p>
          <a:p>
            <a:pPr lvl="2"/>
            <a:r>
              <a:rPr lang="en-US" dirty="0" smtClean="0"/>
              <a:t>Can use escape characters for using quotes within quotes</a:t>
            </a:r>
          </a:p>
          <a:p>
            <a:pPr lvl="1"/>
            <a:r>
              <a:rPr lang="en-US" dirty="0" smtClean="0"/>
              <a:t>Dates (including the time)</a:t>
            </a:r>
          </a:p>
          <a:p>
            <a:pPr lvl="1"/>
            <a:r>
              <a:rPr lang="en-US" dirty="0" smtClean="0"/>
              <a:t>Numbers (with or without decimal places, so floating point, integer)</a:t>
            </a:r>
          </a:p>
          <a:p>
            <a:pPr lvl="1"/>
            <a:r>
              <a:rPr lang="en-US" dirty="0" smtClean="0"/>
              <a:t>Boolean (true or false)</a:t>
            </a:r>
          </a:p>
          <a:p>
            <a:r>
              <a:rPr lang="en-US" dirty="0"/>
              <a:t>Variables are placeholders for data – that can be reused by using their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var</a:t>
            </a:r>
            <a:r>
              <a:rPr lang="en-US" dirty="0" smtClean="0"/>
              <a:t> x = 4;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2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declared and their values reassigned to something else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var</a:t>
            </a:r>
            <a:r>
              <a:rPr lang="en-US" dirty="0" smtClean="0"/>
              <a:t> x = 4; x = 2.4;</a:t>
            </a:r>
          </a:p>
          <a:p>
            <a:r>
              <a:rPr lang="en-US" dirty="0" smtClean="0"/>
              <a:t>Some programming languages require you to declare a type with the variable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pPr lvl="1"/>
            <a:r>
              <a:rPr lang="en-US" dirty="0" smtClean="0"/>
              <a:t>These types of languages are strongly type</a:t>
            </a:r>
          </a:p>
          <a:p>
            <a:pPr lvl="2"/>
            <a:r>
              <a:rPr lang="en-US" dirty="0" smtClean="0"/>
              <a:t>Meaning that the type is declared up front and all changes</a:t>
            </a:r>
          </a:p>
          <a:p>
            <a:pPr lvl="1"/>
            <a:r>
              <a:rPr lang="en-US" dirty="0" smtClean="0"/>
              <a:t>JavaScript is loosely typed</a:t>
            </a:r>
          </a:p>
          <a:p>
            <a:pPr lvl="2"/>
            <a:r>
              <a:rPr lang="en-US" dirty="0" smtClean="0"/>
              <a:t>You don't specify the type of variable</a:t>
            </a:r>
          </a:p>
          <a:p>
            <a:pPr lvl="3"/>
            <a:r>
              <a:rPr lang="en-US" dirty="0" smtClean="0"/>
              <a:t>The type is inferred by the value that you give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8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(1/6)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Operators:</a:t>
            </a:r>
          </a:p>
          <a:p>
            <a:pPr lvl="1"/>
            <a:r>
              <a:rPr lang="en-US" dirty="0" smtClean="0"/>
              <a:t>Several types of operators:</a:t>
            </a:r>
          </a:p>
          <a:p>
            <a:pPr lvl="2"/>
            <a:r>
              <a:rPr lang="en-US" dirty="0" smtClean="0"/>
              <a:t>Assignment, arithmetic, comparison, bitwise, logical, string, special</a:t>
            </a:r>
          </a:p>
          <a:p>
            <a:r>
              <a:rPr lang="en-US" dirty="0" smtClean="0"/>
              <a:t>Assignment operators:</a:t>
            </a:r>
          </a:p>
          <a:p>
            <a:pPr lvl="1"/>
            <a:r>
              <a:rPr lang="en-US" dirty="0" smtClean="0"/>
              <a:t>Assign a value from right operand to left operand</a:t>
            </a:r>
          </a:p>
          <a:p>
            <a:pPr lvl="1"/>
            <a:endParaRPr lang="en-US" dirty="0"/>
          </a:p>
          <a:p>
            <a:r>
              <a:rPr lang="en-US" dirty="0" smtClean="0"/>
              <a:t>Arithmetic operators:</a:t>
            </a:r>
          </a:p>
          <a:p>
            <a:pPr lvl="1"/>
            <a:r>
              <a:rPr lang="en-US" dirty="0" smtClean="0"/>
              <a:t>+, -, /,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9004" y="38166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9004" y="53344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+ 3);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56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127</TotalTime>
  <Words>2022</Words>
  <Application>Microsoft Office PowerPoint</Application>
  <PresentationFormat>Widescreen</PresentationFormat>
  <Paragraphs>384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Corbel</vt:lpstr>
      <vt:lpstr>Courier New</vt:lpstr>
      <vt:lpstr>Times New Roman</vt:lpstr>
      <vt:lpstr>Wingdings</vt:lpstr>
      <vt:lpstr>Banded</vt:lpstr>
      <vt:lpstr>COMP 1537</vt:lpstr>
      <vt:lpstr>Workflow (1/2)</vt:lpstr>
      <vt:lpstr>Workflow (2/2)</vt:lpstr>
      <vt:lpstr>Syntax (1/2)</vt:lpstr>
      <vt:lpstr>Syntax (2/2)</vt:lpstr>
      <vt:lpstr>Data Types and Variables (1/3)</vt:lpstr>
      <vt:lpstr>Data Types and Variables (2/3)</vt:lpstr>
      <vt:lpstr>Data Types and Variables (3/3)</vt:lpstr>
      <vt:lpstr>Operators (1/6)</vt:lpstr>
      <vt:lpstr>Operators (2/6)</vt:lpstr>
      <vt:lpstr>Operators (3/6)</vt:lpstr>
      <vt:lpstr>Operators (4/6)</vt:lpstr>
      <vt:lpstr>Operators (5/6)</vt:lpstr>
      <vt:lpstr>Operators (6/6)</vt:lpstr>
      <vt:lpstr>Conditional Constructs</vt:lpstr>
      <vt:lpstr>If-Else-If Statement</vt:lpstr>
      <vt:lpstr>Switch Statement</vt:lpstr>
      <vt:lpstr>Conditional Operator</vt:lpstr>
      <vt:lpstr>Intro to Loops</vt:lpstr>
      <vt:lpstr>For Loop</vt:lpstr>
      <vt:lpstr>For … In Loop</vt:lpstr>
      <vt:lpstr>While Loop</vt:lpstr>
      <vt:lpstr>Do … While Loop</vt:lpstr>
      <vt:lpstr>Differences Between Loops (1/2)</vt:lpstr>
      <vt:lpstr>Differences Between Loops (2/2)</vt:lpstr>
      <vt:lpstr>When to use What Loop</vt:lpstr>
      <vt:lpstr>How to 'break' out</vt:lpstr>
      <vt:lpstr>JavaScript Strings (1/2)</vt:lpstr>
      <vt:lpstr>JavaScript Strings (2/2)</vt:lpstr>
      <vt:lpstr>Resources (1/1)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38</cp:revision>
  <dcterms:created xsi:type="dcterms:W3CDTF">2018-01-05T17:32:24Z</dcterms:created>
  <dcterms:modified xsi:type="dcterms:W3CDTF">2022-01-04T20:29:57Z</dcterms:modified>
</cp:coreProperties>
</file>