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8" r:id="rId3"/>
    <p:sldId id="323" r:id="rId4"/>
    <p:sldId id="324" r:id="rId5"/>
    <p:sldId id="294" r:id="rId6"/>
    <p:sldId id="328" r:id="rId7"/>
    <p:sldId id="329" r:id="rId8"/>
    <p:sldId id="338" r:id="rId9"/>
    <p:sldId id="325" r:id="rId10"/>
    <p:sldId id="326" r:id="rId11"/>
    <p:sldId id="327" r:id="rId12"/>
    <p:sldId id="330" r:id="rId13"/>
    <p:sldId id="292" r:id="rId14"/>
    <p:sldId id="331" r:id="rId15"/>
    <p:sldId id="336" r:id="rId16"/>
    <p:sldId id="332" r:id="rId17"/>
    <p:sldId id="337" r:id="rId18"/>
    <p:sldId id="333" r:id="rId19"/>
    <p:sldId id="297" r:id="rId20"/>
    <p:sldId id="298" r:id="rId21"/>
    <p:sldId id="299" r:id="rId22"/>
    <p:sldId id="300" r:id="rId23"/>
    <p:sldId id="301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ron Ferguso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23" autoAdjust="0"/>
  </p:normalViewPr>
  <p:slideViewPr>
    <p:cSldViewPr snapToGrid="0">
      <p:cViewPr varScale="1">
        <p:scale>
          <a:sx n="114" d="100"/>
          <a:sy n="114" d="100"/>
        </p:scale>
        <p:origin x="3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80CB43-F99B-4941-8EA1-A47DADC6BC91}" type="datetime1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505-2B1B-48C0-B3B7-52E8D4383FBF}" type="datetime1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8173FAF-B60C-4AC3-9C6D-318135448892}" type="datetime1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F4D2-BD2F-4971-86F7-055739F71732}" type="datetime1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F169C-0757-44D2-B54E-40A83409076E}" type="datetime1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9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083-BBCA-425E-8813-DEB214B19FCD}" type="datetime1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97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54C-72CF-4885-9071-D7D955C826FF}" type="datetime1">
              <a:rPr lang="en-CA" smtClean="0"/>
              <a:t>2022-02-10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2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7EE-5D94-40C3-858D-B86366164047}" type="datetime1">
              <a:rPr lang="en-CA" smtClean="0"/>
              <a:t>2022-02-10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2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2F0-8A13-482E-8133-A6EA78AA9013}" type="datetime1">
              <a:rPr lang="en-CA" smtClean="0"/>
              <a:t>2022-02-10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52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5024-97B1-4E75-B853-24362372E9B2}" type="datetime1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C7E6-ED4A-4902-8B0A-FFB61B4F5B99}" type="datetime1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94D5194-9E0C-4A4B-A77C-1EFD6E6FA47B}" type="datetime1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Copyright Ⓒ 2022, Arron Ferguson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540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5x/api.html#res" TargetMode="External"/><Relationship Id="rId2" Type="http://schemas.openxmlformats.org/officeDocument/2006/relationships/hyperlink" Target="https://expressjs.com/en/5x/api.html#re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" TargetMode="External"/><Relationship Id="rId2" Type="http://schemas.openxmlformats.org/officeDocument/2006/relationships/hyperlink" Target="https://restfulapi.net/http-metho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http-metho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rout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s://expressjs.com/en/guide/routin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cli/instal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developer.mozilla.org/en-US/docs/Learn/Server-side/Express_Nodejs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api/globals.html" TargetMode="External"/><Relationship Id="rId5" Type="http://schemas.openxmlformats.org/officeDocument/2006/relationships/hyperlink" Target="https://www.npmjs.com/" TargetMode="External"/><Relationship Id="rId4" Type="http://schemas.openxmlformats.org/officeDocument/2006/relationships/hyperlink" Target="https://expressj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knowledge/getting-started/what-is-requi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8186"/>
            <a:ext cx="9144000" cy="2460413"/>
          </a:xfrm>
        </p:spPr>
        <p:txBody>
          <a:bodyPr/>
          <a:lstStyle/>
          <a:p>
            <a:pPr algn="ctr"/>
            <a:r>
              <a:rPr lang="en-US" sz="9600" dirty="0"/>
              <a:t>COMP </a:t>
            </a:r>
            <a:r>
              <a:rPr lang="en-US" sz="9600" dirty="0" smtClean="0"/>
              <a:t>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>
            <a:normAutofit/>
          </a:bodyPr>
          <a:lstStyle/>
          <a:p>
            <a:r>
              <a:rPr lang="en-CA" sz="4000" dirty="0" smtClean="0"/>
              <a:t>Node.js &amp; Express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 Callback in Node.js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 2 has an anonymous function passed as an argument</a:t>
            </a:r>
          </a:p>
          <a:p>
            <a:pPr lvl="1"/>
            <a:r>
              <a:rPr lang="en-CA" dirty="0" smtClean="0"/>
              <a:t>Which accepts two arguments of its own (next slide, more details):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CA" dirty="0" smtClean="0"/>
              <a:t>a request object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CA" dirty="0" smtClean="0"/>
              <a:t>a response object</a:t>
            </a:r>
          </a:p>
          <a:p>
            <a:pPr lvl="1"/>
            <a:r>
              <a:rPr lang="en-CA" dirty="0" smtClean="0"/>
              <a:t>Line 3 reads a file in from the file system – synchronously</a:t>
            </a:r>
          </a:p>
          <a:p>
            <a:pPr lvl="1"/>
            <a:r>
              <a:rPr lang="en-CA" dirty="0" smtClean="0"/>
              <a:t>Line 6 calls the response object’s send method and passes the text string of the HTML document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97" y="4515625"/>
            <a:ext cx="10507924" cy="224176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15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Details from callback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JS functions are objects – so we can pass them in as arguments</a:t>
            </a:r>
          </a:p>
          <a:p>
            <a:r>
              <a:rPr lang="en-CA" dirty="0" smtClean="0"/>
              <a:t>The callback function will be called only when a client requests access to the route path – hence, a callback</a:t>
            </a:r>
          </a:p>
          <a:p>
            <a:r>
              <a:rPr lang="en-CA" dirty="0" smtClean="0"/>
              <a:t>The first argument is the path that the callback responds to – in this case root ‘/’</a:t>
            </a:r>
          </a:p>
          <a:p>
            <a:pPr lvl="1"/>
            <a:r>
              <a:rPr lang="en-CA" dirty="0" smtClean="0"/>
              <a:t>Remember paths? These paths are virtual paths – we can call them anything we want</a:t>
            </a:r>
          </a:p>
          <a:p>
            <a:pPr lvl="2"/>
            <a:r>
              <a:rPr lang="en-CA" dirty="0" smtClean="0"/>
              <a:t>E.g., /users, /profile, settings, /customers, /2022/January/gallery/1</a:t>
            </a:r>
          </a:p>
          <a:p>
            <a:r>
              <a:rPr lang="en-CA" dirty="0" smtClean="0"/>
              <a:t>Paths are like entrances to resources that we wish to share with users</a:t>
            </a:r>
          </a:p>
          <a:p>
            <a:pPr lvl="1"/>
            <a:r>
              <a:rPr lang="en-CA" dirty="0" smtClean="0"/>
              <a:t>E.g., image galleries, customer data, video streams, etc.</a:t>
            </a:r>
          </a:p>
          <a:p>
            <a:r>
              <a:rPr lang="en-CA" dirty="0" smtClean="0"/>
              <a:t>Paths are just logical/hierarchical hooks to back-end logic that we wish to invoke</a:t>
            </a:r>
          </a:p>
          <a:p>
            <a:pPr lvl="1"/>
            <a:r>
              <a:rPr lang="en-CA" dirty="0" smtClean="0"/>
              <a:t>Based on an assigned meaning that we give it</a:t>
            </a:r>
          </a:p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30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Details from callback </a:t>
            </a:r>
            <a:r>
              <a:rPr lang="en-CA" dirty="0" smtClean="0"/>
              <a:t>(2/2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callback function accepts two parameters – we’ve called them ‘</a:t>
            </a:r>
            <a:r>
              <a:rPr lang="en-CA" dirty="0" err="1"/>
              <a:t>req</a:t>
            </a:r>
            <a:r>
              <a:rPr lang="en-CA" dirty="0"/>
              <a:t>’ &amp; ‘res’</a:t>
            </a:r>
          </a:p>
          <a:p>
            <a:pPr lvl="1"/>
            <a:r>
              <a:rPr lang="en-CA" dirty="0"/>
              <a:t>First argument represents the request from the client (e.g., web browser)</a:t>
            </a:r>
          </a:p>
          <a:p>
            <a:pPr lvl="1"/>
            <a:r>
              <a:rPr lang="en-CA" dirty="0"/>
              <a:t>Second argument represents the response we will send to the client (e.g., web browser)</a:t>
            </a:r>
          </a:p>
          <a:p>
            <a:r>
              <a:rPr lang="en-CA" dirty="0" smtClean="0">
                <a:hlinkClick r:id="rId2"/>
              </a:rPr>
              <a:t>Request</a:t>
            </a:r>
            <a:r>
              <a:rPr lang="en-CA" dirty="0" smtClean="0"/>
              <a:t> object methods/properties:</a:t>
            </a:r>
          </a:p>
          <a:p>
            <a:pPr lvl="1"/>
            <a:r>
              <a:rPr lang="en-CA" dirty="0" smtClean="0"/>
              <a:t>Data sent with the request, the properties of the browser connecting</a:t>
            </a:r>
          </a:p>
          <a:p>
            <a:r>
              <a:rPr lang="en-CA" dirty="0" smtClean="0">
                <a:hlinkClick r:id="rId3"/>
              </a:rPr>
              <a:t>Response</a:t>
            </a:r>
            <a:r>
              <a:rPr lang="en-CA" dirty="0" smtClean="0"/>
              <a:t> object method/properties:</a:t>
            </a:r>
          </a:p>
          <a:p>
            <a:pPr lvl="1"/>
            <a:r>
              <a:rPr lang="en-CA" dirty="0" smtClean="0"/>
              <a:t>Data we want to send back to the requestor, meta information about the response</a:t>
            </a:r>
          </a:p>
          <a:p>
            <a:r>
              <a:rPr lang="en-CA" dirty="0" smtClean="0"/>
              <a:t>The </a:t>
            </a:r>
            <a:r>
              <a:rPr lang="en-CA" dirty="0"/>
              <a:t>request-response pair argument is a pattern found on backend/server-side programming, including:</a:t>
            </a:r>
          </a:p>
          <a:p>
            <a:pPr lvl="1"/>
            <a:r>
              <a:rPr lang="en-CA" dirty="0"/>
              <a:t>Java, C#/.NET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83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 Methods</a:t>
            </a:r>
            <a:r>
              <a:rPr lang="en-CA" dirty="0" smtClean="0"/>
              <a:t>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has </a:t>
            </a:r>
            <a:r>
              <a:rPr lang="en-US" dirty="0" smtClean="0">
                <a:hlinkClick r:id="rId3"/>
              </a:rPr>
              <a:t>a few methods </a:t>
            </a:r>
            <a:r>
              <a:rPr lang="en-US" dirty="0" smtClean="0"/>
              <a:t>we can use to talk to the server with</a:t>
            </a:r>
          </a:p>
          <a:p>
            <a:r>
              <a:rPr lang="en-US" dirty="0" smtClean="0"/>
              <a:t>Methods are ways of stating intention to communicate</a:t>
            </a:r>
            <a:r>
              <a:rPr lang="en-US" dirty="0"/>
              <a:t> </a:t>
            </a:r>
            <a:r>
              <a:rPr lang="en-US" dirty="0" smtClean="0"/>
              <a:t>– protocols</a:t>
            </a:r>
          </a:p>
          <a:p>
            <a:r>
              <a:rPr lang="en-US" dirty="0" smtClean="0"/>
              <a:t>What’s a protocol?</a:t>
            </a:r>
          </a:p>
          <a:p>
            <a:pPr lvl="1"/>
            <a:r>
              <a:rPr lang="en-US" dirty="0" smtClean="0"/>
              <a:t>Examples of real life protocols:</a:t>
            </a:r>
          </a:p>
          <a:p>
            <a:pPr lvl="2"/>
            <a:r>
              <a:rPr lang="en-US" dirty="0" smtClean="0"/>
              <a:t>COMP 1537 assignments are due by a certain date &amp; time, if you submit an assignment that is late, you get zero marks for the assignment</a:t>
            </a:r>
          </a:p>
          <a:p>
            <a:pPr lvl="2"/>
            <a:r>
              <a:rPr lang="en-US" dirty="0" smtClean="0"/>
              <a:t>A doctor’s office requires 24 hours notice of cancellation, otherwise you have to pay for the cancelled appointment</a:t>
            </a:r>
          </a:p>
          <a:p>
            <a:r>
              <a:rPr lang="en-US" dirty="0" smtClean="0"/>
              <a:t>In the HTTP protocol there are two more commonly used methods: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1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 Methods</a:t>
            </a:r>
            <a:r>
              <a:rPr lang="en-CA" dirty="0"/>
              <a:t> </a:t>
            </a:r>
            <a:r>
              <a:rPr lang="en-CA" dirty="0" smtClean="0"/>
              <a:t>(2/2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GET:</a:t>
            </a:r>
          </a:p>
          <a:p>
            <a:pPr lvl="1"/>
            <a:r>
              <a:rPr lang="en-US" dirty="0"/>
              <a:t>Retrieve a resource, can be cached, request in browser history</a:t>
            </a:r>
          </a:p>
          <a:p>
            <a:pPr lvl="1"/>
            <a:r>
              <a:rPr lang="en-US" dirty="0"/>
              <a:t>Can be bookmarked, never used for sensitive data</a:t>
            </a:r>
          </a:p>
          <a:p>
            <a:pPr lvl="1"/>
            <a:r>
              <a:rPr lang="en-US" dirty="0"/>
              <a:t>Should not be used for something that causes side-effects</a:t>
            </a:r>
          </a:p>
          <a:p>
            <a:r>
              <a:rPr lang="en-US" dirty="0"/>
              <a:t>POST:</a:t>
            </a:r>
          </a:p>
          <a:p>
            <a:pPr lvl="1"/>
            <a:r>
              <a:rPr lang="en-US" dirty="0"/>
              <a:t>Submits data to be processed, data is included in body of request</a:t>
            </a:r>
          </a:p>
          <a:p>
            <a:pPr lvl="1"/>
            <a:r>
              <a:rPr lang="en-US" dirty="0"/>
              <a:t>Never cached, cannot be bookmarked, do not remain in browser history</a:t>
            </a:r>
          </a:p>
          <a:p>
            <a:pPr lvl="1"/>
            <a:r>
              <a:rPr lang="en-US" dirty="0"/>
              <a:t>May include the creation of a new resource or update of an existing resource</a:t>
            </a:r>
          </a:p>
          <a:p>
            <a:pPr lvl="2"/>
            <a:r>
              <a:rPr lang="en-US" dirty="0"/>
              <a:t>Or both</a:t>
            </a:r>
          </a:p>
          <a:p>
            <a:pPr lvl="1"/>
            <a:r>
              <a:rPr lang="en-US" dirty="0"/>
              <a:t>No restrictions on data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For now we will focus on HTTP 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 to Express (1/4)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25598"/>
          </a:xfrm>
        </p:spPr>
        <p:txBody>
          <a:bodyPr/>
          <a:lstStyle/>
          <a:p>
            <a:r>
              <a:rPr lang="en-CA" dirty="0" smtClean="0"/>
              <a:t>What is Express.js?</a:t>
            </a:r>
          </a:p>
          <a:p>
            <a:pPr lvl="1"/>
            <a:r>
              <a:rPr lang="en-CA" dirty="0" smtClean="0"/>
              <a:t>A lightweight </a:t>
            </a:r>
            <a:r>
              <a:rPr lang="en-CA" dirty="0" smtClean="0">
                <a:hlinkClick r:id="rId2"/>
              </a:rPr>
              <a:t>routing</a:t>
            </a:r>
            <a:r>
              <a:rPr lang="en-CA" dirty="0" smtClean="0"/>
              <a:t> framework for Node.js – it’s downloadable as a module!</a:t>
            </a:r>
          </a:p>
          <a:p>
            <a:r>
              <a:rPr lang="en-CA" dirty="0" smtClean="0"/>
              <a:t>How to get it?</a:t>
            </a:r>
          </a:p>
          <a:p>
            <a:pPr lvl="1"/>
            <a:r>
              <a:rPr lang="en-CA" dirty="0" smtClean="0"/>
              <a:t>Use command line: </a:t>
            </a:r>
            <a:r>
              <a:rPr lang="en-CA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express</a:t>
            </a:r>
          </a:p>
          <a:p>
            <a:pPr lvl="2"/>
            <a:r>
              <a:rPr lang="en-CA" dirty="0" smtClean="0"/>
              <a:t>‘-g’ means global – you may have to have admin privileges on your computer for this!</a:t>
            </a:r>
          </a:p>
          <a:p>
            <a:r>
              <a:rPr lang="en-CA" dirty="0" smtClean="0"/>
              <a:t>What does it allow me to do?</a:t>
            </a:r>
          </a:p>
          <a:p>
            <a:pPr lvl="1"/>
            <a:r>
              <a:rPr lang="en-CA" dirty="0" smtClean="0"/>
              <a:t>Map paths to functions inside of your program</a:t>
            </a:r>
          </a:p>
          <a:p>
            <a:pPr lvl="1"/>
            <a:r>
              <a:rPr lang="en-CA" dirty="0" smtClean="0"/>
              <a:t>Serve up content based on HTTP methods (e.g., GET, POST)</a:t>
            </a:r>
          </a:p>
          <a:p>
            <a:pPr lvl="1"/>
            <a:r>
              <a:rPr lang="en-CA" dirty="0" smtClean="0"/>
              <a:t>Serve up static files (e.g., html documents, images, etc.)</a:t>
            </a:r>
          </a:p>
          <a:p>
            <a:pPr lvl="1"/>
            <a:r>
              <a:rPr lang="en-CA" dirty="0" smtClean="0"/>
              <a:t>Map directories to virtual paths</a:t>
            </a:r>
          </a:p>
          <a:p>
            <a:pPr lvl="1"/>
            <a:r>
              <a:rPr lang="en-CA" dirty="0" smtClean="0"/>
              <a:t>Respond to GET and POST requests</a:t>
            </a:r>
          </a:p>
          <a:p>
            <a:pPr lvl="1"/>
            <a:r>
              <a:rPr lang="en-CA" dirty="0" smtClean="0"/>
              <a:t>Respond to errors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73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Express </a:t>
            </a:r>
            <a:r>
              <a:rPr lang="en-CA" dirty="0" smtClean="0"/>
              <a:t>(2/4)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basic examples of virtual paths mapped using Express.js: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731828"/>
            <a:ext cx="7812223" cy="953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31" y="3782706"/>
            <a:ext cx="7812223" cy="953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2" y="4833584"/>
            <a:ext cx="7812224" cy="11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7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Express </a:t>
            </a:r>
            <a:r>
              <a:rPr lang="en-CA" dirty="0" smtClean="0"/>
              <a:t>(3/4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But what about just retrieving files from the file system? Like how Apache Web server does?</a:t>
            </a:r>
          </a:p>
          <a:p>
            <a:r>
              <a:rPr lang="en-CA" dirty="0" smtClean="0"/>
              <a:t>The virtual path presented to users on the web app (seen in the web browser)</a:t>
            </a:r>
          </a:p>
          <a:p>
            <a:pPr lvl="1"/>
            <a:r>
              <a:rPr lang="en-CA" dirty="0" smtClean="0"/>
              <a:t>Virtual because there is no actual directory/folder path in the file system that matches this pattern</a:t>
            </a:r>
          </a:p>
          <a:p>
            <a:r>
              <a:rPr lang="en-CA" dirty="0" smtClean="0"/>
              <a:t>The actual (static) path that is found in the file system of your computer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1" y="5160144"/>
            <a:ext cx="10972815" cy="10044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26844" y="3121051"/>
            <a:ext cx="1413553" cy="1927042"/>
          </a:xfrm>
          <a:custGeom>
            <a:avLst/>
            <a:gdLst>
              <a:gd name="connsiteX0" fmla="*/ 756092 w 1413553"/>
              <a:gd name="connsiteY0" fmla="*/ 0 h 1602090"/>
              <a:gd name="connsiteX1" fmla="*/ 272442 w 1413553"/>
              <a:gd name="connsiteY1" fmla="*/ 196483 h 1602090"/>
              <a:gd name="connsiteX2" fmla="*/ 45731 w 1413553"/>
              <a:gd name="connsiteY2" fmla="*/ 589448 h 1602090"/>
              <a:gd name="connsiteX3" fmla="*/ 7946 w 1413553"/>
              <a:gd name="connsiteY3" fmla="*/ 1012642 h 1602090"/>
              <a:gd name="connsiteX4" fmla="*/ 151530 w 1413553"/>
              <a:gd name="connsiteY4" fmla="*/ 1367822 h 1602090"/>
              <a:gd name="connsiteX5" fmla="*/ 680521 w 1413553"/>
              <a:gd name="connsiteY5" fmla="*/ 1481177 h 1602090"/>
              <a:gd name="connsiteX6" fmla="*/ 1096158 w 1413553"/>
              <a:gd name="connsiteY6" fmla="*/ 1292252 h 1602090"/>
              <a:gd name="connsiteX7" fmla="*/ 1353096 w 1413553"/>
              <a:gd name="connsiteY7" fmla="*/ 1345151 h 1602090"/>
              <a:gd name="connsiteX8" fmla="*/ 1413553 w 1413553"/>
              <a:gd name="connsiteY8" fmla="*/ 1602090 h 1602090"/>
              <a:gd name="connsiteX9" fmla="*/ 1413553 w 1413553"/>
              <a:gd name="connsiteY9" fmla="*/ 1602090 h 1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3553" h="1602090">
                <a:moveTo>
                  <a:pt x="756092" y="0"/>
                </a:moveTo>
                <a:cubicBezTo>
                  <a:pt x="573464" y="49121"/>
                  <a:pt x="390836" y="98242"/>
                  <a:pt x="272442" y="196483"/>
                </a:cubicBezTo>
                <a:cubicBezTo>
                  <a:pt x="154048" y="294724"/>
                  <a:pt x="89814" y="453422"/>
                  <a:pt x="45731" y="589448"/>
                </a:cubicBezTo>
                <a:cubicBezTo>
                  <a:pt x="1648" y="725475"/>
                  <a:pt x="-9687" y="882913"/>
                  <a:pt x="7946" y="1012642"/>
                </a:cubicBezTo>
                <a:cubicBezTo>
                  <a:pt x="25579" y="1142371"/>
                  <a:pt x="39434" y="1289733"/>
                  <a:pt x="151530" y="1367822"/>
                </a:cubicBezTo>
                <a:cubicBezTo>
                  <a:pt x="263626" y="1445911"/>
                  <a:pt x="523083" y="1493772"/>
                  <a:pt x="680521" y="1481177"/>
                </a:cubicBezTo>
                <a:cubicBezTo>
                  <a:pt x="837959" y="1468582"/>
                  <a:pt x="984062" y="1314923"/>
                  <a:pt x="1096158" y="1292252"/>
                </a:cubicBezTo>
                <a:cubicBezTo>
                  <a:pt x="1208254" y="1269581"/>
                  <a:pt x="1300197" y="1293511"/>
                  <a:pt x="1353096" y="1345151"/>
                </a:cubicBezTo>
                <a:cubicBezTo>
                  <a:pt x="1405995" y="1396791"/>
                  <a:pt x="1413553" y="1602090"/>
                  <a:pt x="1413553" y="1602090"/>
                </a:cubicBezTo>
                <a:lnTo>
                  <a:pt x="1413553" y="1602090"/>
                </a:lnTo>
              </a:path>
            </a:pathLst>
          </a:custGeom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5682882" y="4133694"/>
            <a:ext cx="4459929" cy="1050426"/>
          </a:xfrm>
          <a:custGeom>
            <a:avLst/>
            <a:gdLst>
              <a:gd name="connsiteX0" fmla="*/ 4113074 w 4502355"/>
              <a:gd name="connsiteY0" fmla="*/ 0 h 748145"/>
              <a:gd name="connsiteX1" fmla="*/ 4377570 w 4502355"/>
              <a:gd name="connsiteY1" fmla="*/ 68013 h 748145"/>
              <a:gd name="connsiteX2" fmla="*/ 4483368 w 4502355"/>
              <a:gd name="connsiteY2" fmla="*/ 279609 h 748145"/>
              <a:gd name="connsiteX3" fmla="*/ 4400241 w 4502355"/>
              <a:gd name="connsiteY3" fmla="*/ 483649 h 748145"/>
              <a:gd name="connsiteX4" fmla="*/ 3538740 w 4502355"/>
              <a:gd name="connsiteY4" fmla="*/ 521434 h 748145"/>
              <a:gd name="connsiteX5" fmla="*/ 2647011 w 4502355"/>
              <a:gd name="connsiteY5" fmla="*/ 294724 h 748145"/>
              <a:gd name="connsiteX6" fmla="*/ 1672155 w 4502355"/>
              <a:gd name="connsiteY6" fmla="*/ 241824 h 748145"/>
              <a:gd name="connsiteX7" fmla="*/ 281662 w 4502355"/>
              <a:gd name="connsiteY7" fmla="*/ 279609 h 748145"/>
              <a:gd name="connsiteX8" fmla="*/ 24724 w 4502355"/>
              <a:gd name="connsiteY8" fmla="*/ 513877 h 748145"/>
              <a:gd name="connsiteX9" fmla="*/ 24724 w 4502355"/>
              <a:gd name="connsiteY9" fmla="*/ 748145 h 748145"/>
              <a:gd name="connsiteX0" fmla="*/ 4113074 w 4498010"/>
              <a:gd name="connsiteY0" fmla="*/ 0 h 748145"/>
              <a:gd name="connsiteX1" fmla="*/ 4445583 w 4498010"/>
              <a:gd name="connsiteY1" fmla="*/ 68013 h 748145"/>
              <a:gd name="connsiteX2" fmla="*/ 4483368 w 4498010"/>
              <a:gd name="connsiteY2" fmla="*/ 279609 h 748145"/>
              <a:gd name="connsiteX3" fmla="*/ 4400241 w 4498010"/>
              <a:gd name="connsiteY3" fmla="*/ 483649 h 748145"/>
              <a:gd name="connsiteX4" fmla="*/ 3538740 w 4498010"/>
              <a:gd name="connsiteY4" fmla="*/ 521434 h 748145"/>
              <a:gd name="connsiteX5" fmla="*/ 2647011 w 4498010"/>
              <a:gd name="connsiteY5" fmla="*/ 294724 h 748145"/>
              <a:gd name="connsiteX6" fmla="*/ 1672155 w 4498010"/>
              <a:gd name="connsiteY6" fmla="*/ 241824 h 748145"/>
              <a:gd name="connsiteX7" fmla="*/ 281662 w 4498010"/>
              <a:gd name="connsiteY7" fmla="*/ 279609 h 748145"/>
              <a:gd name="connsiteX8" fmla="*/ 24724 w 4498010"/>
              <a:gd name="connsiteY8" fmla="*/ 513877 h 748145"/>
              <a:gd name="connsiteX9" fmla="*/ 24724 w 4498010"/>
              <a:gd name="connsiteY9" fmla="*/ 748145 h 748145"/>
              <a:gd name="connsiteX0" fmla="*/ 4113074 w 4502630"/>
              <a:gd name="connsiteY0" fmla="*/ 0 h 748145"/>
              <a:gd name="connsiteX1" fmla="*/ 4445583 w 4502630"/>
              <a:gd name="connsiteY1" fmla="*/ 68013 h 748145"/>
              <a:gd name="connsiteX2" fmla="*/ 4483368 w 4502630"/>
              <a:gd name="connsiteY2" fmla="*/ 279609 h 748145"/>
              <a:gd name="connsiteX3" fmla="*/ 4241543 w 4502630"/>
              <a:gd name="connsiteY3" fmla="*/ 528991 h 748145"/>
              <a:gd name="connsiteX4" fmla="*/ 3538740 w 4502630"/>
              <a:gd name="connsiteY4" fmla="*/ 521434 h 748145"/>
              <a:gd name="connsiteX5" fmla="*/ 2647011 w 4502630"/>
              <a:gd name="connsiteY5" fmla="*/ 294724 h 748145"/>
              <a:gd name="connsiteX6" fmla="*/ 1672155 w 4502630"/>
              <a:gd name="connsiteY6" fmla="*/ 241824 h 748145"/>
              <a:gd name="connsiteX7" fmla="*/ 281662 w 4502630"/>
              <a:gd name="connsiteY7" fmla="*/ 279609 h 748145"/>
              <a:gd name="connsiteX8" fmla="*/ 24724 w 4502630"/>
              <a:gd name="connsiteY8" fmla="*/ 513877 h 748145"/>
              <a:gd name="connsiteX9" fmla="*/ 24724 w 4502630"/>
              <a:gd name="connsiteY9" fmla="*/ 748145 h 748145"/>
              <a:gd name="connsiteX0" fmla="*/ 4122823 w 4512379"/>
              <a:gd name="connsiteY0" fmla="*/ 0 h 748145"/>
              <a:gd name="connsiteX1" fmla="*/ 4455332 w 4512379"/>
              <a:gd name="connsiteY1" fmla="*/ 68013 h 748145"/>
              <a:gd name="connsiteX2" fmla="*/ 4493117 w 4512379"/>
              <a:gd name="connsiteY2" fmla="*/ 279609 h 748145"/>
              <a:gd name="connsiteX3" fmla="*/ 4251292 w 4512379"/>
              <a:gd name="connsiteY3" fmla="*/ 528991 h 748145"/>
              <a:gd name="connsiteX4" fmla="*/ 3548489 w 4512379"/>
              <a:gd name="connsiteY4" fmla="*/ 521434 h 748145"/>
              <a:gd name="connsiteX5" fmla="*/ 2656760 w 4512379"/>
              <a:gd name="connsiteY5" fmla="*/ 294724 h 748145"/>
              <a:gd name="connsiteX6" fmla="*/ 1681904 w 4512379"/>
              <a:gd name="connsiteY6" fmla="*/ 241824 h 748145"/>
              <a:gd name="connsiteX7" fmla="*/ 291411 w 4512379"/>
              <a:gd name="connsiteY7" fmla="*/ 279609 h 748145"/>
              <a:gd name="connsiteX8" fmla="*/ 34473 w 4512379"/>
              <a:gd name="connsiteY8" fmla="*/ 513877 h 748145"/>
              <a:gd name="connsiteX9" fmla="*/ 34473 w 4512379"/>
              <a:gd name="connsiteY9" fmla="*/ 748145 h 748145"/>
              <a:gd name="connsiteX0" fmla="*/ 4122823 w 4512379"/>
              <a:gd name="connsiteY0" fmla="*/ 0 h 748145"/>
              <a:gd name="connsiteX1" fmla="*/ 4455332 w 4512379"/>
              <a:gd name="connsiteY1" fmla="*/ 68013 h 748145"/>
              <a:gd name="connsiteX2" fmla="*/ 4493117 w 4512379"/>
              <a:gd name="connsiteY2" fmla="*/ 279609 h 748145"/>
              <a:gd name="connsiteX3" fmla="*/ 4251292 w 4512379"/>
              <a:gd name="connsiteY3" fmla="*/ 528991 h 748145"/>
              <a:gd name="connsiteX4" fmla="*/ 3548489 w 4512379"/>
              <a:gd name="connsiteY4" fmla="*/ 521434 h 748145"/>
              <a:gd name="connsiteX5" fmla="*/ 2656760 w 4512379"/>
              <a:gd name="connsiteY5" fmla="*/ 294724 h 748145"/>
              <a:gd name="connsiteX6" fmla="*/ 1681904 w 4512379"/>
              <a:gd name="connsiteY6" fmla="*/ 241824 h 748145"/>
              <a:gd name="connsiteX7" fmla="*/ 291411 w 4512379"/>
              <a:gd name="connsiteY7" fmla="*/ 279609 h 748145"/>
              <a:gd name="connsiteX8" fmla="*/ 34473 w 4512379"/>
              <a:gd name="connsiteY8" fmla="*/ 438307 h 748145"/>
              <a:gd name="connsiteX9" fmla="*/ 34473 w 4512379"/>
              <a:gd name="connsiteY9" fmla="*/ 748145 h 748145"/>
              <a:gd name="connsiteX0" fmla="*/ 4088350 w 4477906"/>
              <a:gd name="connsiteY0" fmla="*/ 0 h 748145"/>
              <a:gd name="connsiteX1" fmla="*/ 4420859 w 4477906"/>
              <a:gd name="connsiteY1" fmla="*/ 68013 h 748145"/>
              <a:gd name="connsiteX2" fmla="*/ 4458644 w 4477906"/>
              <a:gd name="connsiteY2" fmla="*/ 279609 h 748145"/>
              <a:gd name="connsiteX3" fmla="*/ 4216819 w 4477906"/>
              <a:gd name="connsiteY3" fmla="*/ 528991 h 748145"/>
              <a:gd name="connsiteX4" fmla="*/ 3514016 w 4477906"/>
              <a:gd name="connsiteY4" fmla="*/ 521434 h 748145"/>
              <a:gd name="connsiteX5" fmla="*/ 2622287 w 4477906"/>
              <a:gd name="connsiteY5" fmla="*/ 294724 h 748145"/>
              <a:gd name="connsiteX6" fmla="*/ 1647431 w 4477906"/>
              <a:gd name="connsiteY6" fmla="*/ 241824 h 748145"/>
              <a:gd name="connsiteX7" fmla="*/ 256938 w 4477906"/>
              <a:gd name="connsiteY7" fmla="*/ 279609 h 748145"/>
              <a:gd name="connsiteX8" fmla="*/ 0 w 4477906"/>
              <a:gd name="connsiteY8" fmla="*/ 748145 h 748145"/>
              <a:gd name="connsiteX0" fmla="*/ 4088350 w 4477906"/>
              <a:gd name="connsiteY0" fmla="*/ 0 h 748145"/>
              <a:gd name="connsiteX1" fmla="*/ 4420859 w 4477906"/>
              <a:gd name="connsiteY1" fmla="*/ 68013 h 748145"/>
              <a:gd name="connsiteX2" fmla="*/ 4458644 w 4477906"/>
              <a:gd name="connsiteY2" fmla="*/ 279609 h 748145"/>
              <a:gd name="connsiteX3" fmla="*/ 4216819 w 4477906"/>
              <a:gd name="connsiteY3" fmla="*/ 528991 h 748145"/>
              <a:gd name="connsiteX4" fmla="*/ 3514016 w 4477906"/>
              <a:gd name="connsiteY4" fmla="*/ 521434 h 748145"/>
              <a:gd name="connsiteX5" fmla="*/ 2622287 w 4477906"/>
              <a:gd name="connsiteY5" fmla="*/ 294724 h 748145"/>
              <a:gd name="connsiteX6" fmla="*/ 1647431 w 4477906"/>
              <a:gd name="connsiteY6" fmla="*/ 241824 h 748145"/>
              <a:gd name="connsiteX7" fmla="*/ 256938 w 4477906"/>
              <a:gd name="connsiteY7" fmla="*/ 279609 h 748145"/>
              <a:gd name="connsiteX8" fmla="*/ 0 w 4477906"/>
              <a:gd name="connsiteY8" fmla="*/ 748145 h 748145"/>
              <a:gd name="connsiteX0" fmla="*/ 4088350 w 4477906"/>
              <a:gd name="connsiteY0" fmla="*/ 0 h 748145"/>
              <a:gd name="connsiteX1" fmla="*/ 4420859 w 4477906"/>
              <a:gd name="connsiteY1" fmla="*/ 68013 h 748145"/>
              <a:gd name="connsiteX2" fmla="*/ 4458644 w 4477906"/>
              <a:gd name="connsiteY2" fmla="*/ 279609 h 748145"/>
              <a:gd name="connsiteX3" fmla="*/ 4216819 w 4477906"/>
              <a:gd name="connsiteY3" fmla="*/ 528991 h 748145"/>
              <a:gd name="connsiteX4" fmla="*/ 3514016 w 4477906"/>
              <a:gd name="connsiteY4" fmla="*/ 521434 h 748145"/>
              <a:gd name="connsiteX5" fmla="*/ 2622287 w 4477906"/>
              <a:gd name="connsiteY5" fmla="*/ 294724 h 748145"/>
              <a:gd name="connsiteX6" fmla="*/ 1662545 w 4477906"/>
              <a:gd name="connsiteY6" fmla="*/ 204039 h 748145"/>
              <a:gd name="connsiteX7" fmla="*/ 256938 w 4477906"/>
              <a:gd name="connsiteY7" fmla="*/ 279609 h 748145"/>
              <a:gd name="connsiteX8" fmla="*/ 0 w 4477906"/>
              <a:gd name="connsiteY8" fmla="*/ 748145 h 748145"/>
              <a:gd name="connsiteX0" fmla="*/ 4088350 w 4461393"/>
              <a:gd name="connsiteY0" fmla="*/ 0 h 748145"/>
              <a:gd name="connsiteX1" fmla="*/ 4458644 w 4461393"/>
              <a:gd name="connsiteY1" fmla="*/ 279609 h 748145"/>
              <a:gd name="connsiteX2" fmla="*/ 4216819 w 4461393"/>
              <a:gd name="connsiteY2" fmla="*/ 528991 h 748145"/>
              <a:gd name="connsiteX3" fmla="*/ 3514016 w 4461393"/>
              <a:gd name="connsiteY3" fmla="*/ 521434 h 748145"/>
              <a:gd name="connsiteX4" fmla="*/ 2622287 w 4461393"/>
              <a:gd name="connsiteY4" fmla="*/ 294724 h 748145"/>
              <a:gd name="connsiteX5" fmla="*/ 1662545 w 4461393"/>
              <a:gd name="connsiteY5" fmla="*/ 204039 h 748145"/>
              <a:gd name="connsiteX6" fmla="*/ 256938 w 4461393"/>
              <a:gd name="connsiteY6" fmla="*/ 279609 h 748145"/>
              <a:gd name="connsiteX7" fmla="*/ 0 w 4461393"/>
              <a:gd name="connsiteY7" fmla="*/ 748145 h 748145"/>
              <a:gd name="connsiteX0" fmla="*/ 4088350 w 4461393"/>
              <a:gd name="connsiteY0" fmla="*/ 0 h 748145"/>
              <a:gd name="connsiteX1" fmla="*/ 4458644 w 4461393"/>
              <a:gd name="connsiteY1" fmla="*/ 279609 h 748145"/>
              <a:gd name="connsiteX2" fmla="*/ 4216819 w 4461393"/>
              <a:gd name="connsiteY2" fmla="*/ 528991 h 748145"/>
              <a:gd name="connsiteX3" fmla="*/ 3514016 w 4461393"/>
              <a:gd name="connsiteY3" fmla="*/ 521434 h 748145"/>
              <a:gd name="connsiteX4" fmla="*/ 2622287 w 4461393"/>
              <a:gd name="connsiteY4" fmla="*/ 294724 h 748145"/>
              <a:gd name="connsiteX5" fmla="*/ 1662545 w 4461393"/>
              <a:gd name="connsiteY5" fmla="*/ 204039 h 748145"/>
              <a:gd name="connsiteX6" fmla="*/ 256938 w 4461393"/>
              <a:gd name="connsiteY6" fmla="*/ 279609 h 748145"/>
              <a:gd name="connsiteX7" fmla="*/ 0 w 4461393"/>
              <a:gd name="connsiteY7" fmla="*/ 748145 h 748145"/>
              <a:gd name="connsiteX0" fmla="*/ 4088350 w 4458803"/>
              <a:gd name="connsiteY0" fmla="*/ 0 h 748145"/>
              <a:gd name="connsiteX1" fmla="*/ 4458644 w 4458803"/>
              <a:gd name="connsiteY1" fmla="*/ 279609 h 748145"/>
              <a:gd name="connsiteX2" fmla="*/ 4126135 w 4458803"/>
              <a:gd name="connsiteY2" fmla="*/ 566776 h 748145"/>
              <a:gd name="connsiteX3" fmla="*/ 3514016 w 4458803"/>
              <a:gd name="connsiteY3" fmla="*/ 521434 h 748145"/>
              <a:gd name="connsiteX4" fmla="*/ 2622287 w 4458803"/>
              <a:gd name="connsiteY4" fmla="*/ 294724 h 748145"/>
              <a:gd name="connsiteX5" fmla="*/ 1662545 w 4458803"/>
              <a:gd name="connsiteY5" fmla="*/ 204039 h 748145"/>
              <a:gd name="connsiteX6" fmla="*/ 256938 w 4458803"/>
              <a:gd name="connsiteY6" fmla="*/ 279609 h 748145"/>
              <a:gd name="connsiteX7" fmla="*/ 0 w 4458803"/>
              <a:gd name="connsiteY7" fmla="*/ 748145 h 748145"/>
              <a:gd name="connsiteX0" fmla="*/ 4088350 w 4459929"/>
              <a:gd name="connsiteY0" fmla="*/ 0 h 748145"/>
              <a:gd name="connsiteX1" fmla="*/ 4458644 w 4459929"/>
              <a:gd name="connsiteY1" fmla="*/ 279609 h 748145"/>
              <a:gd name="connsiteX2" fmla="*/ 4126135 w 4459929"/>
              <a:gd name="connsiteY2" fmla="*/ 566776 h 748145"/>
              <a:gd name="connsiteX3" fmla="*/ 3514016 w 4459929"/>
              <a:gd name="connsiteY3" fmla="*/ 521434 h 748145"/>
              <a:gd name="connsiteX4" fmla="*/ 2622287 w 4459929"/>
              <a:gd name="connsiteY4" fmla="*/ 294724 h 748145"/>
              <a:gd name="connsiteX5" fmla="*/ 1662545 w 4459929"/>
              <a:gd name="connsiteY5" fmla="*/ 204039 h 748145"/>
              <a:gd name="connsiteX6" fmla="*/ 256938 w 4459929"/>
              <a:gd name="connsiteY6" fmla="*/ 279609 h 748145"/>
              <a:gd name="connsiteX7" fmla="*/ 0 w 4459929"/>
              <a:gd name="connsiteY7" fmla="*/ 748145 h 748145"/>
              <a:gd name="connsiteX0" fmla="*/ 4088350 w 4459929"/>
              <a:gd name="connsiteY0" fmla="*/ 0 h 748145"/>
              <a:gd name="connsiteX1" fmla="*/ 4458644 w 4459929"/>
              <a:gd name="connsiteY1" fmla="*/ 279609 h 748145"/>
              <a:gd name="connsiteX2" fmla="*/ 4126135 w 4459929"/>
              <a:gd name="connsiteY2" fmla="*/ 566776 h 748145"/>
              <a:gd name="connsiteX3" fmla="*/ 3514016 w 4459929"/>
              <a:gd name="connsiteY3" fmla="*/ 521434 h 748145"/>
              <a:gd name="connsiteX4" fmla="*/ 2622287 w 4459929"/>
              <a:gd name="connsiteY4" fmla="*/ 294724 h 748145"/>
              <a:gd name="connsiteX5" fmla="*/ 1662545 w 4459929"/>
              <a:gd name="connsiteY5" fmla="*/ 204039 h 748145"/>
              <a:gd name="connsiteX6" fmla="*/ 385407 w 4459929"/>
              <a:gd name="connsiteY6" fmla="*/ 324952 h 748145"/>
              <a:gd name="connsiteX7" fmla="*/ 0 w 4459929"/>
              <a:gd name="connsiteY7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9929" h="748145">
                <a:moveTo>
                  <a:pt x="4088350" y="0"/>
                </a:moveTo>
                <a:cubicBezTo>
                  <a:pt x="4165495" y="58252"/>
                  <a:pt x="4482575" y="34006"/>
                  <a:pt x="4458644" y="279609"/>
                </a:cubicBezTo>
                <a:cubicBezTo>
                  <a:pt x="4434713" y="525212"/>
                  <a:pt x="4283573" y="526472"/>
                  <a:pt x="4126135" y="566776"/>
                </a:cubicBezTo>
                <a:cubicBezTo>
                  <a:pt x="3968697" y="607080"/>
                  <a:pt x="3764657" y="566776"/>
                  <a:pt x="3514016" y="521434"/>
                </a:cubicBezTo>
                <a:cubicBezTo>
                  <a:pt x="3263375" y="476092"/>
                  <a:pt x="2930865" y="347623"/>
                  <a:pt x="2622287" y="294724"/>
                </a:cubicBezTo>
                <a:cubicBezTo>
                  <a:pt x="2313709" y="241825"/>
                  <a:pt x="2035358" y="199001"/>
                  <a:pt x="1662545" y="204039"/>
                </a:cubicBezTo>
                <a:cubicBezTo>
                  <a:pt x="1289732" y="209077"/>
                  <a:pt x="662498" y="234268"/>
                  <a:pt x="385407" y="324952"/>
                </a:cubicBezTo>
                <a:cubicBezTo>
                  <a:pt x="108316" y="415636"/>
                  <a:pt x="53529" y="650533"/>
                  <a:pt x="0" y="748145"/>
                </a:cubicBezTo>
              </a:path>
            </a:pathLst>
          </a:custGeom>
          <a:ln w="412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81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Express </a:t>
            </a:r>
            <a:r>
              <a:rPr lang="en-CA" dirty="0" smtClean="0"/>
              <a:t>(4/4)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Why virtual paths?</a:t>
            </a:r>
          </a:p>
          <a:p>
            <a:pPr lvl="1"/>
            <a:r>
              <a:rPr lang="en-CA" dirty="0" smtClean="0"/>
              <a:t>Our internal directory structure may change over time – we don’t want to have to change the web app program code every time this happens</a:t>
            </a:r>
          </a:p>
          <a:p>
            <a:pPr lvl="1"/>
            <a:r>
              <a:rPr lang="en-CA" dirty="0" smtClean="0"/>
              <a:t>Web apps will always have some degree of static content (e.g., images, CSS files, etc.)</a:t>
            </a:r>
          </a:p>
          <a:p>
            <a:pPr lvl="2"/>
            <a:r>
              <a:rPr lang="en-CA" dirty="0" smtClean="0"/>
              <a:t>Static content is content that is not dynamically generated – it already exists!</a:t>
            </a:r>
          </a:p>
          <a:p>
            <a:pPr lvl="3"/>
            <a:r>
              <a:rPr lang="en-CA" dirty="0" smtClean="0"/>
              <a:t>When you create a web template, you have images, CSS files, and HTML</a:t>
            </a:r>
          </a:p>
          <a:p>
            <a:r>
              <a:rPr lang="en-CA" dirty="0" smtClean="0"/>
              <a:t>For more information on Express.js:</a:t>
            </a:r>
          </a:p>
          <a:p>
            <a:pPr lvl="1"/>
            <a:r>
              <a:rPr lang="en-CA" dirty="0"/>
              <a:t>Routing: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expressjs.com/en/guide/routing.html</a:t>
            </a:r>
            <a:endParaRPr lang="en-CA" dirty="0" smtClean="0"/>
          </a:p>
          <a:p>
            <a:pPr lvl="1"/>
            <a:r>
              <a:rPr lang="en-CA" dirty="0"/>
              <a:t>Express.js: </a:t>
            </a:r>
            <a:r>
              <a:rPr lang="en-CA" dirty="0">
                <a:hlinkClick r:id="rId3"/>
              </a:rPr>
              <a:t>http://expressjs.com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94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Installing Node.js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Pick a folder/directory (c:\apps on Windows, default on OSX)</a:t>
            </a:r>
          </a:p>
          <a:p>
            <a:r>
              <a:rPr lang="en-CA" dirty="0" smtClean="0"/>
              <a:t>Installation will edit the path for your console/command line/terminal</a:t>
            </a:r>
          </a:p>
          <a:p>
            <a:pPr lvl="1"/>
            <a:r>
              <a:rPr lang="en-CA" dirty="0" smtClean="0"/>
              <a:t>So you can type commands like this:</a:t>
            </a:r>
          </a:p>
          <a:p>
            <a:pPr lvl="2"/>
            <a:r>
              <a:rPr lang="en-CA" dirty="0" smtClean="0"/>
              <a:t>node myapp.js</a:t>
            </a:r>
          </a:p>
          <a:p>
            <a:pPr lvl="1"/>
            <a:r>
              <a:rPr lang="en-CA" dirty="0" smtClean="0"/>
              <a:t>Where 'node' is the name of the Node.js command line application</a:t>
            </a:r>
          </a:p>
          <a:p>
            <a:pPr lvl="1"/>
            <a:r>
              <a:rPr lang="en-CA" dirty="0" smtClean="0"/>
              <a:t>And 'myapp.js' is the name of your JavaScript application to run</a:t>
            </a:r>
          </a:p>
          <a:p>
            <a:r>
              <a:rPr lang="en-CA" dirty="0" smtClean="0"/>
              <a:t>Node simply runs your JavaScript file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hich contains your server side JavaScript code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 to Node.js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it?</a:t>
            </a:r>
          </a:p>
          <a:p>
            <a:pPr lvl="1"/>
            <a:r>
              <a:rPr lang="en-CA" dirty="0" smtClean="0"/>
              <a:t>A (mostly) server-side run-time environment for web content delivery</a:t>
            </a:r>
          </a:p>
          <a:p>
            <a:pPr lvl="1"/>
            <a:r>
              <a:rPr lang="en-CA" dirty="0" smtClean="0"/>
              <a:t>It uses an "event-driven architecture"</a:t>
            </a:r>
          </a:p>
          <a:p>
            <a:pPr lvl="2"/>
            <a:r>
              <a:rPr lang="en-CA" dirty="0" smtClean="0"/>
              <a:t>Fancy way of saying that it responds to events – just like a Graphical User Interface (GUI)</a:t>
            </a:r>
          </a:p>
          <a:p>
            <a:pPr lvl="1"/>
            <a:r>
              <a:rPr lang="en-CA" dirty="0"/>
              <a:t> Ryan Dahl </a:t>
            </a:r>
            <a:r>
              <a:rPr lang="en-CA" dirty="0" smtClean="0"/>
              <a:t>wrote it in 2009</a:t>
            </a:r>
          </a:p>
          <a:p>
            <a:pPr lvl="2"/>
            <a:r>
              <a:rPr lang="en-CA" dirty="0"/>
              <a:t>He used </a:t>
            </a:r>
            <a:r>
              <a:rPr lang="en-CA" dirty="0" smtClean="0"/>
              <a:t>"</a:t>
            </a:r>
            <a:r>
              <a:rPr lang="en-CA" dirty="0" smtClean="0">
                <a:hlinkClick r:id="rId2"/>
              </a:rPr>
              <a:t>Google's </a:t>
            </a:r>
            <a:r>
              <a:rPr lang="en-CA" dirty="0">
                <a:hlinkClick r:id="rId2"/>
              </a:rPr>
              <a:t>V8 </a:t>
            </a:r>
            <a:r>
              <a:rPr lang="en-CA" dirty="0" smtClean="0">
                <a:hlinkClick r:id="rId2"/>
              </a:rPr>
              <a:t>JavaScript </a:t>
            </a:r>
            <a:r>
              <a:rPr lang="en-CA" dirty="0">
                <a:hlinkClick r:id="rId2"/>
              </a:rPr>
              <a:t>engine, an event loop, and a low-level I/O </a:t>
            </a:r>
            <a:r>
              <a:rPr lang="en-CA" dirty="0" smtClean="0">
                <a:hlinkClick r:id="rId2"/>
              </a:rPr>
              <a:t>API</a:t>
            </a:r>
            <a:r>
              <a:rPr lang="en-CA" dirty="0" smtClean="0"/>
              <a:t>"</a:t>
            </a:r>
          </a:p>
          <a:p>
            <a:pPr lvl="1"/>
            <a:r>
              <a:rPr lang="en-CA" dirty="0" err="1"/>
              <a:t>Lotsa</a:t>
            </a:r>
            <a:r>
              <a:rPr lang="en-CA" dirty="0"/>
              <a:t> modules!</a:t>
            </a:r>
          </a:p>
          <a:p>
            <a:pPr lvl="2"/>
            <a:r>
              <a:rPr lang="en-CA" dirty="0"/>
              <a:t>Via Node Package Manager (NPM) – see: </a:t>
            </a:r>
            <a:r>
              <a:rPr lang="en-CA" dirty="0">
                <a:hlinkClick r:id="rId3"/>
              </a:rPr>
              <a:t>https://www.npmjs.com/</a:t>
            </a:r>
            <a:endParaRPr lang="en-CA" dirty="0"/>
          </a:p>
          <a:p>
            <a:pPr lvl="1"/>
            <a:r>
              <a:rPr lang="en-CA" dirty="0"/>
              <a:t>Non-blocking functions</a:t>
            </a:r>
          </a:p>
          <a:p>
            <a:pPr lvl="2"/>
            <a:r>
              <a:rPr lang="en-CA" dirty="0"/>
              <a:t>A call is made and the main execution returns </a:t>
            </a:r>
            <a:r>
              <a:rPr lang="en-CA" dirty="0" smtClean="0"/>
              <a:t>immediately</a:t>
            </a:r>
          </a:p>
          <a:p>
            <a:pPr lvl="3"/>
            <a:r>
              <a:rPr lang="en-CA" dirty="0" smtClean="0"/>
              <a:t>We’ll look at what this means in a bit …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313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Node.js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 to a </a:t>
            </a:r>
            <a:r>
              <a:rPr lang="en-CA" dirty="0" err="1" smtClean="0"/>
              <a:t>cmd</a:t>
            </a:r>
            <a:r>
              <a:rPr lang="en-CA" dirty="0" smtClean="0"/>
              <a:t> console (in Windows) or terminal (in OSX) and type:</a:t>
            </a:r>
          </a:p>
          <a:p>
            <a:pPr lvl="1"/>
            <a:r>
              <a:rPr lang="en-CA" dirty="0" smtClean="0"/>
              <a:t>node &lt;name of file&gt;</a:t>
            </a:r>
          </a:p>
          <a:p>
            <a:pPr lvl="1"/>
            <a:r>
              <a:rPr lang="en-CA" dirty="0" smtClean="0"/>
              <a:t>Where &lt;name of file&gt; is the name of your JavaScript file</a:t>
            </a:r>
          </a:p>
          <a:p>
            <a:r>
              <a:rPr lang="en-CA" dirty="0" smtClean="0"/>
              <a:t>Program will run</a:t>
            </a:r>
          </a:p>
          <a:p>
            <a:r>
              <a:rPr lang="en-CA" dirty="0" smtClean="0"/>
              <a:t>Go to browser and access the page by typing:</a:t>
            </a:r>
          </a:p>
          <a:p>
            <a:pPr lvl="1"/>
            <a:r>
              <a:rPr lang="en-CA" dirty="0" smtClean="0"/>
              <a:t>localhost:8000 (assuming you set the port to 8000)</a:t>
            </a:r>
          </a:p>
          <a:p>
            <a:r>
              <a:rPr lang="en-CA" dirty="0" smtClean="0"/>
              <a:t>Congrats! You are running a web server and web application!</a:t>
            </a:r>
          </a:p>
          <a:p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5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Node.js </a:t>
            </a:r>
            <a:r>
              <a:rPr lang="en-CA" dirty="0" smtClean="0"/>
              <a:t>(2/2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get out of the app, with the console/terminal selected, type:</a:t>
            </a:r>
          </a:p>
          <a:p>
            <a:pPr lvl="1"/>
            <a:r>
              <a:rPr lang="en-CA" dirty="0" smtClean="0"/>
              <a:t>ctrl-c (Windows) command c (OSX)</a:t>
            </a:r>
          </a:p>
          <a:p>
            <a:r>
              <a:rPr lang="en-CA" dirty="0" smtClean="0"/>
              <a:t>Each time you change your JavaScript code, you'll have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Stop Node.js from running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Restart Node.js</a:t>
            </a:r>
          </a:p>
          <a:p>
            <a:pPr lvl="1"/>
            <a:r>
              <a:rPr lang="en-CA" dirty="0" smtClean="0"/>
              <a:t>There is a way around this … use </a:t>
            </a:r>
            <a:r>
              <a:rPr lang="en-CA" dirty="0" err="1" smtClean="0"/>
              <a:t>nodemon</a:t>
            </a:r>
            <a:r>
              <a:rPr lang="en-CA" dirty="0" smtClean="0"/>
              <a:t>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62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NPM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Node Package Manager (NPM)?</a:t>
            </a:r>
          </a:p>
          <a:p>
            <a:pPr lvl="1"/>
            <a:r>
              <a:rPr lang="en-CA" dirty="0" smtClean="0"/>
              <a:t>A web service that offers a centralized repository of software packages for JavaScript</a:t>
            </a:r>
          </a:p>
          <a:p>
            <a:pPr lvl="2"/>
            <a:r>
              <a:rPr lang="en-CA" dirty="0" smtClean="0"/>
              <a:t>It is </a:t>
            </a:r>
            <a:r>
              <a:rPr lang="en-CA" dirty="0" err="1" smtClean="0"/>
              <a:t>Node.js's</a:t>
            </a:r>
            <a:r>
              <a:rPr lang="en-CA" dirty="0" smtClean="0"/>
              <a:t> default package manager</a:t>
            </a:r>
          </a:p>
          <a:p>
            <a:pPr lvl="1"/>
            <a:r>
              <a:rPr lang="en-CA" dirty="0" smtClean="0"/>
              <a:t>A command line/terminal (i.e., typing commands) app</a:t>
            </a:r>
          </a:p>
          <a:p>
            <a:pPr lvl="1"/>
            <a:r>
              <a:rPr lang="en-CA" dirty="0" smtClean="0"/>
              <a:t>Has an accompanying web site that allows you to search packages</a:t>
            </a:r>
          </a:p>
          <a:p>
            <a:r>
              <a:rPr lang="en-CA" dirty="0" smtClean="0"/>
              <a:t>There are many different types of packages:</a:t>
            </a:r>
          </a:p>
          <a:p>
            <a:pPr lvl="1"/>
            <a:r>
              <a:rPr lang="en-CA" dirty="0" smtClean="0"/>
              <a:t>Routing, programmatic image manipulation, session handling, even server-side DOM and JQuery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41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NPM 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Basic commands:</a:t>
            </a:r>
          </a:p>
          <a:p>
            <a:pPr lvl="1"/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smtClean="0"/>
              <a:t>install </a:t>
            </a:r>
            <a:r>
              <a:rPr lang="en-CA" dirty="0"/>
              <a:t>– </a:t>
            </a:r>
            <a:r>
              <a:rPr lang="en-CA" dirty="0" smtClean="0"/>
              <a:t>install </a:t>
            </a:r>
            <a:r>
              <a:rPr lang="en-CA" dirty="0"/>
              <a:t>the dependencies in the local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dirty="0"/>
              <a:t> </a:t>
            </a:r>
            <a:r>
              <a:rPr lang="en-CA" dirty="0" smtClean="0"/>
              <a:t>folder</a:t>
            </a:r>
          </a:p>
          <a:p>
            <a:pPr lvl="1"/>
            <a:r>
              <a:rPr lang="en-CA" dirty="0" err="1" smtClean="0"/>
              <a:t>npm</a:t>
            </a:r>
            <a:r>
              <a:rPr lang="en-CA" dirty="0"/>
              <a:t> update - update all the packages listed to the latest </a:t>
            </a:r>
            <a:r>
              <a:rPr lang="en-CA" dirty="0" smtClean="0"/>
              <a:t>version</a:t>
            </a:r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docs.npmjs.com/cli/install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569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Resources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>
                <a:hlinkClick r:id="rId2"/>
              </a:rPr>
              <a:t>https</a:t>
            </a:r>
            <a:r>
              <a:rPr lang="en-US" altLang="en-US" sz="2000" dirty="0">
                <a:hlinkClick r:id="rId2"/>
              </a:rPr>
              <a:t>://</a:t>
            </a:r>
            <a:r>
              <a:rPr lang="en-US" altLang="en-US" sz="2000" dirty="0" smtClean="0">
                <a:hlinkClick r:id="rId2"/>
              </a:rPr>
              <a:t>developer.mozilla.org/en-US/docs/Learn/Server-side/Express_Nodejs/Introduction</a:t>
            </a:r>
            <a:endParaRPr lang="en-US" altLang="en-US" sz="2000" dirty="0" smtClean="0"/>
          </a:p>
          <a:p>
            <a:r>
              <a:rPr lang="en-US" altLang="en-US" sz="2000" dirty="0">
                <a:hlinkClick r:id="rId3"/>
              </a:rPr>
              <a:t>https://nodejs.org/en</a:t>
            </a:r>
            <a:r>
              <a:rPr lang="en-US" altLang="en-US" sz="2000" dirty="0" smtClean="0">
                <a:hlinkClick r:id="rId3"/>
              </a:rPr>
              <a:t>/</a:t>
            </a:r>
            <a:endParaRPr lang="en-US" altLang="en-US" sz="2000" dirty="0" smtClean="0"/>
          </a:p>
          <a:p>
            <a:r>
              <a:rPr lang="en-US" altLang="en-US" sz="2000" dirty="0">
                <a:hlinkClick r:id="rId4"/>
              </a:rPr>
              <a:t>https://expressjs.com</a:t>
            </a:r>
            <a:r>
              <a:rPr lang="en-US" altLang="en-US" sz="2000" dirty="0" smtClean="0">
                <a:hlinkClick r:id="rId4"/>
              </a:rPr>
              <a:t>/</a:t>
            </a:r>
            <a:endParaRPr lang="en-US" altLang="en-US" sz="2000" dirty="0" smtClean="0"/>
          </a:p>
          <a:p>
            <a:r>
              <a:rPr lang="en-US" altLang="en-US" sz="2000" dirty="0">
                <a:hlinkClick r:id="rId5"/>
              </a:rPr>
              <a:t>https://www.npmjs.com</a:t>
            </a:r>
            <a:r>
              <a:rPr lang="en-US" altLang="en-US" sz="2000" dirty="0" smtClean="0">
                <a:hlinkClick r:id="rId5"/>
              </a:rPr>
              <a:t>/</a:t>
            </a:r>
            <a:endParaRPr lang="en-US" altLang="en-US" sz="2000" dirty="0" smtClean="0"/>
          </a:p>
          <a:p>
            <a:r>
              <a:rPr lang="en-US" altLang="en-US" sz="2000" dirty="0">
                <a:hlinkClick r:id="rId6"/>
              </a:rPr>
              <a:t>https://</a:t>
            </a:r>
            <a:r>
              <a:rPr lang="en-US" altLang="en-US" sz="2000" dirty="0" smtClean="0">
                <a:hlinkClick r:id="rId6"/>
              </a:rPr>
              <a:t>nodejs.org/api/globals.html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9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Node works (1/2)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sRU4s.png (2188Ã130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30" y="1474863"/>
            <a:ext cx="8452339" cy="50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20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Node works </a:t>
            </a:r>
            <a:r>
              <a:rPr lang="en-CA" dirty="0" smtClean="0"/>
              <a:t>(2/2)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About POSIX threads:</a:t>
            </a:r>
          </a:p>
          <a:p>
            <a:pPr lvl="1"/>
            <a:r>
              <a:rPr lang="fr-FR" dirty="0" smtClean="0"/>
              <a:t>IEEE </a:t>
            </a:r>
            <a:r>
              <a:rPr lang="fr-FR" dirty="0"/>
              <a:t>POSIX 1003.1c standard (1995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A type of light </a:t>
            </a:r>
            <a:r>
              <a:rPr lang="fr-FR" dirty="0" err="1" smtClean="0"/>
              <a:t>weight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endParaRPr lang="fr-FR" dirty="0" smtClean="0"/>
          </a:p>
          <a:p>
            <a:pPr lvl="2"/>
            <a:r>
              <a:rPr lang="en-CA" dirty="0" smtClean="0"/>
              <a:t>Comes from the Unix world, is a standard</a:t>
            </a:r>
          </a:p>
          <a:p>
            <a:r>
              <a:rPr lang="en-CA" dirty="0" smtClean="0"/>
              <a:t>Event driven</a:t>
            </a:r>
          </a:p>
          <a:p>
            <a:pPr lvl="1"/>
            <a:r>
              <a:rPr lang="en-CA" dirty="0" smtClean="0"/>
              <a:t>The server waits for requests, doing nothing until a request is made</a:t>
            </a:r>
          </a:p>
          <a:p>
            <a:pPr lvl="1"/>
            <a:r>
              <a:rPr lang="en-CA" dirty="0" smtClean="0"/>
              <a:t>This is not uncommon to GUIs such as iOS, Android, and any desktop OS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49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Who's Using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Groupon</a:t>
            </a:r>
            <a:endParaRPr lang="en-CA" dirty="0"/>
          </a:p>
          <a:p>
            <a:r>
              <a:rPr lang="en-CA" dirty="0" smtClean="0"/>
              <a:t>LinkedIn</a:t>
            </a:r>
            <a:endParaRPr lang="en-CA" dirty="0"/>
          </a:p>
          <a:p>
            <a:r>
              <a:rPr lang="en-CA" dirty="0" smtClean="0"/>
              <a:t>Medium</a:t>
            </a:r>
            <a:endParaRPr lang="en-CA" dirty="0"/>
          </a:p>
          <a:p>
            <a:r>
              <a:rPr lang="en-CA" dirty="0" smtClean="0"/>
              <a:t>Netflix</a:t>
            </a:r>
            <a:endParaRPr lang="en-CA" dirty="0"/>
          </a:p>
          <a:p>
            <a:r>
              <a:rPr lang="en-CA" dirty="0" smtClean="0"/>
              <a:t>PayPal</a:t>
            </a:r>
            <a:endParaRPr lang="en-CA" dirty="0"/>
          </a:p>
          <a:p>
            <a:r>
              <a:rPr lang="en-CA" dirty="0" smtClean="0"/>
              <a:t>Trello</a:t>
            </a:r>
            <a:endParaRPr lang="en-CA" dirty="0"/>
          </a:p>
          <a:p>
            <a:r>
              <a:rPr lang="en-CA" dirty="0" smtClean="0"/>
              <a:t>Uber</a:t>
            </a:r>
            <a:endParaRPr lang="en-CA" dirty="0"/>
          </a:p>
          <a:p>
            <a:r>
              <a:rPr lang="en-CA" dirty="0" smtClean="0"/>
              <a:t>Walmart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40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Node.js Strengths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input/output (IO) requirements</a:t>
            </a:r>
          </a:p>
          <a:p>
            <a:pPr lvl="1"/>
            <a:r>
              <a:rPr lang="en-CA" dirty="0" smtClean="0"/>
              <a:t>E.g., text chat, video/audio streaming, high frequency of transaction processing</a:t>
            </a:r>
          </a:p>
          <a:p>
            <a:r>
              <a:rPr lang="en-CA" dirty="0" smtClean="0"/>
              <a:t>One language on front end (Browser/mobile app) and server (Node.js)</a:t>
            </a:r>
          </a:p>
          <a:p>
            <a:pPr lvl="1"/>
            <a:r>
              <a:rPr lang="en-CA" dirty="0" smtClean="0"/>
              <a:t>Less memory load on developers</a:t>
            </a:r>
          </a:p>
          <a:p>
            <a:r>
              <a:rPr lang="en-CA" dirty="0" smtClean="0"/>
              <a:t>Many, many modules – there's a module for everything!</a:t>
            </a:r>
          </a:p>
          <a:p>
            <a:r>
              <a:rPr lang="en-CA" dirty="0" smtClean="0"/>
              <a:t>Very lightweight – compared to Java EE</a:t>
            </a:r>
          </a:p>
          <a:p>
            <a:r>
              <a:rPr lang="en-CA" dirty="0" smtClean="0"/>
              <a:t>Easy to integrate with front-end frameworks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50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Node.js Drawbacks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as mature of a technology</a:t>
            </a:r>
          </a:p>
          <a:p>
            <a:pPr lvl="1"/>
            <a:r>
              <a:rPr lang="en-CA" dirty="0" smtClean="0"/>
              <a:t>Java EE/</a:t>
            </a:r>
            <a:r>
              <a:rPr lang="en-CA" dirty="0" err="1" smtClean="0"/>
              <a:t>ASP.Net</a:t>
            </a:r>
            <a:r>
              <a:rPr lang="en-CA" dirty="0" smtClean="0"/>
              <a:t>/PHP have been around for 20+ years</a:t>
            </a:r>
          </a:p>
          <a:p>
            <a:pPr lvl="2"/>
            <a:r>
              <a:rPr lang="en-CA" dirty="0" smtClean="0"/>
              <a:t>So they are much more mature/stable/common/sought after</a:t>
            </a:r>
          </a:p>
          <a:p>
            <a:r>
              <a:rPr lang="en-CA" dirty="0" smtClean="0"/>
              <a:t>The architecture can grind to a halt with heavy computation</a:t>
            </a:r>
          </a:p>
          <a:p>
            <a:pPr lvl="1"/>
            <a:r>
              <a:rPr lang="en-CA" dirty="0" smtClean="0"/>
              <a:t>i.e., the CPU is throttled (e.g., Neural Network (NN) computations)</a:t>
            </a:r>
          </a:p>
          <a:p>
            <a:r>
              <a:rPr lang="en-CA" dirty="0" smtClean="0"/>
              <a:t>It's easy to write really bad code</a:t>
            </a:r>
          </a:p>
          <a:p>
            <a:pPr lvl="1"/>
            <a:r>
              <a:rPr lang="en-CA" dirty="0" smtClean="0"/>
              <a:t>e.g., "</a:t>
            </a:r>
            <a:r>
              <a:rPr lang="en-CA" dirty="0" smtClean="0">
                <a:hlinkClick r:id="rId2"/>
              </a:rPr>
              <a:t>callback hell</a:t>
            </a:r>
            <a:r>
              <a:rPr lang="en-CA" dirty="0" smtClean="0"/>
              <a:t>"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31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“Require” a Module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“</a:t>
            </a:r>
            <a:r>
              <a:rPr lang="en-CA" dirty="0" smtClean="0">
                <a:hlinkClick r:id="rId2"/>
              </a:rPr>
              <a:t>require</a:t>
            </a:r>
            <a:r>
              <a:rPr lang="en-CA" dirty="0" smtClean="0"/>
              <a:t>”?</a:t>
            </a:r>
          </a:p>
          <a:p>
            <a:pPr lvl="1"/>
            <a:r>
              <a:rPr lang="en-CA" dirty="0" smtClean="0"/>
              <a:t>A function that we can call</a:t>
            </a:r>
          </a:p>
          <a:p>
            <a:pPr lvl="1"/>
            <a:r>
              <a:rPr lang="en-CA" dirty="0" smtClean="0"/>
              <a:t>It gets other JS modules that have been written</a:t>
            </a:r>
          </a:p>
          <a:p>
            <a:pPr lvl="1"/>
            <a:r>
              <a:rPr lang="en-CA" dirty="0" smtClean="0"/>
              <a:t>It can be used anywhere in your code – not just at the top of your code file</a:t>
            </a:r>
          </a:p>
          <a:p>
            <a:pPr lvl="2"/>
            <a:r>
              <a:rPr lang="en-CA" dirty="0" smtClean="0"/>
              <a:t>Unlike a Java </a:t>
            </a:r>
            <a:r>
              <a:rPr lang="en-CA" dirty="0" smtClean="0">
                <a:solidFill>
                  <a:srgbClr val="92D050"/>
                </a:solidFill>
              </a:rPr>
              <a:t>import</a:t>
            </a:r>
            <a:r>
              <a:rPr lang="en-CA" dirty="0" smtClean="0"/>
              <a:t>, or </a:t>
            </a:r>
            <a:r>
              <a:rPr lang="en-CA" dirty="0" smtClean="0">
                <a:solidFill>
                  <a:srgbClr val="92D050"/>
                </a:solidFill>
              </a:rPr>
              <a:t>using</a:t>
            </a:r>
            <a:r>
              <a:rPr lang="en-CA" dirty="0" smtClean="0"/>
              <a:t> in C# - require is not a directive, it’s a function</a:t>
            </a:r>
          </a:p>
          <a:p>
            <a:pPr lvl="1"/>
            <a:r>
              <a:rPr lang="en-CA" dirty="0" smtClean="0"/>
              <a:t>Require executes the JS code</a:t>
            </a:r>
          </a:p>
          <a:p>
            <a:pPr lvl="2"/>
            <a:r>
              <a:rPr lang="en-CA" dirty="0" smtClean="0"/>
              <a:t>The JS code is treated as an object – which may have other objects &amp; functions attached to it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91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Callback?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11950"/>
          </a:xfrm>
        </p:spPr>
        <p:txBody>
          <a:bodyPr/>
          <a:lstStyle/>
          <a:p>
            <a:r>
              <a:rPr lang="en-CA" dirty="0" smtClean="0"/>
              <a:t>A callback is a function, passed in as an argument, to another function</a:t>
            </a:r>
          </a:p>
          <a:p>
            <a:pPr lvl="1"/>
            <a:r>
              <a:rPr lang="en-CA" dirty="0" smtClean="0"/>
              <a:t>And that will be invoked at a later time</a:t>
            </a:r>
          </a:p>
          <a:p>
            <a:r>
              <a:rPr lang="en-CA" dirty="0" err="1" smtClean="0"/>
              <a:t>Callbacks</a:t>
            </a:r>
            <a:r>
              <a:rPr lang="en-CA" dirty="0" smtClean="0"/>
              <a:t> are another core aspect of JS due to how JS works:</a:t>
            </a:r>
          </a:p>
          <a:p>
            <a:pPr lvl="1"/>
            <a:r>
              <a:rPr lang="en-CA" dirty="0" smtClean="0"/>
              <a:t>JS operates asynchronously</a:t>
            </a:r>
          </a:p>
          <a:p>
            <a:r>
              <a:rPr lang="en-CA" dirty="0" smtClean="0"/>
              <a:t>Asynchronous vs synchronous (in the real world):</a:t>
            </a:r>
          </a:p>
          <a:p>
            <a:pPr lvl="1"/>
            <a:r>
              <a:rPr lang="en-CA" dirty="0" smtClean="0"/>
              <a:t>Asynchronous:</a:t>
            </a:r>
          </a:p>
          <a:p>
            <a:pPr lvl="2"/>
            <a:r>
              <a:rPr lang="en-CA" dirty="0" smtClean="0"/>
              <a:t>Order some food on a food app on your phone</a:t>
            </a:r>
          </a:p>
          <a:p>
            <a:pPr lvl="3"/>
            <a:r>
              <a:rPr lang="en-CA" dirty="0" smtClean="0"/>
              <a:t>Carry on with your activities and when the food is at your door, you are notified – either by knocking or by the app telling you with a message</a:t>
            </a:r>
          </a:p>
          <a:p>
            <a:pPr lvl="1"/>
            <a:r>
              <a:rPr lang="en-CA" dirty="0" smtClean="0"/>
              <a:t>Synchronous:</a:t>
            </a:r>
          </a:p>
          <a:p>
            <a:pPr lvl="2"/>
            <a:r>
              <a:rPr lang="en-CA" dirty="0" smtClean="0"/>
              <a:t>Telephone call to tech support, hold the phone to your ear, and wait for a technician to be available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Ⓒ 2022, Arron Ferguson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41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6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7B9C1D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1836</TotalTime>
  <Words>1810</Words>
  <Application>Microsoft Office PowerPoint</Application>
  <PresentationFormat>Widescreen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Corbel</vt:lpstr>
      <vt:lpstr>Courier New</vt:lpstr>
      <vt:lpstr>Wingdings</vt:lpstr>
      <vt:lpstr>Banded</vt:lpstr>
      <vt:lpstr>COMP 1537</vt:lpstr>
      <vt:lpstr>Intro to Node.js</vt:lpstr>
      <vt:lpstr>How Node works (1/2)</vt:lpstr>
      <vt:lpstr>How Node works (2/2)</vt:lpstr>
      <vt:lpstr>Who's Using It?</vt:lpstr>
      <vt:lpstr>Node.js Strengths</vt:lpstr>
      <vt:lpstr>Node.js Drawbacks</vt:lpstr>
      <vt:lpstr>“Require” a Module</vt:lpstr>
      <vt:lpstr>What is a Callback?</vt:lpstr>
      <vt:lpstr>JS Callback in Node.js</vt:lpstr>
      <vt:lpstr>More Details from callback (1/2)</vt:lpstr>
      <vt:lpstr>More Details from callback (2/2)</vt:lpstr>
      <vt:lpstr>HTTP Methods (1/2)</vt:lpstr>
      <vt:lpstr>HTTP Methods (2/2)</vt:lpstr>
      <vt:lpstr>Intro to Express (1/4)</vt:lpstr>
      <vt:lpstr>Intro to Express (2/4)</vt:lpstr>
      <vt:lpstr>Intro to Express (3/4)</vt:lpstr>
      <vt:lpstr>Intro to Express (4/4)</vt:lpstr>
      <vt:lpstr>Installing Node.js</vt:lpstr>
      <vt:lpstr>Running Node.js (1/2)</vt:lpstr>
      <vt:lpstr>Running Node.js (2/2)</vt:lpstr>
      <vt:lpstr>NPM (1/2)</vt:lpstr>
      <vt:lpstr>NPM (2/2)</vt:lpstr>
      <vt:lpstr>Resources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110</cp:revision>
  <dcterms:created xsi:type="dcterms:W3CDTF">2018-01-05T17:32:24Z</dcterms:created>
  <dcterms:modified xsi:type="dcterms:W3CDTF">2022-02-10T21:38:37Z</dcterms:modified>
</cp:coreProperties>
</file>