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288" r:id="rId10"/>
    <p:sldId id="289" r:id="rId11"/>
    <p:sldId id="290" r:id="rId12"/>
    <p:sldId id="291" r:id="rId13"/>
    <p:sldId id="292" r:id="rId14"/>
    <p:sldId id="28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ron Ferguson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9E96B-B495-4966-AEF9-BA33D7AAA95A}" type="datetimeFigureOut">
              <a:rPr lang="en-CA" smtClean="0"/>
              <a:t>2022-01-05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AF4-F901-443F-A52D-EC5AB4944C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2231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BE8566-0360-4214-B569-5DD72824609E}" type="datetime1">
              <a:rPr lang="en-CA" smtClean="0"/>
              <a:t>2022-01-05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669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6A90-BEFA-42B3-B65B-E314FF8D8047}" type="datetime1">
              <a:rPr lang="en-CA" smtClean="0"/>
              <a:t>2022-01-05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756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77CF645-0B2A-4E09-9A07-74DF4A353102}" type="datetime1">
              <a:rPr lang="en-CA" smtClean="0"/>
              <a:t>2022-01-05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13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43F3-9447-4F4A-8882-9AA47CAE18BE}" type="datetime1">
              <a:rPr lang="en-CA" smtClean="0"/>
              <a:t>2022-01-05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526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B44C48-95FF-45BA-8AA2-8A185F2CA804}" type="datetime1">
              <a:rPr lang="en-CA" smtClean="0"/>
              <a:t>2022-01-05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96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B1F6-4435-49E7-96BF-02D87B7206EE}" type="datetime1">
              <a:rPr lang="en-CA" smtClean="0"/>
              <a:t>2022-01-05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97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1EF9-DC42-4F0B-9A0E-BAF9948B1240}" type="datetime1">
              <a:rPr lang="en-CA" smtClean="0"/>
              <a:t>2022-01-05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23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FFB7-6871-42BE-9C54-A8D41061328B}" type="datetime1">
              <a:rPr lang="en-CA" smtClean="0"/>
              <a:t>2022-01-05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27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23F7-B796-4B74-B72D-B0A67B0FA398}" type="datetime1">
              <a:rPr lang="en-CA" smtClean="0"/>
              <a:t>2022-01-05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652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7C1B-67C0-4C47-A229-1A9997C73CD6}" type="datetime1">
              <a:rPr lang="en-CA" smtClean="0"/>
              <a:t>2022-01-05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053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1636-5095-4592-BAF6-39DCD88600DC}" type="datetime1">
              <a:rPr lang="en-CA" smtClean="0"/>
              <a:t>2022-01-05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17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907CA5E-5D29-41B8-A68C-C7E51E8CBA9F}" type="datetime1">
              <a:rPr lang="en-CA" smtClean="0"/>
              <a:t>2022-01-05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540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Even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_object_model" TargetMode="External"/><Relationship Id="rId7" Type="http://schemas.openxmlformats.org/officeDocument/2006/relationships/hyperlink" Target="https://www.w3.org/TR/2003/NOTE-DOM-Level-3-Events-20031107/events.html#Events-phases" TargetMode="External"/><Relationship Id="rId2" Type="http://schemas.openxmlformats.org/officeDocument/2006/relationships/hyperlink" Target="https://developer.mozilla.org/en-US/docs/Web/API/Document_Object_Model/Introdu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API/EventTarget/addEventListener" TargetMode="External"/><Relationship Id="rId5" Type="http://schemas.openxmlformats.org/officeDocument/2006/relationships/hyperlink" Target="https://developer.mozilla.org/en-US/docs/Web/Events" TargetMode="External"/><Relationship Id="rId4" Type="http://schemas.openxmlformats.org/officeDocument/2006/relationships/hyperlink" Target="https://developer.mozilla.org/en-US/docs/Learn/JavaScript/Building_blocks/Event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Node/nodeTyp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Documen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78186"/>
            <a:ext cx="9144000" cy="2460413"/>
          </a:xfrm>
        </p:spPr>
        <p:txBody>
          <a:bodyPr/>
          <a:lstStyle/>
          <a:p>
            <a:pPr algn="ctr"/>
            <a:r>
              <a:rPr lang="en-US" sz="9600" dirty="0"/>
              <a:t>COMP </a:t>
            </a:r>
            <a:r>
              <a:rPr lang="en-US" sz="9600" dirty="0" smtClean="0"/>
              <a:t>1537</a:t>
            </a:r>
            <a:endParaRPr lang="en-US" sz="11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572000"/>
            <a:ext cx="11734800" cy="1319214"/>
          </a:xfrm>
        </p:spPr>
        <p:txBody>
          <a:bodyPr>
            <a:normAutofit lnSpcReduction="10000"/>
          </a:bodyPr>
          <a:lstStyle/>
          <a:p>
            <a:r>
              <a:rPr lang="en-CA" sz="4000" dirty="0" smtClean="0"/>
              <a:t>The </a:t>
            </a:r>
            <a:r>
              <a:rPr lang="en-CA" sz="4000" dirty="0"/>
              <a:t>Document Object Model (DOM)</a:t>
            </a:r>
          </a:p>
          <a:p>
            <a:r>
              <a:rPr lang="en-CA" sz="4000" dirty="0" smtClean="0"/>
              <a:t>&amp; Events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47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smtClean="0"/>
              <a:t>DOM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event types for various different things that happen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ouse events – mouse click, mouse over, etc.</a:t>
            </a:r>
          </a:p>
          <a:p>
            <a:pPr lvl="1"/>
            <a:r>
              <a:rPr lang="en-US" dirty="0" smtClean="0"/>
              <a:t>Key events – key pressed, key down, key up, etc.</a:t>
            </a:r>
          </a:p>
          <a:p>
            <a:pPr lvl="1"/>
            <a:r>
              <a:rPr lang="en-US" dirty="0" smtClean="0"/>
              <a:t>Window events – page finished loading, etc.</a:t>
            </a:r>
          </a:p>
          <a:p>
            <a:pPr lvl="1"/>
            <a:r>
              <a:rPr lang="en-US" dirty="0" smtClean="0"/>
              <a:t>Form events – user attempted to submit, etc.</a:t>
            </a:r>
          </a:p>
          <a:p>
            <a:pPr lvl="1"/>
            <a:r>
              <a:rPr lang="en-US" dirty="0" smtClean="0"/>
              <a:t>Clipboard events – user copied/pasted, etc.</a:t>
            </a:r>
          </a:p>
          <a:p>
            <a:pPr lvl="1"/>
            <a:r>
              <a:rPr lang="en-US" dirty="0" smtClean="0"/>
              <a:t>Media events – media data is loaded, etc.</a:t>
            </a:r>
          </a:p>
          <a:p>
            <a:r>
              <a:rPr lang="en-US" dirty="0" smtClean="0"/>
              <a:t>For more on each of the event types, see: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developer.mozilla.org/en-US/docs/Web/Events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707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events </a:t>
            </a:r>
            <a:r>
              <a:rPr lang="en-US" smtClean="0"/>
              <a:t>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respond to events?</a:t>
            </a:r>
          </a:p>
          <a:p>
            <a:pPr lvl="1"/>
            <a:r>
              <a:rPr lang="en-US" dirty="0" smtClean="0"/>
              <a:t>Use event listeners – listeners are almost identical to callbacks</a:t>
            </a:r>
          </a:p>
          <a:p>
            <a:pPr lvl="2"/>
            <a:r>
              <a:rPr lang="en-US" dirty="0" smtClean="0"/>
              <a:t>Listeners are specific to UI runtimes</a:t>
            </a:r>
          </a:p>
          <a:p>
            <a:r>
              <a:rPr lang="en-US" dirty="0" smtClean="0"/>
              <a:t>Event listeners are objects that respond to a certain type of event</a:t>
            </a:r>
          </a:p>
          <a:p>
            <a:pPr lvl="1"/>
            <a:r>
              <a:rPr lang="en-US" dirty="0" smtClean="0"/>
              <a:t>You create an event listener method that catches the event</a:t>
            </a:r>
          </a:p>
          <a:p>
            <a:pPr lvl="2"/>
            <a:r>
              <a:rPr lang="en-US" dirty="0" smtClean="0"/>
              <a:t>And (hopefully) does something meaningful as a response</a:t>
            </a:r>
          </a:p>
          <a:p>
            <a:r>
              <a:rPr lang="en-US" dirty="0" smtClean="0"/>
              <a:t>Event listener methods:</a:t>
            </a:r>
          </a:p>
          <a:p>
            <a:pPr lvl="1"/>
            <a:r>
              <a:rPr lang="en-US" dirty="0" err="1" smtClean="0"/>
              <a:t>addEventListener</a:t>
            </a:r>
            <a:r>
              <a:rPr lang="en-US" dirty="0" smtClean="0"/>
              <a:t>, </a:t>
            </a:r>
            <a:r>
              <a:rPr lang="en-US" dirty="0" err="1" smtClean="0"/>
              <a:t>removeEventListener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0984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Responding to events </a:t>
            </a:r>
            <a:r>
              <a:rPr lang="en-US" dirty="0" smtClean="0"/>
              <a:t>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 </a:t>
            </a:r>
            <a:r>
              <a:rPr lang="en-US" dirty="0" err="1" smtClean="0"/>
              <a:t>addEventListener</a:t>
            </a:r>
            <a:r>
              <a:rPr lang="en-US" dirty="0" smtClean="0"/>
              <a:t>: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Where:</a:t>
            </a:r>
          </a:p>
          <a:p>
            <a:pPr lvl="2"/>
            <a:r>
              <a:rPr lang="en-US" dirty="0" smtClean="0"/>
              <a:t>Element is a DOM element (e.g., div)</a:t>
            </a:r>
          </a:p>
          <a:p>
            <a:pPr lvl="2"/>
            <a:r>
              <a:rPr lang="en-US" dirty="0" smtClean="0"/>
              <a:t>Event is an event (e.g., click)</a:t>
            </a:r>
          </a:p>
          <a:p>
            <a:pPr lvl="2"/>
            <a:r>
              <a:rPr lang="en-US" dirty="0" smtClean="0"/>
              <a:t>Function is a defined function, could be a(n):</a:t>
            </a:r>
          </a:p>
          <a:p>
            <a:pPr lvl="3"/>
            <a:r>
              <a:rPr lang="en-US" dirty="0" smtClean="0"/>
              <a:t>Anonymous function expression</a:t>
            </a:r>
          </a:p>
          <a:p>
            <a:pPr lvl="3"/>
            <a:r>
              <a:rPr lang="en-US" dirty="0" smtClean="0"/>
              <a:t>Function declaration</a:t>
            </a:r>
          </a:p>
          <a:p>
            <a:pPr lvl="2"/>
            <a:r>
              <a:rPr lang="en-US" dirty="0" err="1" smtClean="0"/>
              <a:t>useCapture</a:t>
            </a:r>
            <a:r>
              <a:rPr lang="en-US" dirty="0" smtClean="0"/>
              <a:t>: true or false</a:t>
            </a:r>
          </a:p>
          <a:p>
            <a:pPr lvl="3"/>
            <a:r>
              <a:rPr lang="en-US" dirty="0" smtClean="0"/>
              <a:t>Capture is at the beginning of the event</a:t>
            </a:r>
          </a:p>
          <a:p>
            <a:pPr lvl="3"/>
            <a:r>
              <a:rPr lang="en-US" dirty="0" smtClean="0"/>
              <a:t>Bubble is at the end of the event</a:t>
            </a:r>
          </a:p>
          <a:p>
            <a:pPr lvl="3"/>
            <a:endParaRPr lang="en-US" dirty="0" smtClean="0"/>
          </a:p>
          <a:p>
            <a:pPr lvl="3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5808" y="2341744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element.addEventListener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(event, function, </a:t>
            </a:r>
            <a:endParaRPr lang="en-US" b="1" dirty="0" smtClean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useCapture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pic>
        <p:nvPicPr>
          <p:cNvPr id="5" name="Picture 2" descr="eventflow.png (480×56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348" y="1366615"/>
            <a:ext cx="4465819" cy="521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5429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Responding to events </a:t>
            </a:r>
            <a:r>
              <a:rPr lang="en-US" dirty="0" smtClean="0"/>
              <a:t>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objects do you use to capture events?</a:t>
            </a:r>
          </a:p>
          <a:p>
            <a:pPr lvl="1"/>
            <a:r>
              <a:rPr lang="en-US" dirty="0" smtClean="0"/>
              <a:t>Any DOM element</a:t>
            </a:r>
          </a:p>
          <a:p>
            <a:endParaRPr lang="en-US" dirty="0"/>
          </a:p>
          <a:p>
            <a:pPr lvl="1"/>
            <a:r>
              <a:rPr lang="en-US" dirty="0" smtClean="0"/>
              <a:t>The window object (which represents a tab in the browser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Look at DOM event examples now …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34912" y="2595767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("p1").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("click",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function(event) { console.log("…"); },false);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4912" y="3528586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window.addEventListener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("load", function(event) { console.log("…"); }, false);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4578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Resources (1/1)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hlinkClick r:id="rId2"/>
              </a:rPr>
              <a:t>https://developer.mozilla.org/en-US/docs/Web/API/Document_Object_Model/Introduction</a:t>
            </a:r>
            <a:endParaRPr lang="en-US" altLang="en-US" sz="2000" dirty="0"/>
          </a:p>
          <a:p>
            <a:r>
              <a:rPr lang="en-US" altLang="en-US" sz="2000" dirty="0">
                <a:hlinkClick r:id="rId3"/>
              </a:rPr>
              <a:t>https://developer.mozilla.org/en-US/docs/Web/API/Document_object_model</a:t>
            </a:r>
            <a:endParaRPr lang="en-US" altLang="en-US" sz="2000" dirty="0"/>
          </a:p>
          <a:p>
            <a:r>
              <a:rPr lang="en-US" altLang="en-US" sz="2000" dirty="0" smtClean="0">
                <a:hlinkClick r:id="rId4"/>
              </a:rPr>
              <a:t>https</a:t>
            </a:r>
            <a:r>
              <a:rPr lang="en-US" altLang="en-US" sz="2000" dirty="0">
                <a:hlinkClick r:id="rId4"/>
              </a:rPr>
              <a:t>://</a:t>
            </a:r>
            <a:r>
              <a:rPr lang="en-US" altLang="en-US" sz="2000" dirty="0" smtClean="0">
                <a:hlinkClick r:id="rId4"/>
              </a:rPr>
              <a:t>developer.mozilla.org/en-US/docs/Learn/JavaScript/Building_blocks/Events</a:t>
            </a:r>
            <a:endParaRPr lang="en-US" altLang="en-US" sz="2000" dirty="0" smtClean="0"/>
          </a:p>
          <a:p>
            <a:r>
              <a:rPr lang="en-US" altLang="en-US" sz="2000" dirty="0">
                <a:hlinkClick r:id="rId5"/>
              </a:rPr>
              <a:t>https://</a:t>
            </a:r>
            <a:r>
              <a:rPr lang="en-US" altLang="en-US" sz="2000" dirty="0" smtClean="0">
                <a:hlinkClick r:id="rId5"/>
              </a:rPr>
              <a:t>developer.mozilla.org/en-US/docs/Web/Events</a:t>
            </a:r>
            <a:endParaRPr lang="en-US" altLang="en-US" sz="2000" dirty="0" smtClean="0"/>
          </a:p>
          <a:p>
            <a:r>
              <a:rPr lang="en-US" altLang="en-US" sz="2000" dirty="0">
                <a:hlinkClick r:id="rId6"/>
              </a:rPr>
              <a:t>https://</a:t>
            </a:r>
            <a:r>
              <a:rPr lang="en-US" altLang="en-US" sz="2000" dirty="0" smtClean="0">
                <a:hlinkClick r:id="rId6"/>
              </a:rPr>
              <a:t>developer.mozilla.org/en-US/docs/Web/API/EventTarget/addEventListener</a:t>
            </a:r>
            <a:endParaRPr lang="en-US" altLang="en-US" sz="2000" dirty="0" smtClean="0"/>
          </a:p>
          <a:p>
            <a:r>
              <a:rPr lang="en-US" altLang="en-US" sz="2000" dirty="0">
                <a:hlinkClick r:id="rId7"/>
              </a:rPr>
              <a:t>https://</a:t>
            </a:r>
            <a:r>
              <a:rPr lang="en-US" altLang="en-US" sz="2000" dirty="0" smtClean="0">
                <a:hlinkClick r:id="rId7"/>
              </a:rPr>
              <a:t>www.w3.org/TR/2003/NOTE-DOM-Level-3-Events-20031107/events.html#Events-phases</a:t>
            </a:r>
            <a:endParaRPr lang="en-US" altLang="en-US" sz="2000" dirty="0" smtClean="0"/>
          </a:p>
          <a:p>
            <a:endParaRPr lang="en-US" alt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0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the Document Object Model?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The DOM is the data representation within the runtime environment that represents HTML structure</a:t>
            </a:r>
          </a:p>
          <a:p>
            <a:pPr lvl="1"/>
            <a:r>
              <a:rPr lang="en-CA" dirty="0" smtClean="0"/>
              <a:t>Where structure could be:</a:t>
            </a:r>
          </a:p>
          <a:p>
            <a:pPr lvl="2"/>
            <a:r>
              <a:rPr lang="en-CA" dirty="0" smtClean="0"/>
              <a:t>An entire HTML document (including, but not limited to the current loaded document)</a:t>
            </a:r>
          </a:p>
          <a:p>
            <a:pPr lvl="2"/>
            <a:r>
              <a:rPr lang="en-CA" dirty="0" smtClean="0"/>
              <a:t>HTML snippets that are in-memory</a:t>
            </a:r>
          </a:p>
          <a:p>
            <a:r>
              <a:rPr lang="en-US" dirty="0"/>
              <a:t>The W3C DOM:</a:t>
            </a:r>
          </a:p>
          <a:p>
            <a:pPr lvl="1"/>
            <a:r>
              <a:rPr lang="en-US" dirty="0"/>
              <a:t>Has a specified set of programming calls</a:t>
            </a:r>
          </a:p>
          <a:p>
            <a:pPr lvl="2"/>
            <a:r>
              <a:rPr lang="en-US" dirty="0"/>
              <a:t>Referred to as an Application Programming Interface (API)</a:t>
            </a:r>
          </a:p>
          <a:p>
            <a:pPr lvl="1"/>
            <a:r>
              <a:rPr lang="en-US" dirty="0"/>
              <a:t>Has programming language bindings for Java, PHP, C#, C++, ECMA Script (so JavaScript, ActionScript)</a:t>
            </a:r>
          </a:p>
          <a:p>
            <a:pPr lvl="1"/>
            <a:r>
              <a:rPr lang="en-US" dirty="0"/>
              <a:t>A model driven parser (tree based)</a:t>
            </a:r>
          </a:p>
          <a:p>
            <a:pPr lvl="1"/>
            <a:r>
              <a:rPr lang="en-US" dirty="0"/>
              <a:t>Reads the entire XML (HTML in our case) document into memory</a:t>
            </a:r>
          </a:p>
          <a:p>
            <a:pPr lvl="2"/>
            <a:r>
              <a:rPr lang="en-US" dirty="0"/>
              <a:t>And load the XML elements, attributes, comments, namespaces, etc., into memory</a:t>
            </a:r>
          </a:p>
          <a:p>
            <a:pPr lvl="3"/>
            <a:r>
              <a:rPr lang="en-US" dirty="0"/>
              <a:t>Where each element item is an in-memory object</a:t>
            </a:r>
          </a:p>
          <a:p>
            <a:pPr lvl="3"/>
            <a:r>
              <a:rPr lang="en-US" dirty="0"/>
              <a:t>This creates an in-memory hierarchical representation of the document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22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DOM Concepts (1/4)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Different things in a page are represented by different data structures</a:t>
            </a:r>
          </a:p>
          <a:p>
            <a:pPr lvl="1"/>
            <a:r>
              <a:rPr lang="en-CA" dirty="0" smtClean="0"/>
              <a:t>But all objects in the DOM are of type node; node is like the Object class in Java</a:t>
            </a:r>
          </a:p>
          <a:p>
            <a:pPr lvl="2"/>
            <a:r>
              <a:rPr lang="en-CA" dirty="0" smtClean="0"/>
              <a:t>Node is the super type of the following:</a:t>
            </a:r>
          </a:p>
          <a:p>
            <a:pPr lvl="3"/>
            <a:endParaRPr lang="en-CA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1165" y="3093679"/>
            <a:ext cx="6673712" cy="3652023"/>
          </a:xfrm>
          <a:prstGeom prst="rect">
            <a:avLst/>
          </a:prstGeom>
          <a:noFill/>
          <a:ln w="36000">
            <a:noFill/>
            <a:round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478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DOM Concepts </a:t>
            </a:r>
            <a:r>
              <a:rPr lang="en-CA" dirty="0" smtClean="0"/>
              <a:t>(2/4)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DOM treats every item in an </a:t>
            </a:r>
            <a:r>
              <a:rPr lang="en-US" dirty="0" smtClean="0"/>
              <a:t>XML (HTML too) </a:t>
            </a:r>
            <a:r>
              <a:rPr lang="en-US" dirty="0"/>
              <a:t>document as a node (this is the super type)</a:t>
            </a:r>
          </a:p>
          <a:p>
            <a:pPr lvl="1"/>
            <a:r>
              <a:rPr lang="en-US" dirty="0"/>
              <a:t>The node super type has several sub types:</a:t>
            </a:r>
          </a:p>
          <a:p>
            <a:pPr lvl="2"/>
            <a:r>
              <a:rPr lang="en-US" dirty="0"/>
              <a:t>Elements, text,  PI, namespace, document, comment, entity, attribute, and a few others</a:t>
            </a:r>
          </a:p>
          <a:p>
            <a:pPr lvl="1"/>
            <a:r>
              <a:rPr lang="en-US" dirty="0"/>
              <a:t>Each of the node types is represented in memory using programming language objects</a:t>
            </a:r>
          </a:p>
          <a:p>
            <a:pPr lvl="2"/>
            <a:r>
              <a:rPr lang="en-US" dirty="0"/>
              <a:t>Allowing the manipulation (add/edit/delete) of each type in a concise &amp; consistent manner</a:t>
            </a:r>
          </a:p>
          <a:p>
            <a:r>
              <a:rPr lang="en-US" dirty="0" err="1"/>
              <a:t>NodeList</a:t>
            </a:r>
            <a:r>
              <a:rPr lang="en-US" dirty="0"/>
              <a:t> is the type returned when asking for a node's child nodes (could be elements, text, etc.)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NodeList</a:t>
            </a:r>
            <a:r>
              <a:rPr lang="en-US" dirty="0"/>
              <a:t> object is a collection of child </a:t>
            </a:r>
            <a:r>
              <a:rPr lang="en-US" dirty="0" smtClean="0"/>
              <a:t>nodes</a:t>
            </a:r>
          </a:p>
          <a:p>
            <a:r>
              <a:rPr lang="en-US" dirty="0" smtClean="0">
                <a:hlinkClick r:id="rId2"/>
              </a:rPr>
              <a:t>List of types for DOM</a:t>
            </a:r>
            <a:endParaRPr lang="en-US" dirty="0"/>
          </a:p>
          <a:p>
            <a:r>
              <a:rPr lang="en-US" dirty="0"/>
              <a:t>So, how does the W3C DOM see an </a:t>
            </a:r>
            <a:r>
              <a:rPr lang="en-US" dirty="0" smtClean="0"/>
              <a:t>XML/HTML </a:t>
            </a:r>
            <a:r>
              <a:rPr lang="en-US" dirty="0"/>
              <a:t>document?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21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DOM Concepts </a:t>
            </a:r>
            <a:r>
              <a:rPr lang="en-CA" dirty="0" smtClean="0"/>
              <a:t>(3/4)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4594907" cy="46682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few things to </a:t>
            </a:r>
            <a:r>
              <a:rPr lang="en-US" dirty="0" smtClean="0"/>
              <a:t>note:</a:t>
            </a:r>
            <a:endParaRPr lang="en-US" dirty="0"/>
          </a:p>
          <a:p>
            <a:pPr lvl="1"/>
            <a:r>
              <a:rPr lang="en-US" dirty="0"/>
              <a:t>Document is a node (and a subtype of the node data type)</a:t>
            </a:r>
          </a:p>
          <a:p>
            <a:pPr lvl="1"/>
            <a:r>
              <a:rPr lang="en-US" dirty="0"/>
              <a:t>The document node has 3 child nodes: PI, DOCTYPE, and the root element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XML </a:t>
            </a:r>
            <a:r>
              <a:rPr lang="en-US" dirty="0"/>
              <a:t>declaration does not show up as a child node of the document node (but PIs, DOCTYPE declarations do)</a:t>
            </a:r>
          </a:p>
          <a:p>
            <a:pPr lvl="1"/>
            <a:r>
              <a:rPr lang="en-US" dirty="0"/>
              <a:t>Strings of continuous text are considered nodes too</a:t>
            </a:r>
          </a:p>
          <a:p>
            <a:pPr lvl="2"/>
            <a:r>
              <a:rPr lang="en-US" dirty="0"/>
              <a:t>Even tabs, new lines and space are considered “textual data” and are considered nodes</a:t>
            </a:r>
          </a:p>
          <a:p>
            <a:pPr lvl="3"/>
            <a:r>
              <a:rPr lang="en-US" dirty="0"/>
              <a:t>As how the previous diagram demonstrates</a:t>
            </a:r>
          </a:p>
          <a:p>
            <a:pPr lvl="2"/>
            <a:r>
              <a:rPr lang="en-US" dirty="0"/>
              <a:t>With the exception being the root of the document</a:t>
            </a:r>
          </a:p>
          <a:p>
            <a:pPr lvl="3"/>
            <a:r>
              <a:rPr lang="en-US" dirty="0"/>
              <a:t>Parsers usually ignore the text nodes before the root element</a:t>
            </a:r>
          </a:p>
          <a:p>
            <a:pPr lvl="4"/>
            <a:r>
              <a:rPr lang="en-US" dirty="0"/>
              <a:t>Notice the newline between the PI and DOCTYPE </a:t>
            </a:r>
          </a:p>
          <a:p>
            <a:pPr lvl="5"/>
            <a:r>
              <a:rPr lang="en-US" dirty="0"/>
              <a:t>And the newline between the DOCTYPE and root element?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9259" y="411313"/>
            <a:ext cx="5741908" cy="5158037"/>
          </a:xfrm>
          <a:prstGeom prst="rect">
            <a:avLst/>
          </a:prstGeom>
          <a:noFill/>
          <a:ln w="36000">
            <a:noFill/>
            <a:round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329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DOM Concepts </a:t>
            </a:r>
            <a:r>
              <a:rPr lang="en-CA" dirty="0" smtClean="0"/>
              <a:t>(4/4)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are not considered “child nodes” of the their surrounding element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are considered “properties” of the element they are contained within</a:t>
            </a:r>
          </a:p>
          <a:p>
            <a:pPr lvl="1"/>
            <a:r>
              <a:rPr lang="en-US" dirty="0"/>
              <a:t>Attributes do have text nodes</a:t>
            </a:r>
          </a:p>
          <a:p>
            <a:pPr lvl="2"/>
            <a:r>
              <a:rPr lang="en-US" dirty="0"/>
              <a:t>Or rather they </a:t>
            </a:r>
            <a:r>
              <a:rPr lang="en-US" dirty="0" smtClean="0"/>
              <a:t>have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text node</a:t>
            </a:r>
          </a:p>
          <a:p>
            <a:pPr lvl="3"/>
            <a:r>
              <a:rPr lang="en-US" dirty="0"/>
              <a:t>Since only one the API call doesn't require a call to child nodes</a:t>
            </a:r>
          </a:p>
          <a:p>
            <a:pPr lvl="3"/>
            <a:endParaRPr lang="en-US" dirty="0"/>
          </a:p>
          <a:p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08" y="3772123"/>
            <a:ext cx="7218695" cy="289372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89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Creating elements &amp; attributes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document (which is of type </a:t>
            </a:r>
            <a:r>
              <a:rPr lang="en-CA" dirty="0" smtClean="0">
                <a:hlinkClick r:id="rId2"/>
              </a:rPr>
              <a:t>document</a:t>
            </a:r>
            <a:r>
              <a:rPr lang="en-CA" dirty="0" smtClean="0"/>
              <a:t>) object has many properties and many methods as well (see DOM-creating.html)</a:t>
            </a:r>
          </a:p>
          <a:p>
            <a:pPr lvl="1"/>
            <a:r>
              <a:rPr lang="en-CA" dirty="0" smtClean="0"/>
              <a:t>Some properties that are commonly used:</a:t>
            </a:r>
          </a:p>
          <a:p>
            <a:pPr lvl="2"/>
            <a:r>
              <a:rPr lang="en-CA" dirty="0" smtClean="0"/>
              <a:t>body, forms, images, links, scripts</a:t>
            </a:r>
          </a:p>
          <a:p>
            <a:pPr lvl="1"/>
            <a:r>
              <a:rPr lang="en-CA" dirty="0" smtClean="0"/>
              <a:t>Some methods that are commonly used:</a:t>
            </a:r>
          </a:p>
          <a:p>
            <a:pPr lvl="2"/>
            <a:r>
              <a:rPr lang="en-CA" dirty="0" err="1" smtClean="0"/>
              <a:t>createTextNode</a:t>
            </a:r>
            <a:r>
              <a:rPr lang="en-CA" dirty="0"/>
              <a:t>(), </a:t>
            </a:r>
            <a:r>
              <a:rPr lang="en-CA" dirty="0" err="1"/>
              <a:t>getElementById</a:t>
            </a:r>
            <a:r>
              <a:rPr lang="en-CA" dirty="0"/>
              <a:t>(), </a:t>
            </a:r>
            <a:r>
              <a:rPr lang="en-CA" dirty="0" err="1"/>
              <a:t>createAttribute</a:t>
            </a:r>
            <a:r>
              <a:rPr lang="en-CA" dirty="0" smtClean="0"/>
              <a:t>(), </a:t>
            </a:r>
            <a:r>
              <a:rPr lang="en-CA" dirty="0" err="1"/>
              <a:t>getElementsByClassName</a:t>
            </a:r>
            <a:r>
              <a:rPr lang="en-CA" dirty="0"/>
              <a:t>(), </a:t>
            </a:r>
            <a:r>
              <a:rPr lang="en-CA" dirty="0" err="1"/>
              <a:t>getElementsByName</a:t>
            </a:r>
            <a:r>
              <a:rPr lang="en-CA" dirty="0"/>
              <a:t>(), </a:t>
            </a:r>
            <a:r>
              <a:rPr lang="en-CA" dirty="0" err="1"/>
              <a:t>getElementsByTagName</a:t>
            </a:r>
            <a:r>
              <a:rPr lang="en-CA" dirty="0"/>
              <a:t>(), </a:t>
            </a:r>
            <a:r>
              <a:rPr lang="en-CA" dirty="0" err="1"/>
              <a:t>querySelector</a:t>
            </a:r>
            <a:r>
              <a:rPr lang="en-CA" dirty="0"/>
              <a:t>(), </a:t>
            </a:r>
            <a:r>
              <a:rPr lang="en-CA" dirty="0" err="1"/>
              <a:t>querySelectorAll</a:t>
            </a:r>
            <a:r>
              <a:rPr lang="en-CA" dirty="0" smtClean="0"/>
              <a:t>(), </a:t>
            </a:r>
            <a:r>
              <a:rPr lang="en-CA" dirty="0" err="1" smtClean="0"/>
              <a:t>appendChild</a:t>
            </a:r>
            <a:r>
              <a:rPr lang="en-CA" dirty="0" smtClean="0"/>
              <a:t>(), </a:t>
            </a:r>
            <a:r>
              <a:rPr lang="en-CA" dirty="0" err="1" smtClean="0"/>
              <a:t>setAttribute</a:t>
            </a:r>
            <a:r>
              <a:rPr lang="en-CA" dirty="0" smtClean="0"/>
              <a:t>(), </a:t>
            </a:r>
            <a:r>
              <a:rPr lang="en-CA" dirty="0" err="1" smtClean="0"/>
              <a:t>replaceChild</a:t>
            </a:r>
            <a:r>
              <a:rPr lang="en-CA" dirty="0" smtClean="0"/>
              <a:t>(), </a:t>
            </a:r>
            <a:r>
              <a:rPr lang="en-CA" dirty="0" err="1" smtClean="0"/>
              <a:t>createElement</a:t>
            </a:r>
            <a:r>
              <a:rPr lang="en-CA" dirty="0" smtClean="0"/>
              <a:t>() – to name a few!</a:t>
            </a:r>
          </a:p>
          <a:p>
            <a:r>
              <a:rPr lang="en-CA" dirty="0" smtClean="0"/>
              <a:t>Can also programmatically add style </a:t>
            </a:r>
            <a:r>
              <a:rPr lang="en-CA" dirty="0"/>
              <a:t>too (see </a:t>
            </a:r>
            <a:r>
              <a:rPr lang="en-CA" dirty="0" smtClean="0"/>
              <a:t>DOM-styling-programmatically.html)</a:t>
            </a:r>
          </a:p>
          <a:p>
            <a:r>
              <a:rPr lang="en-CA" dirty="0" smtClean="0"/>
              <a:t>And very important to traverse/find elements (see DOM-traversing.html)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242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DOM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With JavaScript, we can:</a:t>
            </a:r>
          </a:p>
          <a:p>
            <a:pPr lvl="1"/>
            <a:r>
              <a:rPr lang="en-CA" dirty="0" smtClean="0"/>
              <a:t>Create new elements, style elements, add attributes, change attributes</a:t>
            </a:r>
          </a:p>
          <a:p>
            <a:pPr lvl="1"/>
            <a:r>
              <a:rPr lang="en-CA" dirty="0" smtClean="0"/>
              <a:t>Use CSS selectors to select elements and sub-trees</a:t>
            </a:r>
          </a:p>
          <a:p>
            <a:pPr lvl="1"/>
            <a:r>
              <a:rPr lang="en-CA" dirty="0" smtClean="0"/>
              <a:t>You can replace certain parts of a document with newly created content</a:t>
            </a:r>
          </a:p>
          <a:p>
            <a:pPr lvl="2"/>
            <a:r>
              <a:rPr lang="en-CA" dirty="0" smtClean="0"/>
              <a:t>You’ll be doing this for your next </a:t>
            </a:r>
            <a:r>
              <a:rPr lang="en-CA" dirty="0" smtClean="0"/>
              <a:t>assignment</a:t>
            </a:r>
          </a:p>
          <a:p>
            <a:r>
              <a:rPr lang="en-CA" dirty="0" smtClean="0"/>
              <a:t>Look at DOM </a:t>
            </a:r>
            <a:r>
              <a:rPr lang="en-CA" smtClean="0"/>
              <a:t>examples now …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828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smtClean="0"/>
              <a:t>DOM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are 'things' that happen</a:t>
            </a:r>
          </a:p>
          <a:p>
            <a:pPr lvl="1"/>
            <a:r>
              <a:rPr lang="en-US" dirty="0" smtClean="0"/>
              <a:t>E.g., page loaded, user clicked on a button,</a:t>
            </a:r>
          </a:p>
          <a:p>
            <a:pPr lvl="1"/>
            <a:r>
              <a:rPr lang="en-US" dirty="0" smtClean="0"/>
              <a:t>E.g., user dragged an icon onto a div</a:t>
            </a:r>
          </a:p>
          <a:p>
            <a:pPr lvl="1"/>
            <a:r>
              <a:rPr lang="en-US" dirty="0" smtClean="0"/>
              <a:t>E.g., user </a:t>
            </a:r>
            <a:r>
              <a:rPr lang="en-US" dirty="0" err="1" smtClean="0"/>
              <a:t>moused</a:t>
            </a:r>
            <a:r>
              <a:rPr lang="en-US" dirty="0" smtClean="0"/>
              <a:t> over a form, video finished playing</a:t>
            </a:r>
          </a:p>
          <a:p>
            <a:r>
              <a:rPr lang="en-US" dirty="0" smtClean="0"/>
              <a:t>Events in JavaScript are generated by the JavaScript runtime</a:t>
            </a:r>
          </a:p>
          <a:p>
            <a:pPr lvl="1"/>
            <a:r>
              <a:rPr lang="en-US" dirty="0" smtClean="0"/>
              <a:t>And are represented by event objects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MouseEvent</a:t>
            </a:r>
            <a:r>
              <a:rPr lang="en-US" dirty="0" smtClean="0"/>
              <a:t>, </a:t>
            </a:r>
            <a:r>
              <a:rPr lang="en-US" dirty="0" err="1" smtClean="0"/>
              <a:t>KeyEvent</a:t>
            </a:r>
            <a:endParaRPr lang="en-US" dirty="0" smtClean="0"/>
          </a:p>
          <a:p>
            <a:pPr lvl="2"/>
            <a:r>
              <a:rPr lang="en-US" dirty="0" smtClean="0"/>
              <a:t>Each of these types of events has properties and methods that can be called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6764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328</TotalTime>
  <Words>1147</Words>
  <Application>Microsoft Office PowerPoint</Application>
  <PresentationFormat>Widescreen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Corbel</vt:lpstr>
      <vt:lpstr>Courier New</vt:lpstr>
      <vt:lpstr>Wingdings</vt:lpstr>
      <vt:lpstr>Banded</vt:lpstr>
      <vt:lpstr>COMP 1537</vt:lpstr>
      <vt:lpstr>What is the Document Object Model?</vt:lpstr>
      <vt:lpstr>DOM Concepts (1/4)</vt:lpstr>
      <vt:lpstr>DOM Concepts (2/4)</vt:lpstr>
      <vt:lpstr>DOM Concepts (3/4)</vt:lpstr>
      <vt:lpstr>DOM Concepts (4/4)</vt:lpstr>
      <vt:lpstr>Creating elements &amp; attributes</vt:lpstr>
      <vt:lpstr>DOM Summary</vt:lpstr>
      <vt:lpstr>Intro to DOM Events</vt:lpstr>
      <vt:lpstr>Types of DOM Events</vt:lpstr>
      <vt:lpstr>Responding to events (1/3)</vt:lpstr>
      <vt:lpstr>Responding to events (2/3)</vt:lpstr>
      <vt:lpstr>Responding to events (3/3)</vt:lpstr>
      <vt:lpstr>Resources (1/1)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1536</dc:title>
  <dc:creator>Arron Ferguson</dc:creator>
  <cp:lastModifiedBy>Arron Ferguson</cp:lastModifiedBy>
  <cp:revision>67</cp:revision>
  <dcterms:created xsi:type="dcterms:W3CDTF">2018-01-05T17:32:24Z</dcterms:created>
  <dcterms:modified xsi:type="dcterms:W3CDTF">2022-01-05T21:46:50Z</dcterms:modified>
</cp:coreProperties>
</file>