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88" r:id="rId3"/>
    <p:sldId id="289" r:id="rId4"/>
    <p:sldId id="293" r:id="rId5"/>
    <p:sldId id="294" r:id="rId6"/>
    <p:sldId id="295" r:id="rId7"/>
    <p:sldId id="290" r:id="rId8"/>
    <p:sldId id="291" r:id="rId9"/>
    <p:sldId id="296" r:id="rId10"/>
    <p:sldId id="298" r:id="rId11"/>
    <p:sldId id="292" r:id="rId12"/>
    <p:sldId id="299" r:id="rId13"/>
    <p:sldId id="300" r:id="rId14"/>
    <p:sldId id="301" r:id="rId15"/>
    <p:sldId id="302" r:id="rId16"/>
    <p:sldId id="303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ron Ferguso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E96B-B495-4966-AEF9-BA33D7AAA95A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AF4-F901-443F-A52D-EC5AB4944C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2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8DCA-B875-4CF4-9C0A-B0CF6B3395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8DCA-B875-4CF4-9C0A-B0CF6B339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C62829-9B43-496C-AA60-1379229B627E}" type="datetime1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69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8658-8218-44C8-B868-6789BAB9B298}" type="datetime1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5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DC09CEE-BC31-48EB-B5CF-7BC3B93AFC01}" type="datetime1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235E-28C6-40F9-B381-52839292D23E}" type="datetime1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BAD812-F06A-428E-8CC2-B9A5396E69DB}" type="datetime1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9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B5EF-D8E0-46EE-9EF2-3EA78A75915D}" type="datetime1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97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351-1E3B-4E4E-BD6E-B79F20A54CC5}" type="datetime1">
              <a:rPr lang="en-CA" smtClean="0"/>
              <a:t>2023-12-06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2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D46C-5206-400A-8917-72175CEB9B5F}" type="datetime1">
              <a:rPr lang="en-CA" smtClean="0"/>
              <a:t>2023-12-06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2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22-4BDB-4DC7-B121-9A0F43E6F0C2}" type="datetime1">
              <a:rPr lang="en-CA" smtClean="0"/>
              <a:t>2023-12-06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52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964-E3B8-4166-8BF7-5E4A3B4EC0F1}" type="datetime1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5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63A3-70F1-42CA-B3BA-55F6B5E6FD70}" type="datetime1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7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14B5443-AE5E-4D13-BA3A-64606853C079}" type="datetime1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540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xmlhttprequest" TargetMode="External"/><Relationship Id="rId2" Type="http://schemas.openxmlformats.org/officeDocument/2006/relationships/hyperlink" Target="https://developer.mozilla.org/en-US/docs/Web/API/XMLHttpRequ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media-types/media-types.xhtml" TargetMode="External"/><Relationship Id="rId2" Type="http://schemas.openxmlformats.org/officeDocument/2006/relationships/hyperlink" Target="http://localhost:8000/weekdays?format=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TP/Basics_of_HTTP/MIME_typ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8186"/>
            <a:ext cx="9144000" cy="2460413"/>
          </a:xfrm>
        </p:spPr>
        <p:txBody>
          <a:bodyPr/>
          <a:lstStyle/>
          <a:p>
            <a:pPr algn="ctr"/>
            <a:r>
              <a:rPr lang="en-US" sz="9600" dirty="0"/>
              <a:t>COMP 1537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734800" cy="1319214"/>
          </a:xfrm>
        </p:spPr>
        <p:txBody>
          <a:bodyPr>
            <a:normAutofit/>
          </a:bodyPr>
          <a:lstStyle/>
          <a:p>
            <a:r>
              <a:rPr lang="en-CA" sz="4000" dirty="0"/>
              <a:t>Asynchronous JavaScript and XML (AJAX)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2634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AJAX – the Client 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9" y="1997870"/>
            <a:ext cx="11034856" cy="43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AJAX – the Client 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71007"/>
          </a:xfrm>
        </p:spPr>
        <p:txBody>
          <a:bodyPr>
            <a:normAutofit/>
          </a:bodyPr>
          <a:lstStyle/>
          <a:p>
            <a:r>
              <a:rPr lang="en-CA" dirty="0"/>
              <a:t>Analysis of the code:</a:t>
            </a:r>
          </a:p>
          <a:p>
            <a:pPr lvl="1"/>
            <a:r>
              <a:rPr lang="en-CA" dirty="0"/>
              <a:t>This is the code for performing any call to the server – refactored so that we don’t keep typing the same code every time – we’ll call this function, ‘</a:t>
            </a:r>
            <a:r>
              <a:rPr lang="en-CA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ajaxGET</a:t>
            </a:r>
            <a:r>
              <a:rPr lang="en-CA" dirty="0"/>
              <a:t>’</a:t>
            </a:r>
          </a:p>
          <a:p>
            <a:pPr lvl="1"/>
            <a:r>
              <a:rPr lang="en-CA" dirty="0"/>
              <a:t>Line 1: two arguments – the URL to connect to, and the callback function to invoke</a:t>
            </a:r>
          </a:p>
          <a:p>
            <a:pPr lvl="1"/>
            <a:r>
              <a:rPr lang="en-CA" dirty="0"/>
              <a:t>Line 2: instantiate an </a:t>
            </a:r>
            <a:r>
              <a:rPr lang="en-CA" dirty="0" err="1"/>
              <a:t>XMLHttpRequest</a:t>
            </a:r>
            <a:r>
              <a:rPr lang="en-CA" dirty="0"/>
              <a:t> object (this connects to the server for us)</a:t>
            </a:r>
          </a:p>
          <a:p>
            <a:pPr lvl="1"/>
            <a:r>
              <a:rPr lang="en-CA" dirty="0"/>
              <a:t>Line 3: The </a:t>
            </a:r>
            <a:r>
              <a:rPr lang="en-CA" dirty="0" err="1"/>
              <a:t>XMLHttpRequest</a:t>
            </a:r>
            <a:r>
              <a:rPr lang="en-CA" dirty="0"/>
              <a:t> has an </a:t>
            </a:r>
            <a:r>
              <a:rPr lang="en-CA" dirty="0" err="1"/>
              <a:t>onload</a:t>
            </a:r>
            <a:r>
              <a:rPr lang="en-CA" dirty="0"/>
              <a:t> function – we are overriding it’s default behavior</a:t>
            </a:r>
          </a:p>
          <a:p>
            <a:pPr lvl="2"/>
            <a:r>
              <a:rPr lang="en-CA" dirty="0"/>
              <a:t>This will invoke the callback function:</a:t>
            </a:r>
          </a:p>
          <a:p>
            <a:pPr lvl="3"/>
            <a:r>
              <a:rPr lang="en-CA" dirty="0"/>
              <a:t>When we get HTTP 200 (OK) and the request is completed (DONE)</a:t>
            </a:r>
          </a:p>
          <a:p>
            <a:pPr lvl="2"/>
            <a:r>
              <a:rPr lang="en-CA" dirty="0"/>
              <a:t>Otherwise, we’ll print the status to the console (meaning something went wrong)</a:t>
            </a:r>
          </a:p>
          <a:p>
            <a:pPr lvl="1"/>
            <a:r>
              <a:rPr lang="en-CA" dirty="0"/>
              <a:t>Line 6: ‘</a:t>
            </a:r>
            <a:r>
              <a:rPr lang="en-CA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this.responseText</a:t>
            </a:r>
            <a:r>
              <a:rPr lang="en-CA" dirty="0"/>
              <a:t>’ from the server: </a:t>
            </a:r>
            <a:r>
              <a:rPr lang="en-CA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res.send</a:t>
            </a:r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CA" dirty="0"/>
              <a:t>, lines 8, 12, 15</a:t>
            </a:r>
          </a:p>
          <a:p>
            <a:pPr lvl="1"/>
            <a:r>
              <a:rPr lang="en-CA" dirty="0"/>
              <a:t>Line 11: </a:t>
            </a:r>
            <a:r>
              <a:rPr lang="en-CA" dirty="0" err="1"/>
              <a:t>XMLHttpRequest</a:t>
            </a:r>
            <a:r>
              <a:rPr lang="en-CA" dirty="0"/>
              <a:t> is opened to the server</a:t>
            </a:r>
          </a:p>
          <a:p>
            <a:pPr lvl="1"/>
            <a:r>
              <a:rPr lang="en-CA" dirty="0"/>
              <a:t>Line 12: </a:t>
            </a:r>
            <a:r>
              <a:rPr lang="en-CA" dirty="0" err="1"/>
              <a:t>XMLHttpRequest</a:t>
            </a:r>
            <a:r>
              <a:rPr lang="en-CA" dirty="0"/>
              <a:t> sends data to the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9352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AJAX – the Client 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we show our client-side code calling up the ‘</a:t>
            </a:r>
            <a:r>
              <a:rPr lang="en-CA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ajaxGET</a:t>
            </a:r>
            <a:r>
              <a:rPr lang="en-CA" dirty="0"/>
              <a:t>’ function, let’s refer back to slide two’s image meme and ask ourselves this:</a:t>
            </a:r>
          </a:p>
          <a:p>
            <a:pPr lvl="1"/>
            <a:r>
              <a:rPr lang="en-CA" dirty="0"/>
              <a:t>What is the order of execution of the code in the ‘</a:t>
            </a:r>
            <a:r>
              <a:rPr lang="en-CA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ajaxGET</a:t>
            </a:r>
            <a:r>
              <a:rPr lang="en-CA" dirty="0"/>
              <a:t>’ </a:t>
            </a:r>
          </a:p>
          <a:p>
            <a:pPr lvl="1"/>
            <a:r>
              <a:rPr lang="en-CA" dirty="0"/>
              <a:t>Is it:</a:t>
            </a:r>
          </a:p>
          <a:p>
            <a:pPr lvl="2"/>
            <a:r>
              <a:rPr lang="en-CA" dirty="0"/>
              <a:t>Lines: 2, 3, 11, 12</a:t>
            </a:r>
          </a:p>
          <a:p>
            <a:pPr lvl="2"/>
            <a:r>
              <a:rPr lang="en-CA" dirty="0"/>
              <a:t>Lines 2, 11, 12, 3</a:t>
            </a:r>
          </a:p>
          <a:p>
            <a:r>
              <a:rPr lang="en-CA" dirty="0"/>
              <a:t>What is the correct answer? 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406456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AJAX – the Client 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Analysis of the code:</a:t>
            </a:r>
          </a:p>
          <a:p>
            <a:pPr lvl="1"/>
            <a:r>
              <a:rPr lang="en-CA" dirty="0"/>
              <a:t>Line 1: DOM selects element, adds an event listener (on the ‘</a:t>
            </a:r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</a:t>
            </a:r>
            <a:r>
              <a:rPr lang="en-CA" dirty="0"/>
              <a:t>’ event)</a:t>
            </a:r>
          </a:p>
          <a:p>
            <a:pPr lvl="1"/>
            <a:r>
              <a:rPr lang="en-CA" dirty="0"/>
              <a:t>Also line 1: The event callback function accepts an event object ‘</a:t>
            </a:r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CA" dirty="0"/>
              <a:t>’ as the argument</a:t>
            </a:r>
          </a:p>
          <a:p>
            <a:pPr lvl="1"/>
            <a:r>
              <a:rPr lang="en-CA" dirty="0"/>
              <a:t>Line 3: we call the ‘</a:t>
            </a:r>
            <a:r>
              <a:rPr lang="en-CA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ajaxGET</a:t>
            </a:r>
            <a:r>
              <a:rPr lang="en-CA" dirty="0"/>
              <a:t>’ function &amp; pass it the URL on the server</a:t>
            </a:r>
          </a:p>
          <a:p>
            <a:pPr lvl="2"/>
            <a:r>
              <a:rPr lang="en-CA" dirty="0"/>
              <a:t>And a callback function … so this is now a callback function within a callback function!</a:t>
            </a:r>
          </a:p>
          <a:p>
            <a:pPr lvl="1"/>
            <a:r>
              <a:rPr lang="en-CA" dirty="0"/>
              <a:t>Also line 3: ‘</a:t>
            </a:r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</a:t>
            </a:r>
            <a:r>
              <a:rPr lang="en-CA" dirty="0"/>
              <a:t>’ is passed in from ‘</a:t>
            </a:r>
            <a:r>
              <a:rPr lang="en-CA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ajaxGET</a:t>
            </a:r>
            <a:r>
              <a:rPr lang="en-CA" dirty="0"/>
              <a:t>’, line 6 (slide 10)</a:t>
            </a:r>
          </a:p>
          <a:p>
            <a:pPr lvl="1"/>
            <a:r>
              <a:rPr lang="en-CA" dirty="0"/>
              <a:t>Line 6: since the server sent HTML, we can simply update the DOM</a:t>
            </a:r>
          </a:p>
          <a:p>
            <a:pPr lvl="2"/>
            <a:r>
              <a:rPr lang="en-CA" dirty="0"/>
              <a:t>HTML is easy on the client side, but what about if the server sends JSON?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22" y="1318911"/>
            <a:ext cx="8838699" cy="21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0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AJAX – the Client 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4" y="1941350"/>
            <a:ext cx="9807691" cy="44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2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AJAX – the Client 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Analysis of the code:</a:t>
            </a:r>
          </a:p>
          <a:p>
            <a:pPr lvl="1"/>
            <a:r>
              <a:rPr lang="en-CA" dirty="0"/>
              <a:t>Same as before, except here we are asking for JSON (line 3 query parameter)</a:t>
            </a:r>
          </a:p>
          <a:p>
            <a:pPr lvl="1"/>
            <a:r>
              <a:rPr lang="en-CA" dirty="0"/>
              <a:t>Line 6: we need to parse the text from the server side and turn it into JSON in the browser’s JS runtime (before this, it’s just text, not objects)</a:t>
            </a:r>
          </a:p>
          <a:p>
            <a:pPr lvl="1"/>
            <a:r>
              <a:rPr lang="en-CA" dirty="0"/>
              <a:t>Lines 8 – 12: we need to go through all of the properties that make up the JSON object hierarchy and turn them into HTML for our document</a:t>
            </a:r>
          </a:p>
          <a:p>
            <a:pPr lvl="1"/>
            <a:r>
              <a:rPr lang="en-CA" dirty="0"/>
              <a:t>Line 13: takes the concatenated string and adds it to the document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90876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71007"/>
          </a:xfrm>
        </p:spPr>
        <p:txBody>
          <a:bodyPr>
            <a:normAutofit/>
          </a:bodyPr>
          <a:lstStyle/>
          <a:p>
            <a:r>
              <a:rPr lang="en-CA" dirty="0"/>
              <a:t>JSON is easier to send on the server side – but involves more work on the client to turn into HTML</a:t>
            </a:r>
          </a:p>
          <a:p>
            <a:r>
              <a:rPr lang="en-CA" dirty="0"/>
              <a:t>HTML can be more involved to create/generate on the server-side – unless it’s already a static document</a:t>
            </a:r>
          </a:p>
          <a:p>
            <a:pPr lvl="1"/>
            <a:r>
              <a:rPr lang="en-CA" dirty="0"/>
              <a:t>But very easy on the client side – just drop it in!</a:t>
            </a:r>
          </a:p>
          <a:p>
            <a:r>
              <a:rPr lang="en-CA" dirty="0"/>
              <a:t>Why would you want to do both?</a:t>
            </a:r>
          </a:p>
          <a:p>
            <a:pPr lvl="1"/>
            <a:r>
              <a:rPr lang="en-CA" dirty="0"/>
              <a:t>If your server can send both types of data, your server can answer calls from:</a:t>
            </a:r>
          </a:p>
          <a:p>
            <a:pPr lvl="2"/>
            <a:r>
              <a:rPr lang="en-CA" dirty="0"/>
              <a:t>Web browsers</a:t>
            </a:r>
          </a:p>
          <a:p>
            <a:pPr lvl="2"/>
            <a:r>
              <a:rPr lang="en-CA" dirty="0"/>
              <a:t>Native mobile apps</a:t>
            </a:r>
          </a:p>
          <a:p>
            <a:r>
              <a:rPr lang="en-CA" dirty="0"/>
              <a:t> </a:t>
            </a:r>
            <a:r>
              <a:rPr lang="en-CA" dirty="0" err="1"/>
              <a:t>Callbacks</a:t>
            </a:r>
            <a:r>
              <a:rPr lang="en-CA" dirty="0"/>
              <a:t> in JS are integral to software development in web!</a:t>
            </a:r>
          </a:p>
          <a:p>
            <a:r>
              <a:rPr lang="en-CA" dirty="0"/>
              <a:t>Avoid callback hell (i.e., more than three levels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27927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Resources (1/1)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The example code in the slides is part of the ‘node-ajax’ example for COMP 1537</a:t>
            </a:r>
          </a:p>
          <a:p>
            <a:r>
              <a:rPr lang="en-US" altLang="en-US" sz="2000" dirty="0">
                <a:hlinkClick r:id="rId2"/>
              </a:rPr>
              <a:t>https://developer.mozilla.org/en-US/docs/Web/API/XMLHttpRequest</a:t>
            </a:r>
            <a:r>
              <a:rPr lang="en-US" altLang="en-US" sz="2000" dirty="0"/>
              <a:t> </a:t>
            </a:r>
          </a:p>
          <a:p>
            <a:r>
              <a:rPr lang="en-US" altLang="en-US" sz="2000" dirty="0">
                <a:hlinkClick r:id="rId3"/>
              </a:rPr>
              <a:t>https://javascript.info/xmlhttprequest</a:t>
            </a:r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5320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to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36887"/>
          </a:xfrm>
        </p:spPr>
        <p:txBody>
          <a:bodyPr>
            <a:normAutofit/>
          </a:bodyPr>
          <a:lstStyle/>
          <a:p>
            <a:r>
              <a:rPr lang="en-US" dirty="0"/>
              <a:t>Asynchronous JavaScript And XML (AJAX)</a:t>
            </a:r>
          </a:p>
          <a:p>
            <a:pPr lvl="1"/>
            <a:r>
              <a:rPr lang="en-US" dirty="0"/>
              <a:t>Asynchronous – the JavaScript code makes a call</a:t>
            </a:r>
            <a:br>
              <a:rPr lang="en-US" dirty="0"/>
            </a:br>
            <a:r>
              <a:rPr lang="en-US" dirty="0"/>
              <a:t>and returns immediately (remember callbacks?)</a:t>
            </a:r>
          </a:p>
          <a:p>
            <a:pPr lvl="2"/>
            <a:r>
              <a:rPr lang="en-US" dirty="0"/>
              <a:t>Rather than wait for a response</a:t>
            </a:r>
          </a:p>
          <a:p>
            <a:pPr lvl="1"/>
            <a:r>
              <a:rPr lang="en-US" dirty="0"/>
              <a:t>JavaScript – the programming language on the</a:t>
            </a:r>
            <a:br>
              <a:rPr lang="en-US" dirty="0"/>
            </a:br>
            <a:r>
              <a:rPr lang="en-US" dirty="0"/>
              <a:t>client side interacting with a server (e.g., PHP, or </a:t>
            </a:r>
            <a:br>
              <a:rPr lang="en-US" dirty="0"/>
            </a:br>
            <a:r>
              <a:rPr lang="en-US" dirty="0"/>
              <a:t>JavaScript again if you’re using Node.js)</a:t>
            </a:r>
          </a:p>
          <a:p>
            <a:pPr lvl="1"/>
            <a:r>
              <a:rPr lang="en-US" dirty="0"/>
              <a:t>XML – a syntax for structured data (e.g., HTML)</a:t>
            </a:r>
          </a:p>
          <a:p>
            <a:pPr lvl="2"/>
            <a:r>
              <a:rPr lang="en-US" dirty="0"/>
              <a:t>Note: the data does not have to be XML – it can be anything that is text (usually JSON)</a:t>
            </a:r>
          </a:p>
          <a:p>
            <a:pPr lvl="3"/>
            <a:r>
              <a:rPr lang="en-US" dirty="0"/>
              <a:t>And even binary data such as images!</a:t>
            </a:r>
          </a:p>
          <a:p>
            <a:r>
              <a:rPr lang="en-US" dirty="0"/>
              <a:t>Uses the following technologies:</a:t>
            </a:r>
          </a:p>
          <a:p>
            <a:pPr lvl="1"/>
            <a:r>
              <a:rPr lang="en-US" dirty="0"/>
              <a:t>JavaScript, HTML, CSS (which is optional), and server-side code (e.g., JavaScript with Node.js)</a:t>
            </a:r>
          </a:p>
          <a:p>
            <a:endParaRPr lang="en-CA" dirty="0"/>
          </a:p>
        </p:txBody>
      </p:sp>
      <p:pic>
        <p:nvPicPr>
          <p:cNvPr id="1026" name="Picture 2" descr="f71abvznwzc21.jpg (1024×1024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t="13277" r="4765" b="19878"/>
          <a:stretch/>
        </p:blipFill>
        <p:spPr bwMode="auto">
          <a:xfrm>
            <a:off x="7178722" y="284177"/>
            <a:ext cx="4858604" cy="3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296484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AJAX?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Reloading an entire page is expensive in:</a:t>
            </a:r>
          </a:p>
          <a:p>
            <a:pPr lvl="1"/>
            <a:r>
              <a:rPr lang="en-CA" dirty="0"/>
              <a:t>Bandwidth (if your users are on cell phone data plans, this can cost them $$$)</a:t>
            </a:r>
          </a:p>
          <a:p>
            <a:pPr lvl="1"/>
            <a:r>
              <a:rPr lang="en-CA" dirty="0"/>
              <a:t>User time – waiting for the entire page to reload</a:t>
            </a:r>
          </a:p>
          <a:p>
            <a:pPr lvl="1"/>
            <a:r>
              <a:rPr lang="en-CA" dirty="0"/>
              <a:t>Developer time – making an entirely new page (or pages)!</a:t>
            </a:r>
          </a:p>
          <a:p>
            <a:r>
              <a:rPr lang="en-CA" dirty="0"/>
              <a:t>All modern web apps use this</a:t>
            </a:r>
          </a:p>
          <a:p>
            <a:r>
              <a:rPr lang="en-CA" dirty="0"/>
              <a:t>Example: typical social media web app, where only a section is updated</a:t>
            </a:r>
          </a:p>
          <a:p>
            <a:pPr lvl="2"/>
            <a:r>
              <a:rPr lang="en-CA" dirty="0"/>
              <a:t>Update: an advertisement, notifications, image gallery, newsfeed, friend requests</a:t>
            </a:r>
          </a:p>
          <a:p>
            <a:r>
              <a:rPr lang="en-CA" dirty="0"/>
              <a:t>Only a section of the page is updated</a:t>
            </a:r>
          </a:p>
          <a:p>
            <a:pPr lvl="1"/>
            <a:r>
              <a:rPr lang="en-CA" dirty="0"/>
              <a:t>This is faster, doesn’t require as much bandwidth, and mimics traditional desktop/mobile apps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80342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XML vs. JSON Debate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was originally meant to send/receive XML (the syntax used for HTML)</a:t>
            </a:r>
          </a:p>
          <a:p>
            <a:pPr lvl="1"/>
            <a:r>
              <a:rPr lang="en-US" dirty="0"/>
              <a:t>Over time, JSON is preferred – unless you are doing large web services at Amazon</a:t>
            </a:r>
          </a:p>
          <a:p>
            <a:r>
              <a:rPr lang="en-US" dirty="0"/>
              <a:t>How they are similar:</a:t>
            </a:r>
          </a:p>
          <a:p>
            <a:pPr lvl="1"/>
            <a:r>
              <a:rPr lang="en-US" dirty="0"/>
              <a:t>Both are standards used for the web</a:t>
            </a:r>
          </a:p>
          <a:p>
            <a:pPr lvl="1"/>
            <a:r>
              <a:rPr lang="en-US" dirty="0"/>
              <a:t>Both have extensive API coverage in most web languages/platforms</a:t>
            </a:r>
          </a:p>
          <a:p>
            <a:pPr lvl="1"/>
            <a:r>
              <a:rPr lang="en-US" dirty="0"/>
              <a:t>Both are text based (Unicode)</a:t>
            </a:r>
          </a:p>
          <a:p>
            <a:pPr lvl="1"/>
            <a:r>
              <a:rPr lang="en-US" dirty="0"/>
              <a:t>Both used to transport data to/from client/server</a:t>
            </a:r>
          </a:p>
          <a:p>
            <a:pPr lvl="2"/>
            <a:r>
              <a:rPr lang="en-US" dirty="0"/>
              <a:t>And be used as a data exchange</a:t>
            </a:r>
          </a:p>
          <a:p>
            <a:pPr lvl="1"/>
            <a:r>
              <a:rPr lang="en-US" dirty="0"/>
              <a:t>Neither are well-suited to binary exchange (e.g., images)</a:t>
            </a:r>
          </a:p>
          <a:p>
            <a:pPr lvl="2"/>
            <a:r>
              <a:rPr lang="en-US" dirty="0"/>
              <a:t>Although can text-encode binary using </a:t>
            </a:r>
            <a:r>
              <a:rPr lang="en-US" dirty="0" err="1"/>
              <a:t>BinHex</a:t>
            </a:r>
            <a:r>
              <a:rPr lang="en-US" dirty="0"/>
              <a:t> or Base64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XML vs. JSON Debate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they differ:</a:t>
            </a:r>
          </a:p>
          <a:p>
            <a:pPr lvl="1"/>
            <a:r>
              <a:rPr lang="en-US" dirty="0"/>
              <a:t>They have a different syntax</a:t>
            </a:r>
          </a:p>
          <a:p>
            <a:pPr lvl="2"/>
            <a:r>
              <a:rPr lang="en-US" dirty="0"/>
              <a:t>XML is more verbose, JSON is a subset of JavaScript</a:t>
            </a:r>
          </a:p>
          <a:p>
            <a:pPr lvl="1"/>
            <a:r>
              <a:rPr lang="en-US" dirty="0"/>
              <a:t>XML is extensible (i.e., new element names, namespaces)</a:t>
            </a:r>
          </a:p>
          <a:p>
            <a:pPr lvl="2"/>
            <a:r>
              <a:rPr lang="en-US" dirty="0"/>
              <a:t>JSON cannot</a:t>
            </a:r>
          </a:p>
          <a:p>
            <a:pPr lvl="1"/>
            <a:r>
              <a:rPr lang="en-US" dirty="0"/>
              <a:t>JSON uses key/value pairs</a:t>
            </a:r>
          </a:p>
          <a:p>
            <a:pPr lvl="2"/>
            <a:r>
              <a:rPr lang="en-US" dirty="0"/>
              <a:t>XML uses begin/end tags, attributes</a:t>
            </a:r>
          </a:p>
          <a:p>
            <a:pPr lvl="1"/>
            <a:r>
              <a:rPr lang="en-US" dirty="0"/>
              <a:t>XML can be both document-centric or data-centric</a:t>
            </a:r>
          </a:p>
          <a:p>
            <a:pPr lvl="2"/>
            <a:r>
              <a:rPr lang="en-US" dirty="0"/>
              <a:t>JSON is best as data-centric</a:t>
            </a:r>
          </a:p>
          <a:p>
            <a:pPr lvl="1"/>
            <a:r>
              <a:rPr lang="en-US" dirty="0"/>
              <a:t>XML can be validated against a rule-set (i.e., constraints)</a:t>
            </a:r>
          </a:p>
          <a:p>
            <a:pPr lvl="2"/>
            <a:r>
              <a:rPr lang="en-US" dirty="0"/>
              <a:t>E.g., only allow integers, not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2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XML vs. JSON Debate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to use and when?</a:t>
            </a:r>
          </a:p>
          <a:p>
            <a:pPr lvl="1"/>
            <a:r>
              <a:rPr lang="en-US" dirty="0"/>
              <a:t>Use XML for:</a:t>
            </a:r>
          </a:p>
          <a:p>
            <a:pPr lvl="2"/>
            <a:r>
              <a:rPr lang="en-US" dirty="0"/>
              <a:t>Highly structured data</a:t>
            </a:r>
          </a:p>
          <a:p>
            <a:pPr lvl="2"/>
            <a:r>
              <a:rPr lang="en-US" dirty="0"/>
              <a:t>When validation is required</a:t>
            </a:r>
          </a:p>
          <a:p>
            <a:pPr lvl="2"/>
            <a:r>
              <a:rPr lang="en-US" dirty="0"/>
              <a:t>When the data payload is </a:t>
            </a:r>
            <a:r>
              <a:rPr lang="en-US" dirty="0" err="1"/>
              <a:t>renderable</a:t>
            </a:r>
            <a:r>
              <a:rPr lang="en-US" dirty="0"/>
              <a:t> content (e.g., HTML)</a:t>
            </a:r>
          </a:p>
          <a:p>
            <a:pPr lvl="3"/>
            <a:r>
              <a:rPr lang="en-US" dirty="0"/>
              <a:t>Don't forget, HTML </a:t>
            </a:r>
            <a:r>
              <a:rPr lang="en-US" i="1" dirty="0"/>
              <a:t>is</a:t>
            </a:r>
            <a:r>
              <a:rPr lang="en-US" dirty="0"/>
              <a:t> XML if the HTML is well-formed!</a:t>
            </a:r>
          </a:p>
          <a:p>
            <a:pPr lvl="3"/>
            <a:r>
              <a:rPr lang="en-US" dirty="0"/>
              <a:t>Don't want to have to reconstruct the view content all over again on the client</a:t>
            </a:r>
          </a:p>
          <a:p>
            <a:pPr lvl="1"/>
            <a:r>
              <a:rPr lang="en-US" dirty="0"/>
              <a:t>Use JSON for:</a:t>
            </a:r>
          </a:p>
          <a:p>
            <a:pPr lvl="2"/>
            <a:r>
              <a:rPr lang="en-US" dirty="0"/>
              <a:t>When you are sending lots of data-centric content</a:t>
            </a:r>
          </a:p>
          <a:p>
            <a:pPr lvl="2"/>
            <a:r>
              <a:rPr lang="en-US" dirty="0"/>
              <a:t>When the rendering of the data may not be known</a:t>
            </a:r>
          </a:p>
          <a:p>
            <a:pPr lvl="3"/>
            <a:r>
              <a:rPr lang="en-US" dirty="0"/>
              <a:t>Or reconstructed in different ways/facets (e.g., a table, a list)</a:t>
            </a:r>
          </a:p>
          <a:p>
            <a:pPr lvl="2"/>
            <a:r>
              <a:rPr lang="en-US" dirty="0"/>
              <a:t>You need short bursts of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Ⓒ 2022, Arron Ferguson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8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AJAX – the server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7" y="1352391"/>
            <a:ext cx="9794043" cy="50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AJAX – the server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Analysis of the code:</a:t>
            </a:r>
          </a:p>
          <a:p>
            <a:pPr lvl="1"/>
            <a:r>
              <a:rPr lang="en-CA" dirty="0"/>
              <a:t>Doesn’t look any different than a regular call – this is true, it doesn’t!</a:t>
            </a:r>
          </a:p>
          <a:p>
            <a:pPr lvl="1"/>
            <a:r>
              <a:rPr lang="en-CA" dirty="0"/>
              <a:t>Line 2: the request object has an object property called ‘query’</a:t>
            </a:r>
          </a:p>
          <a:p>
            <a:pPr lvl="2"/>
            <a:r>
              <a:rPr lang="en-CA" dirty="0"/>
              <a:t>Remember, objects in JS are associative arrays (Python programmers know this as a dictionary)</a:t>
            </a:r>
          </a:p>
          <a:p>
            <a:pPr lvl="2"/>
            <a:r>
              <a:rPr lang="en-CA" dirty="0"/>
              <a:t>We can gain access to any query parameters that are passed to us from the client</a:t>
            </a:r>
          </a:p>
          <a:p>
            <a:pPr lvl="3"/>
            <a:r>
              <a:rPr lang="en-CA" dirty="0"/>
              <a:t>E.g., the following URL: </a:t>
            </a:r>
            <a:r>
              <a:rPr lang="en-CA" dirty="0">
                <a:hlinkClick r:id="rId2"/>
              </a:rPr>
              <a:t>http://localhost:8000/weekdays?format=html</a:t>
            </a:r>
            <a:endParaRPr lang="en-CA" dirty="0"/>
          </a:p>
          <a:p>
            <a:pPr lvl="3"/>
            <a:r>
              <a:rPr lang="en-CA" dirty="0"/>
              <a:t>Would mean that </a:t>
            </a:r>
            <a:r>
              <a:rPr lang="en-CA" dirty="0" err="1"/>
              <a:t>req.query</a:t>
            </a:r>
            <a:r>
              <a:rPr lang="en-CA" dirty="0"/>
              <a:t>[“format”] == “html” // true</a:t>
            </a:r>
          </a:p>
          <a:p>
            <a:pPr lvl="1"/>
            <a:r>
              <a:rPr lang="en-CA" dirty="0"/>
              <a:t>Lines 44, 49 set the content type of the response header to certain MIME types</a:t>
            </a:r>
          </a:p>
          <a:p>
            <a:pPr lvl="2"/>
            <a:r>
              <a:rPr lang="en-CA" dirty="0"/>
              <a:t>Based on what we are sending back to the browser</a:t>
            </a:r>
          </a:p>
          <a:p>
            <a:pPr lvl="2"/>
            <a:r>
              <a:rPr lang="en-CA" dirty="0"/>
              <a:t>There are </a:t>
            </a:r>
            <a:r>
              <a:rPr lang="en-CA" dirty="0">
                <a:hlinkClick r:id="rId3"/>
              </a:rPr>
              <a:t>many, many MIME types available</a:t>
            </a:r>
            <a:r>
              <a:rPr lang="en-CA" dirty="0"/>
              <a:t>!</a:t>
            </a:r>
          </a:p>
          <a:p>
            <a:pPr lvl="2"/>
            <a:r>
              <a:rPr lang="en-CA" dirty="0"/>
              <a:t>You don’t have to know them all, but there </a:t>
            </a:r>
            <a:r>
              <a:rPr lang="en-CA" dirty="0">
                <a:hlinkClick r:id="rId4"/>
              </a:rPr>
              <a:t>are some that are good to know</a:t>
            </a:r>
            <a:r>
              <a:rPr lang="en-CA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79366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AJAX – the server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Lines 45, 50, and 54:</a:t>
            </a:r>
          </a:p>
          <a:p>
            <a:pPr lvl="1"/>
            <a:r>
              <a:rPr lang="en-CA" dirty="0"/>
              <a:t>All send something – depending on the condition of the query parameter</a:t>
            </a:r>
          </a:p>
          <a:p>
            <a:pPr lvl="1"/>
            <a:r>
              <a:rPr lang="en-CA" dirty="0"/>
              <a:t>Line 54 just sends an error message in JSON format</a:t>
            </a:r>
          </a:p>
          <a:p>
            <a:pPr lvl="1"/>
            <a:r>
              <a:rPr lang="en-CA" dirty="0"/>
              <a:t>This is what we would call an application protocol</a:t>
            </a:r>
          </a:p>
          <a:p>
            <a:pPr lvl="2"/>
            <a:r>
              <a:rPr lang="en-CA" dirty="0"/>
              <a:t>It sits on top of the HTPP protocol and is specific to our domain/app</a:t>
            </a:r>
          </a:p>
          <a:p>
            <a:pPr lvl="2"/>
            <a:r>
              <a:rPr lang="en-CA" dirty="0"/>
              <a:t>We’ve decided that if you don’t give either ‘html’ or ‘</a:t>
            </a:r>
            <a:r>
              <a:rPr lang="en-CA" dirty="0" err="1"/>
              <a:t>json</a:t>
            </a:r>
            <a:r>
              <a:rPr lang="en-CA" dirty="0"/>
              <a:t>’ to the ‘format’ query parameter</a:t>
            </a:r>
          </a:p>
          <a:p>
            <a:pPr lvl="3"/>
            <a:r>
              <a:rPr lang="en-CA" dirty="0"/>
              <a:t>You get an error message in the form of JSON format with a status key-pair, and a </a:t>
            </a:r>
            <a:r>
              <a:rPr lang="en-CA" dirty="0" err="1"/>
              <a:t>msg</a:t>
            </a:r>
            <a:r>
              <a:rPr lang="en-CA" dirty="0"/>
              <a:t> key-value pair</a:t>
            </a:r>
          </a:p>
          <a:p>
            <a:r>
              <a:rPr lang="en-CA" dirty="0"/>
              <a:t>Notice line 1 has a callback function?</a:t>
            </a:r>
          </a:p>
          <a:p>
            <a:pPr lvl="1"/>
            <a:r>
              <a:rPr lang="en-CA" dirty="0"/>
              <a:t>Again, much, even most of JS you do will be based on </a:t>
            </a:r>
            <a:r>
              <a:rPr lang="en-CA" dirty="0" err="1"/>
              <a:t>callbacks</a:t>
            </a:r>
            <a:r>
              <a:rPr lang="en-CA" dirty="0"/>
              <a:t> and thus, utilizing the asynchronous nature of 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4104770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801</TotalTime>
  <Words>1663</Words>
  <Application>Microsoft Office PowerPoint</Application>
  <PresentationFormat>Widescreen</PresentationFormat>
  <Paragraphs>153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</vt:lpstr>
      <vt:lpstr>Banded</vt:lpstr>
      <vt:lpstr>COMP 1537</vt:lpstr>
      <vt:lpstr>Intro to Ajax</vt:lpstr>
      <vt:lpstr>Why AJAX?</vt:lpstr>
      <vt:lpstr>The XML vs. JSON Debate (1/3)</vt:lpstr>
      <vt:lpstr>The XML vs. JSON Debate (2/3)</vt:lpstr>
      <vt:lpstr>The XML vs. JSON Debate (3/3)</vt:lpstr>
      <vt:lpstr>How to AJAX – the server (1/3)</vt:lpstr>
      <vt:lpstr>How to AJAX – the server (2/3)</vt:lpstr>
      <vt:lpstr>How to AJAX – the server (3/3)</vt:lpstr>
      <vt:lpstr>How to AJAX – the Client (1/6)</vt:lpstr>
      <vt:lpstr>How to AJAX – the Client (2/6)</vt:lpstr>
      <vt:lpstr>How to AJAX – the Client (3/6)</vt:lpstr>
      <vt:lpstr>How to AJAX – the Client (4/6)</vt:lpstr>
      <vt:lpstr>How to AJAX – the Client (5/6)</vt:lpstr>
      <vt:lpstr>How to AJAX – the Client (6/6)</vt:lpstr>
      <vt:lpstr>A Few Observations</vt:lpstr>
      <vt:lpstr>Resources (1/1)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1536</dc:title>
  <dc:creator>Arron Ferguson</dc:creator>
  <cp:lastModifiedBy>Arron Ferguson</cp:lastModifiedBy>
  <cp:revision>95</cp:revision>
  <dcterms:created xsi:type="dcterms:W3CDTF">2018-01-05T17:32:24Z</dcterms:created>
  <dcterms:modified xsi:type="dcterms:W3CDTF">2023-12-06T18:45:41Z</dcterms:modified>
</cp:coreProperties>
</file>