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sldIdLst>
    <p:sldId id="306" r:id="rId5"/>
    <p:sldId id="308" r:id="rId6"/>
    <p:sldId id="309" r:id="rId7"/>
    <p:sldId id="311" r:id="rId8"/>
    <p:sldId id="310" r:id="rId9"/>
    <p:sldId id="315" r:id="rId10"/>
    <p:sldId id="317" r:id="rId11"/>
    <p:sldId id="312" r:id="rId12"/>
    <p:sldId id="313" r:id="rId13"/>
    <p:sldId id="314" r:id="rId14"/>
    <p:sldId id="318" r:id="rId15"/>
    <p:sldId id="319" r:id="rId16"/>
    <p:sldId id="321" r:id="rId17"/>
    <p:sldId id="320" r:id="rId18"/>
    <p:sldId id="32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81124-4C8C-567E-5AC6-81341FF11D63}" v="296" dt="2023-02-28T18:29:58.092"/>
    <p1510:client id="{058C35F1-9B14-D7D3-C5B2-CA600242E5BC}" v="33" dt="2023-02-28T18:41:51.930"/>
    <p1510:client id="{1D809162-1CE5-5F8F-EA5D-62B622037224}" v="2" dt="2023-02-28T18:44:01.317"/>
    <p1510:client id="{5DA8FBA0-7E53-3ECA-BF71-4B87205B5B20}" v="99" dt="2023-02-28T18:59:27.868"/>
    <p1510:client id="{A40FE49F-07E3-001A-B530-832ECC2381D8}" v="1" dt="2023-02-28T18:45:00.114"/>
    <p1510:client id="{A8E2B3E3-F31B-E59E-611A-A649EFE8822D}" v="62" dt="2023-02-28T18:23:47.782"/>
    <p1510:client id="{B14436F5-3904-B39B-45F4-25049987E380}" v="5" dt="2023-02-28T18:40:39.466"/>
    <p1510:client id="{CE707079-F666-C7D8-4B85-D084F2E7ACE6}" v="20" dt="2023-02-28T19:06:41.909"/>
    <p1510:client id="{FBD9A71A-546A-B0B5-AE79-96116F4FC7D8}" v="10" dt="2023-02-28T19:15:50.065"/>
    <p1510:client id="{FDA1FDEC-ED0F-47AF-B968-F0019B6BB2CD}" v="14" dt="2023-02-28T19:30:23.7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92"/>
        <p:guide pos="7056"/>
        <p:guide orient="horz" pos="316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29C8E2-7F30-49DB-91F4-D986F5D4F08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06141EA-5A25-4B48-8499-B371DBA79CAC}">
      <dgm:prSet/>
      <dgm:spPr/>
      <dgm:t>
        <a:bodyPr/>
        <a:lstStyle/>
        <a:p>
          <a:r>
            <a:rPr lang="en-US"/>
            <a:t>The ClientHandler class is responsible for handling the clients' connections to the server</a:t>
          </a:r>
        </a:p>
      </dgm:t>
    </dgm:pt>
    <dgm:pt modelId="{E04B4D7E-977A-4BC4-948F-0A74C651473D}" type="parTrans" cxnId="{473D7FB8-B7EE-4000-AC6E-677FE8DCB44C}">
      <dgm:prSet/>
      <dgm:spPr/>
      <dgm:t>
        <a:bodyPr/>
        <a:lstStyle/>
        <a:p>
          <a:endParaRPr lang="en-US"/>
        </a:p>
      </dgm:t>
    </dgm:pt>
    <dgm:pt modelId="{601BE430-B4D5-4E23-91D9-B129FE12EC3A}" type="sibTrans" cxnId="{473D7FB8-B7EE-4000-AC6E-677FE8DCB44C}">
      <dgm:prSet/>
      <dgm:spPr/>
      <dgm:t>
        <a:bodyPr/>
        <a:lstStyle/>
        <a:p>
          <a:endParaRPr lang="en-US"/>
        </a:p>
      </dgm:t>
    </dgm:pt>
    <dgm:pt modelId="{9C391F62-84F9-448C-9918-7B628E4DE5E6}">
      <dgm:prSet/>
      <dgm:spPr/>
      <dgm:t>
        <a:bodyPr/>
        <a:lstStyle/>
        <a:p>
          <a:r>
            <a:rPr lang="en-US"/>
            <a:t>When a client connects, a new instance of the ClientHandler class is created for that client.</a:t>
          </a:r>
        </a:p>
      </dgm:t>
    </dgm:pt>
    <dgm:pt modelId="{5A16CFD8-CC8B-4EB9-97BF-1D6E88ACE0E3}" type="parTrans" cxnId="{991B392C-D11D-496E-BFC7-42DD490DACE4}">
      <dgm:prSet/>
      <dgm:spPr/>
      <dgm:t>
        <a:bodyPr/>
        <a:lstStyle/>
        <a:p>
          <a:endParaRPr lang="en-US"/>
        </a:p>
      </dgm:t>
    </dgm:pt>
    <dgm:pt modelId="{E6C9A43E-7D4C-4F9B-AEFC-6257F1D0E366}" type="sibTrans" cxnId="{991B392C-D11D-496E-BFC7-42DD490DACE4}">
      <dgm:prSet/>
      <dgm:spPr/>
      <dgm:t>
        <a:bodyPr/>
        <a:lstStyle/>
        <a:p>
          <a:endParaRPr lang="en-US"/>
        </a:p>
      </dgm:t>
    </dgm:pt>
    <dgm:pt modelId="{82108E54-B22A-43B8-9EEC-D533D75D7DDB}">
      <dgm:prSet/>
      <dgm:spPr/>
      <dgm:t>
        <a:bodyPr/>
        <a:lstStyle/>
        <a:p>
          <a:r>
            <a:rPr lang="en-US"/>
            <a:t>In the constructor, the Socket object is passed in, which represents the connection between the client and the server. </a:t>
          </a:r>
        </a:p>
      </dgm:t>
    </dgm:pt>
    <dgm:pt modelId="{719720DE-CBBD-4692-87D1-ED7988D520A5}" type="parTrans" cxnId="{C20BA270-8902-46D6-9105-5EC4CAC860D4}">
      <dgm:prSet/>
      <dgm:spPr/>
      <dgm:t>
        <a:bodyPr/>
        <a:lstStyle/>
        <a:p>
          <a:endParaRPr lang="en-US"/>
        </a:p>
      </dgm:t>
    </dgm:pt>
    <dgm:pt modelId="{EAF1C4AC-B257-4709-A43C-ACCFA9B86FFD}" type="sibTrans" cxnId="{C20BA270-8902-46D6-9105-5EC4CAC860D4}">
      <dgm:prSet/>
      <dgm:spPr/>
      <dgm:t>
        <a:bodyPr/>
        <a:lstStyle/>
        <a:p>
          <a:endParaRPr lang="en-US"/>
        </a:p>
      </dgm:t>
    </dgm:pt>
    <dgm:pt modelId="{F868F307-0649-4476-BC00-42C83150AFC8}">
      <dgm:prSet/>
      <dgm:spPr/>
      <dgm:t>
        <a:bodyPr/>
        <a:lstStyle/>
        <a:p>
          <a:r>
            <a:rPr lang="en-US"/>
            <a:t>The isUserNameUnique method checks if the username is already taken by another client.</a:t>
          </a:r>
        </a:p>
      </dgm:t>
    </dgm:pt>
    <dgm:pt modelId="{52F9582F-60DA-47CA-A48A-F5846986AB1E}" type="parTrans" cxnId="{2D044438-BB83-4BC6-97E0-29248BC810F8}">
      <dgm:prSet/>
      <dgm:spPr/>
      <dgm:t>
        <a:bodyPr/>
        <a:lstStyle/>
        <a:p>
          <a:endParaRPr lang="en-US"/>
        </a:p>
      </dgm:t>
    </dgm:pt>
    <dgm:pt modelId="{0D2796CC-5EB0-4539-A05F-C5184AD74A21}" type="sibTrans" cxnId="{2D044438-BB83-4BC6-97E0-29248BC810F8}">
      <dgm:prSet/>
      <dgm:spPr/>
      <dgm:t>
        <a:bodyPr/>
        <a:lstStyle/>
        <a:p>
          <a:endParaRPr lang="en-US"/>
        </a:p>
      </dgm:t>
    </dgm:pt>
    <dgm:pt modelId="{01DDD951-D761-4E75-90B1-9BD0EBC29B8F}">
      <dgm:prSet/>
      <dgm:spPr/>
      <dgm:t>
        <a:bodyPr/>
        <a:lstStyle/>
        <a:p>
          <a:r>
            <a:rPr lang="en-US"/>
            <a:t>The broadcastMessage method sends a message to all connected clients except the sender. </a:t>
          </a:r>
        </a:p>
      </dgm:t>
    </dgm:pt>
    <dgm:pt modelId="{DDDA5B0B-989D-4365-9D52-088495CB16E3}" type="parTrans" cxnId="{C7F003DB-628E-4738-891D-C4640415F9DD}">
      <dgm:prSet/>
      <dgm:spPr/>
      <dgm:t>
        <a:bodyPr/>
        <a:lstStyle/>
        <a:p>
          <a:endParaRPr lang="en-US"/>
        </a:p>
      </dgm:t>
    </dgm:pt>
    <dgm:pt modelId="{BD41C0CA-A43F-460B-80B4-0AC923A65D20}" type="sibTrans" cxnId="{C7F003DB-628E-4738-891D-C4640415F9DD}">
      <dgm:prSet/>
      <dgm:spPr/>
      <dgm:t>
        <a:bodyPr/>
        <a:lstStyle/>
        <a:p>
          <a:endParaRPr lang="en-US"/>
        </a:p>
      </dgm:t>
    </dgm:pt>
    <dgm:pt modelId="{6BF3B1E7-F806-4CD4-8B16-AB04062FF99E}">
      <dgm:prSet/>
      <dgm:spPr/>
      <dgm:t>
        <a:bodyPr/>
        <a:lstStyle/>
        <a:p>
          <a:r>
            <a:rPr lang="en-US"/>
            <a:t>The secretMessage method sends a private message to a specific client.</a:t>
          </a:r>
        </a:p>
      </dgm:t>
    </dgm:pt>
    <dgm:pt modelId="{6630C083-2BA8-48A9-A837-2F3B2354733A}" type="parTrans" cxnId="{7DA622EF-0B9D-492B-95B2-F543E42690D9}">
      <dgm:prSet/>
      <dgm:spPr/>
      <dgm:t>
        <a:bodyPr/>
        <a:lstStyle/>
        <a:p>
          <a:endParaRPr lang="en-US"/>
        </a:p>
      </dgm:t>
    </dgm:pt>
    <dgm:pt modelId="{3EEA2D54-658F-4DE6-ADEB-7D22ECA34E3D}" type="sibTrans" cxnId="{7DA622EF-0B9D-492B-95B2-F543E42690D9}">
      <dgm:prSet/>
      <dgm:spPr/>
      <dgm:t>
        <a:bodyPr/>
        <a:lstStyle/>
        <a:p>
          <a:endParaRPr lang="en-US"/>
        </a:p>
      </dgm:t>
    </dgm:pt>
    <dgm:pt modelId="{393550F6-EFCB-4BD4-917F-2C041034B61A}">
      <dgm:prSet/>
      <dgm:spPr/>
      <dgm:t>
        <a:bodyPr/>
        <a:lstStyle/>
        <a:p>
          <a:r>
            <a:rPr lang="en-US"/>
            <a:t>The getUserList method returns a list of all connected users.</a:t>
          </a:r>
        </a:p>
      </dgm:t>
    </dgm:pt>
    <dgm:pt modelId="{654E709C-70B1-4DBF-BDEE-8658B8E58C89}" type="parTrans" cxnId="{2C751BBF-FB38-44B6-98AB-5EF6E127298E}">
      <dgm:prSet/>
      <dgm:spPr/>
      <dgm:t>
        <a:bodyPr/>
        <a:lstStyle/>
        <a:p>
          <a:endParaRPr lang="en-US"/>
        </a:p>
      </dgm:t>
    </dgm:pt>
    <dgm:pt modelId="{1E42BB1D-9D40-434D-A323-F6CE15A53F08}" type="sibTrans" cxnId="{2C751BBF-FB38-44B6-98AB-5EF6E127298E}">
      <dgm:prSet/>
      <dgm:spPr/>
      <dgm:t>
        <a:bodyPr/>
        <a:lstStyle/>
        <a:p>
          <a:endParaRPr lang="en-US"/>
        </a:p>
      </dgm:t>
    </dgm:pt>
    <dgm:pt modelId="{B8BA5CD9-94BD-4C4F-A93A-1E4D5891CF0C}">
      <dgm:prSet/>
      <dgm:spPr/>
      <dgm:t>
        <a:bodyPr/>
        <a:lstStyle/>
        <a:p>
          <a:r>
            <a:rPr lang="en-US"/>
            <a:t>The killAll method is called when a client's connection is closed unexpectedly. It removes the client from the list of connected clients and informs all other clients that the client has left the chat.</a:t>
          </a:r>
        </a:p>
      </dgm:t>
    </dgm:pt>
    <dgm:pt modelId="{4CE360C1-1749-49E9-9950-D9271C254B5C}" type="parTrans" cxnId="{1A5E5EA3-0A36-4D74-9A02-A864AB51D922}">
      <dgm:prSet/>
      <dgm:spPr/>
      <dgm:t>
        <a:bodyPr/>
        <a:lstStyle/>
        <a:p>
          <a:endParaRPr lang="en-US"/>
        </a:p>
      </dgm:t>
    </dgm:pt>
    <dgm:pt modelId="{398215F9-B628-415B-AEE6-ACF84A37B1C4}" type="sibTrans" cxnId="{1A5E5EA3-0A36-4D74-9A02-A864AB51D922}">
      <dgm:prSet/>
      <dgm:spPr/>
      <dgm:t>
        <a:bodyPr/>
        <a:lstStyle/>
        <a:p>
          <a:endParaRPr lang="en-US"/>
        </a:p>
      </dgm:t>
    </dgm:pt>
    <dgm:pt modelId="{BECAB0B4-48EB-4CFB-A572-9FD74F411B8E}" type="pres">
      <dgm:prSet presAssocID="{7029C8E2-7F30-49DB-91F4-D986F5D4F087}" presName="linear" presStyleCnt="0">
        <dgm:presLayoutVars>
          <dgm:animLvl val="lvl"/>
          <dgm:resizeHandles val="exact"/>
        </dgm:presLayoutVars>
      </dgm:prSet>
      <dgm:spPr/>
    </dgm:pt>
    <dgm:pt modelId="{3834F9E9-DCF4-4AEE-B6CF-5EF07F3B74F8}" type="pres">
      <dgm:prSet presAssocID="{A06141EA-5A25-4B48-8499-B371DBA79CAC}" presName="parentText" presStyleLbl="node1" presStyleIdx="0" presStyleCnt="8">
        <dgm:presLayoutVars>
          <dgm:chMax val="0"/>
          <dgm:bulletEnabled val="1"/>
        </dgm:presLayoutVars>
      </dgm:prSet>
      <dgm:spPr/>
    </dgm:pt>
    <dgm:pt modelId="{EBB5B104-82F0-48DF-9E1E-E5D5FCA17F55}" type="pres">
      <dgm:prSet presAssocID="{601BE430-B4D5-4E23-91D9-B129FE12EC3A}" presName="spacer" presStyleCnt="0"/>
      <dgm:spPr/>
    </dgm:pt>
    <dgm:pt modelId="{EC666D2C-B961-437F-8478-9157BD2842F5}" type="pres">
      <dgm:prSet presAssocID="{9C391F62-84F9-448C-9918-7B628E4DE5E6}" presName="parentText" presStyleLbl="node1" presStyleIdx="1" presStyleCnt="8">
        <dgm:presLayoutVars>
          <dgm:chMax val="0"/>
          <dgm:bulletEnabled val="1"/>
        </dgm:presLayoutVars>
      </dgm:prSet>
      <dgm:spPr/>
    </dgm:pt>
    <dgm:pt modelId="{813CB519-3A72-49DE-94C1-CA26CAB5CF5E}" type="pres">
      <dgm:prSet presAssocID="{E6C9A43E-7D4C-4F9B-AEFC-6257F1D0E366}" presName="spacer" presStyleCnt="0"/>
      <dgm:spPr/>
    </dgm:pt>
    <dgm:pt modelId="{D9E5DEE4-DB5F-4C9C-882D-BD67EF2D992A}" type="pres">
      <dgm:prSet presAssocID="{82108E54-B22A-43B8-9EEC-D533D75D7DDB}" presName="parentText" presStyleLbl="node1" presStyleIdx="2" presStyleCnt="8">
        <dgm:presLayoutVars>
          <dgm:chMax val="0"/>
          <dgm:bulletEnabled val="1"/>
        </dgm:presLayoutVars>
      </dgm:prSet>
      <dgm:spPr/>
    </dgm:pt>
    <dgm:pt modelId="{AE84B420-6128-4F57-A71E-54E3B678DAF5}" type="pres">
      <dgm:prSet presAssocID="{EAF1C4AC-B257-4709-A43C-ACCFA9B86FFD}" presName="spacer" presStyleCnt="0"/>
      <dgm:spPr/>
    </dgm:pt>
    <dgm:pt modelId="{2B758781-088D-4077-B5B3-CE0520BE7F94}" type="pres">
      <dgm:prSet presAssocID="{F868F307-0649-4476-BC00-42C83150AFC8}" presName="parentText" presStyleLbl="node1" presStyleIdx="3" presStyleCnt="8">
        <dgm:presLayoutVars>
          <dgm:chMax val="0"/>
          <dgm:bulletEnabled val="1"/>
        </dgm:presLayoutVars>
      </dgm:prSet>
      <dgm:spPr/>
    </dgm:pt>
    <dgm:pt modelId="{9D908D71-7BFF-49FC-BC7C-6C5F592E1E8E}" type="pres">
      <dgm:prSet presAssocID="{0D2796CC-5EB0-4539-A05F-C5184AD74A21}" presName="spacer" presStyleCnt="0"/>
      <dgm:spPr/>
    </dgm:pt>
    <dgm:pt modelId="{8895CB51-E3D9-4B92-8766-50CB266E5BDE}" type="pres">
      <dgm:prSet presAssocID="{01DDD951-D761-4E75-90B1-9BD0EBC29B8F}" presName="parentText" presStyleLbl="node1" presStyleIdx="4" presStyleCnt="8">
        <dgm:presLayoutVars>
          <dgm:chMax val="0"/>
          <dgm:bulletEnabled val="1"/>
        </dgm:presLayoutVars>
      </dgm:prSet>
      <dgm:spPr/>
    </dgm:pt>
    <dgm:pt modelId="{76563124-A369-4FFF-B00A-C6ABE52AA72A}" type="pres">
      <dgm:prSet presAssocID="{BD41C0CA-A43F-460B-80B4-0AC923A65D20}" presName="spacer" presStyleCnt="0"/>
      <dgm:spPr/>
    </dgm:pt>
    <dgm:pt modelId="{496DAD52-9DEA-4F93-9D77-12C882C4217F}" type="pres">
      <dgm:prSet presAssocID="{6BF3B1E7-F806-4CD4-8B16-AB04062FF99E}" presName="parentText" presStyleLbl="node1" presStyleIdx="5" presStyleCnt="8">
        <dgm:presLayoutVars>
          <dgm:chMax val="0"/>
          <dgm:bulletEnabled val="1"/>
        </dgm:presLayoutVars>
      </dgm:prSet>
      <dgm:spPr/>
    </dgm:pt>
    <dgm:pt modelId="{F8441F49-FA73-4224-A9E9-7565F71BBF9E}" type="pres">
      <dgm:prSet presAssocID="{3EEA2D54-658F-4DE6-ADEB-7D22ECA34E3D}" presName="spacer" presStyleCnt="0"/>
      <dgm:spPr/>
    </dgm:pt>
    <dgm:pt modelId="{6D5E2593-593D-446D-B186-66E0B857F51D}" type="pres">
      <dgm:prSet presAssocID="{393550F6-EFCB-4BD4-917F-2C041034B61A}" presName="parentText" presStyleLbl="node1" presStyleIdx="6" presStyleCnt="8">
        <dgm:presLayoutVars>
          <dgm:chMax val="0"/>
          <dgm:bulletEnabled val="1"/>
        </dgm:presLayoutVars>
      </dgm:prSet>
      <dgm:spPr/>
    </dgm:pt>
    <dgm:pt modelId="{9569B1E9-BEC0-475E-B256-DF74DE80CF0B}" type="pres">
      <dgm:prSet presAssocID="{1E42BB1D-9D40-434D-A323-F6CE15A53F08}" presName="spacer" presStyleCnt="0"/>
      <dgm:spPr/>
    </dgm:pt>
    <dgm:pt modelId="{5B471349-5F2E-4DE0-86BF-08DEE7C95307}" type="pres">
      <dgm:prSet presAssocID="{B8BA5CD9-94BD-4C4F-A93A-1E4D5891CF0C}" presName="parentText" presStyleLbl="node1" presStyleIdx="7" presStyleCnt="8">
        <dgm:presLayoutVars>
          <dgm:chMax val="0"/>
          <dgm:bulletEnabled val="1"/>
        </dgm:presLayoutVars>
      </dgm:prSet>
      <dgm:spPr/>
    </dgm:pt>
  </dgm:ptLst>
  <dgm:cxnLst>
    <dgm:cxn modelId="{CBDC601C-6489-4186-873D-E81FA88CCAAC}" type="presOf" srcId="{9C391F62-84F9-448C-9918-7B628E4DE5E6}" destId="{EC666D2C-B961-437F-8478-9157BD2842F5}" srcOrd="0" destOrd="0" presId="urn:microsoft.com/office/officeart/2005/8/layout/vList2"/>
    <dgm:cxn modelId="{991B392C-D11D-496E-BFC7-42DD490DACE4}" srcId="{7029C8E2-7F30-49DB-91F4-D986F5D4F087}" destId="{9C391F62-84F9-448C-9918-7B628E4DE5E6}" srcOrd="1" destOrd="0" parTransId="{5A16CFD8-CC8B-4EB9-97BF-1D6E88ACE0E3}" sibTransId="{E6C9A43E-7D4C-4F9B-AEFC-6257F1D0E366}"/>
    <dgm:cxn modelId="{40036F30-641F-470E-9383-86E36FC882A5}" type="presOf" srcId="{7029C8E2-7F30-49DB-91F4-D986F5D4F087}" destId="{BECAB0B4-48EB-4CFB-A572-9FD74F411B8E}" srcOrd="0" destOrd="0" presId="urn:microsoft.com/office/officeart/2005/8/layout/vList2"/>
    <dgm:cxn modelId="{A137B330-EA29-4F6F-8773-20E483F6F1BF}" type="presOf" srcId="{F868F307-0649-4476-BC00-42C83150AFC8}" destId="{2B758781-088D-4077-B5B3-CE0520BE7F94}" srcOrd="0" destOrd="0" presId="urn:microsoft.com/office/officeart/2005/8/layout/vList2"/>
    <dgm:cxn modelId="{2D044438-BB83-4BC6-97E0-29248BC810F8}" srcId="{7029C8E2-7F30-49DB-91F4-D986F5D4F087}" destId="{F868F307-0649-4476-BC00-42C83150AFC8}" srcOrd="3" destOrd="0" parTransId="{52F9582F-60DA-47CA-A48A-F5846986AB1E}" sibTransId="{0D2796CC-5EB0-4539-A05F-C5184AD74A21}"/>
    <dgm:cxn modelId="{9D866638-37AC-45B7-96B1-8871B4B0639E}" type="presOf" srcId="{A06141EA-5A25-4B48-8499-B371DBA79CAC}" destId="{3834F9E9-DCF4-4AEE-B6CF-5EF07F3B74F8}" srcOrd="0" destOrd="0" presId="urn:microsoft.com/office/officeart/2005/8/layout/vList2"/>
    <dgm:cxn modelId="{C20BA270-8902-46D6-9105-5EC4CAC860D4}" srcId="{7029C8E2-7F30-49DB-91F4-D986F5D4F087}" destId="{82108E54-B22A-43B8-9EEC-D533D75D7DDB}" srcOrd="2" destOrd="0" parTransId="{719720DE-CBBD-4692-87D1-ED7988D520A5}" sibTransId="{EAF1C4AC-B257-4709-A43C-ACCFA9B86FFD}"/>
    <dgm:cxn modelId="{0ED94258-B951-4948-AC3F-D094901972E9}" type="presOf" srcId="{01DDD951-D761-4E75-90B1-9BD0EBC29B8F}" destId="{8895CB51-E3D9-4B92-8766-50CB266E5BDE}" srcOrd="0" destOrd="0" presId="urn:microsoft.com/office/officeart/2005/8/layout/vList2"/>
    <dgm:cxn modelId="{1A5E5EA3-0A36-4D74-9A02-A864AB51D922}" srcId="{7029C8E2-7F30-49DB-91F4-D986F5D4F087}" destId="{B8BA5CD9-94BD-4C4F-A93A-1E4D5891CF0C}" srcOrd="7" destOrd="0" parTransId="{4CE360C1-1749-49E9-9950-D9271C254B5C}" sibTransId="{398215F9-B628-415B-AEE6-ACF84A37B1C4}"/>
    <dgm:cxn modelId="{473D7FB8-B7EE-4000-AC6E-677FE8DCB44C}" srcId="{7029C8E2-7F30-49DB-91F4-D986F5D4F087}" destId="{A06141EA-5A25-4B48-8499-B371DBA79CAC}" srcOrd="0" destOrd="0" parTransId="{E04B4D7E-977A-4BC4-948F-0A74C651473D}" sibTransId="{601BE430-B4D5-4E23-91D9-B129FE12EC3A}"/>
    <dgm:cxn modelId="{2C751BBF-FB38-44B6-98AB-5EF6E127298E}" srcId="{7029C8E2-7F30-49DB-91F4-D986F5D4F087}" destId="{393550F6-EFCB-4BD4-917F-2C041034B61A}" srcOrd="6" destOrd="0" parTransId="{654E709C-70B1-4DBF-BDEE-8658B8E58C89}" sibTransId="{1E42BB1D-9D40-434D-A323-F6CE15A53F08}"/>
    <dgm:cxn modelId="{537CFFC8-8E49-4CFF-A056-EE5AB38908E8}" type="presOf" srcId="{393550F6-EFCB-4BD4-917F-2C041034B61A}" destId="{6D5E2593-593D-446D-B186-66E0B857F51D}" srcOrd="0" destOrd="0" presId="urn:microsoft.com/office/officeart/2005/8/layout/vList2"/>
    <dgm:cxn modelId="{C7F003DB-628E-4738-891D-C4640415F9DD}" srcId="{7029C8E2-7F30-49DB-91F4-D986F5D4F087}" destId="{01DDD951-D761-4E75-90B1-9BD0EBC29B8F}" srcOrd="4" destOrd="0" parTransId="{DDDA5B0B-989D-4365-9D52-088495CB16E3}" sibTransId="{BD41C0CA-A43F-460B-80B4-0AC923A65D20}"/>
    <dgm:cxn modelId="{5FCBA1DF-8EBD-42E5-A93C-6AC4E22B93B5}" type="presOf" srcId="{B8BA5CD9-94BD-4C4F-A93A-1E4D5891CF0C}" destId="{5B471349-5F2E-4DE0-86BF-08DEE7C95307}" srcOrd="0" destOrd="0" presId="urn:microsoft.com/office/officeart/2005/8/layout/vList2"/>
    <dgm:cxn modelId="{F8945FE0-8953-4FC6-BAF8-C1B5DAE0B199}" type="presOf" srcId="{6BF3B1E7-F806-4CD4-8B16-AB04062FF99E}" destId="{496DAD52-9DEA-4F93-9D77-12C882C4217F}" srcOrd="0" destOrd="0" presId="urn:microsoft.com/office/officeart/2005/8/layout/vList2"/>
    <dgm:cxn modelId="{A8DAB1E4-F670-4B49-8527-E917705CA1AF}" type="presOf" srcId="{82108E54-B22A-43B8-9EEC-D533D75D7DDB}" destId="{D9E5DEE4-DB5F-4C9C-882D-BD67EF2D992A}" srcOrd="0" destOrd="0" presId="urn:microsoft.com/office/officeart/2005/8/layout/vList2"/>
    <dgm:cxn modelId="{7DA622EF-0B9D-492B-95B2-F543E42690D9}" srcId="{7029C8E2-7F30-49DB-91F4-D986F5D4F087}" destId="{6BF3B1E7-F806-4CD4-8B16-AB04062FF99E}" srcOrd="5" destOrd="0" parTransId="{6630C083-2BA8-48A9-A837-2F3B2354733A}" sibTransId="{3EEA2D54-658F-4DE6-ADEB-7D22ECA34E3D}"/>
    <dgm:cxn modelId="{F2723CC4-C591-4885-BAF5-10A2D0D31D61}" type="presParOf" srcId="{BECAB0B4-48EB-4CFB-A572-9FD74F411B8E}" destId="{3834F9E9-DCF4-4AEE-B6CF-5EF07F3B74F8}" srcOrd="0" destOrd="0" presId="urn:microsoft.com/office/officeart/2005/8/layout/vList2"/>
    <dgm:cxn modelId="{115A2CEC-FA9D-4E6C-AF08-FC4785BF9C04}" type="presParOf" srcId="{BECAB0B4-48EB-4CFB-A572-9FD74F411B8E}" destId="{EBB5B104-82F0-48DF-9E1E-E5D5FCA17F55}" srcOrd="1" destOrd="0" presId="urn:microsoft.com/office/officeart/2005/8/layout/vList2"/>
    <dgm:cxn modelId="{2D7C800E-4F85-48B4-8650-798C2CE3AC4C}" type="presParOf" srcId="{BECAB0B4-48EB-4CFB-A572-9FD74F411B8E}" destId="{EC666D2C-B961-437F-8478-9157BD2842F5}" srcOrd="2" destOrd="0" presId="urn:microsoft.com/office/officeart/2005/8/layout/vList2"/>
    <dgm:cxn modelId="{9FBDFACE-E163-4460-BFA2-F6E4C9AE042F}" type="presParOf" srcId="{BECAB0B4-48EB-4CFB-A572-9FD74F411B8E}" destId="{813CB519-3A72-49DE-94C1-CA26CAB5CF5E}" srcOrd="3" destOrd="0" presId="urn:microsoft.com/office/officeart/2005/8/layout/vList2"/>
    <dgm:cxn modelId="{09E4EA1C-C3F6-43F7-81F5-AE918CA0E7E0}" type="presParOf" srcId="{BECAB0B4-48EB-4CFB-A572-9FD74F411B8E}" destId="{D9E5DEE4-DB5F-4C9C-882D-BD67EF2D992A}" srcOrd="4" destOrd="0" presId="urn:microsoft.com/office/officeart/2005/8/layout/vList2"/>
    <dgm:cxn modelId="{810CDA3D-EE58-4865-A930-048080C9D156}" type="presParOf" srcId="{BECAB0B4-48EB-4CFB-A572-9FD74F411B8E}" destId="{AE84B420-6128-4F57-A71E-54E3B678DAF5}" srcOrd="5" destOrd="0" presId="urn:microsoft.com/office/officeart/2005/8/layout/vList2"/>
    <dgm:cxn modelId="{90EA00D0-3F9D-4B3E-B9F3-51DB5E47B5BF}" type="presParOf" srcId="{BECAB0B4-48EB-4CFB-A572-9FD74F411B8E}" destId="{2B758781-088D-4077-B5B3-CE0520BE7F94}" srcOrd="6" destOrd="0" presId="urn:microsoft.com/office/officeart/2005/8/layout/vList2"/>
    <dgm:cxn modelId="{D6FF5F49-404A-4AA3-B1E2-29B2300423D8}" type="presParOf" srcId="{BECAB0B4-48EB-4CFB-A572-9FD74F411B8E}" destId="{9D908D71-7BFF-49FC-BC7C-6C5F592E1E8E}" srcOrd="7" destOrd="0" presId="urn:microsoft.com/office/officeart/2005/8/layout/vList2"/>
    <dgm:cxn modelId="{72E1EDE9-39E0-45DA-A57F-0E59EBC5C5DC}" type="presParOf" srcId="{BECAB0B4-48EB-4CFB-A572-9FD74F411B8E}" destId="{8895CB51-E3D9-4B92-8766-50CB266E5BDE}" srcOrd="8" destOrd="0" presId="urn:microsoft.com/office/officeart/2005/8/layout/vList2"/>
    <dgm:cxn modelId="{F59F8BD1-2BFD-4BA9-8B11-9E821C59446D}" type="presParOf" srcId="{BECAB0B4-48EB-4CFB-A572-9FD74F411B8E}" destId="{76563124-A369-4FFF-B00A-C6ABE52AA72A}" srcOrd="9" destOrd="0" presId="urn:microsoft.com/office/officeart/2005/8/layout/vList2"/>
    <dgm:cxn modelId="{313DC3A5-5F5F-4B8D-A181-C802B6529F18}" type="presParOf" srcId="{BECAB0B4-48EB-4CFB-A572-9FD74F411B8E}" destId="{496DAD52-9DEA-4F93-9D77-12C882C4217F}" srcOrd="10" destOrd="0" presId="urn:microsoft.com/office/officeart/2005/8/layout/vList2"/>
    <dgm:cxn modelId="{D4A6C8D9-8C90-48EA-BC77-B932EF477993}" type="presParOf" srcId="{BECAB0B4-48EB-4CFB-A572-9FD74F411B8E}" destId="{F8441F49-FA73-4224-A9E9-7565F71BBF9E}" srcOrd="11" destOrd="0" presId="urn:microsoft.com/office/officeart/2005/8/layout/vList2"/>
    <dgm:cxn modelId="{DBCD2A52-7ED7-4A18-80BD-8ABF28F5116C}" type="presParOf" srcId="{BECAB0B4-48EB-4CFB-A572-9FD74F411B8E}" destId="{6D5E2593-593D-446D-B186-66E0B857F51D}" srcOrd="12" destOrd="0" presId="urn:microsoft.com/office/officeart/2005/8/layout/vList2"/>
    <dgm:cxn modelId="{4AC72DF1-9307-4225-8D27-6B99BED1319B}" type="presParOf" srcId="{BECAB0B4-48EB-4CFB-A572-9FD74F411B8E}" destId="{9569B1E9-BEC0-475E-B256-DF74DE80CF0B}" srcOrd="13" destOrd="0" presId="urn:microsoft.com/office/officeart/2005/8/layout/vList2"/>
    <dgm:cxn modelId="{3A062677-837F-44BB-91F4-CAF37035EE94}" type="presParOf" srcId="{BECAB0B4-48EB-4CFB-A572-9FD74F411B8E}" destId="{5B471349-5F2E-4DE0-86BF-08DEE7C95307}"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E154A0-88F8-4E9E-B624-08D01D0EF5DB}"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22D6EAD0-0BAD-4D0E-B811-2AF3292207CD}">
      <dgm:prSet/>
      <dgm:spPr/>
      <dgm:t>
        <a:bodyPr/>
        <a:lstStyle/>
        <a:p>
          <a:r>
            <a:rPr lang="en-US"/>
            <a:t>The run method runs in a loop as long as the socket is connected. </a:t>
          </a:r>
        </a:p>
      </dgm:t>
    </dgm:pt>
    <dgm:pt modelId="{63D0EA69-BE39-46A3-9D89-E03010F68985}" type="parTrans" cxnId="{9F6ED9B4-6BAA-4EDB-89FF-5336ECFA782F}">
      <dgm:prSet/>
      <dgm:spPr/>
      <dgm:t>
        <a:bodyPr/>
        <a:lstStyle/>
        <a:p>
          <a:endParaRPr lang="en-US"/>
        </a:p>
      </dgm:t>
    </dgm:pt>
    <dgm:pt modelId="{BD374BAF-0FA1-4BEA-9F45-C00A72D6D173}" type="sibTrans" cxnId="{9F6ED9B4-6BAA-4EDB-89FF-5336ECFA782F}">
      <dgm:prSet/>
      <dgm:spPr/>
      <dgm:t>
        <a:bodyPr/>
        <a:lstStyle/>
        <a:p>
          <a:endParaRPr lang="en-US"/>
        </a:p>
      </dgm:t>
    </dgm:pt>
    <dgm:pt modelId="{4046985C-DE70-4BC2-A4D6-92132D4032ED}">
      <dgm:prSet/>
      <dgm:spPr/>
      <dgm:t>
        <a:bodyPr/>
        <a:lstStyle/>
        <a:p>
          <a:r>
            <a:rPr lang="en-US"/>
            <a:t>It reads messages sent by the client using the BufferedReader object and handles them accordingly. </a:t>
          </a:r>
        </a:p>
      </dgm:t>
    </dgm:pt>
    <dgm:pt modelId="{4DCBC64A-30B6-4130-8D3D-8671445522FA}" type="parTrans" cxnId="{980B24B9-4ED9-4469-923C-46ADB0206A98}">
      <dgm:prSet/>
      <dgm:spPr/>
      <dgm:t>
        <a:bodyPr/>
        <a:lstStyle/>
        <a:p>
          <a:endParaRPr lang="en-US"/>
        </a:p>
      </dgm:t>
    </dgm:pt>
    <dgm:pt modelId="{EF0426B6-01DA-49A3-9489-F0D27015F908}" type="sibTrans" cxnId="{980B24B9-4ED9-4469-923C-46ADB0206A98}">
      <dgm:prSet/>
      <dgm:spPr/>
      <dgm:t>
        <a:bodyPr/>
        <a:lstStyle/>
        <a:p>
          <a:endParaRPr lang="en-US"/>
        </a:p>
      </dgm:t>
    </dgm:pt>
    <dgm:pt modelId="{E7341031-9BBD-4919-984B-534E58FCCB1E}">
      <dgm:prSet/>
      <dgm:spPr/>
      <dgm:t>
        <a:bodyPr/>
        <a:lstStyle/>
        <a:p>
          <a:r>
            <a:rPr lang="en-US"/>
            <a:t>If the message is a normal message, it is broadcast to all connected clients using the broadcastMessage method. </a:t>
          </a:r>
        </a:p>
      </dgm:t>
    </dgm:pt>
    <dgm:pt modelId="{E2B46714-9E97-4BE8-B38D-3881E79A8DFF}" type="parTrans" cxnId="{510EE599-74D7-40CF-B398-3AD729631E84}">
      <dgm:prSet/>
      <dgm:spPr/>
      <dgm:t>
        <a:bodyPr/>
        <a:lstStyle/>
        <a:p>
          <a:endParaRPr lang="en-US"/>
        </a:p>
      </dgm:t>
    </dgm:pt>
    <dgm:pt modelId="{FEF09DD9-27EB-45FB-83F2-F340C6BBC8CB}" type="sibTrans" cxnId="{510EE599-74D7-40CF-B398-3AD729631E84}">
      <dgm:prSet/>
      <dgm:spPr/>
      <dgm:t>
        <a:bodyPr/>
        <a:lstStyle/>
        <a:p>
          <a:endParaRPr lang="en-US"/>
        </a:p>
      </dgm:t>
    </dgm:pt>
    <dgm:pt modelId="{0904DEC3-A78B-4422-AE99-9E0792CB1EFC}">
      <dgm:prSet/>
      <dgm:spPr/>
      <dgm:t>
        <a:bodyPr/>
        <a:lstStyle/>
        <a:p>
          <a:r>
            <a:rPr lang="en-US"/>
            <a:t>If the message is a private message, it is sent to the intended recipient using the secretMessage method. </a:t>
          </a:r>
        </a:p>
      </dgm:t>
    </dgm:pt>
    <dgm:pt modelId="{451D1DE1-3C75-499B-A4D5-25E793C6931B}" type="parTrans" cxnId="{F9C8534E-352A-46A3-9FF6-B0E3374617B1}">
      <dgm:prSet/>
      <dgm:spPr/>
      <dgm:t>
        <a:bodyPr/>
        <a:lstStyle/>
        <a:p>
          <a:endParaRPr lang="en-US"/>
        </a:p>
      </dgm:t>
    </dgm:pt>
    <dgm:pt modelId="{E494F840-E998-4A28-A313-3C99CCAEBB95}" type="sibTrans" cxnId="{F9C8534E-352A-46A3-9FF6-B0E3374617B1}">
      <dgm:prSet/>
      <dgm:spPr/>
      <dgm:t>
        <a:bodyPr/>
        <a:lstStyle/>
        <a:p>
          <a:endParaRPr lang="en-US"/>
        </a:p>
      </dgm:t>
    </dgm:pt>
    <dgm:pt modelId="{D2686626-2F25-48DA-A586-B2B243DDEEB7}">
      <dgm:prSet/>
      <dgm:spPr/>
      <dgm:t>
        <a:bodyPr/>
        <a:lstStyle/>
        <a:p>
          <a:r>
            <a:rPr lang="en-US"/>
            <a:t>If the message is the #Exit command, the client is informed that they have left the chat, and their connection is closed.</a:t>
          </a:r>
        </a:p>
      </dgm:t>
    </dgm:pt>
    <dgm:pt modelId="{5D504E1C-93A3-4DA7-BD1A-C1D132723E4B}" type="parTrans" cxnId="{4B4A158F-E95C-42A2-A3C6-020106B397A7}">
      <dgm:prSet/>
      <dgm:spPr/>
      <dgm:t>
        <a:bodyPr/>
        <a:lstStyle/>
        <a:p>
          <a:endParaRPr lang="en-US"/>
        </a:p>
      </dgm:t>
    </dgm:pt>
    <dgm:pt modelId="{1BA0A684-5212-4ECA-8438-BDEA8D5ABF71}" type="sibTrans" cxnId="{4B4A158F-E95C-42A2-A3C6-020106B397A7}">
      <dgm:prSet/>
      <dgm:spPr/>
      <dgm:t>
        <a:bodyPr/>
        <a:lstStyle/>
        <a:p>
          <a:endParaRPr lang="en-US"/>
        </a:p>
      </dgm:t>
    </dgm:pt>
    <dgm:pt modelId="{724716EE-4A99-429A-BA5E-295921088C0C}" type="pres">
      <dgm:prSet presAssocID="{DEE154A0-88F8-4E9E-B624-08D01D0EF5DB}" presName="linear" presStyleCnt="0">
        <dgm:presLayoutVars>
          <dgm:animLvl val="lvl"/>
          <dgm:resizeHandles val="exact"/>
        </dgm:presLayoutVars>
      </dgm:prSet>
      <dgm:spPr/>
    </dgm:pt>
    <dgm:pt modelId="{C1150043-EC77-4DA6-8D52-BF4FBC9965E3}" type="pres">
      <dgm:prSet presAssocID="{22D6EAD0-0BAD-4D0E-B811-2AF3292207CD}" presName="parentText" presStyleLbl="node1" presStyleIdx="0" presStyleCnt="5">
        <dgm:presLayoutVars>
          <dgm:chMax val="0"/>
          <dgm:bulletEnabled val="1"/>
        </dgm:presLayoutVars>
      </dgm:prSet>
      <dgm:spPr/>
    </dgm:pt>
    <dgm:pt modelId="{FC57095B-DF07-4675-AC2A-3838438C0BFF}" type="pres">
      <dgm:prSet presAssocID="{BD374BAF-0FA1-4BEA-9F45-C00A72D6D173}" presName="spacer" presStyleCnt="0"/>
      <dgm:spPr/>
    </dgm:pt>
    <dgm:pt modelId="{03776443-14CF-4137-9A7C-D9911F39D881}" type="pres">
      <dgm:prSet presAssocID="{4046985C-DE70-4BC2-A4D6-92132D4032ED}" presName="parentText" presStyleLbl="node1" presStyleIdx="1" presStyleCnt="5">
        <dgm:presLayoutVars>
          <dgm:chMax val="0"/>
          <dgm:bulletEnabled val="1"/>
        </dgm:presLayoutVars>
      </dgm:prSet>
      <dgm:spPr/>
    </dgm:pt>
    <dgm:pt modelId="{0470363F-FB59-4A1A-890A-B3B27DCC0C43}" type="pres">
      <dgm:prSet presAssocID="{EF0426B6-01DA-49A3-9489-F0D27015F908}" presName="spacer" presStyleCnt="0"/>
      <dgm:spPr/>
    </dgm:pt>
    <dgm:pt modelId="{53BEDDC4-50DA-4482-9579-806D678A2194}" type="pres">
      <dgm:prSet presAssocID="{E7341031-9BBD-4919-984B-534E58FCCB1E}" presName="parentText" presStyleLbl="node1" presStyleIdx="2" presStyleCnt="5">
        <dgm:presLayoutVars>
          <dgm:chMax val="0"/>
          <dgm:bulletEnabled val="1"/>
        </dgm:presLayoutVars>
      </dgm:prSet>
      <dgm:spPr/>
    </dgm:pt>
    <dgm:pt modelId="{413D00FC-8B44-4651-9D86-86C1965FBD74}" type="pres">
      <dgm:prSet presAssocID="{FEF09DD9-27EB-45FB-83F2-F340C6BBC8CB}" presName="spacer" presStyleCnt="0"/>
      <dgm:spPr/>
    </dgm:pt>
    <dgm:pt modelId="{9A7FE335-8400-4D2F-BDE2-4FFB6EEC0431}" type="pres">
      <dgm:prSet presAssocID="{0904DEC3-A78B-4422-AE99-9E0792CB1EFC}" presName="parentText" presStyleLbl="node1" presStyleIdx="3" presStyleCnt="5">
        <dgm:presLayoutVars>
          <dgm:chMax val="0"/>
          <dgm:bulletEnabled val="1"/>
        </dgm:presLayoutVars>
      </dgm:prSet>
      <dgm:spPr/>
    </dgm:pt>
    <dgm:pt modelId="{260E802B-F5CB-4A0D-9214-97AB3A53CF17}" type="pres">
      <dgm:prSet presAssocID="{E494F840-E998-4A28-A313-3C99CCAEBB95}" presName="spacer" presStyleCnt="0"/>
      <dgm:spPr/>
    </dgm:pt>
    <dgm:pt modelId="{2AB53D47-98A3-4FBD-8FC4-B0B334168A4E}" type="pres">
      <dgm:prSet presAssocID="{D2686626-2F25-48DA-A586-B2B243DDEEB7}" presName="parentText" presStyleLbl="node1" presStyleIdx="4" presStyleCnt="5">
        <dgm:presLayoutVars>
          <dgm:chMax val="0"/>
          <dgm:bulletEnabled val="1"/>
        </dgm:presLayoutVars>
      </dgm:prSet>
      <dgm:spPr/>
    </dgm:pt>
  </dgm:ptLst>
  <dgm:cxnLst>
    <dgm:cxn modelId="{E898BB20-6DFC-4287-AD31-A15EBE46D5EE}" type="presOf" srcId="{E7341031-9BBD-4919-984B-534E58FCCB1E}" destId="{53BEDDC4-50DA-4482-9579-806D678A2194}" srcOrd="0" destOrd="0" presId="urn:microsoft.com/office/officeart/2005/8/layout/vList2"/>
    <dgm:cxn modelId="{78BA3B24-694A-4366-AA54-733C4910C7A8}" type="presOf" srcId="{DEE154A0-88F8-4E9E-B624-08D01D0EF5DB}" destId="{724716EE-4A99-429A-BA5E-295921088C0C}" srcOrd="0" destOrd="0" presId="urn:microsoft.com/office/officeart/2005/8/layout/vList2"/>
    <dgm:cxn modelId="{53C2206C-E717-45E2-9771-EAE717162AC7}" type="presOf" srcId="{D2686626-2F25-48DA-A586-B2B243DDEEB7}" destId="{2AB53D47-98A3-4FBD-8FC4-B0B334168A4E}" srcOrd="0" destOrd="0" presId="urn:microsoft.com/office/officeart/2005/8/layout/vList2"/>
    <dgm:cxn modelId="{F9C8534E-352A-46A3-9FF6-B0E3374617B1}" srcId="{DEE154A0-88F8-4E9E-B624-08D01D0EF5DB}" destId="{0904DEC3-A78B-4422-AE99-9E0792CB1EFC}" srcOrd="3" destOrd="0" parTransId="{451D1DE1-3C75-499B-A4D5-25E793C6931B}" sibTransId="{E494F840-E998-4A28-A313-3C99CCAEBB95}"/>
    <dgm:cxn modelId="{F4824D74-D99A-4965-B8E4-A1BC8D6DC274}" type="presOf" srcId="{0904DEC3-A78B-4422-AE99-9E0792CB1EFC}" destId="{9A7FE335-8400-4D2F-BDE2-4FFB6EEC0431}" srcOrd="0" destOrd="0" presId="urn:microsoft.com/office/officeart/2005/8/layout/vList2"/>
    <dgm:cxn modelId="{4B4A158F-E95C-42A2-A3C6-020106B397A7}" srcId="{DEE154A0-88F8-4E9E-B624-08D01D0EF5DB}" destId="{D2686626-2F25-48DA-A586-B2B243DDEEB7}" srcOrd="4" destOrd="0" parTransId="{5D504E1C-93A3-4DA7-BD1A-C1D132723E4B}" sibTransId="{1BA0A684-5212-4ECA-8438-BDEA8D5ABF71}"/>
    <dgm:cxn modelId="{510EE599-74D7-40CF-B398-3AD729631E84}" srcId="{DEE154A0-88F8-4E9E-B624-08D01D0EF5DB}" destId="{E7341031-9BBD-4919-984B-534E58FCCB1E}" srcOrd="2" destOrd="0" parTransId="{E2B46714-9E97-4BE8-B38D-3881E79A8DFF}" sibTransId="{FEF09DD9-27EB-45FB-83F2-F340C6BBC8CB}"/>
    <dgm:cxn modelId="{9F6ED9B4-6BAA-4EDB-89FF-5336ECFA782F}" srcId="{DEE154A0-88F8-4E9E-B624-08D01D0EF5DB}" destId="{22D6EAD0-0BAD-4D0E-B811-2AF3292207CD}" srcOrd="0" destOrd="0" parTransId="{63D0EA69-BE39-46A3-9D89-E03010F68985}" sibTransId="{BD374BAF-0FA1-4BEA-9F45-C00A72D6D173}"/>
    <dgm:cxn modelId="{980B24B9-4ED9-4469-923C-46ADB0206A98}" srcId="{DEE154A0-88F8-4E9E-B624-08D01D0EF5DB}" destId="{4046985C-DE70-4BC2-A4D6-92132D4032ED}" srcOrd="1" destOrd="0" parTransId="{4DCBC64A-30B6-4130-8D3D-8671445522FA}" sibTransId="{EF0426B6-01DA-49A3-9489-F0D27015F908}"/>
    <dgm:cxn modelId="{9A6297EE-774D-42A3-A854-B1169966DC70}" type="presOf" srcId="{4046985C-DE70-4BC2-A4D6-92132D4032ED}" destId="{03776443-14CF-4137-9A7C-D9911F39D881}" srcOrd="0" destOrd="0" presId="urn:microsoft.com/office/officeart/2005/8/layout/vList2"/>
    <dgm:cxn modelId="{5C4A72FD-68F6-4419-8B86-F8E45DC4F7F3}" type="presOf" srcId="{22D6EAD0-0BAD-4D0E-B811-2AF3292207CD}" destId="{C1150043-EC77-4DA6-8D52-BF4FBC9965E3}" srcOrd="0" destOrd="0" presId="urn:microsoft.com/office/officeart/2005/8/layout/vList2"/>
    <dgm:cxn modelId="{509EBF92-DDF5-4773-80B4-0593A0CA83D8}" type="presParOf" srcId="{724716EE-4A99-429A-BA5E-295921088C0C}" destId="{C1150043-EC77-4DA6-8D52-BF4FBC9965E3}" srcOrd="0" destOrd="0" presId="urn:microsoft.com/office/officeart/2005/8/layout/vList2"/>
    <dgm:cxn modelId="{EFEFB3F2-5AAD-430E-A354-BF7EDF41103B}" type="presParOf" srcId="{724716EE-4A99-429A-BA5E-295921088C0C}" destId="{FC57095B-DF07-4675-AC2A-3838438C0BFF}" srcOrd="1" destOrd="0" presId="urn:microsoft.com/office/officeart/2005/8/layout/vList2"/>
    <dgm:cxn modelId="{5DE6D1E6-DEFA-4F3A-AEF6-E826E9E66FDC}" type="presParOf" srcId="{724716EE-4A99-429A-BA5E-295921088C0C}" destId="{03776443-14CF-4137-9A7C-D9911F39D881}" srcOrd="2" destOrd="0" presId="urn:microsoft.com/office/officeart/2005/8/layout/vList2"/>
    <dgm:cxn modelId="{CDE17FBD-FB35-42D4-A25A-E24F833DEE96}" type="presParOf" srcId="{724716EE-4A99-429A-BA5E-295921088C0C}" destId="{0470363F-FB59-4A1A-890A-B3B27DCC0C43}" srcOrd="3" destOrd="0" presId="urn:microsoft.com/office/officeart/2005/8/layout/vList2"/>
    <dgm:cxn modelId="{A9419B93-21BD-4E1B-BE48-187F862A2EBA}" type="presParOf" srcId="{724716EE-4A99-429A-BA5E-295921088C0C}" destId="{53BEDDC4-50DA-4482-9579-806D678A2194}" srcOrd="4" destOrd="0" presId="urn:microsoft.com/office/officeart/2005/8/layout/vList2"/>
    <dgm:cxn modelId="{5483D163-C503-4EEE-9F9B-3F7DBB693ADC}" type="presParOf" srcId="{724716EE-4A99-429A-BA5E-295921088C0C}" destId="{413D00FC-8B44-4651-9D86-86C1965FBD74}" srcOrd="5" destOrd="0" presId="urn:microsoft.com/office/officeart/2005/8/layout/vList2"/>
    <dgm:cxn modelId="{893D85B7-0C13-4EA0-9C3F-87E8BC0D4D4C}" type="presParOf" srcId="{724716EE-4A99-429A-BA5E-295921088C0C}" destId="{9A7FE335-8400-4D2F-BDE2-4FFB6EEC0431}" srcOrd="6" destOrd="0" presId="urn:microsoft.com/office/officeart/2005/8/layout/vList2"/>
    <dgm:cxn modelId="{B9D972FD-A3CD-43E0-B73D-C7FF6C4A8E88}" type="presParOf" srcId="{724716EE-4A99-429A-BA5E-295921088C0C}" destId="{260E802B-F5CB-4A0D-9214-97AB3A53CF17}" srcOrd="7" destOrd="0" presId="urn:microsoft.com/office/officeart/2005/8/layout/vList2"/>
    <dgm:cxn modelId="{542D1FEE-D6F1-4551-8D29-51E36CC8C3FC}" type="presParOf" srcId="{724716EE-4A99-429A-BA5E-295921088C0C}" destId="{2AB53D47-98A3-4FBD-8FC4-B0B334168A4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4F9E9-DCF4-4AEE-B6CF-5EF07F3B74F8}">
      <dsp:nvSpPr>
        <dsp:cNvPr id="0" name=""/>
        <dsp:cNvSpPr/>
      </dsp:nvSpPr>
      <dsp:spPr>
        <a:xfrm>
          <a:off x="0" y="213356"/>
          <a:ext cx="6245265" cy="6176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The ClientHandler class is responsible for handling the clients' connections to the server</a:t>
          </a:r>
        </a:p>
      </dsp:txBody>
      <dsp:txXfrm>
        <a:off x="30149" y="243505"/>
        <a:ext cx="6184967" cy="557311"/>
      </dsp:txXfrm>
    </dsp:sp>
    <dsp:sp modelId="{EC666D2C-B961-437F-8478-9157BD2842F5}">
      <dsp:nvSpPr>
        <dsp:cNvPr id="0" name=""/>
        <dsp:cNvSpPr/>
      </dsp:nvSpPr>
      <dsp:spPr>
        <a:xfrm>
          <a:off x="0" y="862645"/>
          <a:ext cx="6245265" cy="617609"/>
        </a:xfrm>
        <a:prstGeom prst="roundRect">
          <a:avLst/>
        </a:prstGeom>
        <a:solidFill>
          <a:schemeClr val="accent2">
            <a:hueOff val="880471"/>
            <a:satOff val="0"/>
            <a:lumOff val="26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When a client connects, a new instance of the ClientHandler class is created for that client.</a:t>
          </a:r>
        </a:p>
      </dsp:txBody>
      <dsp:txXfrm>
        <a:off x="30149" y="892794"/>
        <a:ext cx="6184967" cy="557311"/>
      </dsp:txXfrm>
    </dsp:sp>
    <dsp:sp modelId="{D9E5DEE4-DB5F-4C9C-882D-BD67EF2D992A}">
      <dsp:nvSpPr>
        <dsp:cNvPr id="0" name=""/>
        <dsp:cNvSpPr/>
      </dsp:nvSpPr>
      <dsp:spPr>
        <a:xfrm>
          <a:off x="0" y="1511935"/>
          <a:ext cx="6245265" cy="617609"/>
        </a:xfrm>
        <a:prstGeom prst="roundRect">
          <a:avLst/>
        </a:prstGeom>
        <a:solidFill>
          <a:schemeClr val="accent2">
            <a:hueOff val="1760942"/>
            <a:satOff val="0"/>
            <a:lumOff val="53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In the constructor, the Socket object is passed in, which represents the connection between the client and the server. </a:t>
          </a:r>
        </a:p>
      </dsp:txBody>
      <dsp:txXfrm>
        <a:off x="30149" y="1542084"/>
        <a:ext cx="6184967" cy="557311"/>
      </dsp:txXfrm>
    </dsp:sp>
    <dsp:sp modelId="{2B758781-088D-4077-B5B3-CE0520BE7F94}">
      <dsp:nvSpPr>
        <dsp:cNvPr id="0" name=""/>
        <dsp:cNvSpPr/>
      </dsp:nvSpPr>
      <dsp:spPr>
        <a:xfrm>
          <a:off x="0" y="2161224"/>
          <a:ext cx="6245265" cy="617609"/>
        </a:xfrm>
        <a:prstGeom prst="roundRect">
          <a:avLst/>
        </a:prstGeom>
        <a:solidFill>
          <a:schemeClr val="accent2">
            <a:hueOff val="2641414"/>
            <a:satOff val="0"/>
            <a:lumOff val="79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The isUserNameUnique method checks if the username is already taken by another client.</a:t>
          </a:r>
        </a:p>
      </dsp:txBody>
      <dsp:txXfrm>
        <a:off x="30149" y="2191373"/>
        <a:ext cx="6184967" cy="557311"/>
      </dsp:txXfrm>
    </dsp:sp>
    <dsp:sp modelId="{8895CB51-E3D9-4B92-8766-50CB266E5BDE}">
      <dsp:nvSpPr>
        <dsp:cNvPr id="0" name=""/>
        <dsp:cNvSpPr/>
      </dsp:nvSpPr>
      <dsp:spPr>
        <a:xfrm>
          <a:off x="0" y="2810513"/>
          <a:ext cx="6245265" cy="617609"/>
        </a:xfrm>
        <a:prstGeom prst="roundRect">
          <a:avLst/>
        </a:prstGeom>
        <a:solidFill>
          <a:schemeClr val="accent2">
            <a:hueOff val="3521885"/>
            <a:satOff val="0"/>
            <a:lumOff val="106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The broadcastMessage method sends a message to all connected clients except the sender. </a:t>
          </a:r>
        </a:p>
      </dsp:txBody>
      <dsp:txXfrm>
        <a:off x="30149" y="2840662"/>
        <a:ext cx="6184967" cy="557311"/>
      </dsp:txXfrm>
    </dsp:sp>
    <dsp:sp modelId="{496DAD52-9DEA-4F93-9D77-12C882C4217F}">
      <dsp:nvSpPr>
        <dsp:cNvPr id="0" name=""/>
        <dsp:cNvSpPr/>
      </dsp:nvSpPr>
      <dsp:spPr>
        <a:xfrm>
          <a:off x="0" y="3459802"/>
          <a:ext cx="6245265" cy="617609"/>
        </a:xfrm>
        <a:prstGeom prst="roundRect">
          <a:avLst/>
        </a:prstGeom>
        <a:solidFill>
          <a:schemeClr val="accent2">
            <a:hueOff val="4402356"/>
            <a:satOff val="0"/>
            <a:lumOff val="133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The secretMessage method sends a private message to a specific client.</a:t>
          </a:r>
        </a:p>
      </dsp:txBody>
      <dsp:txXfrm>
        <a:off x="30149" y="3489951"/>
        <a:ext cx="6184967" cy="557311"/>
      </dsp:txXfrm>
    </dsp:sp>
    <dsp:sp modelId="{6D5E2593-593D-446D-B186-66E0B857F51D}">
      <dsp:nvSpPr>
        <dsp:cNvPr id="0" name=""/>
        <dsp:cNvSpPr/>
      </dsp:nvSpPr>
      <dsp:spPr>
        <a:xfrm>
          <a:off x="0" y="4109091"/>
          <a:ext cx="6245265" cy="617609"/>
        </a:xfrm>
        <a:prstGeom prst="roundRect">
          <a:avLst/>
        </a:prstGeom>
        <a:solidFill>
          <a:schemeClr val="accent2">
            <a:hueOff val="5282827"/>
            <a:satOff val="0"/>
            <a:lumOff val="159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The getUserList method returns a list of all connected users.</a:t>
          </a:r>
        </a:p>
      </dsp:txBody>
      <dsp:txXfrm>
        <a:off x="30149" y="4139240"/>
        <a:ext cx="6184967" cy="557311"/>
      </dsp:txXfrm>
    </dsp:sp>
    <dsp:sp modelId="{5B471349-5F2E-4DE0-86BF-08DEE7C95307}">
      <dsp:nvSpPr>
        <dsp:cNvPr id="0" name=""/>
        <dsp:cNvSpPr/>
      </dsp:nvSpPr>
      <dsp:spPr>
        <a:xfrm>
          <a:off x="0" y="4758381"/>
          <a:ext cx="6245265" cy="617609"/>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The killAll method is called when a client's connection is closed unexpectedly. It removes the client from the list of connected clients and informs all other clients that the client has left the chat.</a:t>
          </a:r>
        </a:p>
      </dsp:txBody>
      <dsp:txXfrm>
        <a:off x="30149" y="4788530"/>
        <a:ext cx="6184967" cy="5573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50043-EC77-4DA6-8D52-BF4FBC9965E3}">
      <dsp:nvSpPr>
        <dsp:cNvPr id="0" name=""/>
        <dsp:cNvSpPr/>
      </dsp:nvSpPr>
      <dsp:spPr>
        <a:xfrm>
          <a:off x="0" y="45407"/>
          <a:ext cx="4395137" cy="12985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run method runs in a loop as long as the socket is connected. </a:t>
          </a:r>
        </a:p>
      </dsp:txBody>
      <dsp:txXfrm>
        <a:off x="63391" y="108798"/>
        <a:ext cx="4268355" cy="1171780"/>
      </dsp:txXfrm>
    </dsp:sp>
    <dsp:sp modelId="{03776443-14CF-4137-9A7C-D9911F39D881}">
      <dsp:nvSpPr>
        <dsp:cNvPr id="0" name=""/>
        <dsp:cNvSpPr/>
      </dsp:nvSpPr>
      <dsp:spPr>
        <a:xfrm>
          <a:off x="0" y="1395810"/>
          <a:ext cx="4395137" cy="12985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It reads messages sent by the client using the BufferedReader object and handles them accordingly. </a:t>
          </a:r>
        </a:p>
      </dsp:txBody>
      <dsp:txXfrm>
        <a:off x="63391" y="1459201"/>
        <a:ext cx="4268355" cy="1171780"/>
      </dsp:txXfrm>
    </dsp:sp>
    <dsp:sp modelId="{53BEDDC4-50DA-4482-9579-806D678A2194}">
      <dsp:nvSpPr>
        <dsp:cNvPr id="0" name=""/>
        <dsp:cNvSpPr/>
      </dsp:nvSpPr>
      <dsp:spPr>
        <a:xfrm>
          <a:off x="0" y="2746213"/>
          <a:ext cx="4395137" cy="12985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If the message is a normal message, it is broadcast to all connected clients using the broadcastMessage method. </a:t>
          </a:r>
        </a:p>
      </dsp:txBody>
      <dsp:txXfrm>
        <a:off x="63391" y="2809604"/>
        <a:ext cx="4268355" cy="1171780"/>
      </dsp:txXfrm>
    </dsp:sp>
    <dsp:sp modelId="{9A7FE335-8400-4D2F-BDE2-4FFB6EEC0431}">
      <dsp:nvSpPr>
        <dsp:cNvPr id="0" name=""/>
        <dsp:cNvSpPr/>
      </dsp:nvSpPr>
      <dsp:spPr>
        <a:xfrm>
          <a:off x="0" y="4096616"/>
          <a:ext cx="4395137" cy="12985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If the message is a private message, it is sent to the intended recipient using the secretMessage method. </a:t>
          </a:r>
        </a:p>
      </dsp:txBody>
      <dsp:txXfrm>
        <a:off x="63391" y="4160007"/>
        <a:ext cx="4268355" cy="1171780"/>
      </dsp:txXfrm>
    </dsp:sp>
    <dsp:sp modelId="{2AB53D47-98A3-4FBD-8FC4-B0B334168A4E}">
      <dsp:nvSpPr>
        <dsp:cNvPr id="0" name=""/>
        <dsp:cNvSpPr/>
      </dsp:nvSpPr>
      <dsp:spPr>
        <a:xfrm>
          <a:off x="0" y="5447019"/>
          <a:ext cx="4395137" cy="12985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If the message is the #Exit command, the client is informed that they have left the chat, and their connection is closed.</a:t>
          </a:r>
        </a:p>
      </dsp:txBody>
      <dsp:txXfrm>
        <a:off x="63391" y="5510410"/>
        <a:ext cx="4268355" cy="11717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for this project we used Java swing for the GUI. Java swing is a user interface toolkit for creating graphic user interfaces. </a:t>
            </a:r>
          </a:p>
          <a:p>
            <a:r>
              <a:rPr lang="en-US" dirty="0"/>
              <a:t>For the client:</a:t>
            </a:r>
            <a:endParaRPr lang="en-US" dirty="0">
              <a:cs typeface="Calibri"/>
            </a:endParaRPr>
          </a:p>
          <a:p>
            <a:r>
              <a:rPr lang="en-US" dirty="0"/>
              <a:t>There’s a </a:t>
            </a:r>
            <a:r>
              <a:rPr lang="en-US" dirty="0" err="1"/>
              <a:t>startUpWindow</a:t>
            </a:r>
            <a:r>
              <a:rPr lang="en-US" dirty="0"/>
              <a:t> method that sets up the login GUI. This is just a general user interface where we require the user to enter the server’s </a:t>
            </a:r>
            <a:r>
              <a:rPr lang="en-US" dirty="0" err="1"/>
              <a:t>ip</a:t>
            </a:r>
            <a:r>
              <a:rPr lang="en-US" dirty="0"/>
              <a:t> address, port number and as well as them entering a unique username into the </a:t>
            </a:r>
            <a:r>
              <a:rPr lang="en-US" dirty="0" err="1"/>
              <a:t>textfields</a:t>
            </a:r>
            <a:r>
              <a:rPr lang="en-US" dirty="0"/>
              <a:t>.</a:t>
            </a:r>
            <a:endParaRPr lang="en-US" dirty="0">
              <a:cs typeface="Calibri"/>
            </a:endParaRPr>
          </a:p>
          <a:p>
            <a:r>
              <a:rPr lang="en-US" dirty="0"/>
              <a:t>As soon as the connect button is clicked, and the information provided is valid,  the frame is then disposed of, and then the chat window is launched. The </a:t>
            </a:r>
            <a:r>
              <a:rPr lang="en-US" dirty="0" err="1"/>
              <a:t>chatwindow</a:t>
            </a:r>
            <a:r>
              <a:rPr lang="en-US" dirty="0"/>
              <a:t> consists of a main </a:t>
            </a:r>
            <a:r>
              <a:rPr lang="en-US" dirty="0" err="1"/>
              <a:t>JPanel</a:t>
            </a:r>
            <a:r>
              <a:rPr lang="en-US" dirty="0"/>
              <a:t>, side </a:t>
            </a:r>
            <a:r>
              <a:rPr lang="en-US" dirty="0" err="1"/>
              <a:t>JPanel</a:t>
            </a:r>
            <a:r>
              <a:rPr lang="en-US" dirty="0"/>
              <a:t>, as well as a bottom </a:t>
            </a:r>
            <a:r>
              <a:rPr lang="en-US" dirty="0" err="1"/>
              <a:t>JPanel</a:t>
            </a:r>
            <a:r>
              <a:rPr lang="en-US" dirty="0"/>
              <a:t> , all of which uses  the  </a:t>
            </a:r>
            <a:r>
              <a:rPr lang="en-US" dirty="0" err="1"/>
              <a:t>GridBagLayout</a:t>
            </a:r>
            <a:r>
              <a:rPr lang="en-US" dirty="0"/>
              <a:t>. </a:t>
            </a:r>
            <a:r>
              <a:rPr lang="en-US" dirty="0" err="1"/>
              <a:t>GridBagLayout</a:t>
            </a:r>
            <a:r>
              <a:rPr lang="en-US" dirty="0"/>
              <a:t> is a flexible layout manager in swing that allowed us to arrange the components in a grid format with the help of constraints.</a:t>
            </a:r>
            <a:endParaRPr lang="en-US" dirty="0">
              <a:cs typeface="Calibri"/>
            </a:endParaRPr>
          </a:p>
          <a:p>
            <a:r>
              <a:rPr lang="en-US" dirty="0"/>
              <a:t>For the server:</a:t>
            </a:r>
            <a:endParaRPr lang="en-US" dirty="0">
              <a:cs typeface="Calibri"/>
            </a:endParaRPr>
          </a:p>
          <a:p>
            <a:r>
              <a:rPr lang="en-US" dirty="0"/>
              <a:t>The GUI for the server just contains a </a:t>
            </a:r>
            <a:r>
              <a:rPr lang="en-US" dirty="0" err="1"/>
              <a:t>JTextArea</a:t>
            </a:r>
            <a:r>
              <a:rPr lang="en-US" dirty="0"/>
              <a:t> component, which is not editable.  All client updates are written to the </a:t>
            </a:r>
            <a:r>
              <a:rPr lang="en-US" dirty="0" err="1"/>
              <a:t>JTextArea</a:t>
            </a:r>
            <a:r>
              <a:rPr lang="en-US" dirty="0"/>
              <a:t>.</a:t>
            </a:r>
            <a:endParaRPr lang="en-US" dirty="0">
              <a:cs typeface="Calibri"/>
            </a:endParaRPr>
          </a:p>
          <a:p>
            <a:endParaRPr lang="en-US"/>
          </a:p>
          <a:p>
            <a:endParaRPr lang="en-US"/>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a:p>
        </p:txBody>
      </p:sp>
    </p:spTree>
    <p:extLst>
      <p:ext uri="{BB962C8B-B14F-4D97-AF65-F5344CB8AC3E}">
        <p14:creationId xmlns:p14="http://schemas.microsoft.com/office/powerpoint/2010/main" val="220589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24695823@sun.ac.za" TargetMode="External"/><Relationship Id="rId2" Type="http://schemas.openxmlformats.org/officeDocument/2006/relationships/hyperlink" Target="mailto:23559322@sun.ac.za" TargetMode="External"/><Relationship Id="rId1" Type="http://schemas.openxmlformats.org/officeDocument/2006/relationships/slideLayout" Target="../slideLayouts/slideLayout2.xml"/><Relationship Id="rId6" Type="http://schemas.openxmlformats.org/officeDocument/2006/relationships/hyperlink" Target="mailto:23607769@sun.ac.za" TargetMode="External"/><Relationship Id="rId5" Type="http://schemas.openxmlformats.org/officeDocument/2006/relationships/hyperlink" Target="mailto:24007676@sun.ac.za" TargetMode="External"/><Relationship Id="rId4" Type="http://schemas.openxmlformats.org/officeDocument/2006/relationships/hyperlink" Target="mailto:24774898@sun.ac.za"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a:solidFill>
                  <a:schemeClr val="bg1"/>
                </a:solidFill>
              </a:rPr>
              <a:t>Group 17</a:t>
            </a:r>
            <a:br>
              <a:rPr lang="en-US" sz="5400" spc="400">
                <a:solidFill>
                  <a:schemeClr val="bg1"/>
                </a:solidFill>
              </a:rPr>
            </a:br>
            <a:r>
              <a:rPr lang="en-US" sz="5400" spc="400">
                <a:solidFill>
                  <a:schemeClr val="bg1"/>
                </a:solidFill>
              </a:rPr>
              <a:t>demo</a:t>
            </a:r>
            <a:endParaRPr lang="en-US"/>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6555104" y="4471414"/>
            <a:ext cx="5378577" cy="2377060"/>
          </a:xfrm>
        </p:spPr>
        <p:txBody>
          <a:bodyPr>
            <a:normAutofit/>
          </a:bodyPr>
          <a:lstStyle/>
          <a:p>
            <a:pPr algn="l"/>
            <a:r>
              <a:rPr lang="en-US" sz="2000">
                <a:solidFill>
                  <a:schemeClr val="bg1"/>
                </a:solidFill>
              </a:rPr>
              <a:t>Members:</a:t>
            </a:r>
          </a:p>
          <a:p>
            <a:pPr algn="l" rtl="0" fontAlgn="base"/>
            <a:r>
              <a:rPr lang="en-US" sz="1800" b="0" i="0">
                <a:solidFill>
                  <a:srgbClr val="000000"/>
                </a:solidFill>
                <a:effectLst/>
                <a:latin typeface="Corbel" panose="020B0503020204020204" pitchFamily="34" charset="0"/>
              </a:rPr>
              <a:t>Jayden Abrahams – </a:t>
            </a:r>
            <a:r>
              <a:rPr lang="en-US" sz="1800" b="0" i="0" u="sng" strike="noStrike">
                <a:solidFill>
                  <a:srgbClr val="90BB23"/>
                </a:solidFill>
                <a:effectLst/>
                <a:latin typeface="Corbel" panose="020B0503020204020204" pitchFamily="34" charset="0"/>
                <a:hlinkClick r:id="rId2"/>
              </a:rPr>
              <a:t>23559322@sun.ac.za</a:t>
            </a:r>
            <a:r>
              <a:rPr lang="en-US" sz="1800" b="0" i="0">
                <a:solidFill>
                  <a:srgbClr val="000000"/>
                </a:solidFill>
                <a:effectLst/>
                <a:latin typeface="Corbel" panose="020B0503020204020204" pitchFamily="34" charset="0"/>
              </a:rPr>
              <a:t>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Corbel" panose="020B0503020204020204" pitchFamily="34" charset="0"/>
              </a:rPr>
              <a:t>Cindi-Ann Jeffery – </a:t>
            </a:r>
            <a:r>
              <a:rPr lang="en-US" sz="1800" b="0" i="0" u="sng" strike="noStrike">
                <a:solidFill>
                  <a:srgbClr val="90BB23"/>
                </a:solidFill>
                <a:effectLst/>
                <a:latin typeface="Corbel" panose="020B0503020204020204" pitchFamily="34" charset="0"/>
                <a:hlinkClick r:id="rId3"/>
              </a:rPr>
              <a:t>24695823@sun.ac.za</a:t>
            </a:r>
            <a:r>
              <a:rPr lang="en-US" sz="1800" b="0" i="0">
                <a:solidFill>
                  <a:srgbClr val="000000"/>
                </a:solidFill>
                <a:effectLst/>
                <a:latin typeface="Corbel" panose="020B0503020204020204" pitchFamily="34" charset="0"/>
              </a:rPr>
              <a:t> </a:t>
            </a:r>
            <a:endParaRPr lang="en-US" b="0" i="0">
              <a:solidFill>
                <a:srgbClr val="000000"/>
              </a:solidFill>
              <a:effectLst/>
              <a:latin typeface="Segoe UI" panose="020B0502040204020203" pitchFamily="34" charset="0"/>
            </a:endParaRPr>
          </a:p>
          <a:p>
            <a:pPr algn="l" rtl="0" fontAlgn="base"/>
            <a:r>
              <a:rPr lang="en-US" sz="1800" b="0" i="0" err="1">
                <a:solidFill>
                  <a:srgbClr val="000000"/>
                </a:solidFill>
                <a:effectLst/>
                <a:latin typeface="Corbel" panose="020B0503020204020204" pitchFamily="34" charset="0"/>
              </a:rPr>
              <a:t>Konanani</a:t>
            </a:r>
            <a:r>
              <a:rPr lang="en-US" sz="1800" b="0" i="0">
                <a:solidFill>
                  <a:srgbClr val="000000"/>
                </a:solidFill>
                <a:effectLst/>
                <a:latin typeface="Corbel" panose="020B0503020204020204" pitchFamily="34" charset="0"/>
              </a:rPr>
              <a:t> </a:t>
            </a:r>
            <a:r>
              <a:rPr lang="en-US" sz="1800" b="0" i="0" err="1">
                <a:solidFill>
                  <a:srgbClr val="000000"/>
                </a:solidFill>
                <a:effectLst/>
                <a:latin typeface="Corbel" panose="020B0503020204020204" pitchFamily="34" charset="0"/>
              </a:rPr>
              <a:t>Mathoho</a:t>
            </a:r>
            <a:r>
              <a:rPr lang="en-US" sz="1800" b="0" i="0">
                <a:solidFill>
                  <a:srgbClr val="000000"/>
                </a:solidFill>
                <a:effectLst/>
                <a:latin typeface="Corbel" panose="020B0503020204020204" pitchFamily="34" charset="0"/>
              </a:rPr>
              <a:t> – </a:t>
            </a:r>
            <a:r>
              <a:rPr lang="en-US" sz="1800" b="0" i="0" u="sng" strike="noStrike">
                <a:solidFill>
                  <a:srgbClr val="90BB23"/>
                </a:solidFill>
                <a:effectLst/>
                <a:latin typeface="Corbel" panose="020B0503020204020204" pitchFamily="34" charset="0"/>
                <a:hlinkClick r:id="rId4"/>
              </a:rPr>
              <a:t>24774898@sun.ac.za</a:t>
            </a:r>
            <a:r>
              <a:rPr lang="en-US" sz="1800" b="0" i="0">
                <a:solidFill>
                  <a:srgbClr val="000000"/>
                </a:solidFill>
                <a:effectLst/>
                <a:latin typeface="Corbel" panose="020B0503020204020204" pitchFamily="34" charset="0"/>
              </a:rPr>
              <a:t> </a:t>
            </a:r>
          </a:p>
          <a:p>
            <a:pPr algn="l" rtl="0" fontAlgn="base"/>
            <a:r>
              <a:rPr lang="en-US" sz="1800" b="0" i="0">
                <a:solidFill>
                  <a:srgbClr val="000000"/>
                </a:solidFill>
                <a:effectLst/>
                <a:latin typeface="Corbel" panose="020B0503020204020204" pitchFamily="34" charset="0"/>
              </a:rPr>
              <a:t>Clinton Elves -  </a:t>
            </a:r>
            <a:r>
              <a:rPr lang="en-US" sz="1800" b="0" i="0" u="sng" strike="noStrike">
                <a:solidFill>
                  <a:srgbClr val="90BB23"/>
                </a:solidFill>
                <a:effectLst/>
                <a:latin typeface="Corbel" panose="020B0503020204020204" pitchFamily="34" charset="0"/>
                <a:hlinkClick r:id="rId5"/>
              </a:rPr>
              <a:t>24007676@sun.ac.za</a:t>
            </a:r>
            <a:r>
              <a:rPr lang="en-US" sz="1800" b="0" i="0">
                <a:solidFill>
                  <a:srgbClr val="000000"/>
                </a:solidFill>
                <a:effectLst/>
                <a:latin typeface="Corbel" panose="020B0503020204020204" pitchFamily="34" charset="0"/>
              </a:rPr>
              <a:t> </a:t>
            </a:r>
          </a:p>
          <a:p>
            <a:pPr algn="l" rtl="0" fontAlgn="base"/>
            <a:r>
              <a:rPr lang="fr-FR" sz="1800" b="0" i="0">
                <a:solidFill>
                  <a:srgbClr val="000000"/>
                </a:solidFill>
                <a:effectLst/>
                <a:latin typeface="Corbel" panose="020B0503020204020204" pitchFamily="34" charset="0"/>
              </a:rPr>
              <a:t>Langton </a:t>
            </a:r>
            <a:r>
              <a:rPr lang="fr-FR" sz="1800" b="0" i="0" err="1">
                <a:solidFill>
                  <a:srgbClr val="000000"/>
                </a:solidFill>
                <a:effectLst/>
                <a:latin typeface="Corbel" panose="020B0503020204020204" pitchFamily="34" charset="0"/>
              </a:rPr>
              <a:t>Chikukwa</a:t>
            </a:r>
            <a:r>
              <a:rPr lang="fr-FR" sz="1800" b="0" i="0">
                <a:solidFill>
                  <a:srgbClr val="000000"/>
                </a:solidFill>
                <a:effectLst/>
                <a:latin typeface="Corbel" panose="020B0503020204020204" pitchFamily="34" charset="0"/>
              </a:rPr>
              <a:t> – </a:t>
            </a:r>
            <a:r>
              <a:rPr lang="fr-FR" sz="1800" b="0" i="0" u="sng" strike="noStrike">
                <a:solidFill>
                  <a:srgbClr val="90BB23"/>
                </a:solidFill>
                <a:effectLst/>
                <a:latin typeface="Corbel" panose="020B0503020204020204" pitchFamily="34" charset="0"/>
                <a:hlinkClick r:id="rId6"/>
              </a:rPr>
              <a:t>23607769@sun.ac.za</a:t>
            </a:r>
            <a:r>
              <a:rPr lang="fr-FR" sz="1800" b="0" i="0">
                <a:solidFill>
                  <a:srgbClr val="000000"/>
                </a:solidFill>
                <a:effectLst/>
                <a:latin typeface="Corbel" panose="020B0503020204020204" pitchFamily="34" charset="0"/>
              </a:rPr>
              <a:t> </a:t>
            </a:r>
            <a:endParaRPr lang="en-US" sz="2000">
              <a:solidFill>
                <a:schemeClr val="bg1"/>
              </a:solidFill>
            </a:endParaRP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19396-AB49-B249-DACD-31218547D563}"/>
              </a:ext>
            </a:extLst>
          </p:cNvPr>
          <p:cNvSpPr>
            <a:spLocks noGrp="1"/>
          </p:cNvSpPr>
          <p:nvPr>
            <p:ph type="title"/>
          </p:nvPr>
        </p:nvSpPr>
        <p:spPr>
          <a:xfrm>
            <a:off x="6412091" y="501651"/>
            <a:ext cx="4395340" cy="1716255"/>
          </a:xfrm>
        </p:spPr>
        <p:txBody>
          <a:bodyPr anchor="b">
            <a:normAutofit/>
          </a:bodyPr>
          <a:lstStyle/>
          <a:p>
            <a:endParaRPr lang="en-US"/>
          </a:p>
        </p:txBody>
      </p:sp>
      <p:sp>
        <p:nvSpPr>
          <p:cNvPr id="49" name="Rectangle 4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7" descr="Text&#10;&#10;Description automatically generated">
            <a:extLst>
              <a:ext uri="{FF2B5EF4-FFF2-40B4-BE49-F238E27FC236}">
                <a16:creationId xmlns:a16="http://schemas.microsoft.com/office/drawing/2014/main" id="{CC2DA770-EF02-AD76-909D-ECBA279DA20C}"/>
              </a:ext>
            </a:extLst>
          </p:cNvPr>
          <p:cNvPicPr>
            <a:picLocks noChangeAspect="1"/>
          </p:cNvPicPr>
          <p:nvPr/>
        </p:nvPicPr>
        <p:blipFill>
          <a:blip r:embed="rId2"/>
          <a:stretch>
            <a:fillRect/>
          </a:stretch>
        </p:blipFill>
        <p:spPr>
          <a:xfrm>
            <a:off x="368208" y="324143"/>
            <a:ext cx="5221625" cy="6268171"/>
          </a:xfrm>
          <a:prstGeom prst="rect">
            <a:avLst/>
          </a:prstGeom>
        </p:spPr>
      </p:pic>
      <p:sp>
        <p:nvSpPr>
          <p:cNvPr id="4" name="Date Placeholder 3">
            <a:extLst>
              <a:ext uri="{FF2B5EF4-FFF2-40B4-BE49-F238E27FC236}">
                <a16:creationId xmlns:a16="http://schemas.microsoft.com/office/drawing/2014/main" id="{D46EB3F0-E632-B80D-18D0-55DCC7AAA5DA}"/>
              </a:ext>
            </a:extLst>
          </p:cNvPr>
          <p:cNvSpPr>
            <a:spLocks noGrp="1"/>
          </p:cNvSpPr>
          <p:nvPr>
            <p:ph type="dt" sz="half" idx="10"/>
          </p:nvPr>
        </p:nvSpPr>
        <p:spPr>
          <a:xfrm>
            <a:off x="838200" y="6356350"/>
            <a:ext cx="2743200" cy="365125"/>
          </a:xfrm>
        </p:spPr>
        <p:txBody>
          <a:bodyPr>
            <a:normAutofit/>
          </a:bodyPr>
          <a:lstStyle/>
          <a:p>
            <a:pPr>
              <a:spcAft>
                <a:spcPts val="600"/>
              </a:spcAft>
            </a:pPr>
            <a:r>
              <a:rPr lang="en-US"/>
              <a:t>9/3/20XX</a:t>
            </a:r>
          </a:p>
        </p:txBody>
      </p:sp>
      <p:sp>
        <p:nvSpPr>
          <p:cNvPr id="5" name="Footer Placeholder 4">
            <a:extLst>
              <a:ext uri="{FF2B5EF4-FFF2-40B4-BE49-F238E27FC236}">
                <a16:creationId xmlns:a16="http://schemas.microsoft.com/office/drawing/2014/main" id="{C2176D85-E779-AA66-EEB7-EEFCA96B8827}"/>
              </a:ext>
            </a:extLst>
          </p:cNvPr>
          <p:cNvSpPr>
            <a:spLocks noGrp="1"/>
          </p:cNvSpPr>
          <p:nvPr>
            <p:ph type="ftr" sz="quarter" idx="11"/>
          </p:nvPr>
        </p:nvSpPr>
        <p:spPr>
          <a:xfrm rot="16200000">
            <a:off x="9812115" y="1591485"/>
            <a:ext cx="3548094" cy="365125"/>
          </a:xfrm>
        </p:spPr>
        <p:txBody>
          <a:bodyPr>
            <a:normAutofit/>
          </a:bodyPr>
          <a:lstStyle/>
          <a:p>
            <a:pPr>
              <a:spcAft>
                <a:spcPts val="600"/>
              </a:spcAft>
            </a:pPr>
            <a:r>
              <a:rPr lang="en-US">
                <a:solidFill>
                  <a:schemeClr val="accent2"/>
                </a:solidFill>
              </a:rPr>
              <a:t>Client-Handler program</a:t>
            </a:r>
          </a:p>
        </p:txBody>
      </p:sp>
      <p:sp>
        <p:nvSpPr>
          <p:cNvPr id="6" name="Slide Number Placeholder 5">
            <a:extLst>
              <a:ext uri="{FF2B5EF4-FFF2-40B4-BE49-F238E27FC236}">
                <a16:creationId xmlns:a16="http://schemas.microsoft.com/office/drawing/2014/main" id="{0010E54F-7BDB-FFF9-B460-3CD83938D9E3}"/>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10</a:t>
            </a:fld>
            <a:endParaRPr lang="en-US">
              <a:solidFill>
                <a:schemeClr val="accent2"/>
              </a:solidFill>
            </a:endParaRPr>
          </a:p>
        </p:txBody>
      </p:sp>
      <p:cxnSp>
        <p:nvCxnSpPr>
          <p:cNvPr id="50"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4EA526D5-47A6-B94B-2475-ABAE3380ECBB}"/>
              </a:ext>
            </a:extLst>
          </p:cNvPr>
          <p:cNvGraphicFramePr>
            <a:graphicFrameLocks noGrp="1"/>
          </p:cNvGraphicFramePr>
          <p:nvPr>
            <p:ph idx="1"/>
            <p:extLst>
              <p:ext uri="{D42A27DB-BD31-4B8C-83A1-F6EECF244321}">
                <p14:modId xmlns:p14="http://schemas.microsoft.com/office/powerpoint/2010/main" val="619158692"/>
              </p:ext>
            </p:extLst>
          </p:nvPr>
        </p:nvGraphicFramePr>
        <p:xfrm>
          <a:off x="6442063" y="788"/>
          <a:ext cx="4395137" cy="6790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0810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3684A-35EC-07A2-4381-1A14D934A627}"/>
              </a:ext>
            </a:extLst>
          </p:cNvPr>
          <p:cNvSpPr>
            <a:spLocks noGrp="1"/>
          </p:cNvSpPr>
          <p:nvPr>
            <p:ph type="ctrTitle"/>
          </p:nvPr>
        </p:nvSpPr>
        <p:spPr>
          <a:xfrm>
            <a:off x="994873" y="3747247"/>
            <a:ext cx="6347918" cy="2386669"/>
          </a:xfrm>
        </p:spPr>
        <p:txBody>
          <a:bodyPr anchor="ctr">
            <a:normAutofit/>
          </a:bodyPr>
          <a:lstStyle/>
          <a:p>
            <a:pPr algn="l"/>
            <a:r>
              <a:rPr lang="en-ZA" sz="6600"/>
              <a:t>GUI</a:t>
            </a:r>
          </a:p>
        </p:txBody>
      </p: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3897779"/>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449154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4981365"/>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D73584D3-9730-D424-0481-A3A576A67123}"/>
              </a:ext>
            </a:extLst>
          </p:cNvPr>
          <p:cNvSpPr>
            <a:spLocks noGrp="1"/>
          </p:cNvSpPr>
          <p:nvPr>
            <p:ph type="subTitle" idx="1"/>
          </p:nvPr>
        </p:nvSpPr>
        <p:spPr>
          <a:xfrm>
            <a:off x="7449798" y="3736429"/>
            <a:ext cx="3633923" cy="2397488"/>
          </a:xfrm>
        </p:spPr>
        <p:txBody>
          <a:bodyPr vert="horz" lIns="91440" tIns="45720" rIns="91440" bIns="45720" rtlCol="0" anchor="ctr">
            <a:normAutofit/>
          </a:bodyPr>
          <a:lstStyle/>
          <a:p>
            <a:pPr algn="l"/>
            <a:r>
              <a:rPr lang="en-ZA"/>
              <a:t>A walk through...</a:t>
            </a:r>
          </a:p>
        </p:txBody>
      </p:sp>
      <p:pic>
        <p:nvPicPr>
          <p:cNvPr id="4" name="Picture 4" descr="Graphical user interface, application&#10;&#10;Description automatically generated">
            <a:extLst>
              <a:ext uri="{FF2B5EF4-FFF2-40B4-BE49-F238E27FC236}">
                <a16:creationId xmlns:a16="http://schemas.microsoft.com/office/drawing/2014/main" id="{530CAA54-5130-A8AE-5E81-14F6F427DFA8}"/>
              </a:ext>
            </a:extLst>
          </p:cNvPr>
          <p:cNvPicPr>
            <a:picLocks noChangeAspect="1"/>
          </p:cNvPicPr>
          <p:nvPr/>
        </p:nvPicPr>
        <p:blipFill>
          <a:blip r:embed="rId3">
            <a:duotone>
              <a:schemeClr val="accent2">
                <a:shade val="45000"/>
                <a:satMod val="135000"/>
              </a:schemeClr>
              <a:prstClr val="white"/>
            </a:duotone>
            <a:alphaModFix amt="54000"/>
          </a:blip>
          <a:stretch>
            <a:fillRect/>
          </a:stretch>
        </p:blipFill>
        <p:spPr>
          <a:xfrm>
            <a:off x="1372722" y="919432"/>
            <a:ext cx="2464239" cy="2542058"/>
          </a:xfrm>
          <a:prstGeom prst="rect">
            <a:avLst/>
          </a:prstGeom>
        </p:spPr>
      </p:pic>
      <p:pic>
        <p:nvPicPr>
          <p:cNvPr id="5" name="Picture 5" descr="Graphical user interface&#10;&#10;Description automatically generated">
            <a:extLst>
              <a:ext uri="{FF2B5EF4-FFF2-40B4-BE49-F238E27FC236}">
                <a16:creationId xmlns:a16="http://schemas.microsoft.com/office/drawing/2014/main" id="{25A31FB7-6566-5E20-ECED-878E5CD8B5ED}"/>
              </a:ext>
            </a:extLst>
          </p:cNvPr>
          <p:cNvPicPr>
            <a:picLocks noChangeAspect="1"/>
          </p:cNvPicPr>
          <p:nvPr/>
        </p:nvPicPr>
        <p:blipFill>
          <a:blip r:embed="rId4">
            <a:duotone>
              <a:schemeClr val="accent2">
                <a:shade val="45000"/>
                <a:satMod val="135000"/>
              </a:schemeClr>
              <a:prstClr val="white"/>
            </a:duotone>
            <a:alphaModFix amt="54000"/>
          </a:blip>
          <a:stretch>
            <a:fillRect/>
          </a:stretch>
        </p:blipFill>
        <p:spPr>
          <a:xfrm>
            <a:off x="4418948" y="918034"/>
            <a:ext cx="3354103" cy="2542058"/>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AB8A36D6-BECA-D0F1-586E-6193031DBEF6}"/>
              </a:ext>
            </a:extLst>
          </p:cNvPr>
          <p:cNvPicPr>
            <a:picLocks noChangeAspect="1"/>
          </p:cNvPicPr>
          <p:nvPr/>
        </p:nvPicPr>
        <p:blipFill>
          <a:blip r:embed="rId5">
            <a:duotone>
              <a:schemeClr val="accent2">
                <a:shade val="45000"/>
                <a:satMod val="135000"/>
              </a:schemeClr>
              <a:prstClr val="white"/>
            </a:duotone>
            <a:alphaModFix amt="54000"/>
          </a:blip>
          <a:stretch>
            <a:fillRect/>
          </a:stretch>
        </p:blipFill>
        <p:spPr>
          <a:xfrm>
            <a:off x="8380922" y="1187704"/>
            <a:ext cx="3379500" cy="2008309"/>
          </a:xfrm>
          <a:prstGeom prst="rect">
            <a:avLst/>
          </a:prstGeom>
        </p:spPr>
      </p:pic>
    </p:spTree>
    <p:extLst>
      <p:ext uri="{BB962C8B-B14F-4D97-AF65-F5344CB8AC3E}">
        <p14:creationId xmlns:p14="http://schemas.microsoft.com/office/powerpoint/2010/main" val="3968990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3684A-35EC-07A2-4381-1A14D934A627}"/>
              </a:ext>
            </a:extLst>
          </p:cNvPr>
          <p:cNvSpPr>
            <a:spLocks noGrp="1"/>
          </p:cNvSpPr>
          <p:nvPr>
            <p:ph type="ctrTitle"/>
          </p:nvPr>
        </p:nvSpPr>
        <p:spPr>
          <a:xfrm>
            <a:off x="5207000" y="583345"/>
            <a:ext cx="5833787" cy="2274155"/>
          </a:xfrm>
        </p:spPr>
        <p:txBody>
          <a:bodyPr anchor="b">
            <a:normAutofit/>
          </a:bodyPr>
          <a:lstStyle/>
          <a:p>
            <a:pPr algn="r"/>
            <a:r>
              <a:rPr lang="en-ZA"/>
              <a:t>GUI</a:t>
            </a:r>
          </a:p>
        </p:txBody>
      </p:sp>
      <p:sp>
        <p:nvSpPr>
          <p:cNvPr id="3" name="Subtitle 2">
            <a:extLst>
              <a:ext uri="{FF2B5EF4-FFF2-40B4-BE49-F238E27FC236}">
                <a16:creationId xmlns:a16="http://schemas.microsoft.com/office/drawing/2014/main" id="{D73584D3-9730-D424-0481-A3A576A67123}"/>
              </a:ext>
            </a:extLst>
          </p:cNvPr>
          <p:cNvSpPr>
            <a:spLocks noGrp="1"/>
          </p:cNvSpPr>
          <p:nvPr>
            <p:ph type="subTitle" idx="1"/>
          </p:nvPr>
        </p:nvSpPr>
        <p:spPr>
          <a:xfrm>
            <a:off x="7971685" y="3123651"/>
            <a:ext cx="3069095" cy="514594"/>
          </a:xfrm>
        </p:spPr>
        <p:txBody>
          <a:bodyPr vert="horz" lIns="91440" tIns="45720" rIns="91440" bIns="45720" rtlCol="0" anchor="t">
            <a:normAutofit/>
          </a:bodyPr>
          <a:lstStyle/>
          <a:p>
            <a:pPr algn="r"/>
            <a:r>
              <a:rPr lang="en-ZA" sz="1800"/>
              <a:t>SERVER</a:t>
            </a:r>
          </a:p>
        </p:txBody>
      </p:sp>
      <p:cxnSp>
        <p:nvCxnSpPr>
          <p:cNvPr id="49" name="Straight Connector 4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4002" y="28574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5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864" y="362847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pic>
        <p:nvPicPr>
          <p:cNvPr id="4" name="Picture 4" descr="Graphical user interface, application&#10;&#10;Description automatically generated">
            <a:extLst>
              <a:ext uri="{FF2B5EF4-FFF2-40B4-BE49-F238E27FC236}">
                <a16:creationId xmlns:a16="http://schemas.microsoft.com/office/drawing/2014/main" id="{530CAA54-5130-A8AE-5E81-14F6F427DFA8}"/>
              </a:ext>
            </a:extLst>
          </p:cNvPr>
          <p:cNvPicPr>
            <a:picLocks noChangeAspect="1"/>
          </p:cNvPicPr>
          <p:nvPr/>
        </p:nvPicPr>
        <p:blipFill>
          <a:blip r:embed="rId2"/>
          <a:stretch>
            <a:fillRect/>
          </a:stretch>
        </p:blipFill>
        <p:spPr>
          <a:xfrm>
            <a:off x="1625222" y="1457843"/>
            <a:ext cx="4643223" cy="4079270"/>
          </a:xfrm>
          <a:prstGeom prst="rect">
            <a:avLst/>
          </a:prstGeom>
        </p:spPr>
      </p:pic>
      <p:sp>
        <p:nvSpPr>
          <p:cNvPr id="5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2108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6456947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3684A-35EC-07A2-4381-1A14D934A627}"/>
              </a:ext>
            </a:extLst>
          </p:cNvPr>
          <p:cNvSpPr>
            <a:spLocks noGrp="1"/>
          </p:cNvSpPr>
          <p:nvPr>
            <p:ph type="ctrTitle"/>
          </p:nvPr>
        </p:nvSpPr>
        <p:spPr>
          <a:xfrm>
            <a:off x="5207000" y="583345"/>
            <a:ext cx="5833787" cy="2274155"/>
          </a:xfrm>
        </p:spPr>
        <p:txBody>
          <a:bodyPr anchor="b">
            <a:normAutofit/>
          </a:bodyPr>
          <a:lstStyle/>
          <a:p>
            <a:pPr algn="r"/>
            <a:r>
              <a:rPr lang="en-ZA"/>
              <a:t>GUI</a:t>
            </a:r>
          </a:p>
        </p:txBody>
      </p:sp>
      <p:sp>
        <p:nvSpPr>
          <p:cNvPr id="3" name="Subtitle 2">
            <a:extLst>
              <a:ext uri="{FF2B5EF4-FFF2-40B4-BE49-F238E27FC236}">
                <a16:creationId xmlns:a16="http://schemas.microsoft.com/office/drawing/2014/main" id="{D73584D3-9730-D424-0481-A3A576A67123}"/>
              </a:ext>
            </a:extLst>
          </p:cNvPr>
          <p:cNvSpPr>
            <a:spLocks noGrp="1"/>
          </p:cNvSpPr>
          <p:nvPr>
            <p:ph type="subTitle" idx="1"/>
          </p:nvPr>
        </p:nvSpPr>
        <p:spPr>
          <a:xfrm>
            <a:off x="7971685" y="3123651"/>
            <a:ext cx="3069095" cy="514594"/>
          </a:xfrm>
        </p:spPr>
        <p:txBody>
          <a:bodyPr vert="horz" lIns="91440" tIns="45720" rIns="91440" bIns="45720" rtlCol="0" anchor="t">
            <a:normAutofit/>
          </a:bodyPr>
          <a:lstStyle/>
          <a:p>
            <a:pPr algn="r"/>
            <a:r>
              <a:rPr lang="en-ZA" sz="1800"/>
              <a:t>Login</a:t>
            </a:r>
          </a:p>
        </p:txBody>
      </p:sp>
      <p:cxnSp>
        <p:nvCxnSpPr>
          <p:cNvPr id="49" name="Straight Connector 4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4002" y="28574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5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864" y="362847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pic>
        <p:nvPicPr>
          <p:cNvPr id="5" name="Picture 5" descr="Graphical user interface&#10;&#10;Description automatically generated">
            <a:extLst>
              <a:ext uri="{FF2B5EF4-FFF2-40B4-BE49-F238E27FC236}">
                <a16:creationId xmlns:a16="http://schemas.microsoft.com/office/drawing/2014/main" id="{25A31FB7-6566-5E20-ECED-878E5CD8B5ED}"/>
              </a:ext>
            </a:extLst>
          </p:cNvPr>
          <p:cNvPicPr>
            <a:picLocks noChangeAspect="1"/>
          </p:cNvPicPr>
          <p:nvPr/>
        </p:nvPicPr>
        <p:blipFill>
          <a:blip r:embed="rId2"/>
          <a:stretch>
            <a:fillRect/>
          </a:stretch>
        </p:blipFill>
        <p:spPr>
          <a:xfrm>
            <a:off x="1397583" y="1506689"/>
            <a:ext cx="5719408" cy="4333270"/>
          </a:xfrm>
          <a:prstGeom prst="rect">
            <a:avLst/>
          </a:prstGeom>
        </p:spPr>
      </p:pic>
      <p:sp>
        <p:nvSpPr>
          <p:cNvPr id="5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2108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9046219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3684A-35EC-07A2-4381-1A14D934A627}"/>
              </a:ext>
            </a:extLst>
          </p:cNvPr>
          <p:cNvSpPr>
            <a:spLocks noGrp="1"/>
          </p:cNvSpPr>
          <p:nvPr>
            <p:ph type="ctrTitle"/>
          </p:nvPr>
        </p:nvSpPr>
        <p:spPr>
          <a:xfrm>
            <a:off x="5207000" y="583345"/>
            <a:ext cx="5833787" cy="2274155"/>
          </a:xfrm>
        </p:spPr>
        <p:txBody>
          <a:bodyPr anchor="b">
            <a:normAutofit/>
          </a:bodyPr>
          <a:lstStyle/>
          <a:p>
            <a:pPr algn="r"/>
            <a:r>
              <a:rPr lang="en-ZA"/>
              <a:t>GUI</a:t>
            </a:r>
          </a:p>
        </p:txBody>
      </p:sp>
      <p:sp>
        <p:nvSpPr>
          <p:cNvPr id="3" name="Subtitle 2">
            <a:extLst>
              <a:ext uri="{FF2B5EF4-FFF2-40B4-BE49-F238E27FC236}">
                <a16:creationId xmlns:a16="http://schemas.microsoft.com/office/drawing/2014/main" id="{D73584D3-9730-D424-0481-A3A576A67123}"/>
              </a:ext>
            </a:extLst>
          </p:cNvPr>
          <p:cNvSpPr>
            <a:spLocks noGrp="1"/>
          </p:cNvSpPr>
          <p:nvPr>
            <p:ph type="subTitle" idx="1"/>
          </p:nvPr>
        </p:nvSpPr>
        <p:spPr>
          <a:xfrm>
            <a:off x="7971685" y="3123651"/>
            <a:ext cx="3069095" cy="514594"/>
          </a:xfrm>
        </p:spPr>
        <p:txBody>
          <a:bodyPr vert="horz" lIns="91440" tIns="45720" rIns="91440" bIns="45720" rtlCol="0" anchor="t">
            <a:normAutofit/>
          </a:bodyPr>
          <a:lstStyle/>
          <a:p>
            <a:pPr algn="r"/>
            <a:r>
              <a:rPr lang="en-ZA" sz="1800"/>
              <a:t>Client</a:t>
            </a:r>
          </a:p>
        </p:txBody>
      </p:sp>
      <p:cxnSp>
        <p:nvCxnSpPr>
          <p:cNvPr id="49" name="Straight Connector 4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 name="Picture 6" descr="Graphical user interface, application&#10;&#10;Description automatically generated">
            <a:extLst>
              <a:ext uri="{FF2B5EF4-FFF2-40B4-BE49-F238E27FC236}">
                <a16:creationId xmlns:a16="http://schemas.microsoft.com/office/drawing/2014/main" id="{AB8A36D6-BECA-D0F1-586E-6193031DBEF6}"/>
              </a:ext>
            </a:extLst>
          </p:cNvPr>
          <p:cNvPicPr>
            <a:picLocks noChangeAspect="1"/>
          </p:cNvPicPr>
          <p:nvPr/>
        </p:nvPicPr>
        <p:blipFill>
          <a:blip r:embed="rId2"/>
          <a:stretch>
            <a:fillRect/>
          </a:stretch>
        </p:blipFill>
        <p:spPr>
          <a:xfrm>
            <a:off x="1397585" y="1332379"/>
            <a:ext cx="6858177" cy="4085405"/>
          </a:xfrm>
          <a:prstGeom prst="rect">
            <a:avLst/>
          </a:prstGeom>
        </p:spPr>
      </p:pic>
      <p:sp>
        <p:nvSpPr>
          <p:cNvPr id="5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4002" y="28574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5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864" y="362847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2108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3681316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59">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3684A-35EC-07A2-4381-1A14D934A627}"/>
              </a:ext>
            </a:extLst>
          </p:cNvPr>
          <p:cNvSpPr>
            <a:spLocks noGrp="1"/>
          </p:cNvSpPr>
          <p:nvPr>
            <p:ph type="ctrTitle"/>
          </p:nvPr>
        </p:nvSpPr>
        <p:spPr>
          <a:xfrm>
            <a:off x="1578043" y="590062"/>
            <a:ext cx="5309140" cy="2838938"/>
          </a:xfrm>
        </p:spPr>
        <p:txBody>
          <a:bodyPr>
            <a:normAutofit/>
          </a:bodyPr>
          <a:lstStyle/>
          <a:p>
            <a:pPr algn="l"/>
            <a:r>
              <a:rPr lang="en-ZA" sz="5400"/>
              <a:t>BYE</a:t>
            </a:r>
          </a:p>
        </p:txBody>
      </p:sp>
      <p:sp>
        <p:nvSpPr>
          <p:cNvPr id="3" name="Subtitle 2">
            <a:extLst>
              <a:ext uri="{FF2B5EF4-FFF2-40B4-BE49-F238E27FC236}">
                <a16:creationId xmlns:a16="http://schemas.microsoft.com/office/drawing/2014/main" id="{D73584D3-9730-D424-0481-A3A576A67123}"/>
              </a:ext>
            </a:extLst>
          </p:cNvPr>
          <p:cNvSpPr>
            <a:spLocks noGrp="1"/>
          </p:cNvSpPr>
          <p:nvPr>
            <p:ph type="subTitle" idx="1"/>
          </p:nvPr>
        </p:nvSpPr>
        <p:spPr>
          <a:xfrm>
            <a:off x="1578044" y="3739764"/>
            <a:ext cx="4517954" cy="1198120"/>
          </a:xfrm>
        </p:spPr>
        <p:txBody>
          <a:bodyPr vert="horz" lIns="91440" tIns="45720" rIns="91440" bIns="45720" rtlCol="0">
            <a:normAutofit/>
          </a:bodyPr>
          <a:lstStyle/>
          <a:p>
            <a:pPr algn="l"/>
            <a:r>
              <a:rPr lang="en-ZA"/>
              <a:t>GROUP 17</a:t>
            </a:r>
          </a:p>
        </p:txBody>
      </p:sp>
      <p:sp>
        <p:nvSpPr>
          <p:cNvPr id="79" name="!!plus graphic">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80" name="!!dot graphic">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81" name="!!circle graphic">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82"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83" name="Graphic 69">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84" name="Graphic 71">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74" name="Graphic 73">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4" name="Picture 4">
            <a:extLst>
              <a:ext uri="{FF2B5EF4-FFF2-40B4-BE49-F238E27FC236}">
                <a16:creationId xmlns:a16="http://schemas.microsoft.com/office/drawing/2014/main" id="{4740845E-A09C-D29C-996C-2E95B1A21F89}"/>
              </a:ext>
            </a:extLst>
          </p:cNvPr>
          <p:cNvPicPr>
            <a:picLocks noChangeAspect="1"/>
          </p:cNvPicPr>
          <p:nvPr/>
        </p:nvPicPr>
        <p:blipFill rotWithShape="1">
          <a:blip r:embed="rId8"/>
          <a:srcRect r="-1" b="3669"/>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291869984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a:bodyPr>
          <a:lstStyle/>
          <a:p>
            <a:r>
              <a:rPr lang="en-US"/>
              <a:t>What did we do?</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226142" y="2825496"/>
            <a:ext cx="6814738" cy="3346704"/>
          </a:xfrm>
        </p:spPr>
        <p:txBody>
          <a:bodyPr/>
          <a:lstStyle/>
          <a:p>
            <a:r>
              <a:rPr lang="en-US"/>
              <a:t>-&gt; Implemented a multithreaded client-server chat program</a:t>
            </a:r>
          </a:p>
          <a:p>
            <a:r>
              <a:rPr lang="en-US"/>
              <a:t>-&gt; Programming language used was Java</a:t>
            </a:r>
          </a:p>
          <a:p>
            <a:r>
              <a:rPr lang="en-US"/>
              <a:t>-&gt; Made a GUI for both client and server using  Java Swing (widget toolkit)</a:t>
            </a:r>
          </a:p>
          <a:p>
            <a:r>
              <a:rPr lang="en-US"/>
              <a:t>-&gt; Made use of socket programming</a:t>
            </a:r>
          </a:p>
          <a:p>
            <a:endParaRPr lang="en-US"/>
          </a:p>
        </p:txBody>
      </p:sp>
      <p:pic>
        <p:nvPicPr>
          <p:cNvPr id="8" name="Picture Placeholder 7">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a:blip r:embed="rId2"/>
          <a:srcRect l="21875" r="21875"/>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5638800" cy="2340864"/>
          </a:xfrm>
        </p:spPr>
        <p:txBody>
          <a:bodyPr/>
          <a:lstStyle/>
          <a:p>
            <a:r>
              <a:rPr lang="en-US" b="1" cap="all" spc="400">
                <a:solidFill>
                  <a:schemeClr val="bg1"/>
                </a:solidFill>
                <a:latin typeface="+mn-lt"/>
              </a:rPr>
              <a:t>Server class</a:t>
            </a:r>
            <a:endParaRPr lang="en-US"/>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4000" y="3803904"/>
            <a:ext cx="5064252" cy="1325880"/>
          </a:xfrm>
        </p:spPr>
        <p:txBody>
          <a:bodyPr/>
          <a:lstStyle/>
          <a:p>
            <a:r>
              <a:rPr lang="en-US"/>
              <a:t>-&gt; GUI was implemented</a:t>
            </a:r>
          </a:p>
          <a:p>
            <a:r>
              <a:rPr lang="en-US"/>
              <a:t>-&gt; Server Socket</a:t>
            </a:r>
          </a:p>
          <a:p>
            <a:r>
              <a:rPr lang="en-US"/>
              <a:t>-&gt;Client Socket</a:t>
            </a:r>
          </a:p>
        </p:txBody>
      </p:sp>
    </p:spTree>
    <p:extLst>
      <p:ext uri="{BB962C8B-B14F-4D97-AF65-F5344CB8AC3E}">
        <p14:creationId xmlns:p14="http://schemas.microsoft.com/office/powerpoint/2010/main" val="2227882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BA4B-32CB-BDC6-37CB-8205753429CE}"/>
              </a:ext>
            </a:extLst>
          </p:cNvPr>
          <p:cNvSpPr>
            <a:spLocks noGrp="1"/>
          </p:cNvSpPr>
          <p:nvPr>
            <p:ph type="ctrTitle"/>
          </p:nvPr>
        </p:nvSpPr>
        <p:spPr>
          <a:xfrm>
            <a:off x="1524000" y="1463040"/>
            <a:ext cx="9144000" cy="956310"/>
          </a:xfrm>
        </p:spPr>
        <p:txBody>
          <a:bodyPr/>
          <a:lstStyle/>
          <a:p>
            <a:pPr algn="l"/>
            <a:r>
              <a:rPr lang="en-ZA"/>
              <a:t>Server</a:t>
            </a:r>
          </a:p>
        </p:txBody>
      </p:sp>
      <p:sp>
        <p:nvSpPr>
          <p:cNvPr id="3" name="Subtitle 2">
            <a:extLst>
              <a:ext uri="{FF2B5EF4-FFF2-40B4-BE49-F238E27FC236}">
                <a16:creationId xmlns:a16="http://schemas.microsoft.com/office/drawing/2014/main" id="{73B3B256-E8DA-802C-6F78-1B2FB8C7A7EC}"/>
              </a:ext>
            </a:extLst>
          </p:cNvPr>
          <p:cNvSpPr>
            <a:spLocks noGrp="1"/>
          </p:cNvSpPr>
          <p:nvPr>
            <p:ph type="subTitle" idx="1"/>
          </p:nvPr>
        </p:nvSpPr>
        <p:spPr/>
        <p:txBody>
          <a:bodyPr/>
          <a:lstStyle/>
          <a:p>
            <a:endParaRPr lang="en-ZA"/>
          </a:p>
        </p:txBody>
      </p:sp>
      <p:pic>
        <p:nvPicPr>
          <p:cNvPr id="5" name="Picture 4" descr="Text&#10;&#10;Description automatically generated">
            <a:extLst>
              <a:ext uri="{FF2B5EF4-FFF2-40B4-BE49-F238E27FC236}">
                <a16:creationId xmlns:a16="http://schemas.microsoft.com/office/drawing/2014/main" id="{E1EC3359-7D72-CFFA-D1B5-0CA221D13F17}"/>
              </a:ext>
            </a:extLst>
          </p:cNvPr>
          <p:cNvPicPr>
            <a:picLocks noChangeAspect="1"/>
          </p:cNvPicPr>
          <p:nvPr/>
        </p:nvPicPr>
        <p:blipFill>
          <a:blip r:embed="rId2"/>
          <a:stretch>
            <a:fillRect/>
          </a:stretch>
        </p:blipFill>
        <p:spPr>
          <a:xfrm>
            <a:off x="6594182" y="2606376"/>
            <a:ext cx="5379727" cy="3252823"/>
          </a:xfrm>
          <a:prstGeom prst="rect">
            <a:avLst/>
          </a:prstGeom>
        </p:spPr>
      </p:pic>
      <p:pic>
        <p:nvPicPr>
          <p:cNvPr id="9" name="Picture 8">
            <a:extLst>
              <a:ext uri="{FF2B5EF4-FFF2-40B4-BE49-F238E27FC236}">
                <a16:creationId xmlns:a16="http://schemas.microsoft.com/office/drawing/2014/main" id="{A7D81A4F-EF6C-D90A-F3AA-BAE504BAF3DB}"/>
              </a:ext>
            </a:extLst>
          </p:cNvPr>
          <p:cNvPicPr>
            <a:picLocks noChangeAspect="1"/>
          </p:cNvPicPr>
          <p:nvPr/>
        </p:nvPicPr>
        <p:blipFill>
          <a:blip r:embed="rId3"/>
          <a:stretch>
            <a:fillRect/>
          </a:stretch>
        </p:blipFill>
        <p:spPr>
          <a:xfrm>
            <a:off x="457635" y="2606474"/>
            <a:ext cx="6004119" cy="3252625"/>
          </a:xfrm>
          <a:prstGeom prst="rect">
            <a:avLst/>
          </a:prstGeom>
        </p:spPr>
      </p:pic>
    </p:spTree>
    <p:extLst>
      <p:ext uri="{BB962C8B-B14F-4D97-AF65-F5344CB8AC3E}">
        <p14:creationId xmlns:p14="http://schemas.microsoft.com/office/powerpoint/2010/main" val="1406081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684A-35EC-07A2-4381-1A14D934A627}"/>
              </a:ext>
            </a:extLst>
          </p:cNvPr>
          <p:cNvSpPr>
            <a:spLocks noGrp="1"/>
          </p:cNvSpPr>
          <p:nvPr>
            <p:ph type="ctrTitle"/>
          </p:nvPr>
        </p:nvSpPr>
        <p:spPr/>
        <p:txBody>
          <a:bodyPr/>
          <a:lstStyle/>
          <a:p>
            <a:r>
              <a:rPr lang="en-ZA"/>
              <a:t>Client CLASS</a:t>
            </a:r>
          </a:p>
        </p:txBody>
      </p:sp>
      <p:sp>
        <p:nvSpPr>
          <p:cNvPr id="3" name="Subtitle 2">
            <a:extLst>
              <a:ext uri="{FF2B5EF4-FFF2-40B4-BE49-F238E27FC236}">
                <a16:creationId xmlns:a16="http://schemas.microsoft.com/office/drawing/2014/main" id="{D73584D3-9730-D424-0481-A3A576A67123}"/>
              </a:ext>
            </a:extLst>
          </p:cNvPr>
          <p:cNvSpPr>
            <a:spLocks noGrp="1"/>
          </p:cNvSpPr>
          <p:nvPr>
            <p:ph type="subTitle" idx="1"/>
          </p:nvPr>
        </p:nvSpPr>
        <p:spPr/>
        <p:txBody>
          <a:bodyPr/>
          <a:lstStyle/>
          <a:p>
            <a:r>
              <a:rPr lang="en-ZA"/>
              <a:t>-&gt; GUI was implemented</a:t>
            </a:r>
          </a:p>
        </p:txBody>
      </p:sp>
    </p:spTree>
    <p:extLst>
      <p:ext uri="{BB962C8B-B14F-4D97-AF65-F5344CB8AC3E}">
        <p14:creationId xmlns:p14="http://schemas.microsoft.com/office/powerpoint/2010/main" val="229560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13DF9D-0C7D-FB89-93BE-DCF3A4DDDA70}"/>
              </a:ext>
            </a:extLst>
          </p:cNvPr>
          <p:cNvSpPr txBox="1"/>
          <p:nvPr/>
        </p:nvSpPr>
        <p:spPr>
          <a:xfrm>
            <a:off x="1166154" y="3064839"/>
            <a:ext cx="985968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Calibri"/>
                <a:ea typeface="Calibri"/>
                <a:cs typeface="Calibri"/>
              </a:rPr>
              <a:t>The Client class constructor takes a Socket object, a host, and a port number. It initializes the socket object, and sets up the ability to read from and write to the socket.</a:t>
            </a:r>
          </a:p>
          <a:p>
            <a:endParaRPr lang="en-US">
              <a:solidFill>
                <a:schemeClr val="bg1"/>
              </a:solidFill>
              <a:latin typeface="Calibri"/>
              <a:ea typeface="Calibri"/>
              <a:cs typeface="Calibri"/>
            </a:endParaRPr>
          </a:p>
          <a:p>
            <a:r>
              <a:rPr lang="en-US">
                <a:solidFill>
                  <a:schemeClr val="bg1"/>
                </a:solidFill>
                <a:latin typeface="Calibri"/>
                <a:ea typeface="Calibri"/>
                <a:cs typeface="Calibri"/>
              </a:rPr>
              <a:t>startUpWindow() method sets up the GUI for the client, which prompts the user to enter the server IP, port number, and username. Once the user enters these values and clicks the Connect button, the Client object is created and the listenForMessages() method is called to listen for incoming messages from the server.</a:t>
            </a:r>
          </a:p>
          <a:p>
            <a:endParaRPr lang="en-US">
              <a:solidFill>
                <a:schemeClr val="bg1"/>
              </a:solidFill>
              <a:latin typeface="Calibri"/>
              <a:ea typeface="Calibri"/>
              <a:cs typeface="Calibri"/>
            </a:endParaRPr>
          </a:p>
          <a:p>
            <a:r>
              <a:rPr lang="en-US">
                <a:solidFill>
                  <a:schemeClr val="bg1"/>
                </a:solidFill>
                <a:latin typeface="Calibri"/>
                <a:ea typeface="Calibri"/>
                <a:cs typeface="Calibri"/>
              </a:rPr>
              <a:t>chatWindow() method sets up the main GUI for the chat window. It includes a JTextArea to display chat messages, a JTextField to enter messages to send, and a JButton to send the messages. It also includes a JTextArea to display online users and a JButton to send special commands.</a:t>
            </a:r>
            <a:endParaRPr lang="en-US">
              <a:solidFill>
                <a:schemeClr val="bg1"/>
              </a:solidFill>
            </a:endParaRPr>
          </a:p>
        </p:txBody>
      </p:sp>
      <p:pic>
        <p:nvPicPr>
          <p:cNvPr id="5" name="Picture 5" descr="Diagram&#10;&#10;Description automatically generated">
            <a:extLst>
              <a:ext uri="{FF2B5EF4-FFF2-40B4-BE49-F238E27FC236}">
                <a16:creationId xmlns:a16="http://schemas.microsoft.com/office/drawing/2014/main" id="{CDDD21CD-964F-0EE2-BDEE-E142406719C7}"/>
              </a:ext>
            </a:extLst>
          </p:cNvPr>
          <p:cNvPicPr>
            <a:picLocks noChangeAspect="1"/>
          </p:cNvPicPr>
          <p:nvPr/>
        </p:nvPicPr>
        <p:blipFill>
          <a:blip r:embed="rId2"/>
          <a:stretch>
            <a:fillRect/>
          </a:stretch>
        </p:blipFill>
        <p:spPr>
          <a:xfrm>
            <a:off x="3112738" y="397988"/>
            <a:ext cx="5974942" cy="2391102"/>
          </a:xfrm>
          <a:prstGeom prst="rect">
            <a:avLst/>
          </a:prstGeom>
        </p:spPr>
      </p:pic>
    </p:spTree>
    <p:extLst>
      <p:ext uri="{BB962C8B-B14F-4D97-AF65-F5344CB8AC3E}">
        <p14:creationId xmlns:p14="http://schemas.microsoft.com/office/powerpoint/2010/main" val="259872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2D40AE-70C9-6409-83DD-AD4F143B57DB}"/>
              </a:ext>
            </a:extLst>
          </p:cNvPr>
          <p:cNvSpPr txBox="1"/>
          <p:nvPr/>
        </p:nvSpPr>
        <p:spPr>
          <a:xfrm>
            <a:off x="983574" y="756596"/>
            <a:ext cx="5760935"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mn-lt"/>
                <a:cs typeface="+mn-lt"/>
              </a:rPr>
              <a:t>The listenForMessages() method is responsible for receiving and processing messages from the server. It runs on a separate thread to avoid blocking the main thread. It listens for incoming messages on the socket and then updates the chat window with the message.</a:t>
            </a:r>
            <a:endParaRPr lang="en-US">
              <a:solidFill>
                <a:schemeClr val="bg1"/>
              </a:solidFill>
            </a:endParaRPr>
          </a:p>
          <a:p>
            <a:endParaRPr lang="en-US">
              <a:solidFill>
                <a:schemeClr val="bg1"/>
              </a:solidFill>
            </a:endParaRPr>
          </a:p>
          <a:p>
            <a:r>
              <a:rPr lang="en-US">
                <a:solidFill>
                  <a:schemeClr val="bg1"/>
                </a:solidFill>
                <a:ea typeface="+mn-lt"/>
                <a:cs typeface="+mn-lt"/>
              </a:rPr>
              <a:t>The writer() method writes the user's username to the server to identify the client on the server side.</a:t>
            </a:r>
            <a:endParaRPr lang="en-US">
              <a:solidFill>
                <a:schemeClr val="bg1"/>
              </a:solidFill>
            </a:endParaRPr>
          </a:p>
          <a:p>
            <a:endParaRPr lang="en-US">
              <a:solidFill>
                <a:schemeClr val="bg1"/>
              </a:solidFill>
            </a:endParaRPr>
          </a:p>
          <a:p>
            <a:r>
              <a:rPr lang="en-US">
                <a:solidFill>
                  <a:schemeClr val="bg1"/>
                </a:solidFill>
                <a:ea typeface="+mn-lt"/>
                <a:cs typeface="+mn-lt"/>
              </a:rPr>
              <a:t>The killAll() method closes the socket and streams in case of any exception during the connection process.</a:t>
            </a:r>
            <a:endParaRPr lang="en-US">
              <a:solidFill>
                <a:schemeClr val="bg1"/>
              </a:solidFill>
            </a:endParaRPr>
          </a:p>
          <a:p>
            <a:endParaRPr lang="en-US">
              <a:solidFill>
                <a:schemeClr val="bg1"/>
              </a:solidFill>
            </a:endParaRPr>
          </a:p>
          <a:p>
            <a:r>
              <a:rPr lang="en-US">
                <a:solidFill>
                  <a:schemeClr val="bg1"/>
                </a:solidFill>
                <a:ea typeface="+mn-lt"/>
                <a:cs typeface="+mn-lt"/>
              </a:rPr>
              <a:t>The code also defines various components to handle the user input and display messages, such as action listeners for buttons, text fields, and labels.</a:t>
            </a:r>
            <a:endParaRPr lang="en-US">
              <a:solidFill>
                <a:schemeClr val="bg1"/>
              </a:solidFill>
            </a:endParaRPr>
          </a:p>
          <a:p>
            <a:pPr algn="l"/>
            <a:endParaRPr lang="en-US"/>
          </a:p>
        </p:txBody>
      </p:sp>
      <p:pic>
        <p:nvPicPr>
          <p:cNvPr id="5" name="Picture 5" descr="Text&#10;&#10;Description automatically generated">
            <a:extLst>
              <a:ext uri="{FF2B5EF4-FFF2-40B4-BE49-F238E27FC236}">
                <a16:creationId xmlns:a16="http://schemas.microsoft.com/office/drawing/2014/main" id="{B4F1C503-A379-FDF8-6EC3-30520FB7615B}"/>
              </a:ext>
            </a:extLst>
          </p:cNvPr>
          <p:cNvPicPr>
            <a:picLocks noChangeAspect="1"/>
          </p:cNvPicPr>
          <p:nvPr/>
        </p:nvPicPr>
        <p:blipFill>
          <a:blip r:embed="rId2"/>
          <a:stretch>
            <a:fillRect/>
          </a:stretch>
        </p:blipFill>
        <p:spPr>
          <a:xfrm>
            <a:off x="7128052" y="1593059"/>
            <a:ext cx="4535509" cy="3006472"/>
          </a:xfrm>
          <a:prstGeom prst="rect">
            <a:avLst/>
          </a:prstGeom>
        </p:spPr>
      </p:pic>
    </p:spTree>
    <p:extLst>
      <p:ext uri="{BB962C8B-B14F-4D97-AF65-F5344CB8AC3E}">
        <p14:creationId xmlns:p14="http://schemas.microsoft.com/office/powerpoint/2010/main" val="232116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E61F7-F049-271D-67C6-35F3FBA8FF5B}"/>
              </a:ext>
            </a:extLst>
          </p:cNvPr>
          <p:cNvSpPr>
            <a:spLocks noGrp="1"/>
          </p:cNvSpPr>
          <p:nvPr>
            <p:ph type="ctrTitle"/>
          </p:nvPr>
        </p:nvSpPr>
        <p:spPr>
          <a:xfrm>
            <a:off x="1522030" y="1209220"/>
            <a:ext cx="9147940" cy="2337238"/>
          </a:xfrm>
        </p:spPr>
        <p:txBody>
          <a:bodyPr anchor="b">
            <a:normAutofit/>
          </a:bodyPr>
          <a:lstStyle/>
          <a:p>
            <a:r>
              <a:rPr lang="en-US"/>
              <a:t>Clienthandler class</a:t>
            </a:r>
          </a:p>
        </p:txBody>
      </p:sp>
      <p:sp>
        <p:nvSpPr>
          <p:cNvPr id="3" name="Subtitle 2">
            <a:extLst>
              <a:ext uri="{FF2B5EF4-FFF2-40B4-BE49-F238E27FC236}">
                <a16:creationId xmlns:a16="http://schemas.microsoft.com/office/drawing/2014/main" id="{69B04BCA-848D-96C8-89A1-828CDF1409C0}"/>
              </a:ext>
            </a:extLst>
          </p:cNvPr>
          <p:cNvSpPr>
            <a:spLocks noGrp="1"/>
          </p:cNvSpPr>
          <p:nvPr>
            <p:ph type="subTitle" idx="1"/>
          </p:nvPr>
        </p:nvSpPr>
        <p:spPr>
          <a:xfrm>
            <a:off x="1522030" y="3605577"/>
            <a:ext cx="9147940" cy="1324303"/>
          </a:xfrm>
        </p:spPr>
        <p:txBody>
          <a:bodyPr vert="horz" lIns="91440" tIns="45720" rIns="91440" bIns="45720" rtlCol="0" anchor="t">
            <a:normAutofit/>
          </a:bodyPr>
          <a:lstStyle/>
          <a:p>
            <a:r>
              <a:rPr lang="en-US"/>
              <a:t>-&gt; Responsibility</a:t>
            </a:r>
          </a:p>
          <a:p>
            <a:r>
              <a:rPr lang="en-US"/>
              <a:t>-&gt; Methods</a:t>
            </a:r>
          </a:p>
          <a:p>
            <a:r>
              <a:rPr lang="en-US"/>
              <a:t>-&gt;run() method</a:t>
            </a: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1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4B992F9-86EE-C430-49CB-02F95A6F01DA}"/>
              </a:ext>
            </a:extLst>
          </p:cNvPr>
          <p:cNvSpPr>
            <a:spLocks noGrp="1"/>
          </p:cNvSpPr>
          <p:nvPr>
            <p:ph type="title"/>
          </p:nvPr>
        </p:nvSpPr>
        <p:spPr>
          <a:xfrm>
            <a:off x="479394" y="1062487"/>
            <a:ext cx="3939688" cy="5583126"/>
          </a:xfrm>
        </p:spPr>
        <p:txBody>
          <a:bodyPr>
            <a:normAutofit/>
          </a:bodyPr>
          <a:lstStyle/>
          <a:p>
            <a:pPr algn="r"/>
            <a:r>
              <a:rPr lang="en-US" sz="3400"/>
              <a:t>Methods and responsibility</a:t>
            </a:r>
          </a:p>
        </p:txBody>
      </p:sp>
      <p:sp>
        <p:nvSpPr>
          <p:cNvPr id="4" name="Date Placeholder 3">
            <a:extLst>
              <a:ext uri="{FF2B5EF4-FFF2-40B4-BE49-F238E27FC236}">
                <a16:creationId xmlns:a16="http://schemas.microsoft.com/office/drawing/2014/main" id="{8D627EFE-F5CC-4A41-DD07-9D70638732D6}"/>
              </a:ext>
            </a:extLst>
          </p:cNvPr>
          <p:cNvSpPr>
            <a:spLocks noGrp="1"/>
          </p:cNvSpPr>
          <p:nvPr>
            <p:ph type="dt" sz="half" idx="10"/>
          </p:nvPr>
        </p:nvSpPr>
        <p:spPr>
          <a:xfrm>
            <a:off x="838200" y="311279"/>
            <a:ext cx="2743200" cy="365125"/>
          </a:xfrm>
        </p:spPr>
        <p:txBody>
          <a:bodyPr>
            <a:normAutofit/>
          </a:bodyPr>
          <a:lstStyle/>
          <a:p>
            <a:pPr>
              <a:spcAft>
                <a:spcPts val="600"/>
              </a:spcAft>
            </a:pPr>
            <a:r>
              <a:rPr lang="en-US"/>
              <a:t>9/3/20XX</a:t>
            </a:r>
          </a:p>
        </p:txBody>
      </p:sp>
      <p:sp>
        <p:nvSpPr>
          <p:cNvPr id="5" name="Footer Placeholder 4">
            <a:extLst>
              <a:ext uri="{FF2B5EF4-FFF2-40B4-BE49-F238E27FC236}">
                <a16:creationId xmlns:a16="http://schemas.microsoft.com/office/drawing/2014/main" id="{3648F0DC-EDFE-8346-5C83-A56C25D79D8E}"/>
              </a:ext>
            </a:extLst>
          </p:cNvPr>
          <p:cNvSpPr>
            <a:spLocks noGrp="1"/>
          </p:cNvSpPr>
          <p:nvPr>
            <p:ph type="ftr" sz="quarter" idx="11"/>
          </p:nvPr>
        </p:nvSpPr>
        <p:spPr>
          <a:xfrm>
            <a:off x="4038600" y="311279"/>
            <a:ext cx="4114800" cy="365125"/>
          </a:xfrm>
        </p:spPr>
        <p:txBody>
          <a:bodyPr>
            <a:normAutofit/>
          </a:bodyPr>
          <a:lstStyle/>
          <a:p>
            <a:pPr>
              <a:spcAft>
                <a:spcPts val="600"/>
              </a:spcAft>
            </a:pPr>
            <a:r>
              <a:rPr lang="en-US"/>
              <a:t>Client-Handler program</a:t>
            </a:r>
          </a:p>
        </p:txBody>
      </p:sp>
      <p:sp>
        <p:nvSpPr>
          <p:cNvPr id="6" name="Slide Number Placeholder 5">
            <a:extLst>
              <a:ext uri="{FF2B5EF4-FFF2-40B4-BE49-F238E27FC236}">
                <a16:creationId xmlns:a16="http://schemas.microsoft.com/office/drawing/2014/main" id="{D0626690-7C83-A018-CAA3-C7E1A34C5FF8}"/>
              </a:ext>
            </a:extLst>
          </p:cNvPr>
          <p:cNvSpPr>
            <a:spLocks noGrp="1"/>
          </p:cNvSpPr>
          <p:nvPr>
            <p:ph type="sldNum" sz="quarter" idx="12"/>
          </p:nvPr>
        </p:nvSpPr>
        <p:spPr>
          <a:xfrm>
            <a:off x="8610600" y="311279"/>
            <a:ext cx="2743200" cy="365125"/>
          </a:xfrm>
        </p:spPr>
        <p:txBody>
          <a:bodyPr>
            <a:normAutofit/>
          </a:bodyPr>
          <a:lstStyle/>
          <a:p>
            <a:pPr>
              <a:spcAft>
                <a:spcPts val="600"/>
              </a:spcAft>
            </a:pPr>
            <a:fld id="{D8DA9DAA-006C-4F4B-980E-E3DF019B24E2}" type="slidenum">
              <a:rPr lang="en-US" smtClean="0"/>
              <a:pPr>
                <a:spcAft>
                  <a:spcPts val="600"/>
                </a:spcAft>
              </a:pPr>
              <a:t>9</a:t>
            </a:fld>
            <a:endParaRPr lang="en-US"/>
          </a:p>
        </p:txBody>
      </p:sp>
      <p:sp>
        <p:nvSpPr>
          <p:cNvPr id="10"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1"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3"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5"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17" name="Content Placeholder 2">
            <a:extLst>
              <a:ext uri="{FF2B5EF4-FFF2-40B4-BE49-F238E27FC236}">
                <a16:creationId xmlns:a16="http://schemas.microsoft.com/office/drawing/2014/main" id="{ECE68F81-82FC-56E8-3FE1-B3888485B158}"/>
              </a:ext>
            </a:extLst>
          </p:cNvPr>
          <p:cNvGraphicFramePr>
            <a:graphicFrameLocks noGrp="1"/>
          </p:cNvGraphicFramePr>
          <p:nvPr>
            <p:ph idx="1"/>
            <p:extLst>
              <p:ext uri="{D42A27DB-BD31-4B8C-83A1-F6EECF244321}">
                <p14:modId xmlns:p14="http://schemas.microsoft.com/office/powerpoint/2010/main" val="3175164804"/>
              </p:ext>
            </p:extLst>
          </p:nvPr>
        </p:nvGraphicFramePr>
        <p:xfrm>
          <a:off x="4966768" y="1026498"/>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5492348"/>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2cffc47c-3f82-412f-8f74-116bdf08b35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BAF161BBED0F64A8D1F5EE27687B0EF" ma:contentTypeVersion="7" ma:contentTypeDescription="Create a new document." ma:contentTypeScope="" ma:versionID="75786c4398d0ac7c1703b1ee70c2f02d">
  <xsd:schema xmlns:xsd="http://www.w3.org/2001/XMLSchema" xmlns:xs="http://www.w3.org/2001/XMLSchema" xmlns:p="http://schemas.microsoft.com/office/2006/metadata/properties" xmlns:ns3="2cffc47c-3f82-412f-8f74-116bdf08b358" targetNamespace="http://schemas.microsoft.com/office/2006/metadata/properties" ma:root="true" ma:fieldsID="65858462630a29771fabdba51467c3e9" ns3:_="">
    <xsd:import namespace="2cffc47c-3f82-412f-8f74-116bdf08b35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ffc47c-3f82-412f-8f74-116bdf08b3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2cffc47c-3f82-412f-8f74-116bdf08b35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B6CAD68-1687-492F-AC0B-E38309108740}">
  <ds:schemaRefs>
    <ds:schemaRef ds:uri="2cffc47c-3f82-412f-8f74-116bdf08b3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{2A3C49FB-0F4F-43EB-AB1A-BA97F5B4EC87}tf89338750_win32</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GradientUnivers</vt:lpstr>
      <vt:lpstr>Group 17 demo</vt:lpstr>
      <vt:lpstr>What did we do?</vt:lpstr>
      <vt:lpstr>Server class</vt:lpstr>
      <vt:lpstr>Server</vt:lpstr>
      <vt:lpstr>Client CLASS</vt:lpstr>
      <vt:lpstr>PowerPoint Presentation</vt:lpstr>
      <vt:lpstr>PowerPoint Presentation</vt:lpstr>
      <vt:lpstr>Clienthandler class</vt:lpstr>
      <vt:lpstr>Methods and responsibility</vt:lpstr>
      <vt:lpstr>PowerPoint Presentation</vt:lpstr>
      <vt:lpstr>GUI</vt:lpstr>
      <vt:lpstr>GUI</vt:lpstr>
      <vt:lpstr>GUI</vt:lpstr>
      <vt:lpstr>GUI</vt:lpstr>
      <vt:lpstr>BYE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17 demo</dc:title>
  <dc:creator>Jeffery, C, Miss [24695823@sun.ac.za]</dc:creator>
  <cp:revision>21</cp:revision>
  <dcterms:created xsi:type="dcterms:W3CDTF">2023-02-27T19:43:12Z</dcterms:created>
  <dcterms:modified xsi:type="dcterms:W3CDTF">2023-02-28T19:30:41Z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0x010100BBAF161BBED0F64A8D1F5EE27687B0EF</vt:lpwstr>
  </property>
</Properties>
</file>