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34" r:id="rId5"/>
    <p:sldId id="316" r:id="rId6"/>
    <p:sldId id="343" r:id="rId7"/>
    <p:sldId id="342" r:id="rId8"/>
    <p:sldId id="344" r:id="rId9"/>
    <p:sldId id="345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wpixel.com/search/agile?page=1&amp;sort=curat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xabay.com/en/group-human-men-women-team-globe-10659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ecampusontario.pressbooks.pub/mediainnovationandentrepreneurship/chapter/product-managemen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4" y="614202"/>
            <a:ext cx="5918072" cy="227685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kern="1200" cap="all" spc="0" baseline="0" dirty="0">
                <a:latin typeface="Cavolini" panose="03000502040302020204" pitchFamily="66" charset="0"/>
                <a:cs typeface="Cavolini" panose="03000502040302020204" pitchFamily="66" charset="0"/>
              </a:rPr>
              <a:t>AGILE OR WATERFALL? What’s the best approach?</a:t>
            </a:r>
          </a:p>
        </p:txBody>
      </p:sp>
      <p:pic>
        <p:nvPicPr>
          <p:cNvPr id="5" name="Picture 4" descr="A hand pointing at a screen&#10;&#10;Description automatically generated">
            <a:extLst>
              <a:ext uri="{FF2B5EF4-FFF2-40B4-BE49-F238E27FC236}">
                <a16:creationId xmlns:a16="http://schemas.microsoft.com/office/drawing/2014/main" id="{619348F4-FE7A-B1E5-FD74-56C1484BD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35" r="39666" b="2"/>
          <a:stretch/>
        </p:blipFill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F542AF-0272-0AD4-DA2F-1CE78BD91196}"/>
              </a:ext>
            </a:extLst>
          </p:cNvPr>
          <p:cNvSpPr txBox="1"/>
          <p:nvPr/>
        </p:nvSpPr>
        <p:spPr>
          <a:xfrm>
            <a:off x="5116548" y="3161752"/>
            <a:ext cx="591806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Jay’Den Embrey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Agile Roles</a:t>
            </a:r>
          </a:p>
          <a:p>
            <a:r>
              <a:rPr lang="en-US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	Agile Phases </a:t>
            </a:r>
          </a:p>
          <a:p>
            <a:r>
              <a:rPr lang="en-US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Waterfall</a:t>
            </a:r>
          </a:p>
          <a:p>
            <a:r>
              <a:rPr lang="en-US" dirty="0">
                <a:solidFill>
                  <a:schemeClr val="tx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Waterfall or Agile/Scrum?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A group of people holding a black banner with text&#10;&#10;Description automatically generated">
            <a:extLst>
              <a:ext uri="{FF2B5EF4-FFF2-40B4-BE49-F238E27FC236}">
                <a16:creationId xmlns:a16="http://schemas.microsoft.com/office/drawing/2014/main" id="{A7A75106-4967-0A85-8A74-2C45CE1499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6386" r="163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Agile roles</a:t>
            </a:r>
          </a:p>
        </p:txBody>
      </p:sp>
      <p:pic>
        <p:nvPicPr>
          <p:cNvPr id="8" name="Picture Placeholder 7" descr="Silhouette of people standing on a circle&#10;&#10;Description automatically generated">
            <a:extLst>
              <a:ext uri="{FF2B5EF4-FFF2-40B4-BE49-F238E27FC236}">
                <a16:creationId xmlns:a16="http://schemas.microsoft.com/office/drawing/2014/main" id="{B2FAAF78-BE7B-97F5-CD44-95D9AE276D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4687" r="14687"/>
          <a:stretch>
            <a:fillRect/>
          </a:stretch>
        </p:blipFill>
        <p:spPr/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5DAA74D-86CB-1E68-62AE-1117EE6CB7D6}"/>
              </a:ext>
            </a:extLst>
          </p:cNvPr>
          <p:cNvSpPr txBox="1"/>
          <p:nvPr/>
        </p:nvSpPr>
        <p:spPr>
          <a:xfrm>
            <a:off x="8917462" y="1526405"/>
            <a:ext cx="29966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PRODUCT OWNER: </a:t>
            </a:r>
          </a:p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The product owner is responsible for ensuring the value of a product and the work of the development team is raised to its highest potential. The product manager also: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Manages the product backlog.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Makes sure the product backlog is clear and transparent to all involved in the project. </a:t>
            </a:r>
          </a:p>
          <a:p>
            <a:pPr marL="285750" indent="-285750">
              <a:buFontTx/>
              <a:buChar char="-"/>
            </a:pPr>
            <a:endParaRPr lang="en-US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6AF98-7D69-2783-4BA2-DDA8205020F0}"/>
              </a:ext>
            </a:extLst>
          </p:cNvPr>
          <p:cNvSpPr txBox="1"/>
          <p:nvPr/>
        </p:nvSpPr>
        <p:spPr>
          <a:xfrm>
            <a:off x="4270440" y="1994314"/>
            <a:ext cx="40848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SCRUM MASTER: </a:t>
            </a:r>
          </a:p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The Scrum Master is responsible for ensuring the Scrum team adheres to Scrum theory, values, and practices. The Scrum Manager: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Ensures the Scrum team is adhering to Scrum theory, principles, and practices.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 Find methods to improve product backlog management.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Facilitating Scrum Events.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Assists the development team with their progress,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285C24-EFC7-7B71-0503-9A65E9B082B3}"/>
              </a:ext>
            </a:extLst>
          </p:cNvPr>
          <p:cNvSpPr txBox="1"/>
          <p:nvPr/>
        </p:nvSpPr>
        <p:spPr>
          <a:xfrm>
            <a:off x="962526" y="2852574"/>
            <a:ext cx="2996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DEVELOPMENT TEAM: </a:t>
            </a:r>
          </a:p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The development team is responsible for producing a high-quality, functional product at the end of a sprint. Development teams: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 Consists of testers and developers.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Are considered to be self-organizing.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Are designed to be cross-functional. </a:t>
            </a:r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Agile Phases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02442" y="421455"/>
            <a:ext cx="6259785" cy="6015089"/>
          </a:xfrm>
        </p:spPr>
        <p:txBody>
          <a:bodyPr>
            <a:normAutofit fontScale="85000" lnSpcReduction="10000"/>
          </a:bodyPr>
          <a:lstStyle/>
          <a:p>
            <a:endParaRPr lang="en-US" sz="19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endParaRPr lang="en-US" sz="19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1900" dirty="0">
                <a:latin typeface="Cavolini" panose="03000502040302020204" pitchFamily="66" charset="0"/>
                <a:cs typeface="Cavolini" panose="03000502040302020204" pitchFamily="66" charset="0"/>
              </a:rPr>
              <a:t>Requirements Gathering &amp; Planning:</a:t>
            </a:r>
          </a:p>
          <a:p>
            <a:pPr marL="285750" indent="-285750">
              <a:buFontTx/>
              <a:buChar char="-"/>
            </a:pPr>
            <a:r>
              <a:rPr lang="en-US" sz="1900" dirty="0">
                <a:latin typeface="Cavolini" panose="03000502040302020204" pitchFamily="66" charset="0"/>
                <a:cs typeface="Cavolini" panose="03000502040302020204" pitchFamily="66" charset="0"/>
              </a:rPr>
              <a:t>Using a people-over-processes logic, the team analyzes and assembles a plan based on user requirements. </a:t>
            </a:r>
          </a:p>
          <a:p>
            <a:r>
              <a:rPr lang="en-US" sz="1900" dirty="0">
                <a:latin typeface="Cavolini" panose="03000502040302020204" pitchFamily="66" charset="0"/>
                <a:cs typeface="Cavolini" panose="03000502040302020204" pitchFamily="66" charset="0"/>
              </a:rPr>
              <a:t>Design: </a:t>
            </a:r>
          </a:p>
          <a:p>
            <a:pPr marL="285750" indent="-285750">
              <a:buFontTx/>
              <a:buChar char="-"/>
            </a:pPr>
            <a:r>
              <a:rPr lang="en-US" sz="1900" dirty="0">
                <a:latin typeface="Cavolini" panose="03000502040302020204" pitchFamily="66" charset="0"/>
                <a:cs typeface="Cavolini" panose="03000502040302020204" pitchFamily="66" charset="0"/>
              </a:rPr>
              <a:t>Using defined requirements, the development team works with the product owner and stakeholders to further define requirements. </a:t>
            </a:r>
          </a:p>
          <a:p>
            <a:r>
              <a:rPr lang="en-US" sz="1900" dirty="0">
                <a:latin typeface="Cavolini" panose="03000502040302020204" pitchFamily="66" charset="0"/>
                <a:cs typeface="Cavolini" panose="03000502040302020204" pitchFamily="66" charset="0"/>
              </a:rPr>
              <a:t>Development: </a:t>
            </a:r>
          </a:p>
          <a:p>
            <a:pPr marL="285750" indent="-285750">
              <a:buFontTx/>
              <a:buChar char="-"/>
            </a:pPr>
            <a:r>
              <a:rPr lang="en-US" sz="1900" dirty="0">
                <a:latin typeface="Cavolini" panose="03000502040302020204" pitchFamily="66" charset="0"/>
                <a:cs typeface="Cavolini" panose="03000502040302020204" pitchFamily="66" charset="0"/>
              </a:rPr>
              <a:t>Once requirements have been completely defined, Sprints begin. These typically span from 1-4 weeks in an Agile environment. </a:t>
            </a:r>
          </a:p>
          <a:p>
            <a:r>
              <a:rPr lang="en-US" sz="1900" dirty="0">
                <a:latin typeface="Cavolini" panose="03000502040302020204" pitchFamily="66" charset="0"/>
                <a:cs typeface="Cavolini" panose="03000502040302020204" pitchFamily="66" charset="0"/>
              </a:rPr>
              <a:t>Testing:</a:t>
            </a:r>
          </a:p>
          <a:p>
            <a:pPr marL="285750" indent="-285750">
              <a:buFontTx/>
              <a:buChar char="-"/>
            </a:pPr>
            <a:r>
              <a:rPr lang="en-US" sz="1900" dirty="0">
                <a:latin typeface="Cavolini" panose="03000502040302020204" pitchFamily="66" charset="0"/>
                <a:cs typeface="Cavolini" panose="03000502040302020204" pitchFamily="66" charset="0"/>
              </a:rPr>
              <a:t>Development teams debug products and ensure it is functional and meets requirements. </a:t>
            </a:r>
          </a:p>
          <a:p>
            <a:r>
              <a:rPr lang="en-US" sz="1900" dirty="0">
                <a:latin typeface="Cavolini" panose="03000502040302020204" pitchFamily="66" charset="0"/>
                <a:cs typeface="Cavolini" panose="03000502040302020204" pitchFamily="66" charset="0"/>
              </a:rPr>
              <a:t>Feedback:</a:t>
            </a:r>
          </a:p>
          <a:p>
            <a:r>
              <a:rPr lang="en-US" sz="1900" dirty="0">
                <a:latin typeface="Cavolini" panose="03000502040302020204" pitchFamily="66" charset="0"/>
                <a:cs typeface="Cavolini" panose="03000502040302020204" pitchFamily="66" charset="0"/>
              </a:rPr>
              <a:t>- The development team receives feedback from clients and end users. </a:t>
            </a:r>
          </a:p>
          <a:p>
            <a:endParaRPr lang="en-US" sz="19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1900" dirty="0">
                <a:latin typeface="Cavolini" panose="03000502040302020204" pitchFamily="66" charset="0"/>
                <a:cs typeface="Cavolini" panose="03000502040302020204" pitchFamily="66" charset="0"/>
              </a:rPr>
              <a:t> </a:t>
            </a:r>
          </a:p>
          <a:p>
            <a:endParaRPr lang="en-US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6" name="Content Placeholder 5" descr="A diagram of a process&#10;&#10;Description automatically generated">
            <a:extLst>
              <a:ext uri="{FF2B5EF4-FFF2-40B4-BE49-F238E27FC236}">
                <a16:creationId xmlns:a16="http://schemas.microsoft.com/office/drawing/2014/main" id="{89DF2031-1163-3600-8539-6392A11F48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0232" y="2773632"/>
            <a:ext cx="4491789" cy="314747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39D7D-16E9-A231-36CD-65E46EB0B0E7}"/>
              </a:ext>
            </a:extLst>
          </p:cNvPr>
          <p:cNvSpPr txBox="1"/>
          <p:nvPr/>
        </p:nvSpPr>
        <p:spPr>
          <a:xfrm>
            <a:off x="1279525" y="5921106"/>
            <a:ext cx="48466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ecampusontario.pressbooks.pub/mediainnovationandentrepreneurship/chapter/product-managemen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44EEEE1-3478-675F-606F-56820153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Waterfall </a:t>
            </a:r>
          </a:p>
        </p:txBody>
      </p:sp>
      <p:pic>
        <p:nvPicPr>
          <p:cNvPr id="23" name="Picture Placeholder 22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FC8D2122-EB40-5B35-3363-86A50C374B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80160" y="1049503"/>
            <a:ext cx="4937760" cy="3295954"/>
          </a:xfrm>
          <a:noFill/>
        </p:spPr>
      </p:pic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22DF80B8-54AC-5607-9D33-27DC5C22E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4755" y="685799"/>
            <a:ext cx="4937760" cy="549984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Waterfall incorporates many of the same phases that Agile does. However, once a project enters its integration stage, changes CANNOT be made. </a:t>
            </a:r>
          </a:p>
          <a:p>
            <a:pPr marL="0" indent="0">
              <a:buNone/>
            </a:pPr>
            <a:endParaRPr lang="en-US" sz="24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pPr marL="0" indent="0">
              <a:buNone/>
            </a:pPr>
            <a:r>
              <a:rPr lang="en-US" sz="2400" dirty="0">
                <a:latin typeface="Cavolini" panose="03000502040302020204" pitchFamily="66" charset="0"/>
                <a:cs typeface="Cavolini" panose="03000502040302020204" pitchFamily="66" charset="0"/>
              </a:rPr>
              <a:t>In a project where changes have been made during a waterfall model, changing requirements cannot be accommodated. Therefore, a project might result in failure or need to be restarted. </a:t>
            </a:r>
          </a:p>
        </p:txBody>
      </p:sp>
    </p:spTree>
    <p:extLst>
      <p:ext uri="{BB962C8B-B14F-4D97-AF65-F5344CB8AC3E}">
        <p14:creationId xmlns:p14="http://schemas.microsoft.com/office/powerpoint/2010/main" val="94844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51A1-0C5F-16EF-D77B-1E5E54CF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10289562" cy="1280160"/>
          </a:xfrm>
        </p:spPr>
        <p:txBody>
          <a:bodyPr/>
          <a:lstStyle/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    Waterfall     or         agile?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40E0-6765-3F74-3D96-9C0ED0EF1D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Pros: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Simple model for product creation.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Easy to manage.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Phases are outlined and followed, one at a time.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Process and results are documented well. </a:t>
            </a:r>
          </a:p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Cons: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Working software isn’t created until the end of the project.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Changes can fail the project.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Not good for large projects.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29763-8375-24EA-18D8-3CB476CA2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23378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Pros: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Easy to manage.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Products are partially working earlier in development.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Change is accepted with minimal impact on the overall project.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Promotes cross-functionality, teamwork, and training. </a:t>
            </a:r>
          </a:p>
          <a:p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Cons: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Customer interaction heavily drives product outcome.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Risks to agile management make it hard to predict the outcome.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Lack of documentation.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Not a good model for complex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340943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8647-05AE-6675-FE07-7A7C64501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30" y="537881"/>
            <a:ext cx="10779423" cy="1553225"/>
          </a:xfrm>
        </p:spPr>
        <p:txBody>
          <a:bodyPr/>
          <a:lstStyle/>
          <a:p>
            <a:pPr algn="l"/>
            <a:r>
              <a:rPr lang="en-US" dirty="0">
                <a:latin typeface="Cavolini" panose="03000502040302020204" pitchFamily="66" charset="0"/>
                <a:cs typeface="Cavolini" panose="03000502040302020204" pitchFamily="66" charset="0"/>
              </a:rPr>
              <a:t>References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F081C-3FF3-5211-3442-671EDB4C12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905" y="2250141"/>
            <a:ext cx="10651085" cy="389462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Aha! (2024, April 9). </a:t>
            </a:r>
            <a:r>
              <a:rPr lang="en-US" i="1" dirty="0">
                <a:effectLst/>
              </a:rPr>
              <a:t>User story mapping: Practical templates and examples: AHA! software</a:t>
            </a:r>
            <a:r>
              <a:rPr lang="en-US" dirty="0">
                <a:effectLst/>
              </a:rPr>
              <a:t>. User Story Mapping: Practical Templates and Examples | Aha! software. https://www.aha.io/roadmapping/guide/release-management/what-is-user-story-mapping </a:t>
            </a:r>
          </a:p>
          <a:p>
            <a:r>
              <a:rPr 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Charles G. Cobb. (2015). </a:t>
            </a:r>
            <a:r>
              <a:rPr lang="en-US" b="0" i="1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The Project Manager’s Guide to Mastering Agile : Principles and Practices for an Adaptive Approach</a:t>
            </a:r>
            <a:r>
              <a:rPr lang="en-US" b="0" i="0" dirty="0">
                <a:solidFill>
                  <a:srgbClr val="262626"/>
                </a:solidFill>
                <a:effectLst/>
                <a:latin typeface="Helvetica" panose="020B0604020202020204" pitchFamily="34" charset="0"/>
              </a:rPr>
              <a:t>. Wiley.</a:t>
            </a:r>
          </a:p>
          <a:p>
            <a:r>
              <a:rPr lang="en-US" i="1" dirty="0">
                <a:effectLst/>
              </a:rPr>
              <a:t>SDLC - Agile Model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Tutorialspoint</a:t>
            </a:r>
            <a:r>
              <a:rPr lang="en-US" dirty="0">
                <a:effectLst/>
              </a:rPr>
              <a:t>. (n.d.). https://www.tutorialspoint.com/sdlc/sdlc_agile_model.htm </a:t>
            </a:r>
          </a:p>
          <a:p>
            <a:endParaRPr lang="en-US" dirty="0">
              <a:solidFill>
                <a:srgbClr val="262626"/>
              </a:solidFill>
              <a:latin typeface="Helvetica" panose="020B0604020202020204" pitchFamily="34" charset="0"/>
            </a:endParaRPr>
          </a:p>
          <a:p>
            <a:endParaRPr lang="en-US" b="0" i="0" dirty="0">
              <a:solidFill>
                <a:srgbClr val="262626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7987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{20FCC436-904E-42A8-9ECE-E70660F82B60}tf89338750_win32</Template>
  <TotalTime>110</TotalTime>
  <Words>591</Words>
  <Application>Microsoft Office PowerPoint</Application>
  <PresentationFormat>Widescreen</PresentationFormat>
  <Paragraphs>72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Cavolini</vt:lpstr>
      <vt:lpstr>Helvetica</vt:lpstr>
      <vt:lpstr>Univers</vt:lpstr>
      <vt:lpstr>GradientVTI</vt:lpstr>
      <vt:lpstr>AGILE OR WATERFALL? What’s the best approach?</vt:lpstr>
      <vt:lpstr>Agenda</vt:lpstr>
      <vt:lpstr>Agile roles</vt:lpstr>
      <vt:lpstr>Agile Phases </vt:lpstr>
      <vt:lpstr>Waterfall </vt:lpstr>
      <vt:lpstr>    Waterfall     or         agile?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Jay'Den Embrey</dc:creator>
  <cp:lastModifiedBy>Jay'Den Embrey</cp:lastModifiedBy>
  <cp:revision>1</cp:revision>
  <dcterms:created xsi:type="dcterms:W3CDTF">2024-06-22T17:03:44Z</dcterms:created>
  <dcterms:modified xsi:type="dcterms:W3CDTF">2024-06-22T18:53:50Z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