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1"/>
  </p:notesMasterIdLst>
  <p:handoutMasterIdLst>
    <p:handoutMasterId r:id="rId12"/>
  </p:handoutMasterIdLst>
  <p:sldIdLst>
    <p:sldId id="257" r:id="rId5"/>
    <p:sldId id="389" r:id="rId6"/>
    <p:sldId id="384" r:id="rId7"/>
    <p:sldId id="392" r:id="rId8"/>
    <p:sldId id="393" r:id="rId9"/>
    <p:sldId id="39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3" autoAdjust="0"/>
    <p:restoredTop sz="93725" autoAdjust="0"/>
  </p:normalViewPr>
  <p:slideViewPr>
    <p:cSldViewPr snapToGrid="0">
      <p:cViewPr varScale="1">
        <p:scale>
          <a:sx n="116" d="100"/>
          <a:sy n="116" d="100"/>
        </p:scale>
        <p:origin x="120" y="17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12/6/2022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fld id="{AA387FBB-30FA-4DB6-A1C3-8D7495F93015}" type="datetime1">
              <a:rPr lang="en-US" smtClean="0"/>
              <a:t>12/6/2022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9A1BFA44-2847-4072-B280-6EE8195D7A94}" type="datetime1">
              <a:rPr lang="en-US" smtClean="0"/>
              <a:t>12/6/2022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fld id="{F6E881BE-06BA-4053-97F9-971301FB9AD7}" type="datetime1">
              <a:rPr lang="en-US" smtClean="0"/>
              <a:t>12/6/2022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fld id="{28BE3D54-6660-40C8-8C27-063C5B832FF7}" type="datetime1">
              <a:rPr lang="en-US" smtClean="0"/>
              <a:t>12/6/2022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fld id="{26A81540-38F7-43B7-9994-E1040425264F}" type="datetime1">
              <a:rPr lang="en-US" smtClean="0"/>
              <a:t>12/6/2022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9B907F2E-AC05-4E75-950E-693F6862E2CA}" type="datetime1">
              <a:rPr lang="en-US" smtClean="0"/>
              <a:t>12/6/2022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fld id="{47AA9C6E-F11B-4823-BC0E-877ECF33CC17}" type="datetime1">
              <a:rPr lang="en-US" smtClean="0"/>
              <a:t>12/6/2022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EE02D9A9-D2D9-4C68-8726-F102F4B2B516}" type="datetime1">
              <a:rPr lang="en-US" smtClean="0"/>
              <a:t>12/6/2022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CD9F3DB1-B01D-4569-8DEF-25D969DD5F0B}" type="datetime1">
              <a:rPr lang="en-US" smtClean="0"/>
              <a:t>12/6/2022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7BD9A40B-6BA2-4356-B414-095173C04377}" type="datetime1">
              <a:rPr lang="en-US" smtClean="0"/>
              <a:t>12/6/2022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fld id="{A5FFF851-F338-459A-B616-7ABE0782CC18}" type="datetime1">
              <a:rPr lang="en-US" smtClean="0"/>
              <a:t>12/6/2022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fld id="{58D6D60B-E83C-4F6A-A389-64BAF1568E6D}" type="datetime1">
              <a:rPr lang="en-US" smtClean="0"/>
              <a:t>12/6/2022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fld id="{CF0CB004-D265-411C-A356-5D071F61AD08}" type="datetime1">
              <a:rPr lang="en-US" smtClean="0"/>
              <a:t>12/6/2022</a:t>
            </a:fld>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fld id="{C8153018-EFCB-4B8F-B5EE-82B6A66EDD55}" type="datetime1">
              <a:rPr lang="en-US" smtClean="0"/>
              <a:t>12/6/2022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fld id="{F214880E-75C5-4E73-A928-209EABED5274}" type="datetime1">
              <a:rPr lang="en-US" smtClean="0"/>
              <a:t>12/6/2022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ft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hyperlink" Target="https://www.synopsys.com/glossary/what-is-" TargetMode="External"/><Relationship Id="rId2" Type="http://schemas.openxmlformats.org/officeDocument/2006/relationships/hyperlink" Target="https://www.atlassian.com/agile/scrum/roles#:~:text=Wh"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3" y="832022"/>
            <a:ext cx="3565524" cy="2925703"/>
          </a:xfrm>
        </p:spPr>
        <p:txBody>
          <a:bodyPr anchor="b" anchorCtr="0">
            <a:normAutofit fontScale="90000"/>
          </a:bodyPr>
          <a:lstStyle/>
          <a:p>
            <a:r>
              <a:rPr lang="en-US" dirty="0"/>
              <a:t>The Advantages of Scrum-agile approach vs Waterfall</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757725"/>
            <a:ext cx="3565524" cy="1731963"/>
          </a:xfrm>
        </p:spPr>
        <p:txBody>
          <a:bodyPr>
            <a:normAutofit/>
          </a:bodyPr>
          <a:lstStyle/>
          <a:p>
            <a:r>
              <a:rPr lang="en-US" dirty="0"/>
              <a:t>Jayden Chavarria</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a:t>Roles of the Scrum Team</a:t>
            </a:r>
            <a:endParaRPr lang="en-US" dirty="0"/>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222423" y="2759684"/>
            <a:ext cx="5873577" cy="3415519"/>
          </a:xfrm>
        </p:spPr>
        <p:txBody>
          <a:bodyPr/>
          <a:lstStyle/>
          <a:p>
            <a:r>
              <a:rPr lang="en-US" dirty="0">
                <a:solidFill>
                  <a:srgbClr val="00B050">
                    <a:alpha val="60000"/>
                  </a:srgbClr>
                </a:solidFill>
              </a:rPr>
              <a:t>Product Owner</a:t>
            </a:r>
            <a:r>
              <a:rPr lang="en-US" dirty="0"/>
              <a:t>- Prioritizes backlog and needs, anticipates clients needs, oversees development and evaluates progress during each sprint. </a:t>
            </a:r>
            <a:r>
              <a:rPr lang="en-US" sz="1000" dirty="0"/>
              <a:t>(West, n.d.)</a:t>
            </a:r>
          </a:p>
          <a:p>
            <a:endParaRPr lang="en-US" dirty="0"/>
          </a:p>
          <a:p>
            <a:r>
              <a:rPr lang="en-US" dirty="0">
                <a:solidFill>
                  <a:srgbClr val="00B050">
                    <a:alpha val="60000"/>
                  </a:srgbClr>
                </a:solidFill>
              </a:rPr>
              <a:t>Scrum Master</a:t>
            </a:r>
            <a:r>
              <a:rPr lang="en-US" dirty="0"/>
              <a:t>- In charge of executing various scrum events such as Sprint Planning, Daily Scrums, backlog refinement, Sprint reviews, and Sprint retrospectives. </a:t>
            </a:r>
            <a:r>
              <a:rPr lang="en-US" sz="1000" dirty="0"/>
              <a:t>(West, n.d.)</a:t>
            </a:r>
          </a:p>
        </p:txBody>
      </p:sp>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fld id="{035B3CF8-7754-4564-8E0F-12EFCC3D5E33}" type="datetime1">
              <a:rPr lang="en-US" smtClean="0"/>
              <a:t>12/6/2022</a:t>
            </a:fld>
            <a:endParaRPr lang="en-US"/>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33" name="TextBox 32">
            <a:extLst>
              <a:ext uri="{FF2B5EF4-FFF2-40B4-BE49-F238E27FC236}">
                <a16:creationId xmlns:a16="http://schemas.microsoft.com/office/drawing/2014/main" id="{EAB5C002-6C29-173B-18B9-7C2B7751520E}"/>
              </a:ext>
            </a:extLst>
          </p:cNvPr>
          <p:cNvSpPr txBox="1"/>
          <p:nvPr/>
        </p:nvSpPr>
        <p:spPr>
          <a:xfrm>
            <a:off x="6548755" y="2759684"/>
            <a:ext cx="5545137" cy="3346685"/>
          </a:xfrm>
          <a:prstGeom prst="rect">
            <a:avLst/>
          </a:prstGeom>
          <a:noFill/>
        </p:spPr>
        <p:txBody>
          <a:bodyPr wrap="square" rtlCol="0">
            <a:spAutoFit/>
          </a:bodyPr>
          <a:lstStyle/>
          <a:p>
            <a:pPr marL="228600" marR="0" lvl="0" indent="-22860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00B050">
                    <a:alpha val="60000"/>
                  </a:srgbClr>
                </a:solidFill>
                <a:effectLst/>
                <a:uLnTx/>
                <a:uFillTx/>
                <a:latin typeface="Gill Sans MT"/>
                <a:ea typeface="+mn-ea"/>
                <a:cs typeface="+mn-cs"/>
              </a:rPr>
              <a:t>Developer</a:t>
            </a:r>
            <a:r>
              <a:rPr kumimoji="0" lang="en-US" sz="2000" b="0" i="0" u="none" strike="noStrike" kern="1200" cap="none" spc="0" normalizeH="0" baseline="0" noProof="0" dirty="0">
                <a:ln>
                  <a:noFill/>
                </a:ln>
                <a:solidFill>
                  <a:prstClr val="white">
                    <a:alpha val="60000"/>
                  </a:prstClr>
                </a:solidFill>
                <a:effectLst/>
                <a:uLnTx/>
                <a:uFillTx/>
                <a:latin typeface="Gill Sans MT"/>
                <a:ea typeface="+mn-ea"/>
                <a:cs typeface="+mn-cs"/>
              </a:rPr>
              <a:t>- In charge of developing the code according to the tester's acceptance criteria. Is also in direct contact with product owner to ensure product doesn’t have gaps where information may need filled in.</a:t>
            </a:r>
          </a:p>
          <a:p>
            <a:pPr marL="228600" marR="0" lvl="0" indent="-22860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00B050">
                    <a:alpha val="60000"/>
                  </a:srgbClr>
                </a:solidFill>
                <a:effectLst/>
                <a:uLnTx/>
                <a:uFillTx/>
                <a:latin typeface="Gill Sans MT"/>
                <a:ea typeface="+mn-ea"/>
                <a:cs typeface="+mn-cs"/>
              </a:rPr>
              <a:t>Tester</a:t>
            </a:r>
            <a:r>
              <a:rPr kumimoji="0" lang="en-US" sz="2000" b="0" i="0" u="none" strike="noStrike" kern="1200" cap="none" spc="0" normalizeH="0" baseline="0" noProof="0" dirty="0">
                <a:ln>
                  <a:noFill/>
                </a:ln>
                <a:solidFill>
                  <a:prstClr val="white">
                    <a:alpha val="60000"/>
                  </a:prstClr>
                </a:solidFill>
                <a:effectLst/>
                <a:uLnTx/>
                <a:uFillTx/>
                <a:latin typeface="Gill Sans MT"/>
                <a:ea typeface="+mn-ea"/>
                <a:cs typeface="+mn-cs"/>
              </a:rPr>
              <a:t>- Develops test cases as well as their acceptance criteria for developers to follow when testing their product. The acceptance criteria will be made in conjunction with Product</a:t>
            </a:r>
            <a:r>
              <a:rPr lang="en-US" sz="2000" dirty="0">
                <a:solidFill>
                  <a:prstClr val="white">
                    <a:alpha val="60000"/>
                  </a:prstClr>
                </a:solidFill>
                <a:latin typeface="Gill Sans MT"/>
              </a:rPr>
              <a:t> Owner. </a:t>
            </a:r>
            <a:endParaRPr kumimoji="0" lang="en-US" sz="2000" b="0" i="0" u="none" strike="noStrike" kern="1200" cap="none" spc="0" normalizeH="0" baseline="0" noProof="0" dirty="0">
              <a:ln>
                <a:noFill/>
              </a:ln>
              <a:solidFill>
                <a:prstClr val="white">
                  <a:alpha val="60000"/>
                </a:prstClr>
              </a:solidFill>
              <a:effectLst/>
              <a:uLnTx/>
              <a:uFillTx/>
              <a:latin typeface="Gill Sans MT"/>
              <a:ea typeface="+mn-ea"/>
              <a:cs typeface="+mn-cs"/>
            </a:endParaRPr>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77165" y="3386814"/>
            <a:ext cx="3576295" cy="2989271"/>
          </a:xfrm>
        </p:spPr>
        <p:txBody>
          <a:bodyPr/>
          <a:lstStyle/>
          <a:p>
            <a:r>
              <a:rPr lang="en-US" dirty="0"/>
              <a:t>Software Development Life Cycle in Agile</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77164" y="0"/>
            <a:ext cx="3358013" cy="3204519"/>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fld id="{160461AA-0347-4789-92C4-6BF2B8B862B6}" type="datetime1">
              <a:rPr lang="en-US" smtClean="0"/>
              <a:t>12/6/2022</a:t>
            </a:fld>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dirty="0"/>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3653460" y="1"/>
            <a:ext cx="8316118" cy="6676768"/>
          </a:xfrm>
          <a:noFill/>
        </p:spPr>
        <p:txBody>
          <a:bodyPr>
            <a:normAutofit lnSpcReduction="10000"/>
          </a:bodyPr>
          <a:lstStyle/>
          <a:p>
            <a:r>
              <a:rPr lang="en-US" dirty="0">
                <a:solidFill>
                  <a:srgbClr val="00B050">
                    <a:alpha val="60000"/>
                  </a:srgbClr>
                </a:solidFill>
              </a:rPr>
              <a:t>Requirement Analysis </a:t>
            </a:r>
            <a:r>
              <a:rPr lang="en-US" dirty="0"/>
              <a:t>- Requires input from the client or customer to plan out the approach to the product as well as the plan for quality assurance while also testing for feasibility of the product both technologically and economically. This is then followed by defining product requirements which outlines what will be worked on and how they can tell the success of what's been worked on. </a:t>
            </a:r>
            <a:r>
              <a:rPr lang="en-US" sz="1000" dirty="0"/>
              <a:t>(tutorialspoint.com, n.d.)</a:t>
            </a:r>
          </a:p>
          <a:p>
            <a:r>
              <a:rPr lang="en-US" dirty="0">
                <a:solidFill>
                  <a:srgbClr val="00B050">
                    <a:alpha val="60000"/>
                  </a:srgbClr>
                </a:solidFill>
              </a:rPr>
              <a:t>Design</a:t>
            </a:r>
            <a:r>
              <a:rPr lang="en-US" dirty="0"/>
              <a:t> – This is where the Product owner and stockholders get together to clearly define what the product will be and how it will function. This is also coupled with how getting the end product will be developed.  Testers will also give functional test cases here with acceptance criteria. </a:t>
            </a:r>
            <a:r>
              <a:rPr lang="en-US" sz="1000" dirty="0"/>
              <a:t>(synopsys.com, n.d.)</a:t>
            </a:r>
          </a:p>
          <a:p>
            <a:r>
              <a:rPr lang="en-US" dirty="0">
                <a:solidFill>
                  <a:srgbClr val="00B050">
                    <a:alpha val="60000"/>
                  </a:srgbClr>
                </a:solidFill>
              </a:rPr>
              <a:t>Implementation</a:t>
            </a:r>
            <a:r>
              <a:rPr lang="en-US" dirty="0"/>
              <a:t> -This is the stage where building the coding actually happens.  Developers will follow test cases from the testers each sprint and develop the code accordingly.</a:t>
            </a:r>
          </a:p>
          <a:p>
            <a:r>
              <a:rPr lang="en-US" dirty="0">
                <a:solidFill>
                  <a:srgbClr val="00B050">
                    <a:alpha val="60000"/>
                  </a:srgbClr>
                </a:solidFill>
              </a:rPr>
              <a:t>Testing &amp; Integration </a:t>
            </a:r>
            <a:r>
              <a:rPr lang="en-US" dirty="0"/>
              <a:t>- This is where the code will be iterated over, testing for bugs and see where things may need to be fixed. This step will lead back into the implementation stage over and over till the product is finished. </a:t>
            </a:r>
          </a:p>
          <a:p>
            <a:r>
              <a:rPr lang="en-US" dirty="0">
                <a:solidFill>
                  <a:srgbClr val="00B050">
                    <a:alpha val="60000"/>
                  </a:srgbClr>
                </a:solidFill>
              </a:rPr>
              <a:t>Maintenance</a:t>
            </a:r>
            <a:r>
              <a:rPr lang="en-US" dirty="0"/>
              <a:t> – The product is finished and packaged for sale, if it’s released to small group it may need to be refined and sent back out with enhancements. </a:t>
            </a:r>
            <a:r>
              <a:rPr lang="en-US" sz="1100" dirty="0"/>
              <a:t>(tutorialspoint.com, n.d.)</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1C7F-7E62-D1EA-0983-8EA15939C3ED}"/>
              </a:ext>
            </a:extLst>
          </p:cNvPr>
          <p:cNvSpPr>
            <a:spLocks noGrp="1"/>
          </p:cNvSpPr>
          <p:nvPr>
            <p:ph type="title"/>
          </p:nvPr>
        </p:nvSpPr>
        <p:spPr/>
        <p:txBody>
          <a:bodyPr/>
          <a:lstStyle/>
          <a:p>
            <a:r>
              <a:rPr lang="en-US" dirty="0"/>
              <a:t>SDLC</a:t>
            </a:r>
            <a:br>
              <a:rPr lang="en-US" dirty="0"/>
            </a:br>
            <a:r>
              <a:rPr lang="en-US" dirty="0"/>
              <a:t>Agile vs Waterfall</a:t>
            </a:r>
          </a:p>
        </p:txBody>
      </p:sp>
      <p:sp>
        <p:nvSpPr>
          <p:cNvPr id="3" name="Text Placeholder 2">
            <a:extLst>
              <a:ext uri="{FF2B5EF4-FFF2-40B4-BE49-F238E27FC236}">
                <a16:creationId xmlns:a16="http://schemas.microsoft.com/office/drawing/2014/main" id="{B0ED3A0E-1E72-6DC2-D1ED-8E9B72101170}"/>
              </a:ext>
            </a:extLst>
          </p:cNvPr>
          <p:cNvSpPr>
            <a:spLocks noGrp="1"/>
          </p:cNvSpPr>
          <p:nvPr>
            <p:ph type="body" idx="1"/>
          </p:nvPr>
        </p:nvSpPr>
        <p:spPr/>
        <p:txBody>
          <a:bodyPr/>
          <a:lstStyle/>
          <a:p>
            <a:r>
              <a:rPr lang="en-US" dirty="0">
                <a:solidFill>
                  <a:srgbClr val="00B050"/>
                </a:solidFill>
              </a:rPr>
              <a:t>Agile</a:t>
            </a:r>
          </a:p>
        </p:txBody>
      </p:sp>
      <p:sp>
        <p:nvSpPr>
          <p:cNvPr id="4" name="Content Placeholder 3">
            <a:extLst>
              <a:ext uri="{FF2B5EF4-FFF2-40B4-BE49-F238E27FC236}">
                <a16:creationId xmlns:a16="http://schemas.microsoft.com/office/drawing/2014/main" id="{F1B49B5E-D053-0DF5-93A7-E895A402400C}"/>
              </a:ext>
            </a:extLst>
          </p:cNvPr>
          <p:cNvSpPr>
            <a:spLocks noGrp="1"/>
          </p:cNvSpPr>
          <p:nvPr>
            <p:ph sz="half" idx="2"/>
          </p:nvPr>
        </p:nvSpPr>
        <p:spPr>
          <a:xfrm>
            <a:off x="550863" y="2427370"/>
            <a:ext cx="5429114" cy="3232025"/>
          </a:xfrm>
        </p:spPr>
        <p:txBody>
          <a:bodyPr/>
          <a:lstStyle/>
          <a:p>
            <a:r>
              <a:rPr lang="en-US" sz="2000" dirty="0"/>
              <a:t>Multiple iterations will be made, and if mistakes are found rapid testing allows for flexibility to fix issues. </a:t>
            </a:r>
            <a:r>
              <a:rPr lang="en-US" sz="1600" dirty="0"/>
              <a:t>(monday.com, 2022)</a:t>
            </a:r>
            <a:endParaRPr lang="en-US" sz="2000" dirty="0"/>
          </a:p>
          <a:p>
            <a:r>
              <a:rPr lang="en-US" sz="2000" dirty="0"/>
              <a:t>Everyone has shared ownership and responsibilities. </a:t>
            </a:r>
          </a:p>
          <a:p>
            <a:r>
              <a:rPr lang="en-US" sz="2000" dirty="0"/>
              <a:t>Research, planning, and testing are continuous</a:t>
            </a:r>
          </a:p>
        </p:txBody>
      </p:sp>
      <p:sp>
        <p:nvSpPr>
          <p:cNvPr id="5" name="Text Placeholder 4">
            <a:extLst>
              <a:ext uri="{FF2B5EF4-FFF2-40B4-BE49-F238E27FC236}">
                <a16:creationId xmlns:a16="http://schemas.microsoft.com/office/drawing/2014/main" id="{1D0402EF-0E7D-50B8-0CE6-B955B1EBDE96}"/>
              </a:ext>
            </a:extLst>
          </p:cNvPr>
          <p:cNvSpPr>
            <a:spLocks noGrp="1"/>
          </p:cNvSpPr>
          <p:nvPr>
            <p:ph type="body" sz="quarter" idx="3"/>
          </p:nvPr>
        </p:nvSpPr>
        <p:spPr/>
        <p:txBody>
          <a:bodyPr/>
          <a:lstStyle/>
          <a:p>
            <a:r>
              <a:rPr lang="en-US" dirty="0">
                <a:solidFill>
                  <a:srgbClr val="00B050"/>
                </a:solidFill>
              </a:rPr>
              <a:t>Waterfall</a:t>
            </a:r>
          </a:p>
        </p:txBody>
      </p:sp>
      <p:sp>
        <p:nvSpPr>
          <p:cNvPr id="6" name="Content Placeholder 5">
            <a:extLst>
              <a:ext uri="{FF2B5EF4-FFF2-40B4-BE49-F238E27FC236}">
                <a16:creationId xmlns:a16="http://schemas.microsoft.com/office/drawing/2014/main" id="{90AFEC9B-F4AC-FC44-4156-EC235803BE80}"/>
              </a:ext>
            </a:extLst>
          </p:cNvPr>
          <p:cNvSpPr>
            <a:spLocks noGrp="1"/>
          </p:cNvSpPr>
          <p:nvPr>
            <p:ph sz="quarter" idx="4"/>
          </p:nvPr>
        </p:nvSpPr>
        <p:spPr/>
        <p:txBody>
          <a:bodyPr/>
          <a:lstStyle/>
          <a:p>
            <a:r>
              <a:rPr lang="en-US" sz="2000" dirty="0"/>
              <a:t>Typically, the first iteration of the product will be the most planned out and try to be the final product. </a:t>
            </a:r>
            <a:r>
              <a:rPr lang="en-US" sz="1600" dirty="0"/>
              <a:t>(monday.com, 2022)</a:t>
            </a:r>
            <a:endParaRPr lang="en-US" sz="2000" dirty="0"/>
          </a:p>
          <a:p>
            <a:r>
              <a:rPr lang="en-US" sz="2000" dirty="0"/>
              <a:t>Hierarchy of responsibility</a:t>
            </a:r>
          </a:p>
          <a:p>
            <a:r>
              <a:rPr lang="en-US" sz="2000" dirty="0"/>
              <a:t>Research and planning all done at the start of development.</a:t>
            </a:r>
          </a:p>
          <a:p>
            <a:endParaRPr lang="en-US" sz="2000" dirty="0"/>
          </a:p>
        </p:txBody>
      </p:sp>
      <p:sp>
        <p:nvSpPr>
          <p:cNvPr id="7" name="Date Placeholder 6">
            <a:extLst>
              <a:ext uri="{FF2B5EF4-FFF2-40B4-BE49-F238E27FC236}">
                <a16:creationId xmlns:a16="http://schemas.microsoft.com/office/drawing/2014/main" id="{FB7E04DC-512E-F521-964E-8D92C8A55084}"/>
              </a:ext>
            </a:extLst>
          </p:cNvPr>
          <p:cNvSpPr>
            <a:spLocks noGrp="1"/>
          </p:cNvSpPr>
          <p:nvPr>
            <p:ph type="dt" sz="half" idx="10"/>
          </p:nvPr>
        </p:nvSpPr>
        <p:spPr/>
        <p:txBody>
          <a:bodyPr/>
          <a:lstStyle/>
          <a:p>
            <a:fld id="{D04A2214-0E34-4B65-B934-C16658447262}" type="datetime1">
              <a:rPr lang="en-US" smtClean="0"/>
              <a:t>12/6/2022</a:t>
            </a:fld>
            <a:endParaRPr lang="en-US"/>
          </a:p>
        </p:txBody>
      </p:sp>
      <p:sp>
        <p:nvSpPr>
          <p:cNvPr id="9" name="Slide Number Placeholder 8">
            <a:extLst>
              <a:ext uri="{FF2B5EF4-FFF2-40B4-BE49-F238E27FC236}">
                <a16:creationId xmlns:a16="http://schemas.microsoft.com/office/drawing/2014/main" id="{20449F18-2F6F-E5EC-5D0D-9974C24E388E}"/>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10" name="TextBox 9">
            <a:extLst>
              <a:ext uri="{FF2B5EF4-FFF2-40B4-BE49-F238E27FC236}">
                <a16:creationId xmlns:a16="http://schemas.microsoft.com/office/drawing/2014/main" id="{2698EC96-4744-C36E-5B3C-D7157EAA8F27}"/>
              </a:ext>
            </a:extLst>
          </p:cNvPr>
          <p:cNvSpPr txBox="1"/>
          <p:nvPr/>
        </p:nvSpPr>
        <p:spPr>
          <a:xfrm>
            <a:off x="550863" y="4997675"/>
            <a:ext cx="11097550" cy="1323439"/>
          </a:xfrm>
          <a:prstGeom prst="rect">
            <a:avLst/>
          </a:prstGeom>
          <a:noFill/>
        </p:spPr>
        <p:txBody>
          <a:bodyPr wrap="square" rtlCol="0">
            <a:spAutoFit/>
          </a:bodyPr>
          <a:lstStyle/>
          <a:p>
            <a:r>
              <a:rPr lang="en-US" sz="2000" dirty="0">
                <a:solidFill>
                  <a:schemeClr val="accent4"/>
                </a:solidFill>
              </a:rPr>
              <a:t>Agile Methodology allows a team to effectively develop a product in small intervals while having the ability to change their product as they go. For example, if the product owner would talk to the client and they ask for specifics that may have already been worked on, Agile allows the product owner to reprioritize stories to help change the product while still meeting deadlines. </a:t>
            </a:r>
            <a:r>
              <a:rPr lang="en-US" sz="1000" dirty="0"/>
              <a:t>(synopsys.com, n.d.)</a:t>
            </a:r>
            <a:endParaRPr lang="en-US" sz="1000" dirty="0">
              <a:solidFill>
                <a:schemeClr val="accent4"/>
              </a:solidFill>
            </a:endParaRPr>
          </a:p>
        </p:txBody>
      </p:sp>
    </p:spTree>
    <p:extLst>
      <p:ext uri="{BB962C8B-B14F-4D97-AF65-F5344CB8AC3E}">
        <p14:creationId xmlns:p14="http://schemas.microsoft.com/office/powerpoint/2010/main" val="326398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ED06-123D-5E1A-D4CE-E84A0C3267D3}"/>
              </a:ext>
            </a:extLst>
          </p:cNvPr>
          <p:cNvSpPr>
            <a:spLocks noGrp="1"/>
          </p:cNvSpPr>
          <p:nvPr>
            <p:ph type="title"/>
          </p:nvPr>
        </p:nvSpPr>
        <p:spPr>
          <a:xfrm>
            <a:off x="550864" y="549275"/>
            <a:ext cx="11089202" cy="984885"/>
          </a:xfrm>
        </p:spPr>
        <p:txBody>
          <a:bodyPr/>
          <a:lstStyle/>
          <a:p>
            <a:pPr algn="ctr"/>
            <a:r>
              <a:rPr lang="en-US" dirty="0"/>
              <a:t>When to choose Waterfall vs Agile</a:t>
            </a:r>
          </a:p>
        </p:txBody>
      </p:sp>
      <p:sp>
        <p:nvSpPr>
          <p:cNvPr id="3" name="Content Placeholder 2">
            <a:extLst>
              <a:ext uri="{FF2B5EF4-FFF2-40B4-BE49-F238E27FC236}">
                <a16:creationId xmlns:a16="http://schemas.microsoft.com/office/drawing/2014/main" id="{F9008751-B798-863F-0B94-BE76C2BA36EE}"/>
              </a:ext>
            </a:extLst>
          </p:cNvPr>
          <p:cNvSpPr>
            <a:spLocks noGrp="1"/>
          </p:cNvSpPr>
          <p:nvPr>
            <p:ph idx="1"/>
          </p:nvPr>
        </p:nvSpPr>
        <p:spPr>
          <a:xfrm>
            <a:off x="550864" y="1534160"/>
            <a:ext cx="11089202" cy="4342765"/>
          </a:xfrm>
        </p:spPr>
        <p:txBody>
          <a:bodyPr/>
          <a:lstStyle/>
          <a:p>
            <a:r>
              <a:rPr lang="en-US" sz="2000" dirty="0"/>
              <a:t>Waterfall will produce a more predictable outcome but is noticeably less efficient and slower than agile, but if your timeline is fixed and can't be deviated Waterfall is the way to go.  To go with this the project constraints should be well documented to better implement Waterfall.</a:t>
            </a:r>
          </a:p>
          <a:p>
            <a:r>
              <a:rPr lang="en-US" sz="2000" dirty="0"/>
              <a:t>Agile products are usually cheaper than Waterfall products and offer much more flexibility. But if you know exactly what you're going for and don’t plan on deviating waterfall may be the better option, even if it may take longer and cost more.</a:t>
            </a:r>
          </a:p>
          <a:p>
            <a:r>
              <a:rPr lang="en-US" sz="2000" dirty="0"/>
              <a:t>Waterfall can be great to apply on a larger scale while using Agile in conjunction on a smaller scale to make a more efficient process. Using both process as a hybrid technique can be very useful in the case of taking the best of both worlds with the documentation and research of Waterfall and the flexibility and efficiency of Agile.</a:t>
            </a:r>
          </a:p>
          <a:p>
            <a:endParaRPr lang="en-US" dirty="0"/>
          </a:p>
        </p:txBody>
      </p:sp>
      <p:sp>
        <p:nvSpPr>
          <p:cNvPr id="5" name="Date Placeholder 4">
            <a:extLst>
              <a:ext uri="{FF2B5EF4-FFF2-40B4-BE49-F238E27FC236}">
                <a16:creationId xmlns:a16="http://schemas.microsoft.com/office/drawing/2014/main" id="{E73349ED-771C-8023-7E15-C6DBBF6CE8AB}"/>
              </a:ext>
            </a:extLst>
          </p:cNvPr>
          <p:cNvSpPr>
            <a:spLocks noGrp="1"/>
          </p:cNvSpPr>
          <p:nvPr>
            <p:ph type="dt" sz="half" idx="10"/>
          </p:nvPr>
        </p:nvSpPr>
        <p:spPr/>
        <p:txBody>
          <a:bodyPr/>
          <a:lstStyle/>
          <a:p>
            <a:fld id="{A26CB312-486B-4762-80D3-EE997A9D8220}" type="datetime1">
              <a:rPr lang="en-US" smtClean="0"/>
              <a:t>12/6/2022</a:t>
            </a:fld>
            <a:endParaRPr lang="en-US"/>
          </a:p>
        </p:txBody>
      </p:sp>
      <p:sp>
        <p:nvSpPr>
          <p:cNvPr id="7" name="Slide Number Placeholder 6">
            <a:extLst>
              <a:ext uri="{FF2B5EF4-FFF2-40B4-BE49-F238E27FC236}">
                <a16:creationId xmlns:a16="http://schemas.microsoft.com/office/drawing/2014/main" id="{CD4A2203-C789-7F35-9AC1-B44283ABE9A7}"/>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3620258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AEB6AF9-8F94-0DD9-80CD-B4CA62543BB7}"/>
              </a:ext>
            </a:extLst>
          </p:cNvPr>
          <p:cNvSpPr>
            <a:spLocks noGrp="1"/>
          </p:cNvSpPr>
          <p:nvPr>
            <p:ph type="title"/>
          </p:nvPr>
        </p:nvSpPr>
        <p:spPr>
          <a:xfrm>
            <a:off x="2257660" y="81332"/>
            <a:ext cx="8281987" cy="1333057"/>
          </a:xfrm>
        </p:spPr>
        <p:txBody>
          <a:bodyPr wrap="square" anchor="t">
            <a:normAutofit/>
          </a:bodyPr>
          <a:lstStyle/>
          <a:p>
            <a:r>
              <a:rPr lang="en-US" dirty="0"/>
              <a:t>References</a:t>
            </a:r>
          </a:p>
        </p:txBody>
      </p:sp>
      <p:sp>
        <p:nvSpPr>
          <p:cNvPr id="27" name="Freeform: Shape 26">
            <a:extLst>
              <a:ext uri="{FF2B5EF4-FFF2-40B4-BE49-F238E27FC236}">
                <a16:creationId xmlns:a16="http://schemas.microsoft.com/office/drawing/2014/main" id="{6D438371-A37F-43CB-8166-3E911559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274870" y="-114297"/>
            <a:ext cx="1853969" cy="926985"/>
          </a:xfrm>
          <a:custGeom>
            <a:avLst/>
            <a:gdLst>
              <a:gd name="connsiteX0" fmla="*/ 958943 w 1853969"/>
              <a:gd name="connsiteY0" fmla="*/ 1614 h 926985"/>
              <a:gd name="connsiteX1" fmla="*/ 1852355 w 1853969"/>
              <a:gd name="connsiteY1" fmla="*/ 895026 h 926985"/>
              <a:gd name="connsiteX2" fmla="*/ 1853969 w 1853969"/>
              <a:gd name="connsiteY2" fmla="*/ 926985 h 926985"/>
              <a:gd name="connsiteX3" fmla="*/ 1390476 w 1853969"/>
              <a:gd name="connsiteY3" fmla="*/ 926985 h 926985"/>
              <a:gd name="connsiteX4" fmla="*/ 926984 w 1853969"/>
              <a:gd name="connsiteY4" fmla="*/ 463493 h 926985"/>
              <a:gd name="connsiteX5" fmla="*/ 463493 w 1853969"/>
              <a:gd name="connsiteY5" fmla="*/ 926985 h 926985"/>
              <a:gd name="connsiteX6" fmla="*/ 0 w 1853969"/>
              <a:gd name="connsiteY6" fmla="*/ 926985 h 926985"/>
              <a:gd name="connsiteX7" fmla="*/ 926985 w 1853969"/>
              <a:gd name="connsiteY7" fmla="*/ 0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3969" h="926985">
                <a:moveTo>
                  <a:pt x="958943" y="1614"/>
                </a:moveTo>
                <a:lnTo>
                  <a:pt x="1852355" y="895026"/>
                </a:lnTo>
                <a:lnTo>
                  <a:pt x="1853969" y="926985"/>
                </a:lnTo>
                <a:lnTo>
                  <a:pt x="1390476" y="926985"/>
                </a:lnTo>
                <a:cubicBezTo>
                  <a:pt x="1390476" y="671005"/>
                  <a:pt x="1182964" y="463493"/>
                  <a:pt x="926984" y="463493"/>
                </a:cubicBezTo>
                <a:cubicBezTo>
                  <a:pt x="671005" y="463493"/>
                  <a:pt x="463493" y="671005"/>
                  <a:pt x="463493" y="926985"/>
                </a:cubicBezTo>
                <a:lnTo>
                  <a:pt x="0" y="926985"/>
                </a:lnTo>
                <a:cubicBezTo>
                  <a:pt x="0" y="415026"/>
                  <a:pt x="415025" y="0"/>
                  <a:pt x="926985" y="0"/>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9" name="Oval 28">
            <a:extLst>
              <a:ext uri="{FF2B5EF4-FFF2-40B4-BE49-F238E27FC236}">
                <a16:creationId xmlns:a16="http://schemas.microsoft.com/office/drawing/2014/main" id="{2AE18936-8FC4-4357-B2D0-AEEAFF4D7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68027" y="-45404"/>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3CF94A42-720D-4B81-8D24-E4A974DE0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87001" y="93562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Shape 32">
            <a:extLst>
              <a:ext uri="{FF2B5EF4-FFF2-40B4-BE49-F238E27FC236}">
                <a16:creationId xmlns:a16="http://schemas.microsoft.com/office/drawing/2014/main" id="{E15EB72A-E1B0-4CE0-BB0D-BEFCDF8EF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15857" y="-131277"/>
            <a:ext cx="1853969" cy="1042921"/>
          </a:xfrm>
          <a:custGeom>
            <a:avLst/>
            <a:gdLst>
              <a:gd name="connsiteX0" fmla="*/ 959154 w 1853969"/>
              <a:gd name="connsiteY0" fmla="*/ 1828 h 1042921"/>
              <a:gd name="connsiteX1" fmla="*/ 1842210 w 1853969"/>
              <a:gd name="connsiteY1" fmla="*/ 884883 h 1042921"/>
              <a:gd name="connsiteX2" fmla="*/ 1849183 w 1853969"/>
              <a:gd name="connsiteY2" fmla="*/ 936288 h 1042921"/>
              <a:gd name="connsiteX3" fmla="*/ 1853969 w 1853969"/>
              <a:gd name="connsiteY3" fmla="*/ 1042921 h 1042921"/>
              <a:gd name="connsiteX4" fmla="*/ 1390476 w 1853969"/>
              <a:gd name="connsiteY4" fmla="*/ 1042921 h 1042921"/>
              <a:gd name="connsiteX5" fmla="*/ 926984 w 1853969"/>
              <a:gd name="connsiteY5" fmla="*/ 521461 h 1042921"/>
              <a:gd name="connsiteX6" fmla="*/ 463493 w 1853969"/>
              <a:gd name="connsiteY6" fmla="*/ 1042921 h 1042921"/>
              <a:gd name="connsiteX7" fmla="*/ 0 w 1853969"/>
              <a:gd name="connsiteY7" fmla="*/ 1042921 h 1042921"/>
              <a:gd name="connsiteX8" fmla="*/ 926985 w 1853969"/>
              <a:gd name="connsiteY8" fmla="*/ 0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3969" h="1042921">
                <a:moveTo>
                  <a:pt x="959154" y="1828"/>
                </a:moveTo>
                <a:lnTo>
                  <a:pt x="1842210" y="884883"/>
                </a:lnTo>
                <a:lnTo>
                  <a:pt x="1849183" y="936288"/>
                </a:lnTo>
                <a:cubicBezTo>
                  <a:pt x="1852348" y="971348"/>
                  <a:pt x="1853969" y="1006922"/>
                  <a:pt x="1853969" y="1042921"/>
                </a:cubicBezTo>
                <a:lnTo>
                  <a:pt x="1390476" y="1042921"/>
                </a:lnTo>
                <a:cubicBezTo>
                  <a:pt x="1390476" y="754927"/>
                  <a:pt x="1182964" y="521461"/>
                  <a:pt x="926984" y="521461"/>
                </a:cubicBezTo>
                <a:cubicBezTo>
                  <a:pt x="671005" y="521461"/>
                  <a:pt x="463493" y="754927"/>
                  <a:pt x="463493" y="1042921"/>
                </a:cubicBezTo>
                <a:lnTo>
                  <a:pt x="0" y="1042921"/>
                </a:lnTo>
                <a:cubicBezTo>
                  <a:pt x="0" y="466932"/>
                  <a:pt x="415025" y="0"/>
                  <a:pt x="926985" y="0"/>
                </a:cubicBezTo>
                <a:close/>
              </a:path>
            </a:pathLst>
          </a:custGeom>
          <a:solidFill>
            <a:schemeClr val="bg2">
              <a:lumMod val="50000"/>
              <a:lumOff val="50000"/>
              <a:alpha val="2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5" name="Oval 34">
            <a:extLst>
              <a:ext uri="{FF2B5EF4-FFF2-40B4-BE49-F238E27FC236}">
                <a16:creationId xmlns:a16="http://schemas.microsoft.com/office/drawing/2014/main" id="{88D9FE19-3EE9-41F7-8054-F2C86DBEB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9908" y="472902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Content Placeholder 4">
            <a:extLst>
              <a:ext uri="{FF2B5EF4-FFF2-40B4-BE49-F238E27FC236}">
                <a16:creationId xmlns:a16="http://schemas.microsoft.com/office/drawing/2014/main" id="{4E1ADDC8-C6A7-EF1D-101E-1C0006A014FC}"/>
              </a:ext>
            </a:extLst>
          </p:cNvPr>
          <p:cNvSpPr>
            <a:spLocks noGrp="1"/>
          </p:cNvSpPr>
          <p:nvPr>
            <p:ph idx="1"/>
          </p:nvPr>
        </p:nvSpPr>
        <p:spPr>
          <a:xfrm>
            <a:off x="2257659" y="966088"/>
            <a:ext cx="6778487" cy="5709951"/>
          </a:xfrm>
        </p:spPr>
        <p:txBody>
          <a:bodyPr anchor="t">
            <a:normAutofit lnSpcReduction="10000"/>
          </a:bodyPr>
          <a:lstStyle/>
          <a:p>
            <a:r>
              <a:rPr lang="en-US" dirty="0">
                <a:effectLst/>
              </a:rPr>
              <a:t>monday.com, A. of us at. (2022, September 20). </a:t>
            </a:r>
            <a:r>
              <a:rPr lang="en-US" i="1" dirty="0">
                <a:effectLst/>
              </a:rPr>
              <a:t>Agile 	development: What is agile SDLC and how to use it?</a:t>
            </a:r>
            <a:r>
              <a:rPr lang="en-US" dirty="0">
                <a:effectLst/>
              </a:rPr>
              <a:t> 	monday.com Blog. Retrieved December 5, 2022, from 	https://monday.com/blog/rnd/agile-sdlc/ </a:t>
            </a:r>
          </a:p>
          <a:p>
            <a:r>
              <a:rPr lang="en-US" i="1" dirty="0">
                <a:effectLst/>
              </a:rPr>
              <a:t>SDLC - Overview</a:t>
            </a:r>
            <a:r>
              <a:rPr lang="en-US" dirty="0">
                <a:effectLst/>
              </a:rPr>
              <a:t>. Tutorials Point. (n.d.). Retrieved December 5, 	2022, from 	https://www.tutorialspoint.com/sdlc/sdlc_overview.htm </a:t>
            </a:r>
          </a:p>
          <a:p>
            <a:r>
              <a:rPr lang="en-US" dirty="0">
                <a:effectLst/>
              </a:rPr>
              <a:t>West, D. (n.d.). </a:t>
            </a:r>
            <a:r>
              <a:rPr lang="en-US" i="1" dirty="0">
                <a:effectLst/>
              </a:rPr>
              <a:t>Agile Scrum roles</a:t>
            </a:r>
            <a:r>
              <a:rPr lang="en-US" dirty="0">
                <a:effectLst/>
              </a:rPr>
              <a:t>. Atlassian. Retrieved December 	5, 2022, from 	</a:t>
            </a:r>
            <a:r>
              <a:rPr lang="en-US" dirty="0">
                <a:effectLst/>
                <a:hlinkClick r:id="rId2"/>
              </a:rPr>
              <a:t>https://www.atlassian.com/agile/scrum/roles#:~:text=Wh</a:t>
            </a:r>
            <a:r>
              <a:rPr lang="en-US" dirty="0">
                <a:effectLst/>
              </a:rPr>
              <a:t>	at%20are%20the%20three%20scrum,job%20titles%20can	%20get%20confusing. </a:t>
            </a:r>
          </a:p>
          <a:p>
            <a:r>
              <a:rPr lang="en-US" i="1" dirty="0">
                <a:effectLst/>
              </a:rPr>
              <a:t>What is the Software Development Life Cycle (SDLC) and how does 	it work?</a:t>
            </a:r>
            <a:r>
              <a:rPr lang="en-US" dirty="0">
                <a:effectLst/>
              </a:rPr>
              <a:t> Synopsys. (n.d.). Retrieved December 5, 2022, 	from </a:t>
            </a:r>
            <a:r>
              <a:rPr lang="en-US" dirty="0">
                <a:effectLst/>
                <a:hlinkClick r:id="rId3"/>
              </a:rPr>
              <a:t>https://www.synopsys.com/glossary/what-is-</a:t>
            </a:r>
            <a:r>
              <a:rPr lang="en-US" dirty="0"/>
              <a:t>	</a:t>
            </a:r>
            <a:r>
              <a:rPr lang="en-US" dirty="0">
                <a:effectLst/>
              </a:rPr>
              <a:t>sdlc.html </a:t>
            </a:r>
          </a:p>
          <a:p>
            <a:endParaRPr lang="en-US" sz="1400" dirty="0">
              <a:effectLst/>
            </a:endParaRPr>
          </a:p>
          <a:p>
            <a:endParaRPr lang="en-US" sz="1600" dirty="0"/>
          </a:p>
        </p:txBody>
      </p:sp>
      <p:grpSp>
        <p:nvGrpSpPr>
          <p:cNvPr id="37" name="Group 36">
            <a:extLst>
              <a:ext uri="{FF2B5EF4-FFF2-40B4-BE49-F238E27FC236}">
                <a16:creationId xmlns:a16="http://schemas.microsoft.com/office/drawing/2014/main" id="{1D7EF0A0-9237-4001-884B-9E0F5ECE49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62595" y="3429000"/>
            <a:ext cx="2679292" cy="2525894"/>
            <a:chOff x="9469123" y="4029759"/>
            <a:chExt cx="2679292" cy="2525894"/>
          </a:xfrm>
        </p:grpSpPr>
        <p:sp>
          <p:nvSpPr>
            <p:cNvPr id="38" name="Freeform: Shape 37">
              <a:extLst>
                <a:ext uri="{FF2B5EF4-FFF2-40B4-BE49-F238E27FC236}">
                  <a16:creationId xmlns:a16="http://schemas.microsoft.com/office/drawing/2014/main" id="{149490B2-2AF9-4660-9B40-248A345D9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9988415" y="4029759"/>
              <a:ext cx="2160000" cy="252589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508000" dist="203200" dir="7320000">
                <a:schemeClr val="accent1">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0364A160-6ADA-4260-92B9-9BD8B6681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009123" y="3693413"/>
              <a:ext cx="1080000" cy="216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Date Placeholder 1">
            <a:extLst>
              <a:ext uri="{FF2B5EF4-FFF2-40B4-BE49-F238E27FC236}">
                <a16:creationId xmlns:a16="http://schemas.microsoft.com/office/drawing/2014/main" id="{B261729C-9B85-0B94-E23D-DDAE034D4B1F}"/>
              </a:ext>
            </a:extLst>
          </p:cNvPr>
          <p:cNvSpPr>
            <a:spLocks noGrp="1"/>
          </p:cNvSpPr>
          <p:nvPr>
            <p:ph type="dt" sz="half" idx="10"/>
          </p:nvPr>
        </p:nvSpPr>
        <p:spPr>
          <a:xfrm>
            <a:off x="550863" y="6507212"/>
            <a:ext cx="2628900" cy="153888"/>
          </a:xfrm>
        </p:spPr>
        <p:txBody>
          <a:bodyPr>
            <a:normAutofit/>
          </a:bodyPr>
          <a:lstStyle/>
          <a:p>
            <a:pPr>
              <a:spcAft>
                <a:spcPts val="600"/>
              </a:spcAft>
            </a:pPr>
            <a:fld id="{9B907F2E-AC05-4E75-950E-693F6862E2CA}" type="datetime1">
              <a:rPr lang="en-US" smtClean="0"/>
              <a:pPr>
                <a:spcAft>
                  <a:spcPts val="600"/>
                </a:spcAft>
              </a:pPr>
              <a:t>12/6/2022</a:t>
            </a:fld>
            <a:endParaRPr lang="en-US"/>
          </a:p>
        </p:txBody>
      </p:sp>
      <p:sp>
        <p:nvSpPr>
          <p:cNvPr id="3" name="Slide Number Placeholder 2">
            <a:extLst>
              <a:ext uri="{FF2B5EF4-FFF2-40B4-BE49-F238E27FC236}">
                <a16:creationId xmlns:a16="http://schemas.microsoft.com/office/drawing/2014/main" id="{8B2F3B24-CB54-B7C5-943F-252968E066B2}"/>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6</a:t>
            </a:fld>
            <a:endParaRPr lang="en-US"/>
          </a:p>
        </p:txBody>
      </p:sp>
    </p:spTree>
    <p:extLst>
      <p:ext uri="{BB962C8B-B14F-4D97-AF65-F5344CB8AC3E}">
        <p14:creationId xmlns:p14="http://schemas.microsoft.com/office/powerpoint/2010/main" val="369555321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{3BC69294-9D00-4A4A-9A11-F4A558B21EC2}tf33713516_win32</Template>
  <TotalTime>187</TotalTime>
  <Words>944</Words>
  <Application>Microsoft Office PowerPoint</Application>
  <PresentationFormat>Widescreen</PresentationFormat>
  <Paragraphs>45</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Gill Sans MT</vt:lpstr>
      <vt:lpstr>Walbaum Display</vt:lpstr>
      <vt:lpstr>3DFloatVTI</vt:lpstr>
      <vt:lpstr>The Advantages of Scrum-agile approach vs Waterfall</vt:lpstr>
      <vt:lpstr>Roles of the Scrum Team</vt:lpstr>
      <vt:lpstr>Software Development Life Cycle in Agile</vt:lpstr>
      <vt:lpstr>SDLC Agile vs Waterfall</vt:lpstr>
      <vt:lpstr>When to choose Waterfall vs Agile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Advantages of Scrum-agile approach vs Waterfall</dc:title>
  <dc:creator>Chavarria, Jayden</dc:creator>
  <cp:lastModifiedBy>Chavarria, Jayden</cp:lastModifiedBy>
  <cp:revision>6</cp:revision>
  <dcterms:created xsi:type="dcterms:W3CDTF">2022-12-05T19:20:20Z</dcterms:created>
  <dcterms:modified xsi:type="dcterms:W3CDTF">2022-12-06T19:53:13Z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